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04" r:id="rId4"/>
    <p:sldId id="289" r:id="rId5"/>
    <p:sldId id="292" r:id="rId6"/>
    <p:sldId id="301" r:id="rId7"/>
    <p:sldId id="302" r:id="rId8"/>
    <p:sldId id="303" r:id="rId9"/>
    <p:sldId id="294" r:id="rId10"/>
    <p:sldId id="295" r:id="rId11"/>
    <p:sldId id="296" r:id="rId12"/>
    <p:sldId id="297" r:id="rId13"/>
    <p:sldId id="305" r:id="rId14"/>
    <p:sldId id="298"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2" autoAdjust="0"/>
    <p:restoredTop sz="85317" autoAdjust="0"/>
  </p:normalViewPr>
  <p:slideViewPr>
    <p:cSldViewPr>
      <p:cViewPr varScale="1">
        <p:scale>
          <a:sx n="60" d="100"/>
          <a:sy n="60" d="100"/>
        </p:scale>
        <p:origin x="54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5/31/2023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1" dirty="0" smtClean="0"/>
              <a:t>-</a:t>
            </a:r>
            <a:r>
              <a:rPr lang="en-US" i="0" dirty="0" smtClean="0"/>
              <a:t>output</a:t>
            </a:r>
            <a:r>
              <a:rPr lang="en-US" i="0" baseline="0" dirty="0" smtClean="0"/>
              <a:t> of commit algorithm – returns commitment</a:t>
            </a:r>
          </a:p>
          <a:p>
            <a:pPr marL="0" indent="0">
              <a:buFontTx/>
              <a:buNone/>
            </a:pPr>
            <a:r>
              <a:rPr lang="en-US" i="0" baseline="0" dirty="0" smtClean="0"/>
              <a:t>-verify algorithm returns true or false</a:t>
            </a:r>
          </a:p>
          <a:p>
            <a:pPr marL="0" indent="0">
              <a:buFontTx/>
              <a:buNone/>
            </a:pPr>
            <a:endParaRPr lang="en-US" i="0" baseline="0" dirty="0" smtClean="0"/>
          </a:p>
          <a:p>
            <a:pPr marL="0" indent="0">
              <a:buFontTx/>
              <a:buNone/>
            </a:pPr>
            <a:r>
              <a:rPr lang="en-US" i="0" baseline="0" dirty="0" smtClean="0"/>
              <a:t>-commit </a:t>
            </a:r>
            <a:r>
              <a:rPr lang="en-US" i="0" baseline="0" dirty="0" err="1" smtClean="0"/>
              <a:t>algo</a:t>
            </a:r>
            <a:r>
              <a:rPr lang="en-US" i="0" baseline="0" dirty="0" smtClean="0"/>
              <a:t> is equivalent to putting sealed envelope on table – looking at envelope/commitment does not reveal original message</a:t>
            </a:r>
          </a:p>
          <a:p>
            <a:pPr marL="0" indent="0">
              <a:buFontTx/>
              <a:buNone/>
            </a:pPr>
            <a:r>
              <a:rPr lang="en-US" i="0" baseline="0" dirty="0" smtClean="0"/>
              <a:t>-verify </a:t>
            </a:r>
            <a:r>
              <a:rPr lang="en-US" i="0" baseline="0" dirty="0" err="1" smtClean="0"/>
              <a:t>algo</a:t>
            </a:r>
            <a:r>
              <a:rPr lang="en-US" i="0" baseline="0" dirty="0" smtClean="0"/>
              <a:t> is equivalent to verifying the message</a:t>
            </a:r>
          </a:p>
          <a:p>
            <a:pPr marL="0" indent="0">
              <a:buFontTx/>
              <a:buNone/>
            </a:pPr>
            <a:endParaRPr lang="en-US" i="0" baseline="0" dirty="0" smtClean="0"/>
          </a:p>
          <a:p>
            <a:pPr marL="0" indent="0">
              <a:buFontTx/>
              <a:buNone/>
            </a:pPr>
            <a:r>
              <a:rPr lang="en-US" i="0" baseline="0" dirty="0" smtClean="0"/>
              <a:t>-nonce etymology - </a:t>
            </a:r>
            <a:r>
              <a:rPr lang="en-US" sz="1200" b="0" i="0" kern="1200" dirty="0" smtClean="0">
                <a:solidFill>
                  <a:schemeClr val="tx1"/>
                </a:solidFill>
                <a:effectLst/>
                <a:latin typeface="+mn-lt"/>
                <a:ea typeface="+mn-ea"/>
                <a:cs typeface="+mn-cs"/>
              </a:rPr>
              <a:t>Contraction of </a:t>
            </a:r>
            <a:r>
              <a:rPr lang="en-US" sz="1200" b="0" i="1" kern="1200" dirty="0" smtClean="0">
                <a:solidFill>
                  <a:schemeClr val="tx1"/>
                </a:solidFill>
                <a:effectLst/>
                <a:latin typeface="+mn-lt"/>
                <a:ea typeface="+mn-ea"/>
                <a:cs typeface="+mn-cs"/>
              </a:rPr>
              <a:t>number used once</a:t>
            </a:r>
          </a:p>
          <a:p>
            <a:pPr marL="0" indent="0">
              <a:buFontTx/>
              <a:buNone/>
            </a:pPr>
            <a:endParaRPr lang="en-US" sz="1200" b="0" i="1" kern="1200" dirty="0" smtClean="0">
              <a:solidFill>
                <a:schemeClr val="tx1"/>
              </a:solidFill>
              <a:effectLst/>
              <a:latin typeface="+mn-lt"/>
              <a:ea typeface="+mn-ea"/>
              <a:cs typeface="+mn-cs"/>
            </a:endParaRPr>
          </a:p>
          <a:p>
            <a:pPr marL="0" indent="0">
              <a:buFontTx/>
              <a:buNone/>
            </a:pP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binding</a:t>
            </a:r>
            <a:r>
              <a:rPr lang="en-US" sz="1200" b="0" i="0" kern="1200" baseline="0" dirty="0" smtClean="0">
                <a:solidFill>
                  <a:schemeClr val="tx1"/>
                </a:solidFill>
                <a:effectLst/>
                <a:latin typeface="+mn-lt"/>
                <a:ea typeface="+mn-ea"/>
                <a:cs typeface="+mn-cs"/>
              </a:rPr>
              <a:t> property – it is infeasible to find two pairs (</a:t>
            </a:r>
            <a:r>
              <a:rPr lang="en-US" sz="1200" b="0" i="0" kern="1200" baseline="0" dirty="0" err="1" smtClean="0">
                <a:solidFill>
                  <a:schemeClr val="tx1"/>
                </a:solidFill>
                <a:effectLst/>
                <a:latin typeface="+mn-lt"/>
                <a:ea typeface="+mn-ea"/>
                <a:cs typeface="+mn-cs"/>
              </a:rPr>
              <a:t>msg,nonce</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msg</a:t>
            </a:r>
            <a:r>
              <a:rPr lang="en-US" sz="1200" b="0" i="0" kern="1200" baseline="0" dirty="0" smtClean="0">
                <a:solidFill>
                  <a:schemeClr val="tx1"/>
                </a:solidFill>
                <a:effectLst/>
                <a:latin typeface="+mn-lt"/>
                <a:ea typeface="+mn-ea"/>
                <a:cs typeface="+mn-cs"/>
              </a:rPr>
              <a:t>’,nonce’) such that </a:t>
            </a:r>
            <a:r>
              <a:rPr lang="en-US" sz="1200" b="0" i="0" kern="1200" baseline="0" dirty="0" err="1" smtClean="0">
                <a:solidFill>
                  <a:schemeClr val="tx1"/>
                </a:solidFill>
                <a:effectLst/>
                <a:latin typeface="+mn-lt"/>
                <a:ea typeface="+mn-ea"/>
                <a:cs typeface="+mn-cs"/>
              </a:rPr>
              <a:t>msg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msg</a:t>
            </a:r>
            <a:r>
              <a:rPr lang="en-US" sz="1200" b="0" i="0" kern="1200" baseline="0" dirty="0" smtClean="0">
                <a:solidFill>
                  <a:schemeClr val="tx1"/>
                </a:solidFill>
                <a:effectLst/>
                <a:latin typeface="+mn-lt"/>
                <a:ea typeface="+mn-ea"/>
                <a:cs typeface="+mn-cs"/>
              </a:rPr>
              <a:t>’ and H(nonce||</a:t>
            </a:r>
            <a:r>
              <a:rPr lang="en-US" sz="1200" b="0" i="0" kern="1200" baseline="0" dirty="0" err="1" smtClean="0">
                <a:solidFill>
                  <a:schemeClr val="tx1"/>
                </a:solidFill>
                <a:effectLst/>
                <a:latin typeface="+mn-lt"/>
                <a:ea typeface="+mn-ea"/>
                <a:cs typeface="+mn-cs"/>
              </a:rPr>
              <a:t>msg</a:t>
            </a:r>
            <a:r>
              <a:rPr lang="en-US" sz="1200" b="0" i="0" kern="1200" baseline="0" dirty="0" smtClean="0">
                <a:solidFill>
                  <a:schemeClr val="tx1"/>
                </a:solidFill>
                <a:effectLst/>
                <a:latin typeface="+mn-lt"/>
                <a:ea typeface="+mn-ea"/>
                <a:cs typeface="+mn-cs"/>
              </a:rPr>
              <a:t>) ≠H(nonce’||</a:t>
            </a:r>
            <a:r>
              <a:rPr lang="en-US" sz="1200" b="0" i="0" kern="1200" baseline="0" dirty="0" err="1" smtClean="0">
                <a:solidFill>
                  <a:schemeClr val="tx1"/>
                </a:solidFill>
                <a:effectLst/>
                <a:latin typeface="+mn-lt"/>
                <a:ea typeface="+mn-ea"/>
                <a:cs typeface="+mn-cs"/>
              </a:rPr>
              <a:t>msg</a:t>
            </a:r>
            <a:r>
              <a:rPr lang="en-US" sz="1200" b="0" i="0" kern="1200" baseline="0" dirty="0" smtClean="0">
                <a:solidFill>
                  <a:schemeClr val="tx1"/>
                </a:solidFill>
                <a:effectLst/>
                <a:latin typeface="+mn-lt"/>
                <a:ea typeface="+mn-ea"/>
                <a:cs typeface="+mn-cs"/>
              </a:rPr>
              <a:t>’) </a:t>
            </a:r>
          </a:p>
          <a:p>
            <a:pPr marL="0" indent="0">
              <a:buFontTx/>
              <a:buNone/>
            </a:pP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-anagram is not a true hash</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1" kern="1200" baseline="0" dirty="0" smtClean="0">
                <a:solidFill>
                  <a:schemeClr val="tx1"/>
                </a:solidFill>
                <a:effectLst/>
                <a:latin typeface="+mn-lt"/>
                <a:ea typeface="+mn-ea"/>
                <a:cs typeface="+mn-cs"/>
              </a:rPr>
              <a:t>-</a:t>
            </a:r>
            <a:r>
              <a:rPr lang="en-US" dirty="0" smtClean="0"/>
              <a:t>Why, you may wonder, did Galileo announce his finding in such bizarre a fashion? Apparently, this wasn’t unusual at the time. Before the existence of scientific journals, short of publishing a very expensive book, the way of establishing priority was to write about the discovery to a famous scientist. Of course, you had to phrase your letter carefully so as not to actually reveal the discovery explicitly, lest the famous person would take credit for the work. This ingenious method of “publication” established priority, while at the same time communicating it to the person most likely to snatch the priority from you. If anyone else announced that Saturn had two blobs next to it, Galileo could unscramble the anagram and show that he’d seen them first. Kepler would serve as his expert witness.</a:t>
            </a:r>
            <a:br>
              <a:rPr lang="en-US" dirty="0" smtClean="0"/>
            </a:br>
            <a:endParaRPr lang="en-US" dirty="0" smtClean="0"/>
          </a:p>
          <a:p>
            <a:r>
              <a:rPr lang="en-US" dirty="0" err="1" smtClean="0"/>
              <a:t>Kepler</a:t>
            </a:r>
            <a:r>
              <a:rPr lang="en-US" dirty="0" smtClean="0"/>
              <a:t> unscrambled the anagram wrongly to “</a:t>
            </a:r>
            <a:r>
              <a:rPr lang="en-US" b="1" dirty="0" smtClean="0"/>
              <a:t>Salve, </a:t>
            </a:r>
            <a:r>
              <a:rPr lang="en-US" b="1" dirty="0" err="1" smtClean="0"/>
              <a:t>umbistineum</a:t>
            </a:r>
            <a:r>
              <a:rPr lang="en-US" b="1" dirty="0" smtClean="0"/>
              <a:t> </a:t>
            </a:r>
            <a:r>
              <a:rPr lang="en-US" b="1" dirty="0" err="1" smtClean="0"/>
              <a:t>geminatum</a:t>
            </a:r>
            <a:r>
              <a:rPr lang="en-US" b="1" dirty="0" smtClean="0"/>
              <a:t> </a:t>
            </a:r>
            <a:r>
              <a:rPr lang="en-US" b="1" dirty="0" err="1" smtClean="0"/>
              <a:t>Martia</a:t>
            </a:r>
            <a:r>
              <a:rPr lang="en-US" b="1" dirty="0" smtClean="0"/>
              <a:t> </a:t>
            </a:r>
            <a:r>
              <a:rPr lang="en-US" b="1" dirty="0" err="1" smtClean="0"/>
              <a:t>proles</a:t>
            </a:r>
            <a:r>
              <a:rPr lang="en-US" dirty="0" smtClean="0"/>
              <a:t>,” and interpreted this to mean “</a:t>
            </a:r>
            <a:r>
              <a:rPr lang="en-US" b="1" dirty="0" smtClean="0"/>
              <a:t>Mars has two moons</a:t>
            </a:r>
            <a:r>
              <a:rPr lang="en-US" dirty="0" smtClean="0"/>
              <a:t>.” The translation is very bad since it contains a declension, “</a:t>
            </a:r>
            <a:r>
              <a:rPr lang="en-US" dirty="0" err="1" smtClean="0"/>
              <a:t>umbistineum</a:t>
            </a:r>
            <a:r>
              <a:rPr lang="en-US" dirty="0" smtClean="0"/>
              <a:t>,” that does not even exist in Latin. </a:t>
            </a:r>
            <a:r>
              <a:rPr lang="en-US" i="1" dirty="0" smtClean="0"/>
              <a:t>This American Life</a:t>
            </a:r>
            <a:r>
              <a:rPr lang="en-US" dirty="0" smtClean="0"/>
              <a:t> tells us it means “Hail, double-knob children of Mars.” </a:t>
            </a:r>
          </a:p>
          <a:p>
            <a:r>
              <a:rPr lang="en-US" dirty="0" smtClean="0"/>
              <a:t>Of course, Mars does have two moons, but neither </a:t>
            </a:r>
            <a:r>
              <a:rPr lang="en-US" dirty="0" err="1" smtClean="0"/>
              <a:t>Kepler</a:t>
            </a:r>
            <a:r>
              <a:rPr lang="en-US" dirty="0" smtClean="0"/>
              <a:t> nor Galileo had any way of knowing that. (Nobody did until 1877, when both these gentlemen were already dead.)</a:t>
            </a:r>
          </a:p>
          <a:p>
            <a:endParaRPr lang="en-US" dirty="0" smtClean="0"/>
          </a:p>
          <a:p>
            <a:r>
              <a:rPr lang="en-US" dirty="0" smtClean="0"/>
              <a:t>(http://judgestarling.tumblr.com/post/62652246148/galileo-kepler-two-anagrams-two-wrong</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1" dirty="0" smtClean="0"/>
              <a:t>-</a:t>
            </a:r>
            <a:r>
              <a:rPr lang="en-US" i="0" dirty="0" smtClean="0"/>
              <a:t>no</a:t>
            </a:r>
            <a:r>
              <a:rPr lang="en-US" i="0" baseline="0" dirty="0" smtClean="0"/>
              <a:t> shortcuts to search</a:t>
            </a:r>
          </a:p>
          <a:p>
            <a:pPr marL="0" indent="0">
              <a:buFontTx/>
              <a:buNone/>
            </a:pPr>
            <a:endParaRPr lang="en-US" i="0" baseline="0" dirty="0" smtClean="0"/>
          </a:p>
          <a:p>
            <a:pPr marL="0" indent="0">
              <a:buFontTx/>
              <a:buNone/>
            </a:pPr>
            <a:r>
              <a:rPr lang="en-US" i="0" baseline="0" dirty="0" smtClean="0"/>
              <a:t>-if Y is set of all n-bit strings, puzzle is trivial</a:t>
            </a:r>
          </a:p>
          <a:p>
            <a:pPr marL="0" indent="0">
              <a:buFontTx/>
              <a:buNone/>
            </a:pPr>
            <a:r>
              <a:rPr lang="en-US" i="0" baseline="0" dirty="0" smtClean="0"/>
              <a:t>-if Y has one element, puzzle is maximally hard</a:t>
            </a:r>
          </a:p>
          <a:p>
            <a:pPr marL="0" indent="0">
              <a:buFontTx/>
              <a:buNone/>
            </a:pPr>
            <a:r>
              <a:rPr lang="en-US" i="0" baseline="0" dirty="0" smtClean="0"/>
              <a:t>-if id is a likely value, someone could </a:t>
            </a:r>
            <a:r>
              <a:rPr lang="en-US" i="0" baseline="0" dirty="0" err="1" smtClean="0"/>
              <a:t>precompute</a:t>
            </a:r>
            <a:r>
              <a:rPr lang="en-US" i="0" baseline="0" dirty="0" smtClean="0"/>
              <a:t> puzzle solution (brute force)</a:t>
            </a:r>
          </a:p>
          <a:p>
            <a:pPr marL="0" indent="0">
              <a:buFontTx/>
              <a:buNone/>
            </a:pPr>
            <a:endParaRPr lang="en-US" i="0" baseline="0" dirty="0" smtClean="0"/>
          </a:p>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dirty="0" smtClean="0"/>
              <a:t>-IR</a:t>
            </a:r>
            <a:r>
              <a:rPr lang="en-US" i="0" baseline="0" dirty="0" smtClean="0"/>
              <a:t> plan – Incident Response</a:t>
            </a:r>
            <a:endParaRPr lang="en-US" i="0" dirty="0"/>
          </a:p>
        </p:txBody>
      </p:sp>
      <p:sp>
        <p:nvSpPr>
          <p:cNvPr id="4" name="Slide Number Placeholder 3"/>
          <p:cNvSpPr>
            <a:spLocks noGrp="1"/>
          </p:cNvSpPr>
          <p:nvPr>
            <p:ph type="sldNum" sz="quarter" idx="10"/>
          </p:nvPr>
        </p:nvSpPr>
        <p:spPr/>
        <p:txBody>
          <a:bodyPr/>
          <a:lstStyle/>
          <a:p>
            <a:fld id="{49F71A0F-B233-4B9A-BA41-558A20141DF5}" type="slidenum">
              <a:rPr lang="en-US" smtClean="0"/>
              <a:t>13</a:t>
            </a:fld>
            <a:endParaRPr lang="en-US"/>
          </a:p>
        </p:txBody>
      </p:sp>
    </p:spTree>
    <p:extLst>
      <p:ext uri="{BB962C8B-B14F-4D97-AF65-F5344CB8AC3E}">
        <p14:creationId xmlns:p14="http://schemas.microsoft.com/office/powerpoint/2010/main" val="3961051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15</a:t>
            </a:fld>
            <a:endParaRPr lang="en-US"/>
          </a:p>
        </p:txBody>
      </p:sp>
    </p:spTree>
    <p:extLst>
      <p:ext uri="{BB962C8B-B14F-4D97-AF65-F5344CB8AC3E}">
        <p14:creationId xmlns:p14="http://schemas.microsoft.com/office/powerpoint/2010/main" val="2912324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dirty="0" smtClean="0"/>
              <a:t>-IR</a:t>
            </a:r>
            <a:r>
              <a:rPr lang="en-US" i="0" baseline="0" dirty="0" smtClean="0"/>
              <a:t> plan – Incident Response</a:t>
            </a:r>
            <a:endParaRPr lang="en-US" i="0" dirty="0"/>
          </a:p>
        </p:txBody>
      </p:sp>
      <p:sp>
        <p:nvSpPr>
          <p:cNvPr id="4" name="Slide Number Placeholder 3"/>
          <p:cNvSpPr>
            <a:spLocks noGrp="1"/>
          </p:cNvSpPr>
          <p:nvPr>
            <p:ph type="sldNum" sz="quarter" idx="10"/>
          </p:nvPr>
        </p:nvSpPr>
        <p:spPr/>
        <p:txBody>
          <a:bodyPr/>
          <a:lstStyle/>
          <a:p>
            <a:fld id="{49F71A0F-B233-4B9A-BA41-558A20141DF5}" type="slidenum">
              <a:rPr lang="en-US" smtClean="0"/>
              <a:t>16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term "hash" comes by way of analogy with its non-technical meaning, to "chop and mix". Indeed, typical hash functions, like the mod operation, "chop" the input domain into many sub-domains that get "mixed" into the output range to improve the uniformity of the key distribution.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-SHA (Secure Hash Algorithm)</a:t>
            </a:r>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3122588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 for purposes</a:t>
            </a:r>
            <a:r>
              <a:rPr lang="en-US" baseline="0" dirty="0" smtClean="0"/>
              <a:t> of </a:t>
            </a:r>
            <a:r>
              <a:rPr lang="en-US" baseline="0" smtClean="0"/>
              <a:t>cryptocurrencies</a:t>
            </a:r>
            <a:endParaRPr lang="en-US"/>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-collisions – the basic</a:t>
            </a:r>
            <a:r>
              <a:rPr lang="en-US" baseline="0" dirty="0" smtClean="0"/>
              <a:t> counting argument (infinite input space, finite output space)</a:t>
            </a:r>
          </a:p>
          <a:p>
            <a:endParaRPr lang="en-US" baseline="0" dirty="0" smtClean="0"/>
          </a:p>
          <a:p>
            <a:pPr marL="0" indent="0">
              <a:buFontTx/>
              <a:buNone/>
            </a:pPr>
            <a:r>
              <a:rPr lang="en-US" baseline="0" dirty="0" smtClean="0"/>
              <a:t>-guaranteed collision -&gt; 2^(256)+1 distinct inputs will lead to a collision (100% chance of collision)</a:t>
            </a:r>
          </a:p>
          <a:p>
            <a:pPr marL="171450" indent="-171450">
              <a:buFontTx/>
              <a:buChar char="-"/>
            </a:pPr>
            <a:endParaRPr lang="en-US" baseline="0" dirty="0" smtClean="0"/>
          </a:p>
          <a:p>
            <a:pPr marL="0" indent="0">
              <a:buFontTx/>
              <a:buNone/>
            </a:pPr>
            <a:r>
              <a:rPr lang="en-US" dirty="0" smtClean="0"/>
              <a:t>-birthday</a:t>
            </a:r>
            <a:r>
              <a:rPr lang="en-US" baseline="0" dirty="0" smtClean="0"/>
              <a:t> paradox – 2^(128) tries on average (50% chance of collision?)</a:t>
            </a:r>
          </a:p>
          <a:p>
            <a:pPr marL="0" indent="0">
              <a:buFontTx/>
              <a:buNone/>
            </a:pPr>
            <a:endParaRPr lang="en-US" baseline="0" dirty="0" smtClean="0"/>
          </a:p>
          <a:p>
            <a:pPr marL="0" indent="0">
              <a:buFontTx/>
              <a:buNone/>
            </a:pPr>
            <a:r>
              <a:rPr lang="en-US" dirty="0" smtClean="0"/>
              <a:t>-if</a:t>
            </a:r>
            <a:r>
              <a:rPr lang="en-US" baseline="0" dirty="0" smtClean="0"/>
              <a:t> a computer calculates 10,000 hashes per second, it would take more than one octillion years (10^27) years to calculate 2^128 hashes</a:t>
            </a:r>
          </a:p>
          <a:p>
            <a:pPr marL="0" indent="0">
              <a:buFontTx/>
              <a:buNone/>
            </a:pPr>
            <a:endParaRPr lang="en-US" baseline="0" dirty="0" smtClean="0"/>
          </a:p>
          <a:p>
            <a:pPr marL="0" indent="0">
              <a:buFontTx/>
              <a:buNone/>
            </a:pPr>
            <a:r>
              <a:rPr lang="en-US" dirty="0" smtClean="0"/>
              <a:t>-if</a:t>
            </a:r>
            <a:r>
              <a:rPr lang="en-US" baseline="0" dirty="0" smtClean="0"/>
              <a:t> all computers in existence were hashing since the beginning of the universe, odds are far less of finding a collision than the odds that the Earth will be destroyed by a giant meteor in the next two seconds</a:t>
            </a:r>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53474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398735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-collisions – the basic</a:t>
            </a:r>
            <a:r>
              <a:rPr lang="en-US" baseline="0" dirty="0" smtClean="0"/>
              <a:t> counting argument (infinite input space, finite output space)</a:t>
            </a:r>
          </a:p>
          <a:p>
            <a:endParaRPr lang="en-US" baseline="0" dirty="0" smtClean="0"/>
          </a:p>
          <a:p>
            <a:pPr marL="0" indent="0">
              <a:buFontTx/>
              <a:buNone/>
            </a:pPr>
            <a:r>
              <a:rPr lang="en-US" baseline="0" dirty="0" smtClean="0"/>
              <a:t>-guaranteed collision -&gt; 2^(256)+1 distinct inputs will lead to a collision (100% chance of collision)</a:t>
            </a:r>
          </a:p>
          <a:p>
            <a:pPr marL="171450" indent="-171450">
              <a:buFontTx/>
              <a:buChar char="-"/>
            </a:pPr>
            <a:endParaRPr lang="en-US" baseline="0" dirty="0" smtClean="0"/>
          </a:p>
          <a:p>
            <a:pPr marL="0" indent="0">
              <a:buFontTx/>
              <a:buNone/>
            </a:pPr>
            <a:r>
              <a:rPr lang="en-US" dirty="0" smtClean="0"/>
              <a:t>-birthday</a:t>
            </a:r>
            <a:r>
              <a:rPr lang="en-US" baseline="0" dirty="0" smtClean="0"/>
              <a:t> paradox – 2^(128) tries on average (50% chance of collision?)</a:t>
            </a:r>
          </a:p>
          <a:p>
            <a:pPr marL="0" indent="0">
              <a:buFontTx/>
              <a:buNone/>
            </a:pPr>
            <a:endParaRPr lang="en-US" baseline="0" dirty="0" smtClean="0"/>
          </a:p>
          <a:p>
            <a:pPr marL="0" indent="0">
              <a:buFontTx/>
              <a:buNone/>
            </a:pPr>
            <a:r>
              <a:rPr lang="en-US" dirty="0" smtClean="0"/>
              <a:t>-if</a:t>
            </a:r>
            <a:r>
              <a:rPr lang="en-US" baseline="0" dirty="0" smtClean="0"/>
              <a:t> a computer calculates 10,000 hashes per second, it would take more than one octillion years (10^27) years to calculate 2^128 hashes</a:t>
            </a:r>
          </a:p>
          <a:p>
            <a:pPr marL="0" indent="0">
              <a:buFontTx/>
              <a:buNone/>
            </a:pPr>
            <a:endParaRPr lang="en-US" baseline="0" dirty="0" smtClean="0"/>
          </a:p>
          <a:p>
            <a:pPr marL="0" indent="0">
              <a:buFontTx/>
              <a:buNone/>
            </a:pPr>
            <a:r>
              <a:rPr lang="en-US" dirty="0" smtClean="0"/>
              <a:t>-if</a:t>
            </a:r>
            <a:r>
              <a:rPr lang="en-US" baseline="0" dirty="0" smtClean="0"/>
              <a:t> all computers in existence were hashing since the beginning of the universe, odds are far less of finding a collision than the odds that the Earth will be destroyed by a giant meteor in the next two seconds</a:t>
            </a:r>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64220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smtClean="0"/>
              <a:t>-the</a:t>
            </a:r>
            <a:r>
              <a:rPr lang="en-US" baseline="0" dirty="0" smtClean="0"/>
              <a:t> function should essentially be </a:t>
            </a:r>
            <a:r>
              <a:rPr lang="en-US" i="1" baseline="0" dirty="0" smtClean="0"/>
              <a:t>irreversible</a:t>
            </a:r>
          </a:p>
          <a:p>
            <a:pPr marL="0" indent="0">
              <a:buFontTx/>
              <a:buNone/>
            </a:pPr>
            <a:endParaRPr lang="en-US" i="1" baseline="0" dirty="0" smtClean="0"/>
          </a:p>
          <a:p>
            <a:pPr marL="0" indent="0">
              <a:buFontTx/>
              <a:buNone/>
            </a:pPr>
            <a:r>
              <a:rPr lang="en-US" i="1" baseline="0" dirty="0" smtClean="0"/>
              <a:t>-</a:t>
            </a:r>
            <a:r>
              <a:rPr lang="en-US" i="0" baseline="0" dirty="0" smtClean="0"/>
              <a:t>if x is from a small set (e.g. heads and tails), we can easily brute force it</a:t>
            </a:r>
          </a:p>
          <a:p>
            <a:pPr marL="0" indent="0">
              <a:buFontTx/>
              <a:buNone/>
            </a:pPr>
            <a:endParaRPr lang="en-US" i="0" baseline="0" dirty="0" smtClean="0"/>
          </a:p>
          <a:p>
            <a:pPr marL="0" indent="0">
              <a:buFontTx/>
              <a:buNone/>
            </a:pPr>
            <a:r>
              <a:rPr lang="en-US" i="0" baseline="0" dirty="0" smtClean="0"/>
              <a:t>-min-entropy is a measure of predictability. High min-entropy means distribution is very spread out.</a:t>
            </a:r>
          </a:p>
          <a:p>
            <a:pPr marL="0" indent="0">
              <a:buFontTx/>
              <a:buNone/>
            </a:pPr>
            <a:endParaRPr lang="en-US" i="0" baseline="0" dirty="0" smtClean="0"/>
          </a:p>
          <a:p>
            <a:pPr marL="0" indent="0">
              <a:buFontTx/>
              <a:buNone/>
            </a:pPr>
            <a:r>
              <a:rPr lang="en-US" i="0" baseline="0" dirty="0" smtClean="0"/>
              <a:t>-for 256 bits long strings, uniform sampling means each string has probability 1/2^256</a:t>
            </a:r>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schemeClr val="accent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nakamoto.com/hashcash/" TargetMode="External"/><Relationship Id="rId4" Type="http://schemas.openxmlformats.org/officeDocument/2006/relationships/hyperlink" Target="https://nakamoto.com/hash-functio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hashcash.org/papers/hashcash.pdf" TargetMode="External"/><Relationship Id="rId3" Type="http://schemas.openxmlformats.org/officeDocument/2006/relationships/image" Target="../media/image15.gif"/><Relationship Id="rId7" Type="http://schemas.openxmlformats.org/officeDocument/2006/relationships/hyperlink" Target="https://www.howtogeek.com/238705/what-is-sha-1-and-why-will-retiring-it-kick-thousands-off-the-interne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blockonomi.com/bitcoin-puzzles/" TargetMode="External"/><Relationship Id="rId5" Type="http://schemas.openxmlformats.org/officeDocument/2006/relationships/hyperlink" Target="https://www.rose-hulman.edu/~holden/Preprints/jha-paper.pdf" TargetMode="External"/><Relationship Id="rId4" Type="http://schemas.openxmlformats.org/officeDocument/2006/relationships/hyperlink" Target="https://en.wikipedia.org/wiki/Roy_Sulliva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0"/>
            <a:ext cx="7772400" cy="4648198"/>
          </a:xfrm>
        </p:spPr>
        <p:txBody>
          <a:bodyPr>
            <a:noAutofit/>
          </a:bodyPr>
          <a:lstStyle/>
          <a:p>
            <a:r>
              <a:rPr lang="en-US" sz="4800" dirty="0" smtClean="0"/>
              <a:t/>
            </a:r>
            <a:br>
              <a:rPr lang="en-US" sz="4800" dirty="0" smtClean="0"/>
            </a:br>
            <a:r>
              <a:rPr lang="en-US" sz="4800" dirty="0" smtClean="0"/>
              <a:t/>
            </a:r>
            <a:br>
              <a:rPr lang="en-US" sz="4800" dirty="0" smtClean="0"/>
            </a:br>
            <a:r>
              <a:rPr lang="en-US" sz="6000" b="1" dirty="0" smtClean="0"/>
              <a:t>Building Blocks</a:t>
            </a:r>
            <a:r>
              <a:rPr lang="en-US" sz="6000" b="1" dirty="0"/>
              <a:t/>
            </a:r>
            <a:br>
              <a:rPr lang="en-US" sz="6000" b="1" dirty="0"/>
            </a:br>
            <a:r>
              <a:rPr lang="en-US" sz="6000" b="1" dirty="0"/>
              <a:t/>
            </a:r>
            <a:br>
              <a:rPr lang="en-US" sz="6000" b="1" dirty="0"/>
            </a:br>
            <a:r>
              <a:rPr lang="en-US" sz="2800" b="1" dirty="0"/>
              <a:t>[hash functions]</a:t>
            </a:r>
            <a:endParaRPr lang="en-US" sz="2800" b="1" dirty="0"/>
          </a:p>
        </p:txBody>
      </p:sp>
    </p:spTree>
    <p:extLst>
      <p:ext uri="{BB962C8B-B14F-4D97-AF65-F5344CB8AC3E}">
        <p14:creationId xmlns:p14="http://schemas.microsoft.com/office/powerpoint/2010/main" val="33411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hiding</a:t>
            </a:r>
            <a:endParaRPr lang="en-US" sz="4000" b="1" cap="all" dirty="0">
              <a:latin typeface="Arial Rounded MT Bold" pitchFamily="34" charset="0"/>
            </a:endParaRPr>
          </a:p>
        </p:txBody>
      </p:sp>
      <p:sp>
        <p:nvSpPr>
          <p:cNvPr id="11" name="Text Box 3"/>
          <p:cNvSpPr txBox="1">
            <a:spLocks noChangeArrowheads="1"/>
          </p:cNvSpPr>
          <p:nvPr/>
        </p:nvSpPr>
        <p:spPr bwMode="auto">
          <a:xfrm>
            <a:off x="0" y="762000"/>
            <a:ext cx="121919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b="1" dirty="0">
                <a:latin typeface="Century Gothic" pitchFamily="34" charset="0"/>
              </a:rPr>
              <a:t>a</a:t>
            </a:r>
            <a:r>
              <a:rPr lang="en-AU" sz="2600" b="1" dirty="0">
                <a:latin typeface="Century Gothic" pitchFamily="34" charset="0"/>
              </a:rPr>
              <a:t>pplication: commitment scheme</a:t>
            </a:r>
          </a:p>
          <a:p>
            <a:pPr marL="457200" indent="-457200" eaLnBrk="1" hangingPunct="1">
              <a:lnSpc>
                <a:spcPct val="150000"/>
              </a:lnSpc>
              <a:buSzPct val="75000"/>
              <a:buBlip>
                <a:blip r:embed="rId3"/>
              </a:buBlip>
            </a:pPr>
            <a:r>
              <a:rPr lang="en-AU" sz="2600" dirty="0">
                <a:latin typeface="Century Gothic" pitchFamily="34" charset="0"/>
              </a:rPr>
              <a:t>s</a:t>
            </a:r>
            <a:r>
              <a:rPr lang="en-AU" sz="2600" dirty="0">
                <a:latin typeface="Century Gothic" pitchFamily="34" charset="0"/>
              </a:rPr>
              <a:t>ealed envelope analogy</a:t>
            </a:r>
          </a:p>
          <a:p>
            <a:pPr marL="457200" indent="-457200" eaLnBrk="1" hangingPunct="1">
              <a:lnSpc>
                <a:spcPct val="150000"/>
              </a:lnSpc>
              <a:buSzPct val="75000"/>
              <a:buBlip>
                <a:blip r:embed="rId3"/>
              </a:buBlip>
            </a:pPr>
            <a:r>
              <a:rPr lang="en-AU" sz="2600" i="1" dirty="0">
                <a:latin typeface="Century Gothic" pitchFamily="34" charset="0"/>
              </a:rPr>
              <a:t>com := commit (</a:t>
            </a:r>
            <a:r>
              <a:rPr lang="en-AU" sz="2600" i="1" dirty="0" err="1">
                <a:latin typeface="Century Gothic" pitchFamily="34" charset="0"/>
              </a:rPr>
              <a:t>msg</a:t>
            </a:r>
            <a:r>
              <a:rPr lang="en-AU" sz="2600" i="1" dirty="0">
                <a:latin typeface="Century Gothic" pitchFamily="34" charset="0"/>
              </a:rPr>
              <a:t>, nonce)</a:t>
            </a:r>
          </a:p>
          <a:p>
            <a:pPr marL="457200" indent="-457200" eaLnBrk="1" hangingPunct="1">
              <a:lnSpc>
                <a:spcPct val="150000"/>
              </a:lnSpc>
              <a:buSzPct val="75000"/>
              <a:buBlip>
                <a:blip r:embed="rId3"/>
              </a:buBlip>
            </a:pPr>
            <a:r>
              <a:rPr lang="en-AU" sz="2600" i="1" dirty="0">
                <a:latin typeface="Century Gothic" pitchFamily="34" charset="0"/>
              </a:rPr>
              <a:t>verify := (com, </a:t>
            </a:r>
            <a:r>
              <a:rPr lang="en-AU" sz="2600" i="1" dirty="0" err="1">
                <a:latin typeface="Century Gothic" pitchFamily="34" charset="0"/>
              </a:rPr>
              <a:t>msg</a:t>
            </a:r>
            <a:r>
              <a:rPr lang="en-AU" sz="2600" i="1" dirty="0">
                <a:latin typeface="Century Gothic" pitchFamily="34" charset="0"/>
              </a:rPr>
              <a:t>, nonce)</a:t>
            </a:r>
          </a:p>
          <a:p>
            <a:pPr marL="457200" indent="-457200" eaLnBrk="1" hangingPunct="1">
              <a:lnSpc>
                <a:spcPct val="150000"/>
              </a:lnSpc>
              <a:buSzPct val="75000"/>
              <a:buBlip>
                <a:blip r:embed="rId3"/>
              </a:buBlip>
            </a:pPr>
            <a:r>
              <a:rPr lang="en-AU" sz="2600" dirty="0">
                <a:latin typeface="Century Gothic" pitchFamily="34" charset="0"/>
              </a:rPr>
              <a:t>t</a:t>
            </a:r>
            <a:r>
              <a:rPr lang="en-AU" sz="2600" dirty="0">
                <a:latin typeface="Century Gothic" pitchFamily="34" charset="0"/>
              </a:rPr>
              <a:t>he rule of the nonce</a:t>
            </a:r>
          </a:p>
          <a:p>
            <a:pPr marL="457200" indent="-457200" eaLnBrk="1" hangingPunct="1">
              <a:lnSpc>
                <a:spcPct val="150000"/>
              </a:lnSpc>
              <a:buSzPct val="75000"/>
              <a:buBlip>
                <a:blip r:embed="rId3"/>
              </a:buBlip>
            </a:pPr>
            <a:r>
              <a:rPr lang="en-AU" sz="2600" dirty="0">
                <a:latin typeface="Century Gothic" pitchFamily="34" charset="0"/>
              </a:rPr>
              <a:t>collision resistance </a:t>
            </a:r>
            <a:r>
              <a:rPr lang="en-AU" sz="2600" dirty="0" smtClean="0">
                <a:latin typeface="Century Gothic" pitchFamily="34" charset="0"/>
              </a:rPr>
              <a:t>- </a:t>
            </a:r>
            <a:r>
              <a:rPr lang="en-AU" sz="2600" i="1" dirty="0">
                <a:latin typeface="Century Gothic" pitchFamily="34" charset="0"/>
              </a:rPr>
              <a:t>binding</a:t>
            </a:r>
            <a:r>
              <a:rPr lang="en-AU" sz="2600" dirty="0">
                <a:latin typeface="Century Gothic" pitchFamily="34" charset="0"/>
              </a:rPr>
              <a:t> property</a:t>
            </a:r>
          </a:p>
        </p:txBody>
      </p:sp>
      <p:sp>
        <p:nvSpPr>
          <p:cNvPr id="9" name="Text Box 3"/>
          <p:cNvSpPr txBox="1">
            <a:spLocks noChangeArrowheads="1"/>
          </p:cNvSpPr>
          <p:nvPr/>
        </p:nvSpPr>
        <p:spPr bwMode="auto">
          <a:xfrm>
            <a:off x="0" y="4642010"/>
            <a:ext cx="12191999" cy="221599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400" b="1" u="sng" dirty="0">
                <a:latin typeface="Century Gothic" pitchFamily="34" charset="0"/>
              </a:rPr>
              <a:t>Galileo to </a:t>
            </a:r>
            <a:r>
              <a:rPr lang="en-US" sz="2400" b="1" u="sng" dirty="0" err="1">
                <a:latin typeface="Century Gothic" pitchFamily="34" charset="0"/>
              </a:rPr>
              <a:t>Kepler</a:t>
            </a:r>
            <a:r>
              <a:rPr lang="en-US" sz="2400" b="1" u="sng" dirty="0">
                <a:latin typeface="Century Gothic" pitchFamily="34" charset="0"/>
              </a:rPr>
              <a:t> (1610)</a:t>
            </a:r>
          </a:p>
          <a:p>
            <a:pPr marL="457200" indent="-457200" eaLnBrk="1" hangingPunct="1">
              <a:lnSpc>
                <a:spcPct val="150000"/>
              </a:lnSpc>
              <a:buSzPct val="75000"/>
              <a:buBlip>
                <a:blip r:embed="rId3"/>
              </a:buBlip>
            </a:pPr>
            <a:r>
              <a:rPr lang="en-US" sz="2400" b="1" i="1" dirty="0" err="1">
                <a:latin typeface="Century Gothic" pitchFamily="34" charset="0"/>
              </a:rPr>
              <a:t>smaismrmilmepoetalevmibunenugttaviras</a:t>
            </a:r>
            <a:endParaRPr lang="en-US" sz="2400" b="1" i="1" dirty="0">
              <a:latin typeface="Century Gothic" pitchFamily="34" charset="0"/>
            </a:endParaRPr>
          </a:p>
          <a:p>
            <a:pPr marL="457200" indent="-457200" eaLnBrk="1" hangingPunct="1">
              <a:lnSpc>
                <a:spcPct val="150000"/>
              </a:lnSpc>
              <a:buSzPct val="75000"/>
              <a:buBlip>
                <a:blip r:embed="rId3"/>
              </a:buBlip>
            </a:pPr>
            <a:r>
              <a:rPr lang="en-US" sz="2400" b="1" i="1" dirty="0" err="1">
                <a:latin typeface="Century Gothic" pitchFamily="34" charset="0"/>
              </a:rPr>
              <a:t>altissimum</a:t>
            </a:r>
            <a:r>
              <a:rPr lang="en-US" sz="2400" b="1" i="1" dirty="0">
                <a:latin typeface="Century Gothic" pitchFamily="34" charset="0"/>
              </a:rPr>
              <a:t> </a:t>
            </a:r>
            <a:r>
              <a:rPr lang="en-US" sz="2400" b="1" i="1" dirty="0" err="1">
                <a:latin typeface="Century Gothic" pitchFamily="34" charset="0"/>
              </a:rPr>
              <a:t>planetam</a:t>
            </a:r>
            <a:r>
              <a:rPr lang="en-US" sz="2400" b="1" i="1" dirty="0">
                <a:latin typeface="Century Gothic" pitchFamily="34" charset="0"/>
              </a:rPr>
              <a:t> </a:t>
            </a:r>
            <a:r>
              <a:rPr lang="en-US" sz="2400" b="1" i="1" dirty="0" err="1">
                <a:latin typeface="Century Gothic" pitchFamily="34" charset="0"/>
              </a:rPr>
              <a:t>tergeminum</a:t>
            </a:r>
            <a:r>
              <a:rPr lang="en-US" sz="2400" b="1" i="1" dirty="0">
                <a:latin typeface="Century Gothic" pitchFamily="34" charset="0"/>
              </a:rPr>
              <a:t> </a:t>
            </a:r>
            <a:r>
              <a:rPr lang="en-US" sz="2400" b="1" i="1" dirty="0" err="1">
                <a:latin typeface="Century Gothic" pitchFamily="34" charset="0"/>
              </a:rPr>
              <a:t>observari</a:t>
            </a:r>
            <a:endParaRPr lang="en-US" sz="2400" b="1" i="1" dirty="0">
              <a:latin typeface="Century Gothic" pitchFamily="34" charset="0"/>
            </a:endParaRPr>
          </a:p>
          <a:p>
            <a:pPr marL="457200" indent="-457200" eaLnBrk="1" hangingPunct="1">
              <a:lnSpc>
                <a:spcPct val="150000"/>
              </a:lnSpc>
              <a:buSzPct val="75000"/>
              <a:buBlip>
                <a:blip r:embed="rId3"/>
              </a:buBlip>
            </a:pPr>
            <a:r>
              <a:rPr lang="en-US" sz="2400" b="1" dirty="0">
                <a:latin typeface="Century Gothic" pitchFamily="34" charset="0"/>
              </a:rPr>
              <a:t>‘I </a:t>
            </a:r>
            <a:r>
              <a:rPr lang="en-US" sz="2400" b="1" dirty="0">
                <a:latin typeface="Century Gothic" pitchFamily="34" charset="0"/>
              </a:rPr>
              <a:t>have seen the uppermost planet </a:t>
            </a:r>
            <a:r>
              <a:rPr lang="en-US" sz="2400" b="1" dirty="0">
                <a:latin typeface="Century Gothic" pitchFamily="34" charset="0"/>
              </a:rPr>
              <a:t>triple’</a:t>
            </a:r>
          </a:p>
        </p:txBody>
      </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Puzzle friendliness</a:t>
            </a:r>
            <a:endParaRPr lang="en-US" sz="4000" b="1" cap="all" dirty="0">
              <a:latin typeface="Arial Rounded MT Bold" pitchFamily="34" charset="0"/>
            </a:endParaRPr>
          </a:p>
        </p:txBody>
      </p:sp>
      <p:sp>
        <p:nvSpPr>
          <p:cNvPr id="5" name="Text Box 3"/>
          <p:cNvSpPr txBox="1">
            <a:spLocks noChangeArrowheads="1"/>
          </p:cNvSpPr>
          <p:nvPr/>
        </p:nvSpPr>
        <p:spPr bwMode="auto">
          <a:xfrm>
            <a:off x="1" y="5196007"/>
            <a:ext cx="12191999" cy="16619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400" b="1" dirty="0">
                <a:latin typeface="Century Gothic" pitchFamily="34" charset="0"/>
              </a:rPr>
              <a:t>a hash function </a:t>
            </a:r>
            <a:r>
              <a:rPr lang="en-AU" sz="2400" b="1" i="1" dirty="0">
                <a:latin typeface="Century Gothic" pitchFamily="34" charset="0"/>
              </a:rPr>
              <a:t>H</a:t>
            </a:r>
            <a:r>
              <a:rPr lang="en-AU" sz="2400" b="1" dirty="0">
                <a:latin typeface="Century Gothic" pitchFamily="34" charset="0"/>
              </a:rPr>
              <a:t> is said to be puzzle friendly if for every </a:t>
            </a:r>
            <a:r>
              <a:rPr lang="en-AU" sz="2400" b="1" i="1" dirty="0">
                <a:latin typeface="Century Gothic" pitchFamily="34" charset="0"/>
              </a:rPr>
              <a:t>n</a:t>
            </a:r>
            <a:r>
              <a:rPr lang="en-AU" sz="2400" b="1" dirty="0">
                <a:latin typeface="Century Gothic" pitchFamily="34" charset="0"/>
              </a:rPr>
              <a:t>-bit output value </a:t>
            </a:r>
            <a:r>
              <a:rPr lang="en-AU" sz="2400" b="1" i="1" dirty="0">
                <a:latin typeface="Century Gothic" pitchFamily="34" charset="0"/>
              </a:rPr>
              <a:t>y</a:t>
            </a:r>
            <a:r>
              <a:rPr lang="en-AU" sz="2400" b="1" dirty="0">
                <a:latin typeface="Century Gothic" pitchFamily="34" charset="0"/>
              </a:rPr>
              <a:t>, if </a:t>
            </a:r>
            <a:r>
              <a:rPr lang="en-AU" sz="2400" b="1" i="1" dirty="0">
                <a:latin typeface="Century Gothic" pitchFamily="34" charset="0"/>
              </a:rPr>
              <a:t>k</a:t>
            </a:r>
            <a:r>
              <a:rPr lang="en-AU" sz="2400" b="1" dirty="0">
                <a:latin typeface="Century Gothic" pitchFamily="34" charset="0"/>
              </a:rPr>
              <a:t> is chosen from a distribution with high min-entropy, then it is infeasible to find </a:t>
            </a:r>
            <a:r>
              <a:rPr lang="en-AU" sz="2400" b="1" i="1" dirty="0">
                <a:latin typeface="Century Gothic" pitchFamily="34" charset="0"/>
              </a:rPr>
              <a:t>x</a:t>
            </a:r>
            <a:r>
              <a:rPr lang="en-AU" sz="2400" b="1" dirty="0">
                <a:latin typeface="Century Gothic" pitchFamily="34" charset="0"/>
              </a:rPr>
              <a:t> such that </a:t>
            </a:r>
            <a:r>
              <a:rPr lang="en-AU" sz="2400" b="1" i="1" dirty="0">
                <a:latin typeface="Century Gothic" pitchFamily="34" charset="0"/>
              </a:rPr>
              <a:t>H(k||x) = y</a:t>
            </a:r>
            <a:r>
              <a:rPr lang="en-AU" sz="2400" b="1" dirty="0">
                <a:latin typeface="Century Gothic" pitchFamily="34" charset="0"/>
              </a:rPr>
              <a:t> in time significantly less than 2</a:t>
            </a:r>
            <a:r>
              <a:rPr lang="en-AU" sz="2400" b="1" i="1" baseline="30000" dirty="0">
                <a:latin typeface="Century Gothic" pitchFamily="34" charset="0"/>
              </a:rPr>
              <a:t>n</a:t>
            </a:r>
          </a:p>
        </p:txBody>
      </p:sp>
      <p:sp>
        <p:nvSpPr>
          <p:cNvPr id="7" name="Text Box 3"/>
          <p:cNvSpPr txBox="1">
            <a:spLocks noChangeArrowheads="1"/>
          </p:cNvSpPr>
          <p:nvPr/>
        </p:nvSpPr>
        <p:spPr bwMode="auto">
          <a:xfrm>
            <a:off x="0" y="838200"/>
            <a:ext cx="12191999" cy="16619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400" dirty="0" smtClean="0">
                <a:latin typeface="Century Gothic" pitchFamily="34" charset="0"/>
              </a:rPr>
              <a:t>a</a:t>
            </a:r>
            <a:r>
              <a:rPr lang="en-US" sz="2400" dirty="0" smtClean="0">
                <a:latin typeface="Century Gothic" pitchFamily="34" charset="0"/>
              </a:rPr>
              <a:t> </a:t>
            </a:r>
            <a:r>
              <a:rPr lang="en-US" sz="2400" dirty="0">
                <a:latin typeface="Century Gothic" pitchFamily="34" charset="0"/>
              </a:rPr>
              <a:t>hash function is puzzle friendly if no solution </a:t>
            </a:r>
            <a:r>
              <a:rPr lang="en-US" sz="2400" dirty="0" smtClean="0">
                <a:latin typeface="Century Gothic" pitchFamily="34" charset="0"/>
              </a:rPr>
              <a:t>exists to find the input to a given output, </a:t>
            </a:r>
            <a:r>
              <a:rPr lang="en-US" sz="2400" dirty="0">
                <a:latin typeface="Century Gothic" pitchFamily="34" charset="0"/>
              </a:rPr>
              <a:t>which is better than just making random guesses. Thus, the only way to find a solution </a:t>
            </a:r>
            <a:r>
              <a:rPr lang="en-US" sz="2400" dirty="0" smtClean="0">
                <a:latin typeface="Century Gothic" pitchFamily="34" charset="0"/>
              </a:rPr>
              <a:t>is </a:t>
            </a:r>
            <a:r>
              <a:rPr lang="en-US" sz="2400" dirty="0">
                <a:latin typeface="Century Gothic" pitchFamily="34" charset="0"/>
              </a:rPr>
              <a:t>brute </a:t>
            </a:r>
            <a:r>
              <a:rPr lang="en-US" sz="2400" dirty="0" smtClean="0">
                <a:latin typeface="Century Gothic" pitchFamily="34" charset="0"/>
              </a:rPr>
              <a:t>force.</a:t>
            </a:r>
            <a:endParaRPr lang="en-AU" sz="2400" i="1" baseline="30000" dirty="0">
              <a:latin typeface="Century Gothic" pitchFamily="34" charset="0"/>
            </a:endParaRPr>
          </a:p>
        </p:txBody>
      </p:sp>
      <p:pic>
        <p:nvPicPr>
          <p:cNvPr id="2" name="Picture 1"/>
          <p:cNvPicPr>
            <a:picLocks noChangeAspect="1"/>
          </p:cNvPicPr>
          <p:nvPr/>
        </p:nvPicPr>
        <p:blipFill>
          <a:blip r:embed="rId4"/>
          <a:stretch>
            <a:fillRect/>
          </a:stretch>
        </p:blipFill>
        <p:spPr>
          <a:xfrm>
            <a:off x="1374952" y="2643187"/>
            <a:ext cx="9521648" cy="2386013"/>
          </a:xfrm>
          <a:prstGeom prst="rect">
            <a:avLst/>
          </a:prstGeom>
          <a:ln w="38100">
            <a:solidFill>
              <a:schemeClr val="tx1"/>
            </a:solidFill>
          </a:ln>
        </p:spPr>
      </p:pic>
    </p:spTree>
    <p:extLst>
      <p:ext uri="{BB962C8B-B14F-4D97-AF65-F5344CB8AC3E}">
        <p14:creationId xmlns:p14="http://schemas.microsoft.com/office/powerpoint/2010/main" val="206703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32084" y="0"/>
            <a:ext cx="12159916"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Puzzle friendliness</a:t>
            </a:r>
            <a:endParaRPr lang="en-US" sz="4000" b="1" cap="all" dirty="0">
              <a:latin typeface="Arial Rounded MT Bold" pitchFamily="34" charset="0"/>
            </a:endParaRPr>
          </a:p>
        </p:txBody>
      </p:sp>
      <p:sp>
        <p:nvSpPr>
          <p:cNvPr id="11" name="Text Box 3"/>
          <p:cNvSpPr txBox="1">
            <a:spLocks noChangeArrowheads="1"/>
          </p:cNvSpPr>
          <p:nvPr/>
        </p:nvSpPr>
        <p:spPr bwMode="auto">
          <a:xfrm>
            <a:off x="0" y="762000"/>
            <a:ext cx="8885237"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b="1" dirty="0">
                <a:latin typeface="Century Gothic" pitchFamily="34" charset="0"/>
              </a:rPr>
              <a:t>a</a:t>
            </a:r>
            <a:r>
              <a:rPr lang="en-AU" sz="2600" b="1" dirty="0">
                <a:latin typeface="Century Gothic" pitchFamily="34" charset="0"/>
              </a:rPr>
              <a:t>pplication: search puzzle</a:t>
            </a:r>
          </a:p>
          <a:p>
            <a:pPr marL="457200" indent="-457200" eaLnBrk="1" hangingPunct="1">
              <a:lnSpc>
                <a:spcPct val="150000"/>
              </a:lnSpc>
              <a:buSzPct val="75000"/>
              <a:buBlip>
                <a:blip r:embed="rId3"/>
              </a:buBlip>
            </a:pPr>
            <a:r>
              <a:rPr lang="en-AU" sz="2600" dirty="0">
                <a:latin typeface="Century Gothic" pitchFamily="34" charset="0"/>
              </a:rPr>
              <a:t>s</a:t>
            </a:r>
            <a:r>
              <a:rPr lang="en-AU" sz="2600" dirty="0">
                <a:latin typeface="Century Gothic" pitchFamily="34" charset="0"/>
              </a:rPr>
              <a:t>earching space to find solution</a:t>
            </a:r>
          </a:p>
          <a:p>
            <a:pPr marL="457200" indent="-457200" eaLnBrk="1" hangingPunct="1">
              <a:lnSpc>
                <a:spcPct val="150000"/>
              </a:lnSpc>
              <a:buSzPct val="75000"/>
              <a:buBlip>
                <a:blip r:embed="rId3"/>
              </a:buBlip>
            </a:pPr>
            <a:r>
              <a:rPr lang="en-AU" sz="2600" i="1" dirty="0" smtClean="0">
                <a:latin typeface="Century Gothic" pitchFamily="34" charset="0"/>
              </a:rPr>
              <a:t>H(x</a:t>
            </a:r>
            <a:r>
              <a:rPr lang="en-AU" sz="2600" i="1" dirty="0">
                <a:latin typeface="Century Gothic" pitchFamily="34" charset="0"/>
              </a:rPr>
              <a:t>) </a:t>
            </a:r>
            <a:r>
              <a:rPr lang="el-GR" sz="2600" i="1" dirty="0">
                <a:latin typeface="Century Gothic" pitchFamily="34" charset="0"/>
              </a:rPr>
              <a:t>ε</a:t>
            </a:r>
            <a:r>
              <a:rPr lang="en-US" sz="2600" i="1" dirty="0">
                <a:latin typeface="Century Gothic" pitchFamily="34" charset="0"/>
              </a:rPr>
              <a:t> Y</a:t>
            </a:r>
          </a:p>
          <a:p>
            <a:pPr marL="1200150" lvl="1" indent="-457200" eaLnBrk="1" hangingPunct="1">
              <a:lnSpc>
                <a:spcPct val="150000"/>
              </a:lnSpc>
              <a:buSzPct val="75000"/>
              <a:buBlip>
                <a:blip r:embed="rId3"/>
              </a:buBlip>
            </a:pPr>
            <a:r>
              <a:rPr lang="en-US" sz="2600" i="1" dirty="0" smtClean="0">
                <a:latin typeface="Century Gothic" pitchFamily="34" charset="0"/>
              </a:rPr>
              <a:t>Y</a:t>
            </a:r>
            <a:r>
              <a:rPr lang="en-US" sz="2600" dirty="0" smtClean="0">
                <a:latin typeface="Century Gothic" pitchFamily="34" charset="0"/>
              </a:rPr>
              <a:t> </a:t>
            </a:r>
            <a:r>
              <a:rPr lang="en-US" sz="2600" dirty="0">
                <a:latin typeface="Century Gothic" pitchFamily="34" charset="0"/>
              </a:rPr>
              <a:t>is the target set</a:t>
            </a:r>
          </a:p>
          <a:p>
            <a:pPr marL="1200150" lvl="1" indent="-457200" eaLnBrk="1" hangingPunct="1">
              <a:lnSpc>
                <a:spcPct val="150000"/>
              </a:lnSpc>
              <a:buSzPct val="75000"/>
              <a:buBlip>
                <a:blip r:embed="rId3"/>
              </a:buBlip>
            </a:pPr>
            <a:r>
              <a:rPr lang="en-US" sz="2600" dirty="0">
                <a:latin typeface="Century Gothic" pitchFamily="34" charset="0"/>
              </a:rPr>
              <a:t>difficulty of puzzle depends on size of </a:t>
            </a:r>
            <a:r>
              <a:rPr lang="en-US" sz="2600" i="1" dirty="0">
                <a:latin typeface="Century Gothic" pitchFamily="34" charset="0"/>
              </a:rPr>
              <a:t>Y</a:t>
            </a:r>
            <a:endParaRPr lang="en-US" sz="2600" i="1" dirty="0">
              <a:latin typeface="Century Gothic" pitchFamily="34" charset="0"/>
            </a:endParaRPr>
          </a:p>
        </p:txBody>
      </p:sp>
      <p:sp>
        <p:nvSpPr>
          <p:cNvPr id="5" name="Text Box 3"/>
          <p:cNvSpPr txBox="1">
            <a:spLocks noChangeArrowheads="1"/>
          </p:cNvSpPr>
          <p:nvPr/>
        </p:nvSpPr>
        <p:spPr bwMode="auto">
          <a:xfrm>
            <a:off x="0" y="5057507"/>
            <a:ext cx="8885237"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b="1" dirty="0">
                <a:latin typeface="Century Gothic" pitchFamily="34" charset="0"/>
              </a:rPr>
              <a:t>a</a:t>
            </a:r>
            <a:r>
              <a:rPr lang="en-US" sz="2600" b="1" dirty="0">
                <a:latin typeface="Century Gothic" pitchFamily="34" charset="0"/>
              </a:rPr>
              <a:t>pplication: proof </a:t>
            </a:r>
            <a:r>
              <a:rPr lang="en-US" sz="2600" b="1" dirty="0" smtClean="0">
                <a:latin typeface="Century Gothic" pitchFamily="34" charset="0"/>
              </a:rPr>
              <a:t>of work</a:t>
            </a:r>
            <a:endParaRPr lang="en-US" sz="2600" b="1"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combating spam (</a:t>
            </a:r>
            <a:r>
              <a:rPr lang="en-US" sz="2600" dirty="0" err="1">
                <a:latin typeface="Century Gothic" pitchFamily="34" charset="0"/>
              </a:rPr>
              <a:t>Hashcash</a:t>
            </a:r>
            <a:r>
              <a:rPr lang="en-US" sz="2600" dirty="0">
                <a:latin typeface="Century Gothic" pitchFamily="34" charset="0"/>
              </a:rPr>
              <a:t>)</a:t>
            </a:r>
          </a:p>
          <a:p>
            <a:pPr marL="457200" indent="-457200" eaLnBrk="1" hangingPunct="1">
              <a:lnSpc>
                <a:spcPct val="150000"/>
              </a:lnSpc>
              <a:buSzPct val="75000"/>
              <a:buBlip>
                <a:blip r:embed="rId3"/>
              </a:buBlip>
            </a:pPr>
            <a:r>
              <a:rPr lang="en-US" sz="2600" dirty="0">
                <a:latin typeface="Century Gothic" pitchFamily="34" charset="0"/>
              </a:rPr>
              <a:t>essential property for </a:t>
            </a:r>
            <a:r>
              <a:rPr lang="en-US" sz="2600" dirty="0" smtClean="0">
                <a:latin typeface="Century Gothic" pitchFamily="34" charset="0"/>
              </a:rPr>
              <a:t>mining</a:t>
            </a:r>
            <a:endParaRPr lang="en-US" sz="2600" dirty="0">
              <a:latin typeface="Century Gothic" pitchFamily="34" charset="0"/>
            </a:endParaRPr>
          </a:p>
        </p:txBody>
      </p:sp>
      <p:pic>
        <p:nvPicPr>
          <p:cNvPr id="7" name="Picture 2" descr="Image result for bullse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3581400"/>
            <a:ext cx="3124200" cy="313007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2" descr="Hashcash basic structure. | Download Scientific Diagra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648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Puzzle friendliness</a:t>
            </a:r>
            <a:endParaRPr lang="en-US" sz="4000" b="1" cap="all" dirty="0">
              <a:latin typeface="Arial Rounded MT Bold" pitchFamily="34" charset="0"/>
            </a:endParaRPr>
          </a:p>
        </p:txBody>
      </p:sp>
      <p:pic>
        <p:nvPicPr>
          <p:cNvPr id="6146" name="Picture 2" descr="The beautiful hash algorithm. Cryptography deals with the protection… | by  Steven Elli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10058400" cy="593445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resources</a:t>
            </a:r>
            <a:endParaRPr lang="en-US" sz="4000" b="1" cap="all" dirty="0">
              <a:latin typeface="Arial Rounded MT Bold" pitchFamily="34" charset="0"/>
            </a:endParaRPr>
          </a:p>
        </p:txBody>
      </p:sp>
      <p:sp>
        <p:nvSpPr>
          <p:cNvPr id="8" name="Text Box 6"/>
          <p:cNvSpPr txBox="1">
            <a:spLocks noChangeArrowheads="1"/>
          </p:cNvSpPr>
          <p:nvPr/>
        </p:nvSpPr>
        <p:spPr bwMode="auto">
          <a:xfrm>
            <a:off x="10287001" y="6421439"/>
            <a:ext cx="381001" cy="43088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9</a:t>
            </a:r>
            <a:endParaRPr lang="en-US" sz="2200" dirty="0">
              <a:latin typeface="Arial Rounded MT Bold" pitchFamily="34" charset="0"/>
            </a:endParaRPr>
          </a:p>
        </p:txBody>
      </p:sp>
      <p:sp>
        <p:nvSpPr>
          <p:cNvPr id="7" name="Text Box 3"/>
          <p:cNvSpPr txBox="1">
            <a:spLocks noChangeArrowheads="1"/>
          </p:cNvSpPr>
          <p:nvPr/>
        </p:nvSpPr>
        <p:spPr bwMode="auto">
          <a:xfrm>
            <a:off x="16042" y="832010"/>
            <a:ext cx="9144000"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Chap 1: Intro to Cryptography and Cryptocurrencies</a:t>
            </a:r>
            <a:r>
              <a:rPr lang="en-US" sz="2400" dirty="0">
                <a:latin typeface="Century Gothic" pitchFamily="34" charset="0"/>
              </a:rPr>
              <a:t/>
            </a:r>
            <a:br>
              <a:rPr lang="en-US" sz="2400" dirty="0">
                <a:latin typeface="Century Gothic" pitchFamily="34" charset="0"/>
              </a:rPr>
            </a:br>
            <a:r>
              <a:rPr lang="en-US" sz="2400" dirty="0">
                <a:latin typeface="Century Gothic" pitchFamily="34" charset="0"/>
              </a:rPr>
              <a:t>Bitcoin and Cryptocurrency Technologies:</a:t>
            </a:r>
            <a:br>
              <a:rPr lang="en-US" sz="2400" dirty="0">
                <a:latin typeface="Century Gothic" pitchFamily="34" charset="0"/>
              </a:rPr>
            </a:br>
            <a:r>
              <a:rPr lang="en-US" sz="2400" dirty="0">
                <a:latin typeface="Century Gothic" pitchFamily="34" charset="0"/>
              </a:rPr>
              <a:t>		A Comprehensive Introduction</a:t>
            </a:r>
          </a:p>
          <a:p>
            <a:pPr marL="342900" indent="-342900" eaLnBrk="1" hangingPunct="1">
              <a:lnSpc>
                <a:spcPct val="150000"/>
              </a:lnSpc>
              <a:spcBef>
                <a:spcPct val="0"/>
              </a:spcBef>
              <a:buSzPct val="100000"/>
              <a:buBlip>
                <a:blip r:embed="rId3"/>
              </a:buBlip>
            </a:pPr>
            <a:r>
              <a:rPr lang="en-US" sz="2400" b="1" dirty="0">
                <a:latin typeface="Century Gothic" pitchFamily="34" charset="0"/>
              </a:rPr>
              <a:t>Hash </a:t>
            </a:r>
            <a:r>
              <a:rPr lang="en-US" sz="2400" b="1" dirty="0">
                <a:latin typeface="Century Gothic" pitchFamily="34" charset="0"/>
              </a:rPr>
              <a:t>F</a:t>
            </a:r>
            <a:r>
              <a:rPr lang="en-US" sz="2400" b="1" dirty="0">
                <a:latin typeface="Century Gothic" pitchFamily="34" charset="0"/>
              </a:rPr>
              <a:t>unctions </a:t>
            </a:r>
            <a:r>
              <a:rPr lang="en-US" sz="2400" dirty="0">
                <a:latin typeface="Century Gothic" pitchFamily="34" charset="0"/>
              </a:rPr>
              <a:t>(Nakamoto.com) (</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Overview of </a:t>
            </a:r>
            <a:r>
              <a:rPr lang="en-US" sz="2400" b="1" dirty="0" err="1">
                <a:latin typeface="Century Gothic" pitchFamily="34" charset="0"/>
              </a:rPr>
              <a:t>Hashcash</a:t>
            </a:r>
            <a:r>
              <a:rPr lang="en-US" sz="2400" b="1" dirty="0">
                <a:latin typeface="Century Gothic" pitchFamily="34" charset="0"/>
              </a:rPr>
              <a:t> </a:t>
            </a:r>
            <a:r>
              <a:rPr lang="en-US" sz="2400" dirty="0">
                <a:latin typeface="Century Gothic" pitchFamily="34" charset="0"/>
              </a:rPr>
              <a:t>(Nakamoto.com) (</a:t>
            </a:r>
            <a:r>
              <a:rPr lang="en-US" sz="2400" dirty="0">
                <a:latin typeface="Century Gothic" pitchFamily="34" charset="0"/>
                <a:hlinkClick r:id="rId5"/>
              </a:rPr>
              <a:t>link</a:t>
            </a:r>
            <a:r>
              <a:rPr lang="en-US" sz="2400" dirty="0">
                <a:latin typeface="Century Gothic" pitchFamily="34" charset="0"/>
              </a:rPr>
              <a:t>)</a:t>
            </a: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10134601" y="6421439"/>
            <a:ext cx="533401" cy="43088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latin typeface="Arial Rounded MT Bold" pitchFamily="34" charset="0"/>
              </a:rPr>
              <a:t>10</a:t>
            </a:r>
            <a:endParaRPr lang="en-US" sz="2200" dirty="0">
              <a:latin typeface="Arial Rounded MT Bold" pitchFamily="34" charset="0"/>
            </a:endParaRPr>
          </a:p>
        </p:txBody>
      </p:sp>
      <p:sp>
        <p:nvSpPr>
          <p:cNvPr id="9" name="Rectangle 20"/>
          <p:cNvSpPr>
            <a:spLocks noChangeArrowheads="1"/>
          </p:cNvSpPr>
          <p:nvPr/>
        </p:nvSpPr>
        <p:spPr bwMode="auto">
          <a:xfrm>
            <a:off x="0" y="0"/>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Further reading</a:t>
            </a:r>
            <a:endParaRPr lang="en-US" sz="4000" b="1" cap="all" dirty="0">
              <a:latin typeface="Arial Rounded MT Bold" pitchFamily="34" charset="0"/>
            </a:endParaRPr>
          </a:p>
        </p:txBody>
      </p:sp>
      <p:sp>
        <p:nvSpPr>
          <p:cNvPr id="10" name="Text Box 3"/>
          <p:cNvSpPr txBox="1">
            <a:spLocks noChangeArrowheads="1"/>
          </p:cNvSpPr>
          <p:nvPr/>
        </p:nvSpPr>
        <p:spPr bwMode="auto">
          <a:xfrm>
            <a:off x="0" y="843885"/>
            <a:ext cx="9144000"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dirty="0">
                <a:latin typeface="Century Gothic" pitchFamily="34" charset="0"/>
              </a:rPr>
              <a:t>Roy Sullivan! (</a:t>
            </a:r>
            <a:r>
              <a:rPr lang="en-US" sz="2400" dirty="0">
                <a:latin typeface="Century Gothic" pitchFamily="34" charset="0"/>
                <a:hlinkClick r:id="rId4"/>
              </a:rPr>
              <a:t>link</a:t>
            </a:r>
            <a:r>
              <a:rPr lang="en-US" sz="2400" dirty="0" smtClean="0">
                <a:latin typeface="Century Gothic" pitchFamily="34" charset="0"/>
              </a:rPr>
              <a:t>)</a:t>
            </a:r>
          </a:p>
          <a:p>
            <a:pPr marL="342900" indent="-342900" eaLnBrk="1" hangingPunct="1">
              <a:lnSpc>
                <a:spcPct val="150000"/>
              </a:lnSpc>
              <a:spcBef>
                <a:spcPct val="0"/>
              </a:spcBef>
              <a:buSzPct val="100000"/>
              <a:buBlip>
                <a:blip r:embed="rId3"/>
              </a:buBlip>
            </a:pPr>
            <a:r>
              <a:rPr lang="en-US" sz="2400" dirty="0" smtClean="0">
                <a:latin typeface="Century Gothic" pitchFamily="34" charset="0"/>
              </a:rPr>
              <a:t>A </a:t>
            </a:r>
            <a:r>
              <a:rPr lang="en-US" sz="2400" dirty="0">
                <a:latin typeface="Century Gothic" pitchFamily="34" charset="0"/>
              </a:rPr>
              <a:t>good hash function is hard to find (</a:t>
            </a:r>
            <a:r>
              <a:rPr lang="en-US" sz="2400" dirty="0">
                <a:latin typeface="Century Gothic" pitchFamily="34" charset="0"/>
                <a:hlinkClick r:id="rId5"/>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dirty="0">
                <a:latin typeface="Century Gothic" pitchFamily="34" charset="0"/>
              </a:rPr>
              <a:t>Bitcoin Puzzles: Cryptocurrency Hidden in Plain </a:t>
            </a:r>
            <a:r>
              <a:rPr lang="en-US" sz="2400" dirty="0">
                <a:latin typeface="Century Gothic" pitchFamily="34" charset="0"/>
              </a:rPr>
              <a:t>Sight (</a:t>
            </a:r>
            <a:r>
              <a:rPr lang="en-US" sz="2400" dirty="0">
                <a:latin typeface="Century Gothic" pitchFamily="34" charset="0"/>
                <a:hlinkClick r:id="rId6"/>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err="1">
                <a:latin typeface="Century Gothic" pitchFamily="34" charset="0"/>
              </a:rPr>
              <a:t>SHAttered</a:t>
            </a:r>
            <a:r>
              <a:rPr lang="en-US" sz="2400" b="1" dirty="0">
                <a:latin typeface="Century Gothic" pitchFamily="34" charset="0"/>
              </a:rPr>
              <a:t> – SHA1 collision attacks </a:t>
            </a:r>
            <a:r>
              <a:rPr lang="en-US" sz="2400" dirty="0">
                <a:latin typeface="Century Gothic" pitchFamily="34" charset="0"/>
              </a:rPr>
              <a:t>(</a:t>
            </a:r>
            <a:r>
              <a:rPr lang="en-US" sz="2400" dirty="0">
                <a:latin typeface="Century Gothic" pitchFamily="34" charset="0"/>
                <a:hlinkClick r:id="rId7"/>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dirty="0" err="1" smtClean="0">
                <a:latin typeface="Century Gothic" pitchFamily="34" charset="0"/>
              </a:rPr>
              <a:t>Hashcash</a:t>
            </a:r>
            <a:r>
              <a:rPr lang="en-US" sz="2400" dirty="0" smtClean="0">
                <a:latin typeface="Century Gothic" pitchFamily="34" charset="0"/>
              </a:rPr>
              <a:t> </a:t>
            </a:r>
            <a:r>
              <a:rPr lang="en-US" sz="2400" dirty="0">
                <a:latin typeface="Century Gothic" pitchFamily="34" charset="0"/>
              </a:rPr>
              <a:t>white paper (</a:t>
            </a:r>
            <a:r>
              <a:rPr lang="en-US" sz="2400" dirty="0">
                <a:latin typeface="Century Gothic" pitchFamily="34" charset="0"/>
                <a:hlinkClick r:id="rId8"/>
              </a:rPr>
              <a:t>link</a:t>
            </a:r>
            <a:r>
              <a:rPr lang="en-US" sz="2400" dirty="0">
                <a:latin typeface="Century Gothic" pitchFamily="34" charset="0"/>
              </a:rPr>
              <a:t>)</a:t>
            </a:r>
          </a:p>
        </p:txBody>
      </p:sp>
    </p:spTree>
    <p:extLst>
      <p:ext uri="{BB962C8B-B14F-4D97-AF65-F5344CB8AC3E}">
        <p14:creationId xmlns:p14="http://schemas.microsoft.com/office/powerpoint/2010/main" val="261060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humor</a:t>
            </a:r>
            <a:endParaRPr lang="en-US" sz="4000" b="1" cap="all" dirty="0">
              <a:latin typeface="Arial Rounded MT Bold" pitchFamily="34" charset="0"/>
            </a:endParaRPr>
          </a:p>
        </p:txBody>
      </p:sp>
      <p:pic>
        <p:nvPicPr>
          <p:cNvPr id="2050" name="Picture 2" descr="Image result for sha1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23" y="978233"/>
            <a:ext cx="7346277" cy="4901534"/>
          </a:xfrm>
          <a:prstGeom prst="rect">
            <a:avLst/>
          </a:prstGeom>
          <a:noFill/>
          <a:ln w="38100">
            <a:solidFill>
              <a:schemeClr val="tx1"/>
            </a:solidFill>
          </a:ln>
          <a:extLst>
            <a:ext uri="{909E8E84-426E-40dd-AFC4-6F175D3DCCD1}">
              <a14:hiddenFill xmlns:a14="http://schemas.microsoft.com/office/drawing/2010/main" xmlns="">
                <a:solidFill>
                  <a:srgbClr val="FFFFFF"/>
                </a:solidFill>
              </a14:hiddenFill>
            </a:ext>
          </a:extLst>
        </p:spPr>
      </p:pic>
      <p:pic>
        <p:nvPicPr>
          <p:cNvPr id="2052" name="Picture 4" descr="Image result for sha1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828159"/>
            <a:ext cx="7696200" cy="5801241"/>
          </a:xfrm>
          <a:prstGeom prst="rect">
            <a:avLst/>
          </a:prstGeom>
          <a:noFill/>
          <a:ln w="381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2535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2000"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Hash functions</a:t>
            </a:r>
            <a:endParaRPr lang="en-US" sz="4000" b="1" cap="all" dirty="0">
              <a:latin typeface="Arial Rounded MT Bold" pitchFamily="34" charset="0"/>
            </a:endParaRPr>
          </a:p>
        </p:txBody>
      </p:sp>
      <p:sp>
        <p:nvSpPr>
          <p:cNvPr id="7" name="Text Box 3"/>
          <p:cNvSpPr txBox="1">
            <a:spLocks noChangeArrowheads="1"/>
          </p:cNvSpPr>
          <p:nvPr/>
        </p:nvSpPr>
        <p:spPr bwMode="auto">
          <a:xfrm>
            <a:off x="30163" y="838200"/>
            <a:ext cx="11933237" cy="5401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b="1" dirty="0">
                <a:latin typeface="Century Gothic" pitchFamily="34" charset="0"/>
              </a:rPr>
              <a:t>t</a:t>
            </a:r>
            <a:r>
              <a:rPr lang="en-AU" sz="2600" b="1" dirty="0">
                <a:latin typeface="Century Gothic" pitchFamily="34" charset="0"/>
              </a:rPr>
              <a:t>o ‘chop’ or ‘make a mess’</a:t>
            </a:r>
          </a:p>
          <a:p>
            <a:pPr algn="just" eaLnBrk="1" hangingPunct="1">
              <a:lnSpc>
                <a:spcPct val="150000"/>
              </a:lnSpc>
              <a:buSzPct val="75000"/>
            </a:pPr>
            <a:endParaRPr lang="en-AU" sz="2600" b="1" dirty="0">
              <a:latin typeface="Century Gothic" pitchFamily="34" charset="0"/>
            </a:endParaRPr>
          </a:p>
          <a:p>
            <a:pPr marL="457200" indent="-457200" algn="just" eaLnBrk="1" hangingPunct="1">
              <a:lnSpc>
                <a:spcPct val="150000"/>
              </a:lnSpc>
              <a:buSzPct val="75000"/>
              <a:buBlip>
                <a:blip r:embed="rId3"/>
              </a:buBlip>
            </a:pPr>
            <a:r>
              <a:rPr lang="en-AU" sz="2600" b="1" dirty="0">
                <a:latin typeface="Century Gothic" pitchFamily="34" charset="0"/>
              </a:rPr>
              <a:t>mathematical hash functions:</a:t>
            </a: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any size input</a:t>
            </a: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fixed size output</a:t>
            </a: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efficiently computable, i.e. </a:t>
            </a:r>
            <a:r>
              <a:rPr lang="en-AU" sz="2600" b="1" i="1" dirty="0">
                <a:latin typeface="Century Gothic" pitchFamily="34" charset="0"/>
              </a:rPr>
              <a:t>O(n</a:t>
            </a:r>
            <a:r>
              <a:rPr lang="en-AU" sz="2600" b="1" i="1" dirty="0" smtClean="0">
                <a:latin typeface="Century Gothic" pitchFamily="34" charset="0"/>
              </a:rPr>
              <a:t>)</a:t>
            </a:r>
            <a:endParaRPr lang="en-AU" sz="2600" b="1" dirty="0">
              <a:latin typeface="Century Gothic" pitchFamily="34" charset="0"/>
            </a:endParaRPr>
          </a:p>
        </p:txBody>
      </p:sp>
      <p:pic>
        <p:nvPicPr>
          <p:cNvPr id="1026" name="Picture 2" descr="Related 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2561"/>
          <a:stretch/>
        </p:blipFill>
        <p:spPr bwMode="auto">
          <a:xfrm>
            <a:off x="6934199" y="1143000"/>
            <a:ext cx="4880713" cy="4191000"/>
          </a:xfrm>
          <a:prstGeom prst="rect">
            <a:avLst/>
          </a:prstGeom>
          <a:noFill/>
          <a:ln w="381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609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2000"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Mathematical Hash </a:t>
            </a:r>
            <a:r>
              <a:rPr lang="en-US" sz="4000" b="1" cap="all" dirty="0">
                <a:latin typeface="Arial Rounded MT Bold" pitchFamily="34" charset="0"/>
              </a:rPr>
              <a:t>functions</a:t>
            </a:r>
            <a:endParaRPr lang="en-US" sz="4000" b="1" cap="all" dirty="0">
              <a:latin typeface="Arial Rounded MT Bold" pitchFamily="34" charset="0"/>
            </a:endParaRPr>
          </a:p>
        </p:txBody>
      </p:sp>
      <p:sp>
        <p:nvSpPr>
          <p:cNvPr id="7" name="Text Box 3"/>
          <p:cNvSpPr txBox="1">
            <a:spLocks noChangeArrowheads="1"/>
          </p:cNvSpPr>
          <p:nvPr/>
        </p:nvSpPr>
        <p:spPr bwMode="auto">
          <a:xfrm>
            <a:off x="30163" y="838200"/>
            <a:ext cx="11933237" cy="522772"/>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b="1" dirty="0">
                <a:latin typeface="Century Gothic" pitchFamily="34" charset="0"/>
              </a:rPr>
              <a:t>e</a:t>
            </a:r>
            <a:r>
              <a:rPr lang="en-AU" sz="2600" b="1" dirty="0" smtClean="0">
                <a:latin typeface="Century Gothic" pitchFamily="34" charset="0"/>
              </a:rPr>
              <a:t>.g. the mod operation (%)</a:t>
            </a:r>
            <a:endParaRPr lang="en-AU" sz="2600" b="1" dirty="0">
              <a:latin typeface="Century Gothic" pitchFamily="34" charset="0"/>
            </a:endParaRPr>
          </a:p>
        </p:txBody>
      </p:sp>
      <p:sp>
        <p:nvSpPr>
          <p:cNvPr id="2" name="AutoShape 2" descr="What is Modulo?"/>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304800" y="1676400"/>
            <a:ext cx="5029200" cy="4800600"/>
          </a:xfrm>
          <a:prstGeom prst="rect">
            <a:avLst/>
          </a:prstGeom>
          <a:ln w="38100">
            <a:solidFill>
              <a:schemeClr val="tx1"/>
            </a:solidFill>
          </a:ln>
        </p:spPr>
      </p:pic>
      <p:pic>
        <p:nvPicPr>
          <p:cNvPr id="4" name="Picture 3"/>
          <p:cNvPicPr>
            <a:picLocks noChangeAspect="1"/>
          </p:cNvPicPr>
          <p:nvPr/>
        </p:nvPicPr>
        <p:blipFill>
          <a:blip r:embed="rId5"/>
          <a:stretch>
            <a:fillRect/>
          </a:stretch>
        </p:blipFill>
        <p:spPr>
          <a:xfrm>
            <a:off x="413084" y="2362200"/>
            <a:ext cx="5715000" cy="4286250"/>
          </a:xfrm>
          <a:prstGeom prst="rect">
            <a:avLst/>
          </a:prstGeom>
          <a:solidFill>
            <a:schemeClr val="bg1"/>
          </a:solidFill>
          <a:ln w="38100">
            <a:solidFill>
              <a:schemeClr val="tx1"/>
            </a:solidFill>
          </a:ln>
        </p:spPr>
      </p:pic>
      <p:pic>
        <p:nvPicPr>
          <p:cNvPr id="5124" name="Picture 4" descr="11 Modulus operation (mod) - YouTube"/>
          <p:cNvPicPr>
            <a:picLocks noChangeAspect="1" noChangeArrowheads="1"/>
          </p:cNvPicPr>
          <p:nvPr/>
        </p:nvPicPr>
        <p:blipFill rotWithShape="1">
          <a:blip r:embed="rId6">
            <a:extLst>
              <a:ext uri="{28A0092B-C50C-407E-A947-70E740481C1C}">
                <a14:useLocalDpi xmlns:a14="http://schemas.microsoft.com/office/drawing/2010/main" val="0"/>
              </a:ext>
            </a:extLst>
          </a:blip>
          <a:srcRect l="1307" t="37543" r="64875" b="16609"/>
          <a:stretch/>
        </p:blipFill>
        <p:spPr bwMode="auto">
          <a:xfrm>
            <a:off x="5638800" y="2057400"/>
            <a:ext cx="5195964" cy="396240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 name="Picture 4" descr="11 Modulus operation (mod) - YouTube"/>
          <p:cNvPicPr>
            <a:picLocks noChangeAspect="1" noChangeArrowheads="1"/>
          </p:cNvPicPr>
          <p:nvPr/>
        </p:nvPicPr>
        <p:blipFill rotWithShape="1">
          <a:blip r:embed="rId6">
            <a:extLst>
              <a:ext uri="{28A0092B-C50C-407E-A947-70E740481C1C}">
                <a14:useLocalDpi xmlns:a14="http://schemas.microsoft.com/office/drawing/2010/main" val="0"/>
              </a:ext>
            </a:extLst>
          </a:blip>
          <a:srcRect l="55198" t="37543" b="16609"/>
          <a:stretch/>
        </p:blipFill>
        <p:spPr bwMode="auto">
          <a:xfrm>
            <a:off x="5971551" y="2971800"/>
            <a:ext cx="5991849" cy="344905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124"/>
                                        </p:tgtEl>
                                        <p:attrNameLst>
                                          <p:attrName>style.visibility</p:attrName>
                                        </p:attrNameLst>
                                      </p:cBhvr>
                                      <p:to>
                                        <p:strVal val="visible"/>
                                      </p:to>
                                    </p:set>
                                    <p:anim calcmode="lin" valueType="num">
                                      <p:cBhvr additive="base">
                                        <p:cTn id="24" dur="500" fill="hold"/>
                                        <p:tgtEl>
                                          <p:spTgt spid="5124"/>
                                        </p:tgtEl>
                                        <p:attrNameLst>
                                          <p:attrName>ppt_x</p:attrName>
                                        </p:attrNameLst>
                                      </p:cBhvr>
                                      <p:tavLst>
                                        <p:tav tm="0">
                                          <p:val>
                                            <p:strVal val="0-#ppt_w/2"/>
                                          </p:val>
                                        </p:tav>
                                        <p:tav tm="100000">
                                          <p:val>
                                            <p:strVal val="#ppt_x"/>
                                          </p:val>
                                        </p:tav>
                                      </p:tavLst>
                                    </p:anim>
                                    <p:anim calcmode="lin" valueType="num">
                                      <p:cBhvr additive="base">
                                        <p:cTn id="25"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Hash </a:t>
            </a:r>
            <a:r>
              <a:rPr lang="en-US" sz="4000" b="1" cap="all" dirty="0">
                <a:latin typeface="Arial Rounded MT Bold" pitchFamily="34" charset="0"/>
              </a:rPr>
              <a:t>functions</a:t>
            </a:r>
            <a:endParaRPr lang="en-US" sz="4000" b="1" cap="all" dirty="0">
              <a:latin typeface="Arial Rounded MT Bold" pitchFamily="34" charset="0"/>
            </a:endParaRPr>
          </a:p>
        </p:txBody>
      </p:sp>
      <p:sp>
        <p:nvSpPr>
          <p:cNvPr id="7" name="Text Box 3"/>
          <p:cNvSpPr txBox="1">
            <a:spLocks noChangeArrowheads="1"/>
          </p:cNvSpPr>
          <p:nvPr/>
        </p:nvSpPr>
        <p:spPr bwMode="auto">
          <a:xfrm>
            <a:off x="0" y="838200"/>
            <a:ext cx="5715000" cy="4201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AU" sz="2600" b="1" dirty="0">
                <a:latin typeface="Century Gothic" pitchFamily="34" charset="0"/>
              </a:rPr>
              <a:t>c</a:t>
            </a:r>
            <a:r>
              <a:rPr lang="en-AU" sz="2600" b="1" dirty="0">
                <a:latin typeface="Century Gothic" pitchFamily="34" charset="0"/>
              </a:rPr>
              <a:t>ryptographic hash </a:t>
            </a:r>
            <a:r>
              <a:rPr lang="en-AU" sz="2600" b="1" dirty="0" smtClean="0">
                <a:latin typeface="Century Gothic" pitchFamily="34" charset="0"/>
              </a:rPr>
              <a:t>functions:</a:t>
            </a:r>
            <a:endParaRPr lang="en-AU" sz="2600" b="1" dirty="0">
              <a:latin typeface="Century Gothic" pitchFamily="34" charset="0"/>
            </a:endParaRP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collision resistance</a:t>
            </a: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hiding</a:t>
            </a:r>
          </a:p>
          <a:p>
            <a:pPr marL="1200150" lvl="1" indent="-457200" algn="just" eaLnBrk="1" hangingPunct="1">
              <a:lnSpc>
                <a:spcPct val="150000"/>
              </a:lnSpc>
              <a:buSzPct val="75000"/>
              <a:buBlip>
                <a:blip r:embed="rId3"/>
              </a:buBlip>
            </a:pPr>
            <a:endParaRPr lang="en-AU" sz="2600" b="1" dirty="0">
              <a:latin typeface="Century Gothic" pitchFamily="34" charset="0"/>
            </a:endParaRPr>
          </a:p>
          <a:p>
            <a:pPr marL="1200150" lvl="1" indent="-457200" algn="just" eaLnBrk="1" hangingPunct="1">
              <a:lnSpc>
                <a:spcPct val="150000"/>
              </a:lnSpc>
              <a:buSzPct val="75000"/>
              <a:buBlip>
                <a:blip r:embed="rId3"/>
              </a:buBlip>
            </a:pPr>
            <a:r>
              <a:rPr lang="en-AU" sz="2600" b="1" dirty="0">
                <a:latin typeface="Century Gothic" pitchFamily="34" charset="0"/>
              </a:rPr>
              <a:t>puzzle-friendliness*</a:t>
            </a:r>
          </a:p>
        </p:txBody>
      </p:sp>
      <p:pic>
        <p:nvPicPr>
          <p:cNvPr id="2" name="Picture 1"/>
          <p:cNvPicPr>
            <a:picLocks noChangeAspect="1"/>
          </p:cNvPicPr>
          <p:nvPr/>
        </p:nvPicPr>
        <p:blipFill rotWithShape="1">
          <a:blip r:embed="rId4"/>
          <a:srcRect r="9808"/>
          <a:stretch/>
        </p:blipFill>
        <p:spPr>
          <a:xfrm>
            <a:off x="4892040" y="1752600"/>
            <a:ext cx="7147560" cy="4953000"/>
          </a:xfrm>
          <a:prstGeom prst="rect">
            <a:avLst/>
          </a:prstGeom>
          <a:ln w="38100">
            <a:solidFill>
              <a:schemeClr val="tx1"/>
            </a:solidFill>
          </a:ln>
        </p:spPr>
      </p:pic>
    </p:spTree>
    <p:extLst>
      <p:ext uri="{BB962C8B-B14F-4D97-AF65-F5344CB8AC3E}">
        <p14:creationId xmlns:p14="http://schemas.microsoft.com/office/powerpoint/2010/main" val="287529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Collision resistance</a:t>
            </a:r>
            <a:endParaRPr lang="en-US" sz="4000" b="1" cap="all" dirty="0">
              <a:latin typeface="Arial Rounded MT Bold" pitchFamily="34" charset="0"/>
            </a:endParaRPr>
          </a:p>
        </p:txBody>
      </p:sp>
      <p:sp>
        <p:nvSpPr>
          <p:cNvPr id="7" name="Text Box 3"/>
          <p:cNvSpPr txBox="1">
            <a:spLocks noChangeArrowheads="1"/>
          </p:cNvSpPr>
          <p:nvPr/>
        </p:nvSpPr>
        <p:spPr bwMode="auto">
          <a:xfrm>
            <a:off x="0" y="838201"/>
            <a:ext cx="12191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b="1" dirty="0">
                <a:latin typeface="Century Gothic" pitchFamily="34" charset="0"/>
              </a:rPr>
              <a:t>a hash function </a:t>
            </a:r>
            <a:r>
              <a:rPr lang="en-AU" sz="2600" b="1" i="1" dirty="0">
                <a:latin typeface="Century Gothic" pitchFamily="34" charset="0"/>
              </a:rPr>
              <a:t>H</a:t>
            </a:r>
            <a:r>
              <a:rPr lang="en-AU" sz="2600" b="1" dirty="0">
                <a:latin typeface="Century Gothic" pitchFamily="34" charset="0"/>
              </a:rPr>
              <a:t> is said to be collision resistant if it is infeasible to find two values, </a:t>
            </a:r>
            <a:r>
              <a:rPr lang="en-AU" sz="2600" b="1" i="1" dirty="0">
                <a:latin typeface="Century Gothic" pitchFamily="34" charset="0"/>
              </a:rPr>
              <a:t>x</a:t>
            </a:r>
            <a:r>
              <a:rPr lang="en-AU" sz="2600" b="1" dirty="0">
                <a:latin typeface="Century Gothic" pitchFamily="34" charset="0"/>
              </a:rPr>
              <a:t> and </a:t>
            </a:r>
            <a:r>
              <a:rPr lang="en-AU" sz="2600" b="1" i="1" dirty="0">
                <a:latin typeface="Century Gothic" pitchFamily="34" charset="0"/>
              </a:rPr>
              <a:t>y</a:t>
            </a:r>
            <a:r>
              <a:rPr lang="en-AU" sz="2600" b="1" dirty="0">
                <a:latin typeface="Century Gothic" pitchFamily="34" charset="0"/>
              </a:rPr>
              <a:t>, such that </a:t>
            </a:r>
            <a:r>
              <a:rPr lang="en-AU" sz="2600" b="1" i="1" dirty="0" err="1">
                <a:latin typeface="Century Gothic" pitchFamily="34" charset="0"/>
              </a:rPr>
              <a:t>x≠y</a:t>
            </a:r>
            <a:r>
              <a:rPr lang="en-AU" sz="2600" b="1" dirty="0">
                <a:latin typeface="Century Gothic" pitchFamily="34" charset="0"/>
              </a:rPr>
              <a:t>, yet </a:t>
            </a:r>
            <a:r>
              <a:rPr lang="en-AU" sz="2600" b="1" i="1" dirty="0">
                <a:latin typeface="Century Gothic" pitchFamily="34" charset="0"/>
              </a:rPr>
              <a:t>H(x)= H(y)</a:t>
            </a:r>
          </a:p>
        </p:txBody>
      </p:sp>
      <p:grpSp>
        <p:nvGrpSpPr>
          <p:cNvPr id="3" name="Group 2"/>
          <p:cNvGrpSpPr/>
          <p:nvPr/>
        </p:nvGrpSpPr>
        <p:grpSpPr>
          <a:xfrm>
            <a:off x="2318084" y="2895600"/>
            <a:ext cx="7543800" cy="1676400"/>
            <a:chOff x="762000" y="3048000"/>
            <a:chExt cx="7543800" cy="1676400"/>
          </a:xfrm>
        </p:grpSpPr>
        <p:sp>
          <p:nvSpPr>
            <p:cNvPr id="2" name="TextBox 1"/>
            <p:cNvSpPr txBox="1"/>
            <p:nvPr/>
          </p:nvSpPr>
          <p:spPr>
            <a:xfrm>
              <a:off x="762000" y="3048000"/>
              <a:ext cx="533400" cy="646331"/>
            </a:xfrm>
            <a:prstGeom prst="rect">
              <a:avLst/>
            </a:prstGeom>
            <a:noFill/>
            <a:ln w="25400">
              <a:solidFill>
                <a:schemeClr val="tx1"/>
              </a:solidFill>
            </a:ln>
          </p:spPr>
          <p:txBody>
            <a:bodyPr wrap="square" rtlCol="0">
              <a:spAutoFit/>
            </a:bodyPr>
            <a:lstStyle/>
            <a:p>
              <a:pPr algn="ctr"/>
              <a:r>
                <a:rPr lang="en-US" sz="3600" i="1" dirty="0">
                  <a:latin typeface="Arial" pitchFamily="34" charset="0"/>
                  <a:cs typeface="Arial" pitchFamily="34" charset="0"/>
                </a:rPr>
                <a:t>x</a:t>
              </a:r>
            </a:p>
          </p:txBody>
        </p:sp>
        <p:sp>
          <p:nvSpPr>
            <p:cNvPr id="9" name="TextBox 8"/>
            <p:cNvSpPr txBox="1"/>
            <p:nvPr/>
          </p:nvSpPr>
          <p:spPr>
            <a:xfrm>
              <a:off x="762000" y="4078069"/>
              <a:ext cx="533400" cy="646331"/>
            </a:xfrm>
            <a:prstGeom prst="rect">
              <a:avLst/>
            </a:prstGeom>
            <a:noFill/>
            <a:ln w="25400">
              <a:solidFill>
                <a:schemeClr val="tx1"/>
              </a:solidFill>
            </a:ln>
          </p:spPr>
          <p:txBody>
            <a:bodyPr wrap="square" rtlCol="0">
              <a:spAutoFit/>
            </a:bodyPr>
            <a:lstStyle/>
            <a:p>
              <a:pPr algn="ctr"/>
              <a:r>
                <a:rPr lang="en-US" sz="3600" i="1" dirty="0">
                  <a:latin typeface="Arial" pitchFamily="34" charset="0"/>
                  <a:cs typeface="Arial" pitchFamily="34" charset="0"/>
                </a:rPr>
                <a:t>y</a:t>
              </a:r>
              <a:endParaRPr lang="en-US" sz="3600" i="1" dirty="0">
                <a:latin typeface="Arial" pitchFamily="34" charset="0"/>
                <a:cs typeface="Arial" pitchFamily="34" charset="0"/>
              </a:endParaRPr>
            </a:p>
          </p:txBody>
        </p:sp>
        <p:sp>
          <p:nvSpPr>
            <p:cNvPr id="10" name="TextBox 9"/>
            <p:cNvSpPr txBox="1"/>
            <p:nvPr/>
          </p:nvSpPr>
          <p:spPr>
            <a:xfrm>
              <a:off x="6095999" y="3429000"/>
              <a:ext cx="2209801" cy="646331"/>
            </a:xfrm>
            <a:prstGeom prst="rect">
              <a:avLst/>
            </a:prstGeom>
            <a:noFill/>
            <a:ln w="25400">
              <a:solidFill>
                <a:schemeClr val="tx1"/>
              </a:solidFill>
            </a:ln>
          </p:spPr>
          <p:txBody>
            <a:bodyPr wrap="square" rtlCol="0">
              <a:spAutoFit/>
            </a:bodyPr>
            <a:lstStyle/>
            <a:p>
              <a:r>
                <a:rPr lang="en-US" sz="3600" i="1" dirty="0">
                  <a:latin typeface="Arial" pitchFamily="34" charset="0"/>
                  <a:cs typeface="Arial" pitchFamily="34" charset="0"/>
                </a:rPr>
                <a:t>H(x)=H(y)</a:t>
              </a:r>
              <a:endParaRPr lang="en-US" sz="3600" i="1" dirty="0">
                <a:latin typeface="Arial" pitchFamily="34" charset="0"/>
                <a:cs typeface="Arial" pitchFamily="34" charset="0"/>
              </a:endParaRPr>
            </a:p>
          </p:txBody>
        </p:sp>
        <p:cxnSp>
          <p:nvCxnSpPr>
            <p:cNvPr id="4" name="Straight Arrow Connector 3"/>
            <p:cNvCxnSpPr>
              <a:stCxn id="2" idx="3"/>
              <a:endCxn id="10" idx="1"/>
            </p:cNvCxnSpPr>
            <p:nvPr/>
          </p:nvCxnSpPr>
          <p:spPr>
            <a:xfrm>
              <a:off x="1295400" y="3371166"/>
              <a:ext cx="4800599" cy="381000"/>
            </a:xfrm>
            <a:prstGeom prst="straightConnector1">
              <a:avLst/>
            </a:prstGeom>
            <a:ln w="25400">
              <a:solidFill>
                <a:schemeClr val="tx1"/>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10" idx="1"/>
            </p:cNvCxnSpPr>
            <p:nvPr/>
          </p:nvCxnSpPr>
          <p:spPr>
            <a:xfrm flipV="1">
              <a:off x="1295400" y="3752166"/>
              <a:ext cx="4800599" cy="649069"/>
            </a:xfrm>
            <a:prstGeom prst="straightConnector1">
              <a:avLst/>
            </a:prstGeom>
            <a:ln w="25400">
              <a:solidFill>
                <a:schemeClr val="tx1"/>
              </a:solidFill>
              <a:headEnd type="diamond" w="lg" len="lg"/>
              <a:tailEnd type="arrow" w="lg" len="lg"/>
            </a:ln>
          </p:spPr>
          <p:style>
            <a:lnRef idx="1">
              <a:schemeClr val="accent1"/>
            </a:lnRef>
            <a:fillRef idx="0">
              <a:schemeClr val="accent1"/>
            </a:fillRef>
            <a:effectRef idx="0">
              <a:schemeClr val="accent1"/>
            </a:effectRef>
            <a:fontRef idx="minor">
              <a:schemeClr val="tx1"/>
            </a:fontRef>
          </p:style>
        </p:cxnSp>
      </p:grpSp>
      <p:sp>
        <p:nvSpPr>
          <p:cNvPr id="13" name="Text Box 3"/>
          <p:cNvSpPr txBox="1">
            <a:spLocks noChangeArrowheads="1"/>
          </p:cNvSpPr>
          <p:nvPr/>
        </p:nvSpPr>
        <p:spPr bwMode="auto">
          <a:xfrm>
            <a:off x="0" y="5057507"/>
            <a:ext cx="12192000"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b="1" dirty="0">
                <a:latin typeface="Century Gothic" pitchFamily="34" charset="0"/>
              </a:rPr>
              <a:t>a</a:t>
            </a:r>
            <a:r>
              <a:rPr lang="en-AU" sz="2600" b="1" dirty="0">
                <a:latin typeface="Century Gothic" pitchFamily="34" charset="0"/>
              </a:rPr>
              <a:t>pplication – message digests</a:t>
            </a:r>
          </a:p>
          <a:p>
            <a:pPr marL="457200" indent="-457200" eaLnBrk="1" hangingPunct="1">
              <a:lnSpc>
                <a:spcPct val="150000"/>
              </a:lnSpc>
              <a:buSzPct val="75000"/>
              <a:buBlip>
                <a:blip r:embed="rId3"/>
              </a:buBlip>
            </a:pPr>
            <a:r>
              <a:rPr lang="en-AU" sz="2600" dirty="0">
                <a:latin typeface="Century Gothic" pitchFamily="34" charset="0"/>
              </a:rPr>
              <a:t>f</a:t>
            </a:r>
            <a:r>
              <a:rPr lang="en-AU" sz="2600" dirty="0">
                <a:latin typeface="Century Gothic" pitchFamily="34" charset="0"/>
              </a:rPr>
              <a:t>ile integrity</a:t>
            </a:r>
          </a:p>
          <a:p>
            <a:pPr marL="457200" indent="-457200" eaLnBrk="1" hangingPunct="1">
              <a:lnSpc>
                <a:spcPct val="150000"/>
              </a:lnSpc>
              <a:buSzPct val="75000"/>
              <a:buBlip>
                <a:blip r:embed="rId3"/>
              </a:buBlip>
            </a:pPr>
            <a:r>
              <a:rPr lang="en-AU" sz="2600" dirty="0">
                <a:latin typeface="Century Gothic" pitchFamily="34" charset="0"/>
              </a:rPr>
              <a:t>c</a:t>
            </a:r>
            <a:r>
              <a:rPr lang="en-AU" sz="2600" dirty="0">
                <a:latin typeface="Century Gothic" pitchFamily="34" charset="0"/>
              </a:rPr>
              <a:t>loud storage</a:t>
            </a:r>
          </a:p>
        </p:txBody>
      </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Avalanche effect</a:t>
            </a:r>
            <a:endParaRPr lang="en-US" sz="4000" b="1" cap="all" dirty="0">
              <a:latin typeface="Arial Rounded MT Bold" pitchFamily="34" charset="0"/>
            </a:endParaRPr>
          </a:p>
        </p:txBody>
      </p:sp>
      <p:sp>
        <p:nvSpPr>
          <p:cNvPr id="13" name="Text Box 3"/>
          <p:cNvSpPr txBox="1">
            <a:spLocks noChangeArrowheads="1"/>
          </p:cNvSpPr>
          <p:nvPr/>
        </p:nvSpPr>
        <p:spPr bwMode="auto">
          <a:xfrm>
            <a:off x="0" y="856981"/>
            <a:ext cx="12191999" cy="112421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a small change in the input results in a significant change in the </a:t>
            </a:r>
            <a:r>
              <a:rPr lang="en-US" sz="2600" dirty="0" smtClean="0">
                <a:latin typeface="Century Gothic" pitchFamily="34" charset="0"/>
              </a:rPr>
              <a:t>output</a:t>
            </a:r>
          </a:p>
          <a:p>
            <a:pPr marL="457200" indent="-457200" eaLnBrk="1" hangingPunct="1">
              <a:lnSpc>
                <a:spcPct val="150000"/>
              </a:lnSpc>
              <a:buSzPct val="75000"/>
              <a:buBlip>
                <a:blip r:embed="rId3"/>
              </a:buBlip>
            </a:pPr>
            <a:r>
              <a:rPr lang="en-US" sz="2600" dirty="0" smtClean="0">
                <a:latin typeface="Century Gothic" pitchFamily="34" charset="0"/>
              </a:rPr>
              <a:t>statistically </a:t>
            </a:r>
            <a:r>
              <a:rPr lang="en-US" sz="2600" dirty="0">
                <a:latin typeface="Century Gothic" pitchFamily="34" charset="0"/>
              </a:rPr>
              <a:t>indistinguishable from random</a:t>
            </a:r>
            <a:endParaRPr lang="en-AU" sz="2600" dirty="0">
              <a:latin typeface="Century Gothic" pitchFamily="34" charset="0"/>
            </a:endParaRPr>
          </a:p>
        </p:txBody>
      </p:sp>
      <p:sp>
        <p:nvSpPr>
          <p:cNvPr id="8" name="AutoShape 6" descr="Avalanche vector vectors hi-res stock photography and images - Alamy"/>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rotWithShape="1">
          <a:blip r:embed="rId4"/>
          <a:srcRect b="16410"/>
          <a:stretch/>
        </p:blipFill>
        <p:spPr>
          <a:xfrm>
            <a:off x="228600" y="2397400"/>
            <a:ext cx="4800600" cy="4232000"/>
          </a:xfrm>
          <a:prstGeom prst="rect">
            <a:avLst/>
          </a:prstGeom>
          <a:ln w="38100">
            <a:solidFill>
              <a:schemeClr val="tx1"/>
            </a:solidFill>
          </a:ln>
        </p:spPr>
      </p:pic>
      <p:pic>
        <p:nvPicPr>
          <p:cNvPr id="2052" name="Picture 4" descr="Avalanche effect - Wikipedi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33" r="3233" b="5436"/>
          <a:stretch/>
        </p:blipFill>
        <p:spPr bwMode="auto">
          <a:xfrm>
            <a:off x="5410200" y="2286000"/>
            <a:ext cx="664525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2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smtClean="0">
                <a:latin typeface="Arial Rounded MT Bold" pitchFamily="34" charset="0"/>
              </a:rPr>
              <a:t>Avalanche effect</a:t>
            </a:r>
            <a:endParaRPr lang="en-US" sz="4000" b="1" cap="all" dirty="0">
              <a:latin typeface="Arial Rounded MT Bold" pitchFamily="34" charset="0"/>
            </a:endParaRPr>
          </a:p>
        </p:txBody>
      </p:sp>
      <p:pic>
        <p:nvPicPr>
          <p:cNvPr id="2050" name="Picture 2" descr="Properties of Cryptographic hash func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685800"/>
            <a:ext cx="8534400" cy="61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6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Collision resistance</a:t>
            </a:r>
            <a:endParaRPr lang="en-US" sz="4000" b="1" cap="all" dirty="0">
              <a:latin typeface="Arial Rounded MT Bold" pitchFamily="34" charset="0"/>
            </a:endParaRPr>
          </a:p>
        </p:txBody>
      </p:sp>
      <p:sp>
        <p:nvSpPr>
          <p:cNvPr id="5" name="Text Box 3"/>
          <p:cNvSpPr txBox="1">
            <a:spLocks noChangeArrowheads="1"/>
          </p:cNvSpPr>
          <p:nvPr/>
        </p:nvSpPr>
        <p:spPr bwMode="auto">
          <a:xfrm>
            <a:off x="20053" y="685800"/>
            <a:ext cx="4800600"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do collisions exist?</a:t>
            </a:r>
          </a:p>
          <a:p>
            <a:pPr marL="457200" indent="-457200" eaLnBrk="1" hangingPunct="1">
              <a:lnSpc>
                <a:spcPct val="150000"/>
              </a:lnSpc>
              <a:buSzPct val="75000"/>
              <a:buBlip>
                <a:blip r:embed="rId3"/>
              </a:buBlip>
            </a:pPr>
            <a:r>
              <a:rPr lang="en-AU" sz="2600" dirty="0">
                <a:latin typeface="Century Gothic" pitchFamily="34" charset="0"/>
              </a:rPr>
              <a:t>‘infeasible</a:t>
            </a:r>
            <a:r>
              <a:rPr lang="en-AU" sz="2600" dirty="0" smtClean="0">
                <a:latin typeface="Century Gothic" pitchFamily="34" charset="0"/>
              </a:rPr>
              <a:t>’ – estimates?</a:t>
            </a:r>
          </a:p>
          <a:p>
            <a:pPr marL="457200" indent="-457200" eaLnBrk="1" hangingPunct="1">
              <a:lnSpc>
                <a:spcPct val="150000"/>
              </a:lnSpc>
              <a:buSzPct val="75000"/>
              <a:buBlip>
                <a:blip r:embed="rId3"/>
              </a:buBlip>
            </a:pPr>
            <a:r>
              <a:rPr lang="en-AU" sz="2600" dirty="0">
                <a:latin typeface="Century Gothic" pitchFamily="34" charset="0"/>
              </a:rPr>
              <a:t>b</a:t>
            </a:r>
            <a:r>
              <a:rPr lang="en-AU" sz="2600" dirty="0" smtClean="0">
                <a:latin typeface="Century Gothic" pitchFamily="34" charset="0"/>
              </a:rPr>
              <a:t>roken hash functions</a:t>
            </a:r>
            <a:endParaRPr lang="en-AU" sz="2600" dirty="0">
              <a:latin typeface="Century Gothic" pitchFamily="34" charset="0"/>
            </a:endParaRPr>
          </a:p>
        </p:txBody>
      </p:sp>
      <p:sp>
        <p:nvSpPr>
          <p:cNvPr id="11" name="AutoShape 2" descr="What Is A Cryptographic Ha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4"/>
          <a:srcRect l="3148" t="6469" r="2303" b="3180"/>
          <a:stretch/>
        </p:blipFill>
        <p:spPr>
          <a:xfrm>
            <a:off x="228600" y="2819400"/>
            <a:ext cx="8186689" cy="3352800"/>
          </a:xfrm>
          <a:prstGeom prst="rect">
            <a:avLst/>
          </a:prstGeom>
        </p:spPr>
      </p:pic>
    </p:spTree>
    <p:extLst>
      <p:ext uri="{BB962C8B-B14F-4D97-AF65-F5344CB8AC3E}">
        <p14:creationId xmlns:p14="http://schemas.microsoft.com/office/powerpoint/2010/main" val="158287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hiding</a:t>
            </a:r>
            <a:endParaRPr lang="en-US" sz="4000" b="1" cap="all" dirty="0">
              <a:latin typeface="Arial Rounded MT Bold" pitchFamily="34" charset="0"/>
            </a:endParaRPr>
          </a:p>
        </p:txBody>
      </p:sp>
      <p:sp>
        <p:nvSpPr>
          <p:cNvPr id="7" name="Text Box 3"/>
          <p:cNvSpPr txBox="1">
            <a:spLocks noChangeArrowheads="1"/>
          </p:cNvSpPr>
          <p:nvPr/>
        </p:nvSpPr>
        <p:spPr bwMode="auto">
          <a:xfrm>
            <a:off x="0" y="838201"/>
            <a:ext cx="12191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dirty="0">
                <a:latin typeface="Century Gothic" pitchFamily="34" charset="0"/>
              </a:rPr>
              <a:t>t</a:t>
            </a:r>
            <a:r>
              <a:rPr lang="en-AU" sz="2600" dirty="0">
                <a:latin typeface="Century Gothic" pitchFamily="34" charset="0"/>
              </a:rPr>
              <a:t>he hiding property asserts that given the output of the hash function </a:t>
            </a:r>
            <a:r>
              <a:rPr lang="en-AU" sz="2600" i="1" dirty="0">
                <a:latin typeface="Century Gothic" pitchFamily="34" charset="0"/>
              </a:rPr>
              <a:t>y=H(x)</a:t>
            </a:r>
            <a:r>
              <a:rPr lang="en-AU" sz="2600" dirty="0">
                <a:latin typeface="Century Gothic" pitchFamily="34" charset="0"/>
              </a:rPr>
              <a:t>, it is infeasible to compute the input </a:t>
            </a:r>
            <a:r>
              <a:rPr lang="en-AU" sz="2600" i="1" dirty="0">
                <a:latin typeface="Century Gothic" pitchFamily="34" charset="0"/>
              </a:rPr>
              <a:t>x</a:t>
            </a:r>
            <a:endParaRPr lang="en-AU" sz="2600" dirty="0">
              <a:latin typeface="Century Gothic" pitchFamily="34" charset="0"/>
            </a:endParaRPr>
          </a:p>
        </p:txBody>
      </p:sp>
      <p:sp>
        <p:nvSpPr>
          <p:cNvPr id="11" name="Text Box 3"/>
          <p:cNvSpPr txBox="1">
            <a:spLocks noChangeArrowheads="1"/>
          </p:cNvSpPr>
          <p:nvPr/>
        </p:nvSpPr>
        <p:spPr bwMode="auto">
          <a:xfrm>
            <a:off x="0" y="2838272"/>
            <a:ext cx="12191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i="1" dirty="0">
                <a:latin typeface="Century Gothic" pitchFamily="34" charset="0"/>
              </a:rPr>
              <a:t>x</a:t>
            </a:r>
            <a:r>
              <a:rPr lang="en-AU" sz="2600" dirty="0">
                <a:latin typeface="Century Gothic" pitchFamily="34" charset="0"/>
              </a:rPr>
              <a:t> must be from a *large* set</a:t>
            </a:r>
          </a:p>
          <a:p>
            <a:pPr marL="457200" indent="-457200" eaLnBrk="1" hangingPunct="1">
              <a:lnSpc>
                <a:spcPct val="150000"/>
              </a:lnSpc>
              <a:buSzPct val="75000"/>
              <a:buBlip>
                <a:blip r:embed="rId3"/>
              </a:buBlip>
            </a:pPr>
            <a:r>
              <a:rPr lang="en-AU" sz="2600" dirty="0">
                <a:latin typeface="Century Gothic" pitchFamily="34" charset="0"/>
              </a:rPr>
              <a:t>w</a:t>
            </a:r>
            <a:r>
              <a:rPr lang="en-AU" sz="2600" dirty="0">
                <a:latin typeface="Century Gothic" pitchFamily="34" charset="0"/>
              </a:rPr>
              <a:t>hat if x is from a small set?</a:t>
            </a:r>
          </a:p>
        </p:txBody>
      </p:sp>
      <p:sp>
        <p:nvSpPr>
          <p:cNvPr id="10" name="Text Box 3"/>
          <p:cNvSpPr txBox="1">
            <a:spLocks noChangeArrowheads="1"/>
          </p:cNvSpPr>
          <p:nvPr/>
        </p:nvSpPr>
        <p:spPr bwMode="auto">
          <a:xfrm>
            <a:off x="0" y="4676507"/>
            <a:ext cx="12191999"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b="1" dirty="0">
                <a:latin typeface="Century Gothic" pitchFamily="34" charset="0"/>
              </a:rPr>
              <a:t>a</a:t>
            </a:r>
            <a:r>
              <a:rPr lang="en-AU" sz="2600" b="1" dirty="0">
                <a:latin typeface="Century Gothic" pitchFamily="34" charset="0"/>
              </a:rPr>
              <a:t> hash function </a:t>
            </a:r>
            <a:r>
              <a:rPr lang="en-AU" sz="2600" b="1" i="1" dirty="0">
                <a:latin typeface="Century Gothic" pitchFamily="34" charset="0"/>
              </a:rPr>
              <a:t>H</a:t>
            </a:r>
            <a:r>
              <a:rPr lang="en-AU" sz="2600" b="1" dirty="0">
                <a:latin typeface="Century Gothic" pitchFamily="34" charset="0"/>
              </a:rPr>
              <a:t> is said to be hiding if when a secret value </a:t>
            </a:r>
            <a:r>
              <a:rPr lang="en-AU" sz="2600" b="1" i="1" dirty="0">
                <a:latin typeface="Century Gothic" pitchFamily="34" charset="0"/>
              </a:rPr>
              <a:t>r</a:t>
            </a:r>
            <a:r>
              <a:rPr lang="en-AU" sz="2600" b="1" dirty="0">
                <a:latin typeface="Century Gothic" pitchFamily="34" charset="0"/>
              </a:rPr>
              <a:t> is chosen from a probability distribution that has </a:t>
            </a:r>
            <a:r>
              <a:rPr lang="en-AU" sz="2600" b="1" i="1" dirty="0">
                <a:latin typeface="Century Gothic" pitchFamily="34" charset="0"/>
              </a:rPr>
              <a:t>high min-entropy</a:t>
            </a:r>
            <a:r>
              <a:rPr lang="en-AU" sz="2600" b="1" dirty="0">
                <a:latin typeface="Century Gothic" pitchFamily="34" charset="0"/>
              </a:rPr>
              <a:t>, then, given </a:t>
            </a:r>
            <a:r>
              <a:rPr lang="en-AU" sz="2600" b="1" i="1" dirty="0">
                <a:latin typeface="Century Gothic" pitchFamily="34" charset="0"/>
              </a:rPr>
              <a:t>H(r||x)</a:t>
            </a:r>
            <a:r>
              <a:rPr lang="en-AU" sz="2600" b="1" dirty="0">
                <a:latin typeface="Century Gothic" pitchFamily="34" charset="0"/>
              </a:rPr>
              <a:t>, it is infeasible to find </a:t>
            </a:r>
            <a:r>
              <a:rPr lang="en-AU" sz="2600" b="1" i="1" dirty="0">
                <a:latin typeface="Century Gothic" pitchFamily="34" charset="0"/>
              </a:rPr>
              <a:t>x</a:t>
            </a:r>
            <a:endParaRPr lang="en-AU" sz="2600" b="1" i="1" dirty="0">
              <a:latin typeface="Century Gothic" pitchFamily="34" charset="0"/>
            </a:endParaRPr>
          </a:p>
        </p:txBody>
      </p:sp>
    </p:spTree>
    <p:extLst>
      <p:ext uri="{BB962C8B-B14F-4D97-AF65-F5344CB8AC3E}">
        <p14:creationId xmlns:p14="http://schemas.microsoft.com/office/powerpoint/2010/main" val="41666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2992</TotalTime>
  <Words>1312</Words>
  <Application>Microsoft Office PowerPoint</Application>
  <PresentationFormat>Widescreen</PresentationFormat>
  <Paragraphs>146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Calibri</vt:lpstr>
      <vt:lpstr>Century Gothic</vt:lpstr>
      <vt:lpstr>Office Theme</vt:lpstr>
      <vt:lpstr>  Building Blocks  [hash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Taha Ali</cp:lastModifiedBy>
  <cp:revision>551</cp:revision>
  <dcterms:created xsi:type="dcterms:W3CDTF">2006-08-16T00:00:00Z</dcterms:created>
  <dcterms:modified xsi:type="dcterms:W3CDTF">2023-06-01T08:59:41Z</dcterms:modified>
</cp:coreProperties>
</file>