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9" r:id="rId3"/>
    <p:sldId id="312" r:id="rId4"/>
    <p:sldId id="294" r:id="rId5"/>
    <p:sldId id="295" r:id="rId6"/>
    <p:sldId id="313" r:id="rId7"/>
    <p:sldId id="315" r:id="rId8"/>
    <p:sldId id="316" r:id="rId9"/>
    <p:sldId id="319" r:id="rId10"/>
    <p:sldId id="320" r:id="rId11"/>
    <p:sldId id="321" r:id="rId12"/>
    <p:sldId id="322" r:id="rId13"/>
    <p:sldId id="323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85317" autoAdjust="0"/>
  </p:normalViewPr>
  <p:slideViewPr>
    <p:cSldViewPr>
      <p:cViewPr varScale="1">
        <p:scale>
          <a:sx n="60" d="100"/>
          <a:sy n="60" d="100"/>
        </p:scale>
        <p:origin x="109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3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289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5D51B-2B90-4E51-897F-CDDD29BFD87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D78D1-E8F8-426A-8960-E2B2B9916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42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7EF1-0D1A-403C-B1FA-C5BA444A3D5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1A0F-B233-4B9A-BA41-558A2014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49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i="0" baseline="0" dirty="0" smtClean="0"/>
              <a:t>-each factor depends on the other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-early days none of these properties were assured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i="0" baseline="0" dirty="0" smtClean="0"/>
              <a:t>-attacker controls majority of mining power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-cant steal coins – you need the keys for that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-attacker builds chain with block containing an invalid transaction – other nodes will reject it, network will fork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-longest branch vs. invalid branch!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-Bob is an honest merchant – if he gets funds from a branch that is invalid, he will reject it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-attacker can suppress transactions appearing in blockchain to an extent</a:t>
            </a:r>
          </a:p>
          <a:p>
            <a:pPr marL="228600" indent="-228600">
              <a:buFontTx/>
              <a:buAutoNum type="arabicPeriod"/>
            </a:pPr>
            <a:r>
              <a:rPr lang="en-US" i="0" baseline="0" dirty="0" smtClean="0"/>
              <a:t>By not including them in his blocks</a:t>
            </a:r>
          </a:p>
          <a:p>
            <a:pPr marL="228600" indent="-228600">
              <a:buFontTx/>
              <a:buAutoNum type="arabicPeriod"/>
            </a:pPr>
            <a:r>
              <a:rPr lang="en-US" i="0" baseline="0" dirty="0" smtClean="0"/>
              <a:t>By rejecting blocks which include those transactions</a:t>
            </a:r>
          </a:p>
          <a:p>
            <a:pPr marL="0" indent="0">
              <a:buFontTx/>
              <a:buNone/>
            </a:pPr>
            <a:r>
              <a:rPr lang="en-US" i="0" baseline="0" dirty="0" smtClean="0"/>
              <a:t>-but transactions will still be circulated throughout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-for Bitcoin, we have consensus that works in practice, but we still don’t have a theory for it</a:t>
            </a:r>
          </a:p>
          <a:p>
            <a:pPr marL="0" indent="0">
              <a:buFontTx/>
              <a:buNone/>
            </a:pPr>
            <a:r>
              <a:rPr lang="en-US" dirty="0" smtClean="0"/>
              <a:t>-theory necessary for predictions, confidence, guarantees,</a:t>
            </a:r>
            <a:r>
              <a:rPr lang="en-US" baseline="0" dirty="0" smtClean="0"/>
              <a:t> etc.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-probability that network converges with time gets higher and higher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-if nodes had identities, it would be easier to get consensus (decentralized system – who assigns identities)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-run a lottery to pick a random node in the system which decides consensus – the Sybil problem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</a:t>
            </a:r>
            <a:r>
              <a:rPr lang="en-US" baseline="0" dirty="0" err="1" smtClean="0"/>
              <a:t>Sybils</a:t>
            </a:r>
            <a:r>
              <a:rPr lang="en-US" baseline="0" dirty="0" smtClean="0"/>
              <a:t> should not get extra picks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i="0" dirty="0" smtClean="0"/>
              <a:t>-valid</a:t>
            </a:r>
            <a:r>
              <a:rPr lang="en-US" i="0" baseline="0" dirty="0" smtClean="0"/>
              <a:t> transactions are those which are unspent and have valid signatures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-can Alice steal </a:t>
            </a:r>
            <a:r>
              <a:rPr lang="en-US" i="0" baseline="0" dirty="0" err="1" smtClean="0"/>
              <a:t>bitcoins</a:t>
            </a:r>
            <a:r>
              <a:rPr lang="en-US" i="0" baseline="0" dirty="0" smtClean="0"/>
              <a:t> belonging to another user?</a:t>
            </a:r>
          </a:p>
          <a:p>
            <a:pPr marL="0" indent="0">
              <a:buFontTx/>
              <a:buNone/>
            </a:pPr>
            <a:r>
              <a:rPr lang="en-US" i="0" baseline="0" dirty="0" smtClean="0"/>
              <a:t>No. Even if Alice is picked to propose the next block, she cant create a valid transaction to spend those coins.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</a:t>
            </a:r>
            <a:r>
              <a:rPr lang="en-US" i="0" baseline="0" dirty="0" err="1" smtClean="0"/>
              <a:t>DoS</a:t>
            </a:r>
            <a:r>
              <a:rPr lang="en-US" i="0" baseline="0" dirty="0" smtClean="0"/>
              <a:t> attack? Censorship?</a:t>
            </a:r>
          </a:p>
          <a:p>
            <a:pPr marL="0" indent="0">
              <a:buFontTx/>
              <a:buNone/>
            </a:pPr>
            <a:r>
              <a:rPr lang="en-US" i="0" baseline="0" dirty="0" smtClean="0"/>
              <a:t>If Alice excludes Bob’s transaction from block, he just waits until an honest user is picked to propose the next block. Minor annoyance.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-can Alice double-spend?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i="1" dirty="0" smtClean="0"/>
              <a:t>-</a:t>
            </a:r>
            <a:r>
              <a:rPr lang="en-US" i="0" dirty="0" smtClean="0"/>
              <a:t>will</a:t>
            </a:r>
            <a:r>
              <a:rPr lang="en-US" i="0" baseline="0" dirty="0" smtClean="0"/>
              <a:t> double-spend work? We don’t know – both transactions are cryptographically valid!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-moral dimension only becomes clear when one knows the story</a:t>
            </a:r>
          </a:p>
          <a:p>
            <a:pPr marL="0" indent="0">
              <a:buFontTx/>
              <a:buNone/>
            </a:pPr>
            <a:r>
              <a:rPr lang="en-US" i="0" baseline="0" dirty="0" smtClean="0"/>
              <a:t>-concept of tainted coins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-Alice could even bribe the party which chooses the next block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-block containing Bob’s transaction is rejected – ‘orphan’ block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-orphan blocks may arise for a variety of reasons:</a:t>
            </a:r>
          </a:p>
          <a:p>
            <a:pPr marL="228600" indent="-228600">
              <a:buFontTx/>
              <a:buAutoNum type="arabicPeriod"/>
            </a:pPr>
            <a:r>
              <a:rPr lang="en-US" i="0" baseline="0" dirty="0" smtClean="0"/>
              <a:t>May contain invalid transaction or double spend attempt</a:t>
            </a:r>
          </a:p>
          <a:p>
            <a:pPr marL="228600" indent="-228600">
              <a:buFontTx/>
              <a:buAutoNum type="arabicPeriod"/>
            </a:pPr>
            <a:r>
              <a:rPr lang="en-US" i="0" baseline="0" dirty="0" smtClean="0"/>
              <a:t>May be result of network latency</a:t>
            </a:r>
          </a:p>
          <a:p>
            <a:pPr marL="228600" indent="-228600">
              <a:buFontTx/>
              <a:buAutoNum type="arabicPeriod"/>
            </a:pPr>
            <a:r>
              <a:rPr lang="en-US" i="0" baseline="0" dirty="0" smtClean="0"/>
              <a:t>Blocks may be simultaneously discovered and one will obviously be orphaned</a:t>
            </a:r>
          </a:p>
          <a:p>
            <a:pPr marL="228600" indent="-228600">
              <a:buFontTx/>
              <a:buAutoNum type="arabicPeriod"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dirty="0" smtClean="0"/>
              <a:t>-cautious merchant would wait a bit after Alice</a:t>
            </a:r>
            <a:r>
              <a:rPr lang="en-US" i="0" baseline="0" dirty="0" smtClean="0"/>
              <a:t> circulates transaction; that way he could catch Alice undertake double-spend attack</a:t>
            </a:r>
            <a:endParaRPr lang="en-US" i="0" dirty="0" smtClean="0"/>
          </a:p>
          <a:p>
            <a:pPr marL="0" indent="0">
              <a:buFontTx/>
              <a:buNone/>
            </a:pPr>
            <a:endParaRPr lang="en-US" i="0" dirty="0" smtClean="0"/>
          </a:p>
          <a:p>
            <a:pPr marL="0" indent="0">
              <a:buFontTx/>
              <a:buNone/>
            </a:pPr>
            <a:r>
              <a:rPr lang="en-US" i="0" dirty="0" smtClean="0"/>
              <a:t>-honest nodes always extend longest valid branch that they find</a:t>
            </a:r>
          </a:p>
          <a:p>
            <a:pPr marL="0" indent="0">
              <a:buFontTx/>
              <a:buNone/>
            </a:pPr>
            <a:endParaRPr lang="en-US" i="0" dirty="0" smtClean="0"/>
          </a:p>
          <a:p>
            <a:pPr marL="0" indent="0">
              <a:buFontTx/>
              <a:buNone/>
            </a:pPr>
            <a:r>
              <a:rPr lang="en-US" i="0" dirty="0" smtClean="0"/>
              <a:t>-probability of another branch overtaking the original one becomes exponentially</a:t>
            </a:r>
            <a:r>
              <a:rPr lang="en-US" i="0" baseline="0" dirty="0" smtClean="0"/>
              <a:t> small with every confirmation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-however, no 100% probability!</a:t>
            </a:r>
            <a:endParaRPr lang="en-US" i="0" dirty="0" smtClean="0"/>
          </a:p>
          <a:p>
            <a:pPr marL="0" indent="0">
              <a:buFontTx/>
              <a:buNone/>
            </a:pPr>
            <a:endParaRPr lang="en-US" i="0" dirty="0" smtClean="0"/>
          </a:p>
          <a:p>
            <a:pPr marL="0" indent="0">
              <a:buFontTx/>
              <a:buNone/>
            </a:pPr>
            <a:r>
              <a:rPr lang="en-US" i="0" dirty="0" smtClean="0"/>
              <a:t>-6 confirmations – 1 </a:t>
            </a:r>
            <a:r>
              <a:rPr lang="en-US" i="0" dirty="0" err="1" smtClean="0"/>
              <a:t>hr</a:t>
            </a:r>
            <a:r>
              <a:rPr lang="en-US" i="0" dirty="0" smtClean="0"/>
              <a:t>!</a:t>
            </a:r>
          </a:p>
          <a:p>
            <a:pPr marL="228600" indent="-228600">
              <a:buFontTx/>
              <a:buAutoNum type="arabicPeriod"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i="0" dirty="0" smtClean="0"/>
              <a:t>-we</a:t>
            </a:r>
            <a:r>
              <a:rPr lang="en-US" i="0" baseline="0" dirty="0" smtClean="0"/>
              <a:t> saw how consensus works – and we *think* it is secure</a:t>
            </a:r>
          </a:p>
          <a:p>
            <a:pPr marL="0" indent="0">
              <a:buFontTx/>
              <a:buNone/>
            </a:pPr>
            <a:r>
              <a:rPr lang="en-US" i="0" baseline="0" dirty="0" smtClean="0"/>
              <a:t>-second component – incentives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-who to punish? how do we know which transaction is dishonest – moral issues</a:t>
            </a:r>
          </a:p>
          <a:p>
            <a:pPr marL="0" indent="0">
              <a:buFontTx/>
              <a:buNone/>
            </a:pPr>
            <a:r>
              <a:rPr lang="en-US" i="0" baseline="0" dirty="0" smtClean="0"/>
              <a:t>-cant punish dishonest nodes – they don’t have identities!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-incentives in real life</a:t>
            </a:r>
            <a:r>
              <a:rPr lang="en-US" i="0" baseline="0" dirty="0"/>
              <a:t> </a:t>
            </a:r>
            <a:r>
              <a:rPr lang="en-US" i="0" baseline="0" dirty="0" smtClean="0"/>
              <a:t>– punishment vs. incentive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i="0" baseline="0" dirty="0" smtClean="0"/>
              <a:t>-physical analogy – dummies cannot do physical work!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</a:t>
            </a:r>
            <a:r>
              <a:rPr lang="en-US" i="0" baseline="0" dirty="0" err="1" smtClean="0"/>
              <a:t>prev_hash</a:t>
            </a:r>
            <a:r>
              <a:rPr lang="en-US" i="0" baseline="0" dirty="0" smtClean="0"/>
              <a:t> is *not* hash pointer in this case, as in, it does not act as address</a:t>
            </a:r>
          </a:p>
          <a:p>
            <a:pPr marL="0" indent="0">
              <a:buFontTx/>
              <a:buNone/>
            </a:pPr>
            <a:r>
              <a:rPr lang="en-US" i="0" baseline="0" dirty="0" smtClean="0"/>
              <a:t>-rather hash value acts as identifier (when requesting from other parties) and enables integrity check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-variable element here is the nonce – under miner’s control – everything else is fixed</a:t>
            </a:r>
          </a:p>
          <a:p>
            <a:pPr marL="0" indent="0">
              <a:buFontTx/>
              <a:buNone/>
            </a:pPr>
            <a:r>
              <a:rPr lang="en-US" i="0" baseline="0" dirty="0" smtClean="0"/>
              <a:t>-what else can you change to get variation? ordering of transactions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-completely decentralized as in no one has to pick which node gets to propose the next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i="0" baseline="0" dirty="0" smtClean="0"/>
              <a:t>-why do folks ‘vent frustration’ when </a:t>
            </a:r>
            <a:r>
              <a:rPr lang="en-US" i="0" baseline="0" dirty="0" err="1" smtClean="0"/>
              <a:t>hashrate</a:t>
            </a:r>
            <a:r>
              <a:rPr lang="en-US" i="0" baseline="0" smtClean="0"/>
              <a:t> drops?</a:t>
            </a: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i="0" baseline="0" dirty="0" smtClean="0"/>
              <a:t>-approximately every 2 weeks!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-if you buy a rig, your returns depend on what other miners are doing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-if you have 0.1 percent of total hash power, you will find roughly 1 in every 1000 blocks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-10 minutes is not a magical number – interval should be decent enough to optimize advantage of packing transactions into blocks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-trivial to verify – nonce is part of the block – it takes 10^20 hash tries to find the right nonce but just one to verify it – again, no centralization needed here</a:t>
            </a:r>
          </a:p>
          <a:p>
            <a:pPr marL="0" indent="0">
              <a:buFontTx/>
              <a:buNone/>
            </a:pPr>
            <a:endParaRPr lang="en-US" i="0" baseline="0" dirty="0" smtClean="0"/>
          </a:p>
          <a:p>
            <a:pPr marL="0" indent="0">
              <a:buFontTx/>
              <a:buNone/>
            </a:pPr>
            <a:r>
              <a:rPr lang="en-US" i="0" baseline="0" dirty="0" smtClean="0"/>
              <a:t>-three important properties of proof of work function:</a:t>
            </a:r>
          </a:p>
          <a:p>
            <a:pPr marL="228600" indent="-228600">
              <a:buFontTx/>
              <a:buAutoNum type="arabicPeriod"/>
            </a:pPr>
            <a:r>
              <a:rPr lang="en-US" i="0" baseline="0" dirty="0" smtClean="0"/>
              <a:t>Difficult to compute</a:t>
            </a:r>
          </a:p>
          <a:p>
            <a:pPr marL="228600" indent="-228600">
              <a:buFontTx/>
              <a:buAutoNum type="arabicPeriod"/>
            </a:pPr>
            <a:r>
              <a:rPr lang="en-US" i="0" baseline="0" dirty="0" err="1" smtClean="0"/>
              <a:t>Parametrizable</a:t>
            </a:r>
            <a:endParaRPr lang="en-US" i="0" baseline="0" dirty="0" smtClean="0"/>
          </a:p>
          <a:p>
            <a:pPr marL="228600" indent="-228600">
              <a:buFontTx/>
              <a:buAutoNum type="arabicPeriod"/>
            </a:pPr>
            <a:r>
              <a:rPr lang="en-US" i="0" baseline="0" dirty="0" smtClean="0"/>
              <a:t>Trivial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71A0F-B233-4B9A-BA41-558A20141D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9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rstechnica.com/tech-policy/2018/01/remember-dogecoin-the-joke-currency-soared-to-2-billion-this-weekend/" TargetMode="External"/><Relationship Id="rId3" Type="http://schemas.openxmlformats.org/officeDocument/2006/relationships/image" Target="../media/image8.gif"/><Relationship Id="rId7" Type="http://schemas.openxmlformats.org/officeDocument/2006/relationships/hyperlink" Target="https://www.cnet.com/news/dogecoin-a-cryptocurrency-joke-that-somehow-turned-real/" TargetMode="External"/><Relationship Id="rId12" Type="http://schemas.openxmlformats.org/officeDocument/2006/relationships/hyperlink" Target="https://www.bloomberg.com/news/articles/2018-12-19/crypto-market-rife-with-pump-and-dump-schemes-study-show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bitcoin.it/wiki/Difficulty" TargetMode="External"/><Relationship Id="rId11" Type="http://schemas.openxmlformats.org/officeDocument/2006/relationships/hyperlink" Target="https://www.tse-fr.eu/sites/default/files/TSE/documents/ChaireJJL/Digital-Economics-Conference/Conference/gandal_neil.pdf" TargetMode="External"/><Relationship Id="rId5" Type="http://schemas.openxmlformats.org/officeDocument/2006/relationships/hyperlink" Target="https://blog.programster.org/bitcoins-mathematical-problem" TargetMode="External"/><Relationship Id="rId10" Type="http://schemas.openxmlformats.org/officeDocument/2006/relationships/hyperlink" Target="https://www.coingecko.com/buzz/peter-todd-explains-how-he-double-spent-coinbase" TargetMode="External"/><Relationship Id="rId4" Type="http://schemas.openxmlformats.org/officeDocument/2006/relationships/hyperlink" Target="http://ieeexplore.ieee.org/document/6824541/" TargetMode="External"/><Relationship Id="rId9" Type="http://schemas.openxmlformats.org/officeDocument/2006/relationships/hyperlink" Target="https://bitnodes.earn.com/?fref=g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blockchain.info/charts/hash-rat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14402"/>
            <a:ext cx="7772400" cy="4114798"/>
          </a:xfrm>
        </p:spPr>
        <p:txBody>
          <a:bodyPr>
            <a:noAutofit/>
          </a:bodyPr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6000" b="1" dirty="0"/>
              <a:t>decentralization</a:t>
            </a:r>
            <a:br>
              <a:rPr lang="en-US" sz="6000" b="1" dirty="0"/>
            </a:b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2800" b="1" dirty="0"/>
              <a:t>[consensus strategies + incentives]</a:t>
            </a:r>
          </a:p>
        </p:txBody>
      </p:sp>
    </p:spTree>
    <p:extLst>
      <p:ext uri="{BB962C8B-B14F-4D97-AF65-F5344CB8AC3E}">
        <p14:creationId xmlns:p14="http://schemas.microsoft.com/office/powerpoint/2010/main" val="334118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0" y="-11875"/>
            <a:ext cx="12191999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mining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" y="838201"/>
            <a:ext cx="10668000" cy="24006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b="1" dirty="0">
                <a:latin typeface="Century Gothic" pitchFamily="34" charset="0"/>
              </a:rPr>
              <a:t>mining reward &gt; mining cost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mining reward = block reward + </a:t>
            </a:r>
            <a:r>
              <a:rPr lang="en-AU" sz="2600" dirty="0" err="1">
                <a:latin typeface="Century Gothic" pitchFamily="34" charset="0"/>
              </a:rPr>
              <a:t>tx</a:t>
            </a:r>
            <a:r>
              <a:rPr lang="en-AU" sz="2600" dirty="0">
                <a:latin typeface="Century Gothic" pitchFamily="34" charset="0"/>
              </a:rPr>
              <a:t> fees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mining cost = hardware cost + operating costs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operating costs – electricity, cooling, etc.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" y="4228743"/>
            <a:ext cx="10668000" cy="24006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fixed costs: hardware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variable costs: electricity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reward depends on ratio of hash rate to global rate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reward depends on exchange rate</a:t>
            </a:r>
          </a:p>
        </p:txBody>
      </p:sp>
    </p:spTree>
    <p:extLst>
      <p:ext uri="{BB962C8B-B14F-4D97-AF65-F5344CB8AC3E}">
        <p14:creationId xmlns:p14="http://schemas.microsoft.com/office/powerpoint/2010/main" val="282546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0" y="-11875"/>
            <a:ext cx="12191999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High level picture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838201"/>
            <a:ext cx="12191999" cy="24006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tricky interplay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security of blockchain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health of the mining ecosystem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value of the currency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3771544"/>
            <a:ext cx="12191999" cy="24006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b="1" dirty="0">
                <a:latin typeface="Century Gothic" pitchFamily="34" charset="0"/>
              </a:rPr>
              <a:t>bootstrapping problem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media attention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mining investment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alt-coin challenge</a:t>
            </a:r>
          </a:p>
        </p:txBody>
      </p:sp>
    </p:spTree>
    <p:extLst>
      <p:ext uri="{BB962C8B-B14F-4D97-AF65-F5344CB8AC3E}">
        <p14:creationId xmlns:p14="http://schemas.microsoft.com/office/powerpoint/2010/main" val="25080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0" y="-11875"/>
            <a:ext cx="12191999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Majority attack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" y="838200"/>
            <a:ext cx="10668000" cy="42011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51% attacker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coin theft?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invalid transaction?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purchase with invalid funds?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censor transactions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change block reward?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destroy confidence in </a:t>
            </a:r>
            <a:r>
              <a:rPr lang="en-AU" sz="2600" dirty="0" err="1">
                <a:latin typeface="Century Gothic" pitchFamily="34" charset="0"/>
              </a:rPr>
              <a:t>Bitcoin</a:t>
            </a:r>
            <a:r>
              <a:rPr lang="en-AU" sz="2600" dirty="0">
                <a:latin typeface="Century Gothic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2036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0" y="-11875"/>
            <a:ext cx="12191999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humor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28699"/>
            <a:ext cx="9448800" cy="5752229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90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0" y="0"/>
            <a:ext cx="12192000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Homework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832010"/>
            <a:ext cx="10692114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SzPct val="100000"/>
              <a:buBlip>
                <a:blip r:embed="rId3"/>
              </a:buBlip>
            </a:pPr>
            <a:r>
              <a:rPr lang="en-US" sz="2400" b="1" dirty="0">
                <a:latin typeface="Century Gothic" pitchFamily="34" charset="0"/>
              </a:rPr>
              <a:t>Chap 2: How </a:t>
            </a:r>
            <a:r>
              <a:rPr lang="en-US" sz="2400" b="1" dirty="0" err="1">
                <a:latin typeface="Century Gothic" pitchFamily="34" charset="0"/>
              </a:rPr>
              <a:t>Bitcoin</a:t>
            </a:r>
            <a:r>
              <a:rPr lang="en-US" sz="2400" b="1" dirty="0">
                <a:latin typeface="Century Gothic" pitchFamily="34" charset="0"/>
              </a:rPr>
              <a:t> achieves decentralization</a:t>
            </a:r>
            <a:r>
              <a:rPr lang="en-US" sz="2400" dirty="0">
                <a:latin typeface="Century Gothic" pitchFamily="34" charset="0"/>
              </a:rPr>
              <a:t/>
            </a:r>
            <a:br>
              <a:rPr lang="en-US" sz="2400" dirty="0">
                <a:latin typeface="Century Gothic" pitchFamily="34" charset="0"/>
              </a:rPr>
            </a:br>
            <a:r>
              <a:rPr lang="en-US" sz="2400" dirty="0" err="1">
                <a:latin typeface="Century Gothic" pitchFamily="34" charset="0"/>
              </a:rPr>
              <a:t>Bitcoin</a:t>
            </a:r>
            <a:r>
              <a:rPr lang="en-US" sz="2400" dirty="0">
                <a:latin typeface="Century Gothic" pitchFamily="34" charset="0"/>
              </a:rPr>
              <a:t> and Cryptocurrency Technologies:</a:t>
            </a:r>
            <a:br>
              <a:rPr lang="en-US" sz="2400" dirty="0">
                <a:latin typeface="Century Gothic" pitchFamily="34" charset="0"/>
              </a:rPr>
            </a:br>
            <a:r>
              <a:rPr lang="en-US" sz="2400" dirty="0">
                <a:latin typeface="Century Gothic" pitchFamily="34" charset="0"/>
              </a:rPr>
              <a:t>		A Comprehensive Introduction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SzPct val="100000"/>
              <a:buBlip>
                <a:blip r:embed="rId3"/>
              </a:buBlip>
            </a:pPr>
            <a:r>
              <a:rPr lang="en-US" sz="2400" b="1" dirty="0" smtClean="0">
                <a:latin typeface="Century Gothic" pitchFamily="34" charset="0"/>
              </a:rPr>
              <a:t>Is </a:t>
            </a:r>
            <a:r>
              <a:rPr lang="en-US" sz="2400" b="1" dirty="0">
                <a:latin typeface="Century Gothic" pitchFamily="34" charset="0"/>
              </a:rPr>
              <a:t>Bitcoin a decentralized currency </a:t>
            </a:r>
            <a:r>
              <a:rPr lang="en-US" sz="2400" dirty="0">
                <a:latin typeface="Century Gothic" pitchFamily="34" charset="0"/>
              </a:rPr>
              <a:t>(</a:t>
            </a:r>
            <a:r>
              <a:rPr lang="en-US" sz="2400" dirty="0">
                <a:latin typeface="Century Gothic" pitchFamily="34" charset="0"/>
                <a:hlinkClick r:id="rId4"/>
              </a:rPr>
              <a:t>link</a:t>
            </a:r>
            <a:r>
              <a:rPr lang="en-US" sz="2400" dirty="0">
                <a:latin typeface="Century Gothic" pitchFamily="34" charset="0"/>
              </a:rPr>
              <a:t>)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SzPct val="100000"/>
              <a:buBlip>
                <a:blip r:embed="rId3"/>
              </a:buBlip>
            </a:pPr>
            <a:r>
              <a:rPr lang="en-US" sz="2400" dirty="0">
                <a:latin typeface="Century Gothic" pitchFamily="34" charset="0"/>
              </a:rPr>
              <a:t>Bitcoin: Difficulty (</a:t>
            </a:r>
            <a:r>
              <a:rPr lang="en-US" sz="2400" dirty="0">
                <a:latin typeface="Century Gothic" pitchFamily="34" charset="0"/>
                <a:hlinkClick r:id="rId5"/>
              </a:rPr>
              <a:t>link</a:t>
            </a:r>
            <a:r>
              <a:rPr lang="en-US" sz="2400" dirty="0">
                <a:latin typeface="Century Gothic" pitchFamily="34" charset="0"/>
              </a:rPr>
              <a:t>)(</a:t>
            </a:r>
            <a:r>
              <a:rPr lang="en-US" sz="2400" dirty="0">
                <a:latin typeface="Century Gothic" pitchFamily="34" charset="0"/>
                <a:hlinkClick r:id="rId6"/>
              </a:rPr>
              <a:t>link</a:t>
            </a:r>
            <a:r>
              <a:rPr lang="en-US" sz="2400" dirty="0" smtClean="0">
                <a:latin typeface="Century Gothic" pitchFamily="34" charset="0"/>
              </a:rPr>
              <a:t>)</a:t>
            </a:r>
            <a:endParaRPr lang="en-US" sz="2400" dirty="0">
              <a:latin typeface="Century Gothic" pitchFamily="34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0" y="4249341"/>
            <a:ext cx="12191999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Further reading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0" y="5011341"/>
            <a:ext cx="121920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SzPct val="100000"/>
              <a:buBlip>
                <a:blip r:embed="rId3"/>
              </a:buBlip>
            </a:pPr>
            <a:r>
              <a:rPr lang="en-US" sz="2000" dirty="0">
                <a:latin typeface="Century Gothic" pitchFamily="34" charset="0"/>
              </a:rPr>
              <a:t>The </a:t>
            </a:r>
            <a:r>
              <a:rPr lang="en-US" sz="2000" dirty="0" err="1">
                <a:latin typeface="Century Gothic" pitchFamily="34" charset="0"/>
              </a:rPr>
              <a:t>Dogecoin</a:t>
            </a:r>
            <a:r>
              <a:rPr lang="en-US" sz="2000" dirty="0">
                <a:latin typeface="Century Gothic" pitchFamily="34" charset="0"/>
              </a:rPr>
              <a:t> story (</a:t>
            </a:r>
            <a:r>
              <a:rPr lang="en-US" sz="2000" dirty="0">
                <a:latin typeface="Century Gothic" pitchFamily="34" charset="0"/>
                <a:hlinkClick r:id="rId7"/>
              </a:rPr>
              <a:t>link</a:t>
            </a:r>
            <a:r>
              <a:rPr lang="en-US" sz="2000" dirty="0">
                <a:latin typeface="Century Gothic" pitchFamily="34" charset="0"/>
              </a:rPr>
              <a:t>)(</a:t>
            </a:r>
            <a:r>
              <a:rPr lang="en-US" sz="2000" dirty="0">
                <a:latin typeface="Century Gothic" pitchFamily="34" charset="0"/>
                <a:hlinkClick r:id="rId8"/>
              </a:rPr>
              <a:t>link</a:t>
            </a:r>
            <a:r>
              <a:rPr lang="en-US" sz="2000" dirty="0">
                <a:latin typeface="Century Gothic" pitchFamily="34" charset="0"/>
              </a:rPr>
              <a:t>)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SzPct val="100000"/>
              <a:buBlip>
                <a:blip r:embed="rId3"/>
              </a:buBlip>
            </a:pPr>
            <a:r>
              <a:rPr lang="en-US" sz="2000" dirty="0">
                <a:latin typeface="Century Gothic" pitchFamily="34" charset="0"/>
              </a:rPr>
              <a:t>Map of </a:t>
            </a:r>
            <a:r>
              <a:rPr lang="en-US" sz="2000" dirty="0" err="1">
                <a:latin typeface="Century Gothic" pitchFamily="34" charset="0"/>
              </a:rPr>
              <a:t>Bitcoin</a:t>
            </a:r>
            <a:r>
              <a:rPr lang="en-US" sz="2000" dirty="0">
                <a:latin typeface="Century Gothic" pitchFamily="34" charset="0"/>
              </a:rPr>
              <a:t> nodes (</a:t>
            </a:r>
            <a:r>
              <a:rPr lang="en-US" sz="2000" dirty="0">
                <a:latin typeface="Century Gothic" pitchFamily="34" charset="0"/>
                <a:hlinkClick r:id="rId9"/>
              </a:rPr>
              <a:t>link</a:t>
            </a:r>
            <a:r>
              <a:rPr lang="en-US" sz="2000" dirty="0">
                <a:latin typeface="Century Gothic" pitchFamily="34" charset="0"/>
              </a:rPr>
              <a:t>)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SzPct val="100000"/>
              <a:buBlip>
                <a:blip r:embed="rId3"/>
              </a:buBlip>
            </a:pPr>
            <a:r>
              <a:rPr lang="en-US" sz="2000" dirty="0" smtClean="0">
                <a:latin typeface="Century Gothic" pitchFamily="34" charset="0"/>
              </a:rPr>
              <a:t>Peter </a:t>
            </a:r>
            <a:r>
              <a:rPr lang="en-US" sz="2000" dirty="0">
                <a:latin typeface="Century Gothic" pitchFamily="34" charset="0"/>
              </a:rPr>
              <a:t>Todd double-spends </a:t>
            </a:r>
            <a:r>
              <a:rPr lang="en-US" sz="2000" dirty="0" err="1">
                <a:latin typeface="Century Gothic" pitchFamily="34" charset="0"/>
              </a:rPr>
              <a:t>Coinbase</a:t>
            </a:r>
            <a:r>
              <a:rPr lang="en-US" sz="2000" dirty="0">
                <a:latin typeface="Century Gothic" pitchFamily="34" charset="0"/>
              </a:rPr>
              <a:t> (</a:t>
            </a:r>
            <a:r>
              <a:rPr lang="en-US" sz="2000" dirty="0">
                <a:latin typeface="Century Gothic" pitchFamily="34" charset="0"/>
                <a:hlinkClick r:id="rId10"/>
              </a:rPr>
              <a:t>link</a:t>
            </a:r>
            <a:r>
              <a:rPr lang="en-US" sz="2000" dirty="0">
                <a:latin typeface="Century Gothic" pitchFamily="34" charset="0"/>
              </a:rPr>
              <a:t>)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SzPct val="100000"/>
              <a:buBlip>
                <a:blip r:embed="rId3"/>
              </a:buBlip>
            </a:pPr>
            <a:r>
              <a:rPr lang="en-US" sz="2000" dirty="0">
                <a:latin typeface="Century Gothic" pitchFamily="34" charset="0"/>
              </a:rPr>
              <a:t>The Economics of Cryptocurrency Pump &amp; Dump Schemes (</a:t>
            </a:r>
            <a:r>
              <a:rPr lang="en-US" sz="2000" dirty="0">
                <a:latin typeface="Century Gothic" pitchFamily="34" charset="0"/>
                <a:hlinkClick r:id="rId11"/>
              </a:rPr>
              <a:t>study</a:t>
            </a:r>
            <a:r>
              <a:rPr lang="en-US" sz="2000" dirty="0">
                <a:latin typeface="Century Gothic" pitchFamily="34" charset="0"/>
              </a:rPr>
              <a:t>)(</a:t>
            </a:r>
            <a:r>
              <a:rPr lang="en-US" sz="2000" dirty="0">
                <a:latin typeface="Century Gothic" pitchFamily="34" charset="0"/>
                <a:hlinkClick r:id="rId12"/>
              </a:rPr>
              <a:t>article</a:t>
            </a:r>
            <a:r>
              <a:rPr lang="en-US" sz="2000" dirty="0">
                <a:latin typeface="Century Gothic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452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0" y="-11875"/>
            <a:ext cx="12191999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 smtClean="0">
                <a:latin typeface="Arial Rounded MT Bold" pitchFamily="34" charset="0"/>
              </a:rPr>
              <a:t>Distributing </a:t>
            </a:r>
            <a:r>
              <a:rPr lang="en-US" sz="4000" b="1" cap="all" dirty="0" err="1" smtClean="0">
                <a:latin typeface="Arial Rounded MT Bold" pitchFamily="34" charset="0"/>
              </a:rPr>
              <a:t>scroogecoin</a:t>
            </a:r>
            <a:endParaRPr lang="en-US" sz="4000" b="1" cap="all" dirty="0">
              <a:latin typeface="Arial Rounded MT Bold" pitchFamily="34" charset="0"/>
            </a:endParaRPr>
          </a:p>
        </p:txBody>
      </p:sp>
      <p:sp>
        <p:nvSpPr>
          <p:cNvPr id="2" name="AutoShape 2" descr="Image result for hash function swiss army knife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Image result for hash function swiss army knife"/>
          <p:cNvSpPr>
            <a:spLocks noChangeAspect="1" noChangeArrowheads="1"/>
          </p:cNvSpPr>
          <p:nvPr/>
        </p:nvSpPr>
        <p:spPr bwMode="auto">
          <a:xfrm>
            <a:off x="1739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Image result for hash function swiss army knife"/>
          <p:cNvSpPr>
            <a:spLocks noChangeAspect="1" noChangeArrowheads="1"/>
          </p:cNvSpPr>
          <p:nvPr/>
        </p:nvSpPr>
        <p:spPr bwMode="auto">
          <a:xfrm>
            <a:off x="1892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838200"/>
            <a:ext cx="9143999" cy="36009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b="1" dirty="0" smtClean="0">
                <a:latin typeface="Century Gothic" pitchFamily="34" charset="0"/>
              </a:rPr>
              <a:t>concerns</a:t>
            </a:r>
            <a:endParaRPr lang="en-AU" sz="2600" b="1" dirty="0">
              <a:latin typeface="Century Gothic" pitchFamily="34" charset="0"/>
            </a:endParaRPr>
          </a:p>
          <a:p>
            <a:pPr marL="1200150" lvl="1" indent="-457200" algn="just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who maintains ledger?</a:t>
            </a:r>
          </a:p>
          <a:p>
            <a:pPr marL="1200150" lvl="1" indent="-457200" algn="just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who decides which transactions are valid?</a:t>
            </a:r>
          </a:p>
          <a:p>
            <a:pPr marL="1200150" lvl="1" indent="-457200" algn="just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who creates new </a:t>
            </a:r>
            <a:r>
              <a:rPr lang="en-AU" sz="2600" dirty="0" err="1">
                <a:latin typeface="Century Gothic" pitchFamily="34" charset="0"/>
              </a:rPr>
              <a:t>bitcoins</a:t>
            </a:r>
            <a:r>
              <a:rPr lang="en-AU" sz="2600" dirty="0">
                <a:latin typeface="Century Gothic" pitchFamily="34" charset="0"/>
              </a:rPr>
              <a:t>?</a:t>
            </a:r>
          </a:p>
          <a:p>
            <a:pPr marL="1200150" lvl="1" indent="-457200" algn="just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who determines rules of system?</a:t>
            </a:r>
          </a:p>
          <a:p>
            <a:pPr marL="1200150" lvl="1" indent="-457200" algn="just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how do </a:t>
            </a:r>
            <a:r>
              <a:rPr lang="en-AU" sz="2600" dirty="0" err="1">
                <a:latin typeface="Century Gothic" pitchFamily="34" charset="0"/>
              </a:rPr>
              <a:t>bitcoins</a:t>
            </a:r>
            <a:r>
              <a:rPr lang="en-AU" sz="2600" dirty="0">
                <a:latin typeface="Century Gothic" pitchFamily="34" charset="0"/>
              </a:rPr>
              <a:t> acquire exchange value?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4457343"/>
            <a:ext cx="12191999" cy="24006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Byzantine Generals problem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 smtClean="0">
                <a:latin typeface="Century Gothic" pitchFamily="34" charset="0"/>
              </a:rPr>
              <a:t>practical </a:t>
            </a:r>
            <a:r>
              <a:rPr lang="en-AU" sz="2600" dirty="0">
                <a:latin typeface="Century Gothic" pitchFamily="34" charset="0"/>
              </a:rPr>
              <a:t>vs. </a:t>
            </a:r>
            <a:r>
              <a:rPr lang="en-AU" sz="2600" dirty="0" smtClean="0">
                <a:latin typeface="Century Gothic" pitchFamily="34" charset="0"/>
              </a:rPr>
              <a:t>theoretical gains</a:t>
            </a:r>
            <a:endParaRPr lang="en-AU" sz="2600" dirty="0">
              <a:latin typeface="Century Gothic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incentives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probabilistic notion of consensus</a:t>
            </a:r>
          </a:p>
        </p:txBody>
      </p:sp>
    </p:spTree>
    <p:extLst>
      <p:ext uri="{BB962C8B-B14F-4D97-AF65-F5344CB8AC3E}">
        <p14:creationId xmlns:p14="http://schemas.microsoft.com/office/powerpoint/2010/main" val="287529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0" y="-11875"/>
            <a:ext cx="12191999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Consensus in </a:t>
            </a:r>
            <a:r>
              <a:rPr lang="en-US" sz="4000" b="1" cap="all" dirty="0" err="1">
                <a:latin typeface="Arial Rounded MT Bold" pitchFamily="34" charset="0"/>
              </a:rPr>
              <a:t>bitcoin</a:t>
            </a:r>
            <a:endParaRPr lang="en-US" sz="4000" b="1" cap="all" dirty="0">
              <a:latin typeface="Arial Rounded MT Bold" pitchFamily="34" charset="0"/>
            </a:endParaRPr>
          </a:p>
        </p:txBody>
      </p:sp>
      <p:sp>
        <p:nvSpPr>
          <p:cNvPr id="2" name="AutoShape 4" descr="Image result for hash function meme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Image result for hash function meme"/>
          <p:cNvSpPr>
            <a:spLocks noChangeAspect="1" noChangeArrowheads="1"/>
          </p:cNvSpPr>
          <p:nvPr/>
        </p:nvSpPr>
        <p:spPr bwMode="auto">
          <a:xfrm>
            <a:off x="1739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" y="838201"/>
            <a:ext cx="10485438" cy="42011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target: </a:t>
            </a:r>
            <a:r>
              <a:rPr lang="en-AU" sz="2600" b="1" dirty="0">
                <a:latin typeface="Century Gothic" pitchFamily="34" charset="0"/>
              </a:rPr>
              <a:t>synchronized global ledger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sol: nodes propose blocks at regular intervals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problems:</a:t>
            </a:r>
          </a:p>
          <a:p>
            <a:pPr marL="1200150" lvl="1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nodes may crash</a:t>
            </a:r>
          </a:p>
          <a:p>
            <a:pPr marL="1200150" lvl="1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connectivity may be poor</a:t>
            </a:r>
          </a:p>
          <a:p>
            <a:pPr marL="1200150" lvl="1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network latency</a:t>
            </a:r>
          </a:p>
          <a:p>
            <a:pPr marL="1200150" lvl="1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malicious </a:t>
            </a:r>
            <a:r>
              <a:rPr lang="en-AU" sz="2600" dirty="0" smtClean="0">
                <a:latin typeface="Century Gothic" pitchFamily="34" charset="0"/>
              </a:rPr>
              <a:t>nodes</a:t>
            </a:r>
            <a:endParaRPr lang="en-AU" sz="26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7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0" y="-11875"/>
            <a:ext cx="12191999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Consensus in </a:t>
            </a:r>
            <a:r>
              <a:rPr lang="en-US" sz="4000" b="1" cap="all" dirty="0" err="1">
                <a:latin typeface="Arial Rounded MT Bold" pitchFamily="34" charset="0"/>
              </a:rPr>
              <a:t>bitcoin</a:t>
            </a:r>
            <a:endParaRPr lang="en-US" sz="4000" b="1" cap="all" dirty="0">
              <a:latin typeface="Arial Rounded MT Bold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838201"/>
            <a:ext cx="12191999" cy="392415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a simplified consensus algorithm:</a:t>
            </a:r>
          </a:p>
          <a:p>
            <a:pPr marL="1200150" lvl="1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400" dirty="0">
                <a:latin typeface="Century Gothic" pitchFamily="34" charset="0"/>
              </a:rPr>
              <a:t>new transactions are broadcast to all nodes</a:t>
            </a:r>
          </a:p>
          <a:p>
            <a:pPr marL="1200150" lvl="1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400" dirty="0">
                <a:latin typeface="Century Gothic" pitchFamily="34" charset="0"/>
              </a:rPr>
              <a:t>each node creates a block</a:t>
            </a:r>
          </a:p>
          <a:p>
            <a:pPr marL="1200150" lvl="1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400" dirty="0">
                <a:latin typeface="Century Gothic" pitchFamily="34" charset="0"/>
              </a:rPr>
              <a:t>in each round, a random node is picked to broadcast its block</a:t>
            </a:r>
          </a:p>
          <a:p>
            <a:pPr marL="1200150" lvl="1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400" dirty="0">
                <a:latin typeface="Century Gothic" pitchFamily="34" charset="0"/>
              </a:rPr>
              <a:t>other nodes accept block only if transactions in it are valid</a:t>
            </a:r>
          </a:p>
          <a:p>
            <a:pPr marL="1200150" lvl="1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400" dirty="0">
                <a:latin typeface="Century Gothic" pitchFamily="34" charset="0"/>
              </a:rPr>
              <a:t>nodes express their acceptance of the block by including its hash in the next block they create</a:t>
            </a:r>
          </a:p>
        </p:txBody>
      </p:sp>
    </p:spTree>
    <p:extLst>
      <p:ext uri="{BB962C8B-B14F-4D97-AF65-F5344CB8AC3E}">
        <p14:creationId xmlns:p14="http://schemas.microsoft.com/office/powerpoint/2010/main" val="41666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steemitimages.com/0x0/https:/steemitimages.com/DQmREGJvWhPErVPvoB1aXZSRTqSsGvKBcC7JpFegBg31RdA/image.png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steemitimages.com/0x0/https:/steemitimages.com/DQmREGJvWhPErVPvoB1aXZSRTqSsGvKBcC7JpFegBg31RdA/image.pn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https://steemitimages.com/0x0/https:/steemitimages.com/DQmREGJvWhPErVPvoB1aXZSRTqSsGvKBcC7JpFegBg31RdA/image.pn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Image result for blockchain meme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0" y="0"/>
            <a:ext cx="12191999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Double spend attack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838201"/>
            <a:ext cx="12191999" cy="60016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Bob is a merchant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Alice purchases item from Bob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Bob sees corresponding transaction in block chain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Bob gives item to Alice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Alice gets to propose next block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Alice ignores previous block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Alice includes transaction in her block sending those coins to another address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earlier transaction is </a:t>
            </a:r>
            <a:r>
              <a:rPr lang="en-AU" sz="2600" dirty="0" smtClean="0">
                <a:latin typeface="Century Gothic" pitchFamily="34" charset="0"/>
              </a:rPr>
              <a:t>useless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 smtClean="0">
                <a:latin typeface="Century Gothic" pitchFamily="34" charset="0"/>
              </a:rPr>
              <a:t>6 confirmations standard</a:t>
            </a:r>
            <a:endParaRPr lang="en-AU" sz="2600" dirty="0"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7" t="45442" r="21729" b="9116"/>
          <a:stretch/>
        </p:blipFill>
        <p:spPr bwMode="auto">
          <a:xfrm>
            <a:off x="378069" y="1600200"/>
            <a:ext cx="11509131" cy="502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71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0" y="-11875"/>
            <a:ext cx="12191999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incentives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" y="838200"/>
            <a:ext cx="4571999" cy="36009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notion of honesty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punishment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how to punish?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rewards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how to reward?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two types of rewards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24600" y="1447800"/>
            <a:ext cx="4571999" cy="30008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b="1" dirty="0">
                <a:latin typeface="Century Gothic" pitchFamily="34" charset="0"/>
              </a:rPr>
              <a:t>block reward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special transaction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coin-creation transaction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halves after every 4 years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validity of reward?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324600" y="5029200"/>
            <a:ext cx="4571999" cy="120032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b="1" dirty="0">
                <a:latin typeface="Century Gothic" pitchFamily="34" charset="0"/>
              </a:rPr>
              <a:t>transaction fees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outputs &lt; inputs</a:t>
            </a:r>
          </a:p>
        </p:txBody>
      </p:sp>
    </p:spTree>
    <p:extLst>
      <p:ext uri="{BB962C8B-B14F-4D97-AF65-F5344CB8AC3E}">
        <p14:creationId xmlns:p14="http://schemas.microsoft.com/office/powerpoint/2010/main" val="238504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0" y="-11875"/>
            <a:ext cx="12191999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Proof of work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838201"/>
            <a:ext cx="12191999" cy="24006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 smtClean="0">
                <a:latin typeface="Century Gothic" pitchFamily="34" charset="0"/>
              </a:rPr>
              <a:t>Identities and </a:t>
            </a:r>
            <a:r>
              <a:rPr lang="en-AU" sz="2600" dirty="0" err="1" smtClean="0">
                <a:latin typeface="Century Gothic" pitchFamily="34" charset="0"/>
              </a:rPr>
              <a:t>sybils</a:t>
            </a:r>
            <a:endParaRPr lang="en-AU" sz="2600" dirty="0">
              <a:latin typeface="Century Gothic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defeat monopoly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computing power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 smtClean="0">
                <a:latin typeface="Century Gothic" pitchFamily="34" charset="0"/>
              </a:rPr>
              <a:t>hash </a:t>
            </a:r>
            <a:r>
              <a:rPr lang="en-AU" sz="2600" dirty="0">
                <a:latin typeface="Century Gothic" pitchFamily="34" charset="0"/>
              </a:rPr>
              <a:t>puzzles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0" y="3810000"/>
            <a:ext cx="9143999" cy="6001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buSzPct val="75000"/>
            </a:pPr>
            <a:r>
              <a:rPr lang="en-AU" sz="2600" b="1" dirty="0">
                <a:latin typeface="Century Gothic" pitchFamily="34" charset="0"/>
              </a:rPr>
              <a:t>H(nonce||</a:t>
            </a:r>
            <a:r>
              <a:rPr lang="en-AU" sz="2600" b="1" dirty="0" err="1">
                <a:latin typeface="Century Gothic" pitchFamily="34" charset="0"/>
              </a:rPr>
              <a:t>prev_hash</a:t>
            </a:r>
            <a:r>
              <a:rPr lang="en-AU" sz="2600" b="1" dirty="0">
                <a:latin typeface="Century Gothic" pitchFamily="34" charset="0"/>
              </a:rPr>
              <a:t>||</a:t>
            </a:r>
            <a:r>
              <a:rPr lang="en-AU" sz="2600" b="1" dirty="0" err="1">
                <a:latin typeface="Century Gothic" pitchFamily="34" charset="0"/>
              </a:rPr>
              <a:t>tx</a:t>
            </a:r>
            <a:r>
              <a:rPr lang="en-AU" sz="2600" b="1" dirty="0">
                <a:latin typeface="Century Gothic" pitchFamily="34" charset="0"/>
              </a:rPr>
              <a:t>||</a:t>
            </a:r>
            <a:r>
              <a:rPr lang="en-AU" sz="2600" b="1" dirty="0" err="1">
                <a:latin typeface="Century Gothic" pitchFamily="34" charset="0"/>
              </a:rPr>
              <a:t>tx</a:t>
            </a:r>
            <a:r>
              <a:rPr lang="en-AU" sz="2600" b="1" dirty="0">
                <a:latin typeface="Century Gothic" pitchFamily="34" charset="0"/>
              </a:rPr>
              <a:t>||…||</a:t>
            </a:r>
            <a:r>
              <a:rPr lang="en-AU" sz="2600" b="1" dirty="0" err="1">
                <a:latin typeface="Century Gothic" pitchFamily="34" charset="0"/>
              </a:rPr>
              <a:t>tx</a:t>
            </a:r>
            <a:r>
              <a:rPr lang="en-AU" sz="2600" b="1" dirty="0">
                <a:latin typeface="Century Gothic" pitchFamily="34" charset="0"/>
              </a:rPr>
              <a:t>) &lt; target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6042" y="5037454"/>
            <a:ext cx="9143999" cy="18004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target space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brute force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completely decentralized</a:t>
            </a:r>
          </a:p>
        </p:txBody>
      </p:sp>
    </p:spTree>
    <p:extLst>
      <p:ext uri="{BB962C8B-B14F-4D97-AF65-F5344CB8AC3E}">
        <p14:creationId xmlns:p14="http://schemas.microsoft.com/office/powerpoint/2010/main" val="296899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0" y="-11875"/>
            <a:ext cx="12191999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Proof of work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" y="838201"/>
            <a:ext cx="10668000" cy="120032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b="1" dirty="0">
                <a:latin typeface="Century Gothic" pitchFamily="34" charset="0"/>
              </a:rPr>
              <a:t>difficult to </a:t>
            </a:r>
            <a:r>
              <a:rPr lang="en-AU" sz="2600" b="1" dirty="0" smtClean="0">
                <a:latin typeface="Century Gothic" pitchFamily="34" charset="0"/>
              </a:rPr>
              <a:t>compute, trivial to verify</a:t>
            </a:r>
            <a:endParaRPr lang="en-AU" sz="2600" b="1" dirty="0">
              <a:latin typeface="Century Gothic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network hash rate (</a:t>
            </a:r>
            <a:r>
              <a:rPr lang="en-AU" sz="2600" dirty="0">
                <a:latin typeface="Century Gothic" pitchFamily="34" charset="0"/>
                <a:hlinkClick r:id="rId4"/>
              </a:rPr>
              <a:t>link</a:t>
            </a:r>
            <a:r>
              <a:rPr lang="en-AU" sz="2600" dirty="0">
                <a:latin typeface="Century Gothic" pitchFamily="34" charset="0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70" r="38195" b="11555"/>
          <a:stretch/>
        </p:blipFill>
        <p:spPr bwMode="auto">
          <a:xfrm>
            <a:off x="762000" y="2133599"/>
            <a:ext cx="7086600" cy="449857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8" r="34444" b="11556"/>
          <a:stretch/>
        </p:blipFill>
        <p:spPr bwMode="auto">
          <a:xfrm>
            <a:off x="914400" y="2362200"/>
            <a:ext cx="6400800" cy="44716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t="13556" r="38055" b="13556"/>
          <a:stretch/>
        </p:blipFill>
        <p:spPr bwMode="auto">
          <a:xfrm>
            <a:off x="6152221" y="1371600"/>
            <a:ext cx="5811179" cy="502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6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0" y="-11875"/>
            <a:ext cx="12191999" cy="7191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Proof of work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838200"/>
            <a:ext cx="12191999" cy="36009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b="1" dirty="0" err="1">
                <a:latin typeface="Century Gothic" pitchFamily="34" charset="0"/>
              </a:rPr>
              <a:t>parametrizable</a:t>
            </a:r>
            <a:endParaRPr lang="en-AU" sz="2600" b="1" dirty="0">
              <a:latin typeface="Century Gothic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recalculation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2016 blocks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miners are not independent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probability</a:t>
            </a:r>
          </a:p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dirty="0">
                <a:latin typeface="Century Gothic" pitchFamily="34" charset="0"/>
              </a:rPr>
              <a:t>why 10 minutes</a:t>
            </a:r>
            <a:r>
              <a:rPr lang="en-AU" sz="2600" dirty="0" smtClean="0">
                <a:latin typeface="Century Gothic" pitchFamily="34" charset="0"/>
              </a:rPr>
              <a:t>?</a:t>
            </a:r>
            <a:endParaRPr lang="en-AU" sz="2600" dirty="0">
              <a:latin typeface="Century Gothic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4001" y="5133618"/>
            <a:ext cx="9143999" cy="17231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SzPct val="75000"/>
              <a:buBlip>
                <a:blip r:embed="rId3"/>
              </a:buBlip>
            </a:pPr>
            <a:r>
              <a:rPr lang="en-AU" sz="2600" b="1" dirty="0">
                <a:latin typeface="Century Gothic" pitchFamily="34" charset="0"/>
              </a:rPr>
              <a:t>If most miners, weighted by hash power, are honest, then there is at least a 50% chance that the next block is proposed by an honest node</a:t>
            </a:r>
          </a:p>
        </p:txBody>
      </p:sp>
    </p:spTree>
    <p:extLst>
      <p:ext uri="{BB962C8B-B14F-4D97-AF65-F5344CB8AC3E}">
        <p14:creationId xmlns:p14="http://schemas.microsoft.com/office/powerpoint/2010/main" val="186314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1250</Words>
  <Application>Microsoft Office PowerPoint</Application>
  <PresentationFormat>Widescreen</PresentationFormat>
  <Paragraphs>210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Century Gothic</vt:lpstr>
      <vt:lpstr>Office Theme</vt:lpstr>
      <vt:lpstr>  decentralization  [consensus strategies + incentives]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EE-382: Advanced Computer Networks</dc:title>
  <dc:creator>seecs</dc:creator>
  <cp:lastModifiedBy>Taha Ali</cp:lastModifiedBy>
  <cp:revision>972</cp:revision>
  <cp:lastPrinted>2018-02-27T11:28:50Z</cp:lastPrinted>
  <dcterms:created xsi:type="dcterms:W3CDTF">2006-08-16T00:00:00Z</dcterms:created>
  <dcterms:modified xsi:type="dcterms:W3CDTF">2023-06-07T10:19:04Z</dcterms:modified>
</cp:coreProperties>
</file>