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324" r:id="rId3"/>
    <p:sldId id="292" r:id="rId4"/>
    <p:sldId id="311" r:id="rId5"/>
    <p:sldId id="312" r:id="rId6"/>
    <p:sldId id="293" r:id="rId7"/>
    <p:sldId id="294" r:id="rId8"/>
    <p:sldId id="295" r:id="rId9"/>
    <p:sldId id="296" r:id="rId10"/>
    <p:sldId id="313" r:id="rId11"/>
    <p:sldId id="323" r:id="rId12"/>
    <p:sldId id="29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62" autoAdjust="0"/>
    <p:restoredTop sz="85317" autoAdjust="0"/>
  </p:normalViewPr>
  <p:slideViewPr>
    <p:cSldViewPr>
      <p:cViewPr varScale="1">
        <p:scale>
          <a:sx n="60" d="100"/>
          <a:sy n="60" d="100"/>
        </p:scale>
        <p:origin x="1098" y="90"/>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86A7EF1-0D1A-403C-B1FA-C5BA444A3D50}" type="datetimeFigureOut">
              <a:rPr lang="en-US" smtClean="0"/>
              <a:t>6/2/2023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9F71A0F-B233-4B9A-BA41-558A20141DF5}" type="slidenum">
              <a:rPr lang="en-US" smtClean="0"/>
              <a:t>‹#›</a:t>
            </a:fld>
            <a:endParaRPr lang="en-US"/>
          </a:p>
        </p:txBody>
      </p:sp>
    </p:spTree>
    <p:extLst>
      <p:ext uri="{BB962C8B-B14F-4D97-AF65-F5344CB8AC3E}">
        <p14:creationId xmlns:p14="http://schemas.microsoft.com/office/powerpoint/2010/main" val="8751497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9F71A0F-B233-4B9A-BA41-558A20141DF5}" type="slidenum">
              <a:rPr lang="en-US" smtClean="0"/>
              <a:t>1</a:t>
            </a:fld>
            <a:endParaRPr lang="en-US"/>
          </a:p>
        </p:txBody>
      </p:sp>
    </p:spTree>
    <p:extLst>
      <p:ext uri="{BB962C8B-B14F-4D97-AF65-F5344CB8AC3E}">
        <p14:creationId xmlns:p14="http://schemas.microsoft.com/office/powerpoint/2010/main" val="32330499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FontTx/>
              <a:buNone/>
            </a:pPr>
            <a:r>
              <a:rPr lang="en-US" i="0" baseline="0" dirty="0" smtClean="0"/>
              <a:t>-</a:t>
            </a:r>
            <a:r>
              <a:rPr lang="en-US" i="0" baseline="0" dirty="0" err="1" smtClean="0"/>
              <a:t>opcode</a:t>
            </a:r>
            <a:r>
              <a:rPr lang="en-US" i="0" baseline="0" dirty="0" smtClean="0"/>
              <a:t> = operation code</a:t>
            </a:r>
          </a:p>
          <a:p>
            <a:pPr marL="0" indent="0">
              <a:buFontTx/>
              <a:buNone/>
            </a:pPr>
            <a:endParaRPr lang="en-US" i="0" baseline="0" dirty="0" smtClean="0"/>
          </a:p>
          <a:p>
            <a:pPr marL="0" indent="0">
              <a:buFontTx/>
              <a:buNone/>
            </a:pPr>
            <a:r>
              <a:rPr lang="en-US" i="0" baseline="0" dirty="0" smtClean="0"/>
              <a:t>-data instruction – simply pushes data to top of stack (with angle brackets)</a:t>
            </a:r>
          </a:p>
          <a:p>
            <a:pPr marL="0" indent="0">
              <a:buFontTx/>
              <a:buNone/>
            </a:pPr>
            <a:r>
              <a:rPr lang="en-US" i="0" baseline="0" dirty="0" smtClean="0"/>
              <a:t>-</a:t>
            </a:r>
            <a:r>
              <a:rPr lang="en-US" i="0" baseline="0" dirty="0" err="1" smtClean="0"/>
              <a:t>opcode</a:t>
            </a:r>
            <a:r>
              <a:rPr lang="en-US" i="0" baseline="0" dirty="0" smtClean="0"/>
              <a:t> – performs actual function, often using input data from top of stack (OP_ prefix)</a:t>
            </a:r>
          </a:p>
          <a:p>
            <a:pPr marL="0" indent="0">
              <a:buFontTx/>
              <a:buNone/>
            </a:pPr>
            <a:endParaRPr lang="en-US" i="0" baseline="0" dirty="0" smtClean="0"/>
          </a:p>
          <a:p>
            <a:pPr marL="0" indent="0">
              <a:buFontTx/>
              <a:buNone/>
            </a:pPr>
            <a:r>
              <a:rPr lang="en-US" i="0" baseline="0" dirty="0" smtClean="0"/>
              <a:t>-concatenate two scripts (input and output)</a:t>
            </a:r>
          </a:p>
          <a:p>
            <a:pPr marL="0" indent="0">
              <a:buFontTx/>
              <a:buNone/>
            </a:pPr>
            <a:endParaRPr lang="en-US" i="0" baseline="0" dirty="0" smtClean="0"/>
          </a:p>
          <a:p>
            <a:pPr marL="0" indent="0">
              <a:buFontTx/>
              <a:buNone/>
            </a:pPr>
            <a:r>
              <a:rPr lang="en-US" i="0" baseline="0" dirty="0" smtClean="0"/>
              <a:t>-first two instructions – push data onto stack</a:t>
            </a:r>
          </a:p>
          <a:p>
            <a:pPr marL="0" indent="0">
              <a:buFontTx/>
              <a:buNone/>
            </a:pPr>
            <a:r>
              <a:rPr lang="en-US" i="0" baseline="0" dirty="0" smtClean="0"/>
              <a:t>-OP_DUP – duplicate topmost item on stack</a:t>
            </a:r>
          </a:p>
          <a:p>
            <a:pPr marL="0" indent="0">
              <a:buFontTx/>
              <a:buNone/>
            </a:pPr>
            <a:r>
              <a:rPr lang="en-US" i="0" baseline="0" dirty="0" smtClean="0"/>
              <a:t>-OP_HASH160 – pop topmost item, hash it, and put back on top of stack</a:t>
            </a:r>
          </a:p>
          <a:p>
            <a:pPr marL="0" indent="0">
              <a:buFontTx/>
              <a:buNone/>
            </a:pPr>
            <a:r>
              <a:rPr lang="en-US" i="0" baseline="0" dirty="0" smtClean="0"/>
              <a:t>-push </a:t>
            </a:r>
            <a:r>
              <a:rPr lang="en-US" i="0" baseline="0" dirty="0" err="1" smtClean="0"/>
              <a:t>pubKeyHash</a:t>
            </a:r>
            <a:r>
              <a:rPr lang="en-US" i="0" baseline="0" dirty="0" smtClean="0"/>
              <a:t> value on top of stack (this was specified by sender – fingerprint of public key that can be used to redeem the transaction) – so top values right now on stack are: 1) hash of public key specified by sender, and 2) hash of public key used by recipient to claim coins</a:t>
            </a:r>
          </a:p>
          <a:p>
            <a:pPr marL="0" indent="0">
              <a:buFontTx/>
              <a:buNone/>
            </a:pPr>
            <a:r>
              <a:rPr lang="en-US" i="0" baseline="0" dirty="0" smtClean="0"/>
              <a:t>-OP_EQUALVERIFY – confirms that both are equal – both items consumed</a:t>
            </a:r>
          </a:p>
          <a:p>
            <a:pPr marL="0" indent="0">
              <a:buFontTx/>
              <a:buNone/>
            </a:pPr>
            <a:r>
              <a:rPr lang="en-US" i="0" baseline="0" dirty="0" smtClean="0"/>
              <a:t>-OP_CHECKSIG – verifies is signature is accurate</a:t>
            </a:r>
          </a:p>
          <a:p>
            <a:pPr marL="0" indent="0">
              <a:buFontTx/>
              <a:buNone/>
            </a:pPr>
            <a:endParaRPr lang="en-US" i="0" baseline="0" dirty="0" smtClean="0"/>
          </a:p>
          <a:p>
            <a:pPr marL="0" indent="0">
              <a:buFontTx/>
              <a:buNone/>
            </a:pPr>
            <a:r>
              <a:rPr lang="en-US" i="0" baseline="0" dirty="0" smtClean="0"/>
              <a:t>-why does CHECKSIG come after public key verification? – because its common sense</a:t>
            </a:r>
          </a:p>
        </p:txBody>
      </p:sp>
      <p:sp>
        <p:nvSpPr>
          <p:cNvPr id="4" name="Slide Number Placeholder 3"/>
          <p:cNvSpPr>
            <a:spLocks noGrp="1"/>
          </p:cNvSpPr>
          <p:nvPr>
            <p:ph type="sldNum" sz="quarter" idx="10"/>
          </p:nvPr>
        </p:nvSpPr>
        <p:spPr/>
        <p:txBody>
          <a:bodyPr/>
          <a:lstStyle/>
          <a:p>
            <a:fld id="{49F71A0F-B233-4B9A-BA41-558A20141DF5}" type="slidenum">
              <a:rPr lang="en-US" smtClean="0"/>
              <a:t>10</a:t>
            </a:fld>
            <a:endParaRPr lang="en-US"/>
          </a:p>
        </p:txBody>
      </p:sp>
    </p:spTree>
    <p:extLst>
      <p:ext uri="{BB962C8B-B14F-4D97-AF65-F5344CB8AC3E}">
        <p14:creationId xmlns:p14="http://schemas.microsoft.com/office/powerpoint/2010/main" val="12061975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FontTx/>
              <a:buNone/>
            </a:pPr>
            <a:endParaRPr lang="en-US" i="1" dirty="0"/>
          </a:p>
        </p:txBody>
      </p:sp>
      <p:sp>
        <p:nvSpPr>
          <p:cNvPr id="4" name="Slide Number Placeholder 3"/>
          <p:cNvSpPr>
            <a:spLocks noGrp="1"/>
          </p:cNvSpPr>
          <p:nvPr>
            <p:ph type="sldNum" sz="quarter" idx="10"/>
          </p:nvPr>
        </p:nvSpPr>
        <p:spPr/>
        <p:txBody>
          <a:bodyPr/>
          <a:lstStyle/>
          <a:p>
            <a:fld id="{49F71A0F-B233-4B9A-BA41-558A20141DF5}" type="slidenum">
              <a:rPr lang="en-US" smtClean="0"/>
              <a:t>11</a:t>
            </a:fld>
            <a:endParaRPr lang="en-US"/>
          </a:p>
        </p:txBody>
      </p:sp>
    </p:spTree>
    <p:extLst>
      <p:ext uri="{BB962C8B-B14F-4D97-AF65-F5344CB8AC3E}">
        <p14:creationId xmlns:p14="http://schemas.microsoft.com/office/powerpoint/2010/main" val="12061975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FontTx/>
              <a:buNone/>
            </a:pPr>
            <a:endParaRPr lang="en-US" i="1" dirty="0"/>
          </a:p>
        </p:txBody>
      </p:sp>
      <p:sp>
        <p:nvSpPr>
          <p:cNvPr id="4" name="Slide Number Placeholder 3"/>
          <p:cNvSpPr>
            <a:spLocks noGrp="1"/>
          </p:cNvSpPr>
          <p:nvPr>
            <p:ph type="sldNum" sz="quarter" idx="10"/>
          </p:nvPr>
        </p:nvSpPr>
        <p:spPr/>
        <p:txBody>
          <a:bodyPr/>
          <a:lstStyle/>
          <a:p>
            <a:fld id="{49F71A0F-B233-4B9A-BA41-558A20141DF5}" type="slidenum">
              <a:rPr lang="en-US" smtClean="0"/>
              <a:t>12</a:t>
            </a:fld>
            <a:endParaRPr lang="en-US"/>
          </a:p>
        </p:txBody>
      </p:sp>
    </p:spTree>
    <p:extLst>
      <p:ext uri="{BB962C8B-B14F-4D97-AF65-F5344CB8AC3E}">
        <p14:creationId xmlns:p14="http://schemas.microsoft.com/office/powerpoint/2010/main" val="12061975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-banks use an account-based</a:t>
            </a:r>
            <a:r>
              <a:rPr lang="en-US" baseline="0" dirty="0" smtClean="0"/>
              <a:t> model</a:t>
            </a:r>
          </a:p>
          <a:p>
            <a:r>
              <a:rPr lang="en-US" baseline="0" dirty="0" smtClean="0"/>
              <a:t>-banks maintain state for every customer (what about privacy!)</a:t>
            </a:r>
          </a:p>
          <a:p>
            <a:r>
              <a:rPr lang="en-US" baseline="0" dirty="0" smtClean="0"/>
              <a:t>-have to scan back to beginning of time</a:t>
            </a:r>
          </a:p>
          <a:p>
            <a:r>
              <a:rPr lang="en-US" baseline="0" dirty="0" smtClean="0"/>
              <a:t>-transaction linkages not required in this case</a:t>
            </a:r>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49F71A0F-B233-4B9A-BA41-558A20141DF5}" type="slidenum">
              <a:rPr lang="en-US" smtClean="0"/>
              <a:t>2</a:t>
            </a:fld>
            <a:endParaRPr lang="en-US"/>
          </a:p>
        </p:txBody>
      </p:sp>
    </p:spTree>
    <p:extLst>
      <p:ext uri="{BB962C8B-B14F-4D97-AF65-F5344CB8AC3E}">
        <p14:creationId xmlns:p14="http://schemas.microsoft.com/office/powerpoint/2010/main" val="12061975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aseline="0" dirty="0" smtClean="0"/>
              <a:t>-efficient – one just has to check transaction outputs – easy, thanks to hash pointers</a:t>
            </a:r>
          </a:p>
          <a:p>
            <a:r>
              <a:rPr lang="en-US" baseline="0" dirty="0" smtClean="0"/>
              <a:t>-just have to check if output has been spent on ledger – from transaction reference to current point in time – one doesn’t have to go all the way back</a:t>
            </a:r>
          </a:p>
          <a:p>
            <a:r>
              <a:rPr lang="en-US" baseline="0" dirty="0" smtClean="0"/>
              <a:t>-one does not have to maintain state (but some state can help)</a:t>
            </a:r>
          </a:p>
          <a:p>
            <a:endParaRPr lang="en-US" baseline="0" dirty="0" smtClean="0"/>
          </a:p>
          <a:p>
            <a:r>
              <a:rPr lang="en-US" baseline="0" dirty="0" smtClean="0"/>
              <a:t>-Bob can add multiple inputs to a transaction to spend larger amounts of funds</a:t>
            </a:r>
          </a:p>
          <a:p>
            <a:endParaRPr lang="en-US" baseline="0" dirty="0" smtClean="0"/>
          </a:p>
          <a:p>
            <a:r>
              <a:rPr lang="en-US" baseline="0" dirty="0" smtClean="0"/>
              <a:t>-Alice and Bob can make a joint payment by adding two inputs – two signatures required</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49F71A0F-B233-4B9A-BA41-558A20141DF5}" type="slidenum">
              <a:rPr lang="en-US" smtClean="0"/>
              <a:t>3</a:t>
            </a:fld>
            <a:endParaRPr lang="en-US"/>
          </a:p>
        </p:txBody>
      </p:sp>
    </p:spTree>
    <p:extLst>
      <p:ext uri="{BB962C8B-B14F-4D97-AF65-F5344CB8AC3E}">
        <p14:creationId xmlns:p14="http://schemas.microsoft.com/office/powerpoint/2010/main" val="12061975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aseline="0" dirty="0" smtClean="0"/>
              <a:t>-metadata – data about data</a:t>
            </a:r>
          </a:p>
          <a:p>
            <a:endParaRPr lang="en-US" baseline="0" dirty="0" smtClean="0"/>
          </a:p>
          <a:p>
            <a:r>
              <a:rPr lang="en-US" baseline="0" dirty="0" smtClean="0"/>
              <a:t>-hash serves as unique ID for transaction + hash pointers can be used to reference transactions</a:t>
            </a:r>
          </a:p>
          <a:p>
            <a:endParaRPr lang="en-US" baseline="0" dirty="0" smtClean="0"/>
          </a:p>
          <a:p>
            <a:r>
              <a:rPr lang="en-US" baseline="0" dirty="0" smtClean="0"/>
              <a:t>- </a:t>
            </a:r>
            <a:r>
              <a:rPr lang="en-US" baseline="0" dirty="0" err="1" smtClean="0"/>
              <a:t>lock_time</a:t>
            </a:r>
            <a:r>
              <a:rPr lang="en-US" baseline="0" dirty="0" smtClean="0"/>
              <a:t> – more on this later</a:t>
            </a:r>
          </a:p>
        </p:txBody>
      </p:sp>
      <p:sp>
        <p:nvSpPr>
          <p:cNvPr id="4" name="Slide Number Placeholder 3"/>
          <p:cNvSpPr>
            <a:spLocks noGrp="1"/>
          </p:cNvSpPr>
          <p:nvPr>
            <p:ph type="sldNum" sz="quarter" idx="10"/>
          </p:nvPr>
        </p:nvSpPr>
        <p:spPr/>
        <p:txBody>
          <a:bodyPr/>
          <a:lstStyle/>
          <a:p>
            <a:fld id="{49F71A0F-B233-4B9A-BA41-558A20141DF5}" type="slidenum">
              <a:rPr lang="en-US" smtClean="0"/>
              <a:t>4</a:t>
            </a:fld>
            <a:endParaRPr lang="en-US"/>
          </a:p>
        </p:txBody>
      </p:sp>
    </p:spTree>
    <p:extLst>
      <p:ext uri="{BB962C8B-B14F-4D97-AF65-F5344CB8AC3E}">
        <p14:creationId xmlns:p14="http://schemas.microsoft.com/office/powerpoint/2010/main" val="12061975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FontTx/>
              <a:buNone/>
            </a:pPr>
            <a:r>
              <a:rPr lang="en-US" i="0" dirty="0" smtClean="0"/>
              <a:t>-</a:t>
            </a:r>
            <a:r>
              <a:rPr lang="en-US" i="0" dirty="0" err="1" smtClean="0"/>
              <a:t>tx</a:t>
            </a:r>
            <a:r>
              <a:rPr lang="en-US" i="0" dirty="0" smtClean="0"/>
              <a:t> inputs form an array</a:t>
            </a:r>
          </a:p>
          <a:p>
            <a:pPr marL="0" indent="0">
              <a:buFontTx/>
              <a:buNone/>
            </a:pPr>
            <a:r>
              <a:rPr lang="en-US" i="0" dirty="0" smtClean="0"/>
              <a:t>-an</a:t>
            </a:r>
            <a:r>
              <a:rPr lang="en-US" i="0" baseline="0" dirty="0" smtClean="0"/>
              <a:t> input specifies a previous transaction – so it contains a hash of that transaction (unique ID!)</a:t>
            </a:r>
          </a:p>
          <a:p>
            <a:pPr marL="0" indent="0">
              <a:buFontTx/>
              <a:buNone/>
            </a:pPr>
            <a:r>
              <a:rPr lang="en-US" i="0" baseline="0" dirty="0" smtClean="0"/>
              <a:t>-also contains index value of referenced output of that transaction</a:t>
            </a:r>
          </a:p>
          <a:p>
            <a:pPr marL="0" indent="0">
              <a:buFontTx/>
              <a:buNone/>
            </a:pPr>
            <a:r>
              <a:rPr lang="en-US" i="0" baseline="0" dirty="0" smtClean="0"/>
              <a:t>-and then, of course, the signature</a:t>
            </a:r>
            <a:endParaRPr lang="en-US" i="0" dirty="0"/>
          </a:p>
        </p:txBody>
      </p:sp>
      <p:sp>
        <p:nvSpPr>
          <p:cNvPr id="4" name="Slide Number Placeholder 3"/>
          <p:cNvSpPr>
            <a:spLocks noGrp="1"/>
          </p:cNvSpPr>
          <p:nvPr>
            <p:ph type="sldNum" sz="quarter" idx="10"/>
          </p:nvPr>
        </p:nvSpPr>
        <p:spPr/>
        <p:txBody>
          <a:bodyPr/>
          <a:lstStyle/>
          <a:p>
            <a:fld id="{49F71A0F-B233-4B9A-BA41-558A20141DF5}" type="slidenum">
              <a:rPr lang="en-US" smtClean="0"/>
              <a:t>5</a:t>
            </a:fld>
            <a:endParaRPr lang="en-US"/>
          </a:p>
        </p:txBody>
      </p:sp>
    </p:spTree>
    <p:extLst>
      <p:ext uri="{BB962C8B-B14F-4D97-AF65-F5344CB8AC3E}">
        <p14:creationId xmlns:p14="http://schemas.microsoft.com/office/powerpoint/2010/main" val="12061975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FontTx/>
              <a:buNone/>
            </a:pPr>
            <a:r>
              <a:rPr lang="en-US" dirty="0" smtClean="0"/>
              <a:t>-outputs</a:t>
            </a:r>
            <a:r>
              <a:rPr lang="en-US" baseline="0" dirty="0" smtClean="0"/>
              <a:t> are also an array</a:t>
            </a:r>
          </a:p>
          <a:p>
            <a:pPr marL="0" indent="0">
              <a:buFontTx/>
              <a:buNone/>
            </a:pPr>
            <a:r>
              <a:rPr lang="en-US" baseline="0" dirty="0" smtClean="0"/>
              <a:t>-each output has two fields: value and script</a:t>
            </a:r>
          </a:p>
          <a:p>
            <a:pPr marL="0" indent="0">
              <a:buFontTx/>
              <a:buNone/>
            </a:pPr>
            <a:endParaRPr lang="en-US" baseline="0" dirty="0" smtClean="0"/>
          </a:p>
          <a:p>
            <a:pPr marL="0" indent="0">
              <a:buFontTx/>
              <a:buNone/>
            </a:pPr>
            <a:r>
              <a:rPr lang="en-US" baseline="0" dirty="0" smtClean="0"/>
              <a:t>-recipient address is hash of a public key</a:t>
            </a:r>
            <a:endParaRPr lang="en-US" dirty="0" smtClean="0"/>
          </a:p>
          <a:p>
            <a:pPr marL="0" indent="0">
              <a:buFontTx/>
              <a:buNone/>
            </a:pPr>
            <a:endParaRPr lang="en-US" dirty="0" smtClean="0"/>
          </a:p>
          <a:p>
            <a:pPr marL="0" indent="0">
              <a:buFontTx/>
              <a:buNone/>
            </a:pPr>
            <a:r>
              <a:rPr lang="en-US" dirty="0" smtClean="0"/>
              <a:t>-scripts!</a:t>
            </a:r>
            <a:endParaRPr lang="en-US" dirty="0"/>
          </a:p>
        </p:txBody>
      </p:sp>
      <p:sp>
        <p:nvSpPr>
          <p:cNvPr id="4" name="Slide Number Placeholder 3"/>
          <p:cNvSpPr>
            <a:spLocks noGrp="1"/>
          </p:cNvSpPr>
          <p:nvPr>
            <p:ph type="sldNum" sz="quarter" idx="10"/>
          </p:nvPr>
        </p:nvSpPr>
        <p:spPr/>
        <p:txBody>
          <a:bodyPr/>
          <a:lstStyle/>
          <a:p>
            <a:fld id="{49F71A0F-B233-4B9A-BA41-558A20141DF5}" type="slidenum">
              <a:rPr lang="en-US" smtClean="0"/>
              <a:t>6</a:t>
            </a:fld>
            <a:endParaRPr lang="en-US"/>
          </a:p>
        </p:txBody>
      </p:sp>
    </p:spTree>
    <p:extLst>
      <p:ext uri="{BB962C8B-B14F-4D97-AF65-F5344CB8AC3E}">
        <p14:creationId xmlns:p14="http://schemas.microsoft.com/office/powerpoint/2010/main" val="12061975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FontTx/>
              <a:buNone/>
            </a:pPr>
            <a:r>
              <a:rPr lang="en-US" i="0" dirty="0" smtClean="0"/>
              <a:t>-why</a:t>
            </a:r>
            <a:r>
              <a:rPr lang="en-US" i="0" baseline="0" dirty="0" smtClean="0"/>
              <a:t> script instead of just a public key?</a:t>
            </a:r>
          </a:p>
          <a:p>
            <a:pPr marL="0" indent="0">
              <a:buFontTx/>
              <a:buNone/>
            </a:pPr>
            <a:endParaRPr lang="en-US" i="0" baseline="0" dirty="0" smtClean="0"/>
          </a:p>
          <a:p>
            <a:pPr marL="0" indent="0">
              <a:buFontTx/>
              <a:buNone/>
            </a:pPr>
            <a:r>
              <a:rPr lang="en-US" i="0" baseline="0" dirty="0" smtClean="0"/>
              <a:t>-X is hash of a public key – so technically we cant verify transaction using just X</a:t>
            </a:r>
          </a:p>
          <a:p>
            <a:pPr marL="0" indent="0">
              <a:buFontTx/>
              <a:buNone/>
            </a:pPr>
            <a:endParaRPr lang="en-US" i="0" baseline="0" dirty="0" smtClean="0"/>
          </a:p>
          <a:p>
            <a:pPr marL="0" indent="0">
              <a:buFontTx/>
              <a:buNone/>
            </a:pPr>
            <a:r>
              <a:rPr lang="en-US" i="0" baseline="0" dirty="0" smtClean="0"/>
              <a:t>-concatenate previous output with current input and run</a:t>
            </a:r>
          </a:p>
          <a:p>
            <a:pPr marL="0" indent="0">
              <a:buFontTx/>
              <a:buNone/>
            </a:pPr>
            <a:r>
              <a:rPr lang="en-US" i="0" baseline="0" dirty="0" smtClean="0"/>
              <a:t>-if it runs successfully, the transaction is valid</a:t>
            </a:r>
          </a:p>
          <a:p>
            <a:pPr marL="0" indent="0">
              <a:buFontTx/>
              <a:buNone/>
            </a:pPr>
            <a:endParaRPr lang="en-US" i="0" baseline="0" dirty="0" smtClean="0"/>
          </a:p>
          <a:p>
            <a:pPr marL="0" indent="0">
              <a:buFontTx/>
              <a:buNone/>
            </a:pPr>
            <a:endParaRPr lang="en-US" i="0" baseline="0" dirty="0" smtClean="0"/>
          </a:p>
          <a:p>
            <a:pPr marL="0" indent="0">
              <a:buFontTx/>
              <a:buNone/>
            </a:pPr>
            <a:endParaRPr lang="en-US" i="0" baseline="0" dirty="0" smtClean="0"/>
          </a:p>
          <a:p>
            <a:pPr marL="0" indent="0">
              <a:buFontTx/>
              <a:buNone/>
            </a:pPr>
            <a:endParaRPr lang="en-US" i="0" baseline="0" dirty="0" smtClean="0"/>
          </a:p>
        </p:txBody>
      </p:sp>
      <p:sp>
        <p:nvSpPr>
          <p:cNvPr id="4" name="Slide Number Placeholder 3"/>
          <p:cNvSpPr>
            <a:spLocks noGrp="1"/>
          </p:cNvSpPr>
          <p:nvPr>
            <p:ph type="sldNum" sz="quarter" idx="10"/>
          </p:nvPr>
        </p:nvSpPr>
        <p:spPr/>
        <p:txBody>
          <a:bodyPr/>
          <a:lstStyle/>
          <a:p>
            <a:fld id="{49F71A0F-B233-4B9A-BA41-558A20141DF5}" type="slidenum">
              <a:rPr lang="en-US" smtClean="0"/>
              <a:t>7</a:t>
            </a:fld>
            <a:endParaRPr lang="en-US"/>
          </a:p>
        </p:txBody>
      </p:sp>
    </p:spTree>
    <p:extLst>
      <p:ext uri="{BB962C8B-B14F-4D97-AF65-F5344CB8AC3E}">
        <p14:creationId xmlns:p14="http://schemas.microsoft.com/office/powerpoint/2010/main" val="12061975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FontTx/>
              <a:buNone/>
            </a:pPr>
            <a:r>
              <a:rPr lang="en-US" i="0" baseline="0" dirty="0" smtClean="0"/>
              <a:t>-stack-based – every instruction is executed once, in linear fashion</a:t>
            </a:r>
          </a:p>
          <a:p>
            <a:pPr marL="0" indent="0">
              <a:buFontTx/>
              <a:buNone/>
            </a:pPr>
            <a:r>
              <a:rPr lang="en-US" i="0" baseline="0" dirty="0" smtClean="0"/>
              <a:t>-no infinite loops! This is by design. Deterministic (upper bound on running time and memory usage)</a:t>
            </a:r>
          </a:p>
          <a:p>
            <a:pPr marL="0" indent="0">
              <a:buFontTx/>
              <a:buNone/>
            </a:pPr>
            <a:r>
              <a:rPr lang="en-US" i="0" baseline="0" dirty="0" smtClean="0"/>
              <a:t>-not Turing-complete – cannot compute more powerful functions (https://pics.me.me/thus-for-any-nondeterministic-turing-machine-m-that-runs-in-19869743.png)</a:t>
            </a:r>
          </a:p>
          <a:p>
            <a:pPr marL="0" indent="0">
              <a:buFontTx/>
              <a:buNone/>
            </a:pPr>
            <a:endParaRPr lang="en-US" i="0" baseline="0" dirty="0" smtClean="0"/>
          </a:p>
          <a:p>
            <a:pPr marL="0" indent="0">
              <a:buFontTx/>
              <a:buNone/>
            </a:pPr>
            <a:r>
              <a:rPr lang="en-US" i="0" baseline="0" dirty="0" smtClean="0"/>
              <a:t>-script is either successful (i.e. </a:t>
            </a:r>
            <a:r>
              <a:rPr lang="en-US" i="0" baseline="0" dirty="0" err="1" smtClean="0"/>
              <a:t>tx</a:t>
            </a:r>
            <a:r>
              <a:rPr lang="en-US" i="0" baseline="0" dirty="0" smtClean="0"/>
              <a:t> is valid) or not (</a:t>
            </a:r>
            <a:r>
              <a:rPr lang="en-US" i="0" baseline="0" dirty="0" err="1" smtClean="0"/>
              <a:t>tx</a:t>
            </a:r>
            <a:r>
              <a:rPr lang="en-US" i="0" baseline="0" dirty="0" smtClean="0"/>
              <a:t> is invalid)</a:t>
            </a:r>
          </a:p>
          <a:p>
            <a:pPr marL="0" indent="0">
              <a:buFontTx/>
              <a:buNone/>
            </a:pPr>
            <a:endParaRPr lang="en-US" i="0" baseline="0" dirty="0" smtClean="0"/>
          </a:p>
          <a:p>
            <a:pPr marL="0" indent="0">
              <a:buFontTx/>
              <a:buNone/>
            </a:pPr>
            <a:r>
              <a:rPr lang="en-US" i="0" baseline="0" dirty="0" smtClean="0"/>
              <a:t>-256 instructions (15 are disabled, 75 are reserved)</a:t>
            </a:r>
          </a:p>
          <a:p>
            <a:pPr marL="0" indent="0">
              <a:buFontTx/>
              <a:buNone/>
            </a:pPr>
            <a:endParaRPr lang="en-US" i="0" baseline="0" dirty="0" smtClean="0"/>
          </a:p>
          <a:p>
            <a:pPr marL="0" indent="0">
              <a:buFontTx/>
              <a:buNone/>
            </a:pPr>
            <a:r>
              <a:rPr lang="en-US" sz="1200" b="0" i="0" kern="1200" dirty="0" smtClean="0">
                <a:solidFill>
                  <a:schemeClr val="tx1"/>
                </a:solidFill>
                <a:effectLst/>
                <a:latin typeface="+mn-lt"/>
                <a:ea typeface="+mn-ea"/>
                <a:cs typeface="+mn-cs"/>
              </a:rPr>
              <a:t>-there are some words which existed in very early versions of </a:t>
            </a:r>
            <a:r>
              <a:rPr lang="en-US" sz="1200" b="0" i="0" kern="1200" dirty="0" err="1" smtClean="0">
                <a:solidFill>
                  <a:schemeClr val="tx1"/>
                </a:solidFill>
                <a:effectLst/>
                <a:latin typeface="+mn-lt"/>
                <a:ea typeface="+mn-ea"/>
                <a:cs typeface="+mn-cs"/>
              </a:rPr>
              <a:t>Bitcoin</a:t>
            </a:r>
            <a:r>
              <a:rPr lang="en-US" sz="1200" b="0" i="0" kern="1200" dirty="0" smtClean="0">
                <a:solidFill>
                  <a:schemeClr val="tx1"/>
                </a:solidFill>
                <a:effectLst/>
                <a:latin typeface="+mn-lt"/>
                <a:ea typeface="+mn-ea"/>
                <a:cs typeface="+mn-cs"/>
              </a:rPr>
              <a:t> but were removed out of concern that the client might have a bug in their implementation. This fear was motivated by a bug found in OP_LSHIFT that could crash any </a:t>
            </a:r>
            <a:r>
              <a:rPr lang="en-US" sz="1200" b="0" i="0" kern="1200" dirty="0" err="1" smtClean="0">
                <a:solidFill>
                  <a:schemeClr val="tx1"/>
                </a:solidFill>
                <a:effectLst/>
                <a:latin typeface="+mn-lt"/>
                <a:ea typeface="+mn-ea"/>
                <a:cs typeface="+mn-cs"/>
              </a:rPr>
              <a:t>Bitcoin</a:t>
            </a:r>
            <a:r>
              <a:rPr lang="en-US" sz="1200" b="0" i="0" kern="1200" dirty="0" smtClean="0">
                <a:solidFill>
                  <a:schemeClr val="tx1"/>
                </a:solidFill>
                <a:effectLst/>
                <a:latin typeface="+mn-lt"/>
                <a:ea typeface="+mn-ea"/>
                <a:cs typeface="+mn-cs"/>
              </a:rPr>
              <a:t> node if exploited and by other bugs that allowed anyone to spend anyone's </a:t>
            </a:r>
            <a:r>
              <a:rPr lang="en-US" sz="1200" b="0" i="0" kern="1200" dirty="0" err="1" smtClean="0">
                <a:solidFill>
                  <a:schemeClr val="tx1"/>
                </a:solidFill>
                <a:effectLst/>
                <a:latin typeface="+mn-lt"/>
                <a:ea typeface="+mn-ea"/>
                <a:cs typeface="+mn-cs"/>
              </a:rPr>
              <a:t>bitcoins</a:t>
            </a:r>
            <a:r>
              <a:rPr lang="en-US" sz="1200" b="0" i="0" kern="1200" dirty="0" smtClean="0">
                <a:solidFill>
                  <a:schemeClr val="tx1"/>
                </a:solidFill>
                <a:effectLst/>
                <a:latin typeface="+mn-lt"/>
                <a:ea typeface="+mn-ea"/>
                <a:cs typeface="+mn-cs"/>
              </a:rPr>
              <a:t>. The removed </a:t>
            </a:r>
            <a:r>
              <a:rPr lang="en-US" sz="1200" b="0" i="0" kern="1200" dirty="0" err="1" smtClean="0">
                <a:solidFill>
                  <a:schemeClr val="tx1"/>
                </a:solidFill>
                <a:effectLst/>
                <a:latin typeface="+mn-lt"/>
                <a:ea typeface="+mn-ea"/>
                <a:cs typeface="+mn-cs"/>
              </a:rPr>
              <a:t>opcodes</a:t>
            </a:r>
            <a:r>
              <a:rPr lang="en-US" sz="1200" b="0" i="0" kern="1200" dirty="0" smtClean="0">
                <a:solidFill>
                  <a:schemeClr val="tx1"/>
                </a:solidFill>
                <a:effectLst/>
                <a:latin typeface="+mn-lt"/>
                <a:ea typeface="+mn-ea"/>
                <a:cs typeface="+mn-cs"/>
              </a:rPr>
              <a:t> are sometimes said to be "disabled", but this is something of a misnomer because there is </a:t>
            </a:r>
            <a:r>
              <a:rPr lang="en-US" sz="1200" b="0" i="1" kern="1200" dirty="0" smtClean="0">
                <a:solidFill>
                  <a:schemeClr val="tx1"/>
                </a:solidFill>
                <a:effectLst/>
                <a:latin typeface="+mn-lt"/>
                <a:ea typeface="+mn-ea"/>
                <a:cs typeface="+mn-cs"/>
              </a:rPr>
              <a:t>absolutely no way</a:t>
            </a:r>
            <a:r>
              <a:rPr lang="en-US" sz="1200" b="0" i="0" kern="1200" dirty="0" smtClean="0">
                <a:solidFill>
                  <a:schemeClr val="tx1"/>
                </a:solidFill>
                <a:effectLst/>
                <a:latin typeface="+mn-lt"/>
                <a:ea typeface="+mn-ea"/>
                <a:cs typeface="+mn-cs"/>
              </a:rPr>
              <a:t> for anyone using </a:t>
            </a:r>
            <a:r>
              <a:rPr lang="en-US" sz="1200" b="0" i="0" kern="1200" dirty="0" err="1" smtClean="0">
                <a:solidFill>
                  <a:schemeClr val="tx1"/>
                </a:solidFill>
                <a:effectLst/>
                <a:latin typeface="+mn-lt"/>
                <a:ea typeface="+mn-ea"/>
                <a:cs typeface="+mn-cs"/>
              </a:rPr>
              <a:t>Bitcoin</a:t>
            </a:r>
            <a:r>
              <a:rPr lang="en-US" sz="1200" b="0" i="0" kern="1200" dirty="0" smtClean="0">
                <a:solidFill>
                  <a:schemeClr val="tx1"/>
                </a:solidFill>
                <a:effectLst/>
                <a:latin typeface="+mn-lt"/>
                <a:ea typeface="+mn-ea"/>
                <a:cs typeface="+mn-cs"/>
              </a:rPr>
              <a:t> to use these </a:t>
            </a:r>
            <a:r>
              <a:rPr lang="en-US" sz="1200" b="0" i="0" kern="1200" dirty="0" err="1" smtClean="0">
                <a:solidFill>
                  <a:schemeClr val="tx1"/>
                </a:solidFill>
                <a:effectLst/>
                <a:latin typeface="+mn-lt"/>
                <a:ea typeface="+mn-ea"/>
                <a:cs typeface="+mn-cs"/>
              </a:rPr>
              <a:t>opcodes</a:t>
            </a:r>
            <a:r>
              <a:rPr lang="en-US" sz="1200" b="0" i="0" kern="1200" dirty="0" smtClean="0">
                <a:solidFill>
                  <a:schemeClr val="tx1"/>
                </a:solidFill>
                <a:effectLst/>
                <a:latin typeface="+mn-lt"/>
                <a:ea typeface="+mn-ea"/>
                <a:cs typeface="+mn-cs"/>
              </a:rPr>
              <a:t> (they simply </a:t>
            </a:r>
            <a:r>
              <a:rPr lang="en-US" sz="1200" b="0" i="1" kern="1200" dirty="0" smtClean="0">
                <a:solidFill>
                  <a:schemeClr val="tx1"/>
                </a:solidFill>
                <a:effectLst/>
                <a:latin typeface="+mn-lt"/>
                <a:ea typeface="+mn-ea"/>
                <a:cs typeface="+mn-cs"/>
              </a:rPr>
              <a:t>do not exist anymore</a:t>
            </a:r>
            <a:r>
              <a:rPr lang="en-US" sz="1200" b="0" i="0" kern="1200" dirty="0" smtClean="0">
                <a:solidFill>
                  <a:schemeClr val="tx1"/>
                </a:solidFill>
                <a:effectLst/>
                <a:latin typeface="+mn-lt"/>
                <a:ea typeface="+mn-ea"/>
                <a:cs typeface="+mn-cs"/>
              </a:rPr>
              <a:t> in the protocol), and there are also no solid plans to ever re-enable all of these </a:t>
            </a:r>
            <a:r>
              <a:rPr lang="en-US" sz="1200" b="0" i="0" kern="1200" dirty="0" err="1" smtClean="0">
                <a:solidFill>
                  <a:schemeClr val="tx1"/>
                </a:solidFill>
                <a:effectLst/>
                <a:latin typeface="+mn-lt"/>
                <a:ea typeface="+mn-ea"/>
                <a:cs typeface="+mn-cs"/>
              </a:rPr>
              <a:t>opcodes</a:t>
            </a:r>
            <a:r>
              <a:rPr lang="en-US" sz="1200" b="0" i="0" kern="1200" dirty="0" smtClean="0">
                <a:solidFill>
                  <a:schemeClr val="tx1"/>
                </a:solidFill>
                <a:effectLst/>
                <a:latin typeface="+mn-lt"/>
                <a:ea typeface="+mn-ea"/>
                <a:cs typeface="+mn-cs"/>
              </a:rPr>
              <a:t>. They are listed here for historical interest only.</a:t>
            </a:r>
            <a:endParaRPr lang="en-US" i="0" baseline="0" dirty="0" smtClean="0"/>
          </a:p>
        </p:txBody>
      </p:sp>
      <p:sp>
        <p:nvSpPr>
          <p:cNvPr id="4" name="Slide Number Placeholder 3"/>
          <p:cNvSpPr>
            <a:spLocks noGrp="1"/>
          </p:cNvSpPr>
          <p:nvPr>
            <p:ph type="sldNum" sz="quarter" idx="10"/>
          </p:nvPr>
        </p:nvSpPr>
        <p:spPr/>
        <p:txBody>
          <a:bodyPr/>
          <a:lstStyle/>
          <a:p>
            <a:fld id="{49F71A0F-B233-4B9A-BA41-558A20141DF5}" type="slidenum">
              <a:rPr lang="en-US" smtClean="0"/>
              <a:t>8</a:t>
            </a:fld>
            <a:endParaRPr lang="en-US"/>
          </a:p>
        </p:txBody>
      </p:sp>
    </p:spTree>
    <p:extLst>
      <p:ext uri="{BB962C8B-B14F-4D97-AF65-F5344CB8AC3E}">
        <p14:creationId xmlns:p14="http://schemas.microsoft.com/office/powerpoint/2010/main" val="12061975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fontAlgn="base"/>
            <a:r>
              <a:rPr lang="en-US" sz="1200" b="0" i="0" kern="1200" dirty="0" smtClean="0">
                <a:solidFill>
                  <a:schemeClr val="tx1"/>
                </a:solidFill>
                <a:effectLst/>
                <a:latin typeface="+mn-lt"/>
                <a:ea typeface="+mn-ea"/>
                <a:cs typeface="+mn-cs"/>
              </a:rPr>
              <a:t>-RIPEMD was used because it produces the shortest hashes whose uniqueness is still sufficiently assured. This allows </a:t>
            </a:r>
            <a:r>
              <a:rPr lang="en-US" sz="1200" b="0" i="0" kern="1200" dirty="0" err="1" smtClean="0">
                <a:solidFill>
                  <a:schemeClr val="tx1"/>
                </a:solidFill>
                <a:effectLst/>
                <a:latin typeface="+mn-lt"/>
                <a:ea typeface="+mn-ea"/>
                <a:cs typeface="+mn-cs"/>
              </a:rPr>
              <a:t>Bitcoin</a:t>
            </a:r>
            <a:r>
              <a:rPr lang="en-US" sz="1200" b="0" i="0" kern="1200" dirty="0" smtClean="0">
                <a:solidFill>
                  <a:schemeClr val="tx1"/>
                </a:solidFill>
                <a:effectLst/>
                <a:latin typeface="+mn-lt"/>
                <a:ea typeface="+mn-ea"/>
                <a:cs typeface="+mn-cs"/>
              </a:rPr>
              <a:t> addresses to be shorter.</a:t>
            </a:r>
          </a:p>
          <a:p>
            <a:pPr fontAlgn="base"/>
            <a:r>
              <a:rPr lang="en-US" sz="1200" b="0" i="0" kern="1200" dirty="0" smtClean="0">
                <a:solidFill>
                  <a:schemeClr val="tx1"/>
                </a:solidFill>
                <a:effectLst/>
                <a:latin typeface="+mn-lt"/>
                <a:ea typeface="+mn-ea"/>
                <a:cs typeface="+mn-cs"/>
              </a:rPr>
              <a:t>-SHA256 is used as well because </a:t>
            </a:r>
            <a:r>
              <a:rPr lang="en-US" sz="1200" b="0" i="0" kern="1200" dirty="0" err="1" smtClean="0">
                <a:solidFill>
                  <a:schemeClr val="tx1"/>
                </a:solidFill>
                <a:effectLst/>
                <a:latin typeface="+mn-lt"/>
                <a:ea typeface="+mn-ea"/>
                <a:cs typeface="+mn-cs"/>
              </a:rPr>
              <a:t>Bitcoin's</a:t>
            </a:r>
            <a:r>
              <a:rPr lang="en-US" sz="1200" b="0" i="0" kern="1200" dirty="0" smtClean="0">
                <a:solidFill>
                  <a:schemeClr val="tx1"/>
                </a:solidFill>
                <a:effectLst/>
                <a:latin typeface="+mn-lt"/>
                <a:ea typeface="+mn-ea"/>
                <a:cs typeface="+mn-cs"/>
              </a:rPr>
              <a:t> use of a hash of a public key might create unique weaknesses due to unexpected interactions between RIPEMD and ECDSA (the public key signature algorithm). Interposing an additional and very different hash operation between RIPEMD and ECDSA makes it almost inconceivable that there might be a way to find address collisions that is significantly easier than brute force trying a large number of secret keys.</a:t>
            </a:r>
          </a:p>
          <a:p>
            <a:pPr fontAlgn="base"/>
            <a:r>
              <a:rPr lang="en-US" sz="1200" b="0" i="0" kern="1200" dirty="0" smtClean="0">
                <a:solidFill>
                  <a:schemeClr val="tx1"/>
                </a:solidFill>
                <a:effectLst/>
                <a:latin typeface="+mn-lt"/>
                <a:ea typeface="+mn-ea"/>
                <a:cs typeface="+mn-cs"/>
              </a:rPr>
              <a:t>Essentially, it was a belt and suspenders approach. </a:t>
            </a:r>
            <a:r>
              <a:rPr lang="en-US" sz="1200" b="0" i="0" kern="1200" dirty="0" err="1" smtClean="0">
                <a:solidFill>
                  <a:schemeClr val="tx1"/>
                </a:solidFill>
                <a:effectLst/>
                <a:latin typeface="+mn-lt"/>
                <a:ea typeface="+mn-ea"/>
                <a:cs typeface="+mn-cs"/>
              </a:rPr>
              <a:t>Bitcoin</a:t>
            </a:r>
            <a:r>
              <a:rPr lang="en-US" sz="1200" b="0" i="0" kern="1200" dirty="0" smtClean="0">
                <a:solidFill>
                  <a:schemeClr val="tx1"/>
                </a:solidFill>
                <a:effectLst/>
                <a:latin typeface="+mn-lt"/>
                <a:ea typeface="+mn-ea"/>
                <a:cs typeface="+mn-cs"/>
              </a:rPr>
              <a:t> had to do something unique and rather than have to hope they got it exactly right, they overdesigned it.</a:t>
            </a:r>
          </a:p>
          <a:p>
            <a:pPr marL="0" indent="0">
              <a:buFontTx/>
              <a:buNone/>
            </a:pPr>
            <a:endParaRPr lang="en-US" i="0" dirty="0" smtClean="0"/>
          </a:p>
          <a:p>
            <a:pPr marL="0" indent="0">
              <a:buFontTx/>
              <a:buNone/>
            </a:pPr>
            <a:endParaRPr lang="en-US" i="0" dirty="0" smtClean="0"/>
          </a:p>
          <a:p>
            <a:pPr marL="0" indent="0">
              <a:buFontTx/>
              <a:buNone/>
            </a:pPr>
            <a:r>
              <a:rPr lang="en-US" i="0" dirty="0" smtClean="0"/>
              <a:t>-bug was in original implementation – too expensive to fix</a:t>
            </a:r>
          </a:p>
          <a:p>
            <a:r>
              <a:rPr lang="en-US" sz="1200" b="0" i="0" u="none" strike="noStrike" kern="1200" baseline="0" dirty="0" smtClean="0">
                <a:solidFill>
                  <a:schemeClr val="tx1"/>
                </a:solidFill>
                <a:latin typeface="+mn-lt"/>
                <a:ea typeface="+mn-ea"/>
                <a:cs typeface="+mn-cs"/>
              </a:rPr>
              <a:t>This is just a quirk of the Bitcoin language, and one has to deal with it by putting an extra dummy variable</a:t>
            </a:r>
          </a:p>
          <a:p>
            <a:r>
              <a:rPr lang="en-US" sz="1200" b="0" i="0" u="none" strike="noStrike" kern="1200" baseline="0" dirty="0" smtClean="0">
                <a:solidFill>
                  <a:schemeClr val="tx1"/>
                </a:solidFill>
                <a:latin typeface="+mn-lt"/>
                <a:ea typeface="+mn-ea"/>
                <a:cs typeface="+mn-cs"/>
              </a:rPr>
              <a:t>onto the stack. The bug was in the original implementation, and the costs of </a:t>
            </a:r>
            <a:r>
              <a:rPr lang="en-US" sz="1200" b="0" i="0" u="none" strike="noStrike" kern="1200" baseline="0" smtClean="0">
                <a:solidFill>
                  <a:schemeClr val="tx1"/>
                </a:solidFill>
                <a:latin typeface="+mn-lt"/>
                <a:ea typeface="+mn-ea"/>
                <a:cs typeface="+mn-cs"/>
              </a:rPr>
              <a:t>fixing it are </a:t>
            </a:r>
            <a:r>
              <a:rPr lang="en-US" sz="1200" b="0" i="0" u="none" strike="noStrike" kern="1200" baseline="0" dirty="0" smtClean="0">
                <a:solidFill>
                  <a:schemeClr val="tx1"/>
                </a:solidFill>
                <a:latin typeface="+mn-lt"/>
                <a:ea typeface="+mn-ea"/>
                <a:cs typeface="+mn-cs"/>
              </a:rPr>
              <a:t>much higher than the damage it causes</a:t>
            </a:r>
            <a:endParaRPr lang="en-US" i="0" dirty="0" smtClean="0"/>
          </a:p>
          <a:p>
            <a:pPr marL="0" indent="0">
              <a:buFontTx/>
              <a:buNone/>
            </a:pPr>
            <a:endParaRPr lang="en-US" i="0" dirty="0" smtClean="0"/>
          </a:p>
          <a:p>
            <a:pPr marL="0" indent="0">
              <a:buFontTx/>
              <a:buNone/>
            </a:pPr>
            <a:endParaRPr lang="en-US" i="0" dirty="0"/>
          </a:p>
        </p:txBody>
      </p:sp>
      <p:sp>
        <p:nvSpPr>
          <p:cNvPr id="4" name="Slide Number Placeholder 3"/>
          <p:cNvSpPr>
            <a:spLocks noGrp="1"/>
          </p:cNvSpPr>
          <p:nvPr>
            <p:ph type="sldNum" sz="quarter" idx="10"/>
          </p:nvPr>
        </p:nvSpPr>
        <p:spPr/>
        <p:txBody>
          <a:bodyPr/>
          <a:lstStyle/>
          <a:p>
            <a:fld id="{49F71A0F-B233-4B9A-BA41-558A20141DF5}" type="slidenum">
              <a:rPr lang="en-US" smtClean="0"/>
              <a:t>9</a:t>
            </a:fld>
            <a:endParaRPr lang="en-US"/>
          </a:p>
        </p:txBody>
      </p:sp>
    </p:spTree>
    <p:extLst>
      <p:ext uri="{BB962C8B-B14F-4D97-AF65-F5344CB8AC3E}">
        <p14:creationId xmlns:p14="http://schemas.microsoft.com/office/powerpoint/2010/main" val="12061975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6/2/2023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6/2/2023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6/2/2023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44000"/>
            <a:duotone>
              <a:schemeClr val="accent6">
                <a:shade val="45000"/>
                <a:satMod val="135000"/>
              </a:schemeClr>
              <a:prstClr val="white"/>
            </a:duotone>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6/2/2023</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hyperlink" Target="https://en.bitcoin.it/wiki/Script" TargetMode="External"/><Relationship Id="rId4" Type="http://schemas.openxmlformats.org/officeDocument/2006/relationships/hyperlink" Target="http://www.righto.com/2014/02/bitcoins-hard-way-using-raw-bitcoin.html"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2.gif"/><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914402"/>
            <a:ext cx="7772400" cy="4190999"/>
          </a:xfrm>
        </p:spPr>
        <p:txBody>
          <a:bodyPr>
            <a:noAutofit/>
          </a:bodyPr>
          <a:lstStyle/>
          <a:p>
            <a:r>
              <a:rPr lang="en-US" sz="4800" dirty="0"/>
              <a:t/>
            </a:r>
            <a:br>
              <a:rPr lang="en-US" sz="4800" dirty="0"/>
            </a:br>
            <a:r>
              <a:rPr lang="en-US" sz="4800" dirty="0"/>
              <a:t/>
            </a:r>
            <a:br>
              <a:rPr lang="en-US" sz="4800" dirty="0"/>
            </a:br>
            <a:r>
              <a:rPr lang="en-US" sz="6000" b="1" dirty="0"/>
              <a:t>Bitcoin – nuts and bolts</a:t>
            </a:r>
            <a:br>
              <a:rPr lang="en-US" sz="6000" b="1" dirty="0"/>
            </a:br>
            <a:r>
              <a:rPr lang="en-US" sz="6000" b="1" dirty="0"/>
              <a:t/>
            </a:r>
            <a:br>
              <a:rPr lang="en-US" sz="6000" b="1" dirty="0"/>
            </a:br>
            <a:r>
              <a:rPr lang="en-US" sz="2800" b="1" dirty="0"/>
              <a:t>[transactions + scripts]</a:t>
            </a:r>
            <a:endParaRPr lang="en-US" sz="2800" b="1" dirty="0"/>
          </a:p>
        </p:txBody>
      </p:sp>
    </p:spTree>
    <p:extLst>
      <p:ext uri="{BB962C8B-B14F-4D97-AF65-F5344CB8AC3E}">
        <p14:creationId xmlns:p14="http://schemas.microsoft.com/office/powerpoint/2010/main" val="33411836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0"/>
          <p:cNvSpPr>
            <a:spLocks noChangeArrowheads="1"/>
          </p:cNvSpPr>
          <p:nvPr/>
        </p:nvSpPr>
        <p:spPr bwMode="auto">
          <a:xfrm>
            <a:off x="0" y="-11875"/>
            <a:ext cx="12191999" cy="719138"/>
          </a:xfrm>
          <a:prstGeom prst="rect">
            <a:avLst/>
          </a:prstGeom>
          <a:noFill/>
          <a:ln w="38100">
            <a:solidFill>
              <a:schemeClr val="tx1"/>
            </a:solidFill>
            <a:miter lim="800000"/>
            <a:headEnd/>
            <a:tailEnd/>
          </a:ln>
        </p:spPr>
        <p:txBody>
          <a:bodyPr wrap="none" lIns="90320" tIns="45160" rIns="90320" bIns="45160" anchor="ctr"/>
          <a:lstStyle/>
          <a:p>
            <a:pPr defTabSz="2941638"/>
            <a:r>
              <a:rPr lang="en-US" sz="4000" b="1" cap="all" dirty="0">
                <a:latin typeface="Arial Rounded MT Bold" pitchFamily="34" charset="0"/>
              </a:rPr>
              <a:t>execution</a:t>
            </a:r>
            <a:endParaRPr lang="en-US" sz="4000" b="1" cap="all" dirty="0">
              <a:latin typeface="Arial Rounded MT Bold" pitchFamily="34" charset="0"/>
            </a:endParaRPr>
          </a:p>
        </p:txBody>
      </p:sp>
      <p:sp>
        <p:nvSpPr>
          <p:cNvPr id="7" name="Text Box 3"/>
          <p:cNvSpPr txBox="1">
            <a:spLocks noChangeArrowheads="1"/>
          </p:cNvSpPr>
          <p:nvPr/>
        </p:nvSpPr>
        <p:spPr bwMode="auto">
          <a:xfrm>
            <a:off x="1" y="838201"/>
            <a:ext cx="10668000" cy="1800493"/>
          </a:xfrm>
          <a:prstGeom prst="rect">
            <a:avLst/>
          </a:prstGeom>
          <a:noFill/>
          <a:ln>
            <a:noFill/>
          </a:ln>
        </p:spPr>
        <p:txBody>
          <a:bodyPr wrap="square" lIns="0" tIns="0" rIns="0" bIns="0">
            <a:spAutoFit/>
          </a:bodyPr>
          <a:lstStyle>
            <a:lvl1pPr algn="l" eaLnBrk="0" hangingPunct="0">
              <a:defRPr>
                <a:solidFill>
                  <a:schemeClr val="tx1"/>
                </a:solidFill>
                <a:latin typeface="Arial" charset="0"/>
                <a:cs typeface="Arial" charset="0"/>
              </a:defRPr>
            </a:lvl1pPr>
            <a:lvl2pPr marL="742950" indent="-285750" algn="l" eaLnBrk="0" hangingPunct="0">
              <a:defRPr>
                <a:solidFill>
                  <a:schemeClr val="tx1"/>
                </a:solidFill>
                <a:latin typeface="Arial" charset="0"/>
                <a:cs typeface="Arial" charset="0"/>
              </a:defRPr>
            </a:lvl2pPr>
            <a:lvl3pPr marL="1143000" indent="-228600" algn="l" eaLnBrk="0" hangingPunct="0">
              <a:defRPr>
                <a:solidFill>
                  <a:schemeClr val="tx1"/>
                </a:solidFill>
                <a:latin typeface="Arial" charset="0"/>
                <a:cs typeface="Arial" charset="0"/>
              </a:defRPr>
            </a:lvl3pPr>
            <a:lvl4pPr marL="1600200" indent="-228600" algn="l" eaLnBrk="0" hangingPunct="0">
              <a:defRPr>
                <a:solidFill>
                  <a:schemeClr val="tx1"/>
                </a:solidFill>
                <a:latin typeface="Arial" charset="0"/>
                <a:cs typeface="Arial" charset="0"/>
              </a:defRPr>
            </a:lvl4pPr>
            <a:lvl5pPr marL="2057400" indent="-228600" algn="l"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457200" indent="-457200" eaLnBrk="1" hangingPunct="1">
              <a:lnSpc>
                <a:spcPct val="150000"/>
              </a:lnSpc>
              <a:buSzPct val="75000"/>
              <a:buBlip>
                <a:blip r:embed="rId3"/>
              </a:buBlip>
            </a:pPr>
            <a:r>
              <a:rPr lang="en-AU" sz="2600" dirty="0">
                <a:latin typeface="Century Gothic" pitchFamily="34" charset="0"/>
              </a:rPr>
              <a:t>s</a:t>
            </a:r>
            <a:r>
              <a:rPr lang="en-AU" sz="2600" dirty="0">
                <a:latin typeface="Century Gothic" pitchFamily="34" charset="0"/>
              </a:rPr>
              <a:t>tack</a:t>
            </a:r>
          </a:p>
          <a:p>
            <a:pPr marL="457200" indent="-457200" eaLnBrk="1" hangingPunct="1">
              <a:lnSpc>
                <a:spcPct val="150000"/>
              </a:lnSpc>
              <a:buSzPct val="75000"/>
              <a:buBlip>
                <a:blip r:embed="rId3"/>
              </a:buBlip>
            </a:pPr>
            <a:r>
              <a:rPr lang="en-AU" sz="2600" dirty="0">
                <a:latin typeface="Century Gothic" pitchFamily="34" charset="0"/>
              </a:rPr>
              <a:t>n</a:t>
            </a:r>
            <a:r>
              <a:rPr lang="en-AU" sz="2600" dirty="0">
                <a:latin typeface="Century Gothic" pitchFamily="34" charset="0"/>
              </a:rPr>
              <a:t>o memory or variables</a:t>
            </a:r>
            <a:endParaRPr lang="en-AU" sz="2600" dirty="0">
              <a:latin typeface="Century Gothic" pitchFamily="34" charset="0"/>
            </a:endParaRPr>
          </a:p>
          <a:p>
            <a:pPr marL="457200" indent="-457200" eaLnBrk="1" hangingPunct="1">
              <a:lnSpc>
                <a:spcPct val="150000"/>
              </a:lnSpc>
              <a:buSzPct val="75000"/>
              <a:buBlip>
                <a:blip r:embed="rId3"/>
              </a:buBlip>
            </a:pPr>
            <a:r>
              <a:rPr lang="en-AU" sz="2600" dirty="0">
                <a:latin typeface="Century Gothic" pitchFamily="34" charset="0"/>
              </a:rPr>
              <a:t>d</a:t>
            </a:r>
            <a:r>
              <a:rPr lang="en-AU" sz="2600" dirty="0">
                <a:latin typeface="Century Gothic" pitchFamily="34" charset="0"/>
              </a:rPr>
              <a:t>ata instructions, </a:t>
            </a:r>
            <a:r>
              <a:rPr lang="en-AU" sz="2600" dirty="0" err="1">
                <a:latin typeface="Century Gothic" pitchFamily="34" charset="0"/>
              </a:rPr>
              <a:t>opcodes</a:t>
            </a:r>
            <a:endParaRPr lang="en-AU" sz="2600" dirty="0">
              <a:latin typeface="Century Gothic" pitchFamily="34" charset="0"/>
            </a:endParaRPr>
          </a:p>
        </p:txBody>
      </p:sp>
      <p:pic>
        <p:nvPicPr>
          <p:cNvPr id="5"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14583" t="25000" r="5556" b="50000"/>
          <a:stretch/>
        </p:blipFill>
        <p:spPr bwMode="auto">
          <a:xfrm>
            <a:off x="52137" y="4435643"/>
            <a:ext cx="12095747" cy="236344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2"/>
          <p:cNvPicPr>
            <a:picLocks noChangeAspect="1" noChangeArrowheads="1"/>
          </p:cNvPicPr>
          <p:nvPr/>
        </p:nvPicPr>
        <p:blipFill rotWithShape="1">
          <a:blip r:embed="rId5">
            <a:extLst>
              <a:ext uri="{28A0092B-C50C-407E-A947-70E740481C1C}">
                <a14:useLocalDpi xmlns:a14="http://schemas.microsoft.com/office/drawing/2010/main" val="0"/>
              </a:ext>
            </a:extLst>
          </a:blip>
          <a:srcRect l="45695" t="41556" r="36250" b="23999"/>
          <a:stretch/>
        </p:blipFill>
        <p:spPr bwMode="auto">
          <a:xfrm>
            <a:off x="8915400" y="838200"/>
            <a:ext cx="2748117" cy="3276601"/>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85042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10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0"/>
          <p:cNvSpPr>
            <a:spLocks noChangeArrowheads="1"/>
          </p:cNvSpPr>
          <p:nvPr/>
        </p:nvSpPr>
        <p:spPr bwMode="auto">
          <a:xfrm>
            <a:off x="0" y="-11875"/>
            <a:ext cx="12191999" cy="719138"/>
          </a:xfrm>
          <a:prstGeom prst="rect">
            <a:avLst/>
          </a:prstGeom>
          <a:noFill/>
          <a:ln w="38100">
            <a:solidFill>
              <a:schemeClr val="tx1"/>
            </a:solidFill>
            <a:miter lim="800000"/>
            <a:headEnd/>
            <a:tailEnd/>
          </a:ln>
        </p:spPr>
        <p:txBody>
          <a:bodyPr wrap="none" lIns="90320" tIns="45160" rIns="90320" bIns="45160" anchor="ctr"/>
          <a:lstStyle/>
          <a:p>
            <a:pPr defTabSz="2941638"/>
            <a:r>
              <a:rPr lang="en-US" sz="4000" b="1" cap="all" dirty="0">
                <a:latin typeface="Arial Rounded MT Bold" pitchFamily="34" charset="0"/>
              </a:rPr>
              <a:t>humor</a:t>
            </a:r>
            <a:endParaRPr lang="en-US" sz="4000" b="1" cap="all" dirty="0">
              <a:latin typeface="Arial Rounded MT Bold" pitchFamily="34" charset="0"/>
            </a:endParaRPr>
          </a:p>
        </p:txBody>
      </p:sp>
      <p:sp>
        <p:nvSpPr>
          <p:cNvPr id="2" name="AutoShape 2" descr="Image result for understanding bitcoin scrips meme"/>
          <p:cNvSpPr>
            <a:spLocks noChangeAspect="1" noChangeArrowheads="1"/>
          </p:cNvSpPr>
          <p:nvPr/>
        </p:nvSpPr>
        <p:spPr bwMode="auto">
          <a:xfrm>
            <a:off x="1587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075"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8326" r="8563"/>
          <a:stretch/>
        </p:blipFill>
        <p:spPr bwMode="auto">
          <a:xfrm>
            <a:off x="1512124" y="707263"/>
            <a:ext cx="9155875" cy="61548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55904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3075"/>
                                        </p:tgtEl>
                                        <p:attrNameLst>
                                          <p:attrName>style.visibility</p:attrName>
                                        </p:attrNameLst>
                                      </p:cBhvr>
                                      <p:to>
                                        <p:strVal val="visible"/>
                                      </p:to>
                                    </p:set>
                                    <p:animEffect transition="in" filter="fade">
                                      <p:cBhvr>
                                        <p:cTn id="11" dur="500"/>
                                        <p:tgtEl>
                                          <p:spTgt spid="30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0"/>
          <p:cNvSpPr>
            <a:spLocks noChangeArrowheads="1"/>
          </p:cNvSpPr>
          <p:nvPr/>
        </p:nvSpPr>
        <p:spPr bwMode="auto">
          <a:xfrm>
            <a:off x="0" y="-11875"/>
            <a:ext cx="12191999" cy="719138"/>
          </a:xfrm>
          <a:prstGeom prst="rect">
            <a:avLst/>
          </a:prstGeom>
          <a:noFill/>
          <a:ln w="38100">
            <a:solidFill>
              <a:schemeClr val="tx1"/>
            </a:solidFill>
            <a:miter lim="800000"/>
            <a:headEnd/>
            <a:tailEnd/>
          </a:ln>
        </p:spPr>
        <p:txBody>
          <a:bodyPr wrap="none" lIns="90320" tIns="45160" rIns="90320" bIns="45160" anchor="ctr"/>
          <a:lstStyle/>
          <a:p>
            <a:pPr defTabSz="2941638"/>
            <a:r>
              <a:rPr lang="en-US" sz="4000" b="1" cap="all" dirty="0">
                <a:latin typeface="Arial Rounded MT Bold" pitchFamily="34" charset="0"/>
              </a:rPr>
              <a:t>Homework</a:t>
            </a:r>
            <a:endParaRPr lang="en-US" sz="4000" b="1" cap="all" dirty="0">
              <a:latin typeface="Arial Rounded MT Bold" pitchFamily="34" charset="0"/>
            </a:endParaRPr>
          </a:p>
        </p:txBody>
      </p:sp>
      <p:sp>
        <p:nvSpPr>
          <p:cNvPr id="7" name="Text Box 3"/>
          <p:cNvSpPr txBox="1">
            <a:spLocks noChangeArrowheads="1"/>
          </p:cNvSpPr>
          <p:nvPr/>
        </p:nvSpPr>
        <p:spPr bwMode="auto">
          <a:xfrm>
            <a:off x="0" y="832010"/>
            <a:ext cx="12192000" cy="2769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spcBef>
                <a:spcPct val="20000"/>
              </a:spcBef>
              <a:buChar char="•"/>
              <a:defRPr sz="3200">
                <a:solidFill>
                  <a:schemeClr val="tx1"/>
                </a:solidFill>
                <a:latin typeface="Arial" pitchFamily="34" charset="0"/>
                <a:cs typeface="Arial" pitchFamily="34" charset="0"/>
              </a:defRPr>
            </a:lvl1pPr>
            <a:lvl2pPr marL="742950" indent="-285750" eaLnBrk="0" hangingPunct="0">
              <a:spcBef>
                <a:spcPct val="20000"/>
              </a:spcBef>
              <a:buChar char="–"/>
              <a:defRPr sz="2800">
                <a:solidFill>
                  <a:schemeClr val="tx1"/>
                </a:solidFill>
                <a:latin typeface="Arial" pitchFamily="34" charset="0"/>
                <a:cs typeface="Arial" pitchFamily="34" charset="0"/>
              </a:defRPr>
            </a:lvl2pPr>
            <a:lvl3pPr marL="1143000" indent="-228600" eaLnBrk="0" hangingPunct="0">
              <a:spcBef>
                <a:spcPct val="20000"/>
              </a:spcBef>
              <a:buChar char="•"/>
              <a:defRPr sz="2400">
                <a:solidFill>
                  <a:schemeClr val="tx1"/>
                </a:solidFill>
                <a:latin typeface="Arial" pitchFamily="34" charset="0"/>
                <a:cs typeface="Arial" pitchFamily="34" charset="0"/>
              </a:defRPr>
            </a:lvl3pPr>
            <a:lvl4pPr marL="1600200" indent="-228600" eaLnBrk="0" hangingPunct="0">
              <a:spcBef>
                <a:spcPct val="20000"/>
              </a:spcBef>
              <a:buChar char="–"/>
              <a:defRPr sz="2000">
                <a:solidFill>
                  <a:schemeClr val="tx1"/>
                </a:solidFill>
                <a:latin typeface="Arial" pitchFamily="34" charset="0"/>
                <a:cs typeface="Arial" pitchFamily="34" charset="0"/>
              </a:defRPr>
            </a:lvl4pPr>
            <a:lvl5pPr marL="2057400" indent="-228600" eaLnBrk="0" hangingPunct="0">
              <a:spcBef>
                <a:spcPct val="20000"/>
              </a:spcBef>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cs typeface="Arial" pitchFamily="34" charset="0"/>
              </a:defRPr>
            </a:lvl9pPr>
          </a:lstStyle>
          <a:p>
            <a:pPr marL="342900" indent="-342900" eaLnBrk="1" hangingPunct="1">
              <a:lnSpc>
                <a:spcPct val="150000"/>
              </a:lnSpc>
              <a:spcBef>
                <a:spcPct val="0"/>
              </a:spcBef>
              <a:buSzPct val="100000"/>
              <a:buBlip>
                <a:blip r:embed="rId3"/>
              </a:buBlip>
            </a:pPr>
            <a:r>
              <a:rPr lang="en-US" sz="2400" b="1" dirty="0">
                <a:latin typeface="Century Gothic" pitchFamily="34" charset="0"/>
              </a:rPr>
              <a:t>Chap </a:t>
            </a:r>
            <a:r>
              <a:rPr lang="en-US" sz="2400" b="1" dirty="0">
                <a:latin typeface="Century Gothic" pitchFamily="34" charset="0"/>
              </a:rPr>
              <a:t>3</a:t>
            </a:r>
            <a:r>
              <a:rPr lang="en-US" sz="2400" b="1" dirty="0">
                <a:latin typeface="Century Gothic" pitchFamily="34" charset="0"/>
              </a:rPr>
              <a:t>: </a:t>
            </a:r>
            <a:r>
              <a:rPr lang="en-US" sz="2400" b="1" dirty="0" err="1">
                <a:latin typeface="Century Gothic" pitchFamily="34" charset="0"/>
              </a:rPr>
              <a:t>Bitcoin</a:t>
            </a:r>
            <a:r>
              <a:rPr lang="en-US" sz="2400" b="1" dirty="0">
                <a:latin typeface="Century Gothic" pitchFamily="34" charset="0"/>
              </a:rPr>
              <a:t> Mechanics</a:t>
            </a:r>
            <a:r>
              <a:rPr lang="en-US" sz="2400" dirty="0">
                <a:latin typeface="Century Gothic" pitchFamily="34" charset="0"/>
              </a:rPr>
              <a:t/>
            </a:r>
            <a:br>
              <a:rPr lang="en-US" sz="2400" dirty="0">
                <a:latin typeface="Century Gothic" pitchFamily="34" charset="0"/>
              </a:rPr>
            </a:br>
            <a:r>
              <a:rPr lang="en-US" sz="2400" dirty="0" err="1">
                <a:latin typeface="Century Gothic" pitchFamily="34" charset="0"/>
              </a:rPr>
              <a:t>Bitcoin</a:t>
            </a:r>
            <a:r>
              <a:rPr lang="en-US" sz="2400" dirty="0">
                <a:latin typeface="Century Gothic" pitchFamily="34" charset="0"/>
              </a:rPr>
              <a:t> and Cryptocurrency Technologies:</a:t>
            </a:r>
            <a:br>
              <a:rPr lang="en-US" sz="2400" dirty="0">
                <a:latin typeface="Century Gothic" pitchFamily="34" charset="0"/>
              </a:rPr>
            </a:br>
            <a:r>
              <a:rPr lang="en-US" sz="2400" dirty="0">
                <a:latin typeface="Century Gothic" pitchFamily="34" charset="0"/>
              </a:rPr>
              <a:t>		A Comprehensive Introduction</a:t>
            </a:r>
          </a:p>
          <a:p>
            <a:pPr marL="342900" indent="-342900" eaLnBrk="1" hangingPunct="1">
              <a:lnSpc>
                <a:spcPct val="150000"/>
              </a:lnSpc>
              <a:spcBef>
                <a:spcPct val="0"/>
              </a:spcBef>
              <a:buSzPct val="100000"/>
              <a:buBlip>
                <a:blip r:embed="rId3"/>
              </a:buBlip>
            </a:pPr>
            <a:r>
              <a:rPr lang="en-US" sz="2400" b="1" dirty="0" err="1">
                <a:latin typeface="Century Gothic" pitchFamily="34" charset="0"/>
              </a:rPr>
              <a:t>Bitcoins</a:t>
            </a:r>
            <a:r>
              <a:rPr lang="en-US" sz="2400" b="1" dirty="0">
                <a:latin typeface="Century Gothic" pitchFamily="34" charset="0"/>
              </a:rPr>
              <a:t> the hard way </a:t>
            </a:r>
            <a:r>
              <a:rPr lang="en-US" sz="2400" dirty="0">
                <a:latin typeface="Century Gothic" pitchFamily="34" charset="0"/>
              </a:rPr>
              <a:t>(</a:t>
            </a:r>
            <a:r>
              <a:rPr lang="en-US" sz="2400" dirty="0">
                <a:latin typeface="Century Gothic" pitchFamily="34" charset="0"/>
                <a:hlinkClick r:id="rId4"/>
              </a:rPr>
              <a:t>link</a:t>
            </a:r>
            <a:r>
              <a:rPr lang="en-US" sz="2400" dirty="0">
                <a:latin typeface="Century Gothic" pitchFamily="34" charset="0"/>
              </a:rPr>
              <a:t>)</a:t>
            </a:r>
          </a:p>
          <a:p>
            <a:pPr marL="342900" indent="-342900" eaLnBrk="1" hangingPunct="1">
              <a:lnSpc>
                <a:spcPct val="150000"/>
              </a:lnSpc>
              <a:spcBef>
                <a:spcPct val="0"/>
              </a:spcBef>
              <a:buSzPct val="100000"/>
              <a:buBlip>
                <a:blip r:embed="rId3"/>
              </a:buBlip>
            </a:pPr>
            <a:r>
              <a:rPr lang="en-US" sz="2400" b="1" dirty="0">
                <a:latin typeface="Century Gothic" pitchFamily="34" charset="0"/>
              </a:rPr>
              <a:t>Scripts </a:t>
            </a:r>
            <a:r>
              <a:rPr lang="en-US" sz="2400" dirty="0">
                <a:latin typeface="Century Gothic" pitchFamily="34" charset="0"/>
              </a:rPr>
              <a:t>(</a:t>
            </a:r>
            <a:r>
              <a:rPr lang="en-US" sz="2400" dirty="0">
                <a:latin typeface="Century Gothic" pitchFamily="34" charset="0"/>
                <a:hlinkClick r:id="rId5"/>
              </a:rPr>
              <a:t>link</a:t>
            </a:r>
            <a:r>
              <a:rPr lang="en-US" sz="2400" dirty="0">
                <a:latin typeface="Century Gothic" pitchFamily="34" charset="0"/>
              </a:rPr>
              <a:t>)</a:t>
            </a:r>
            <a:endParaRPr lang="en-US" sz="2400" dirty="0">
              <a:latin typeface="Century Gothic" pitchFamily="34" charset="0"/>
            </a:endParaRPr>
          </a:p>
        </p:txBody>
      </p:sp>
    </p:spTree>
    <p:extLst>
      <p:ext uri="{BB962C8B-B14F-4D97-AF65-F5344CB8AC3E}">
        <p14:creationId xmlns:p14="http://schemas.microsoft.com/office/powerpoint/2010/main" val="4144523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0"/>
          <p:cNvSpPr>
            <a:spLocks noChangeArrowheads="1"/>
          </p:cNvSpPr>
          <p:nvPr/>
        </p:nvSpPr>
        <p:spPr bwMode="auto">
          <a:xfrm>
            <a:off x="0" y="-11875"/>
            <a:ext cx="12191999" cy="719138"/>
          </a:xfrm>
          <a:prstGeom prst="rect">
            <a:avLst/>
          </a:prstGeom>
          <a:noFill/>
          <a:ln w="38100">
            <a:solidFill>
              <a:schemeClr val="tx1"/>
            </a:solidFill>
            <a:miter lim="800000"/>
            <a:headEnd/>
            <a:tailEnd/>
          </a:ln>
        </p:spPr>
        <p:txBody>
          <a:bodyPr wrap="none" lIns="90320" tIns="45160" rIns="90320" bIns="45160" anchor="ctr"/>
          <a:lstStyle/>
          <a:p>
            <a:pPr defTabSz="2941638"/>
            <a:r>
              <a:rPr lang="en-US" sz="4000" b="1" cap="all" dirty="0">
                <a:latin typeface="Arial Rounded MT Bold" pitchFamily="34" charset="0"/>
              </a:rPr>
              <a:t>transactions</a:t>
            </a:r>
            <a:endParaRPr lang="en-US" sz="4000" b="1" cap="all" dirty="0">
              <a:latin typeface="Arial Rounded MT Bold" pitchFamily="34" charset="0"/>
            </a:endParaRPr>
          </a:p>
        </p:txBody>
      </p:sp>
      <p:sp>
        <p:nvSpPr>
          <p:cNvPr id="7" name="Text Box 3"/>
          <p:cNvSpPr txBox="1">
            <a:spLocks noChangeArrowheads="1"/>
          </p:cNvSpPr>
          <p:nvPr/>
        </p:nvSpPr>
        <p:spPr bwMode="auto">
          <a:xfrm>
            <a:off x="1" y="799744"/>
            <a:ext cx="5867399" cy="1800493"/>
          </a:xfrm>
          <a:prstGeom prst="rect">
            <a:avLst/>
          </a:prstGeom>
          <a:noFill/>
          <a:ln>
            <a:noFill/>
          </a:ln>
        </p:spPr>
        <p:txBody>
          <a:bodyPr wrap="square" lIns="0" tIns="0" rIns="0" bIns="0">
            <a:spAutoFit/>
          </a:bodyPr>
          <a:lstStyle>
            <a:lvl1pPr algn="l" eaLnBrk="0" hangingPunct="0">
              <a:defRPr>
                <a:solidFill>
                  <a:schemeClr val="tx1"/>
                </a:solidFill>
                <a:latin typeface="Arial" charset="0"/>
                <a:cs typeface="Arial" charset="0"/>
              </a:defRPr>
            </a:lvl1pPr>
            <a:lvl2pPr marL="742950" indent="-285750" algn="l" eaLnBrk="0" hangingPunct="0">
              <a:defRPr>
                <a:solidFill>
                  <a:schemeClr val="tx1"/>
                </a:solidFill>
                <a:latin typeface="Arial" charset="0"/>
                <a:cs typeface="Arial" charset="0"/>
              </a:defRPr>
            </a:lvl2pPr>
            <a:lvl3pPr marL="1143000" indent="-228600" algn="l" eaLnBrk="0" hangingPunct="0">
              <a:defRPr>
                <a:solidFill>
                  <a:schemeClr val="tx1"/>
                </a:solidFill>
                <a:latin typeface="Arial" charset="0"/>
                <a:cs typeface="Arial" charset="0"/>
              </a:defRPr>
            </a:lvl3pPr>
            <a:lvl4pPr marL="1600200" indent="-228600" algn="l" eaLnBrk="0" hangingPunct="0">
              <a:defRPr>
                <a:solidFill>
                  <a:schemeClr val="tx1"/>
                </a:solidFill>
                <a:latin typeface="Arial" charset="0"/>
                <a:cs typeface="Arial" charset="0"/>
              </a:defRPr>
            </a:lvl4pPr>
            <a:lvl5pPr marL="2057400" indent="-228600" algn="l"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457200" indent="-457200" algn="just" eaLnBrk="1" hangingPunct="1">
              <a:lnSpc>
                <a:spcPct val="150000"/>
              </a:lnSpc>
              <a:buSzPct val="75000"/>
              <a:buBlip>
                <a:blip r:embed="rId3"/>
              </a:buBlip>
            </a:pPr>
            <a:r>
              <a:rPr lang="en-AU" sz="2600" dirty="0">
                <a:latin typeface="Century Gothic" pitchFamily="34" charset="0"/>
              </a:rPr>
              <a:t>banks</a:t>
            </a:r>
          </a:p>
          <a:p>
            <a:pPr marL="457200" indent="-457200" algn="just" eaLnBrk="1" hangingPunct="1">
              <a:lnSpc>
                <a:spcPct val="150000"/>
              </a:lnSpc>
              <a:buSzPct val="75000"/>
              <a:buBlip>
                <a:blip r:embed="rId3"/>
              </a:buBlip>
            </a:pPr>
            <a:r>
              <a:rPr lang="en-AU" sz="2600" dirty="0">
                <a:latin typeface="Century Gothic" pitchFamily="34" charset="0"/>
              </a:rPr>
              <a:t>a</a:t>
            </a:r>
            <a:r>
              <a:rPr lang="en-AU" sz="2600" dirty="0">
                <a:latin typeface="Century Gothic" pitchFamily="34" charset="0"/>
              </a:rPr>
              <a:t>ccount-based paradigm</a:t>
            </a:r>
          </a:p>
          <a:p>
            <a:pPr marL="457200" indent="-457200" algn="just" eaLnBrk="1" hangingPunct="1">
              <a:lnSpc>
                <a:spcPct val="150000"/>
              </a:lnSpc>
              <a:buSzPct val="75000"/>
              <a:buBlip>
                <a:blip r:embed="rId3"/>
              </a:buBlip>
            </a:pPr>
            <a:r>
              <a:rPr lang="en-AU" sz="2600" dirty="0">
                <a:latin typeface="Century Gothic" pitchFamily="34" charset="0"/>
              </a:rPr>
              <a:t>housekeeping</a:t>
            </a:r>
            <a:endParaRPr lang="en-AU" sz="2600" dirty="0">
              <a:latin typeface="Century Gothic" pitchFamily="34" charset="0"/>
            </a:endParaRPr>
          </a:p>
        </p:txBody>
      </p:sp>
      <p:sp>
        <p:nvSpPr>
          <p:cNvPr id="2" name="AutoShape 2" descr="Image result for account-based ledger bitcoin"/>
          <p:cNvSpPr>
            <a:spLocks noChangeAspect="1" noChangeArrowheads="1"/>
          </p:cNvSpPr>
          <p:nvPr/>
        </p:nvSpPr>
        <p:spPr bwMode="auto">
          <a:xfrm>
            <a:off x="1587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7"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r="1954"/>
          <a:stretch/>
        </p:blipFill>
        <p:spPr bwMode="auto">
          <a:xfrm>
            <a:off x="228600" y="3200400"/>
            <a:ext cx="9663262" cy="342900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 Box 3"/>
          <p:cNvSpPr txBox="1">
            <a:spLocks noChangeArrowheads="1"/>
          </p:cNvSpPr>
          <p:nvPr/>
        </p:nvSpPr>
        <p:spPr bwMode="auto">
          <a:xfrm>
            <a:off x="6096000" y="723543"/>
            <a:ext cx="4724399" cy="2400657"/>
          </a:xfrm>
          <a:prstGeom prst="rect">
            <a:avLst/>
          </a:prstGeom>
          <a:noFill/>
          <a:ln>
            <a:noFill/>
          </a:ln>
        </p:spPr>
        <p:txBody>
          <a:bodyPr wrap="square" lIns="0" tIns="0" rIns="0" bIns="0">
            <a:spAutoFit/>
          </a:bodyPr>
          <a:lstStyle>
            <a:lvl1pPr algn="l" eaLnBrk="0" hangingPunct="0">
              <a:defRPr>
                <a:solidFill>
                  <a:schemeClr val="tx1"/>
                </a:solidFill>
                <a:latin typeface="Arial" charset="0"/>
                <a:cs typeface="Arial" charset="0"/>
              </a:defRPr>
            </a:lvl1pPr>
            <a:lvl2pPr marL="742950" indent="-285750" algn="l" eaLnBrk="0" hangingPunct="0">
              <a:defRPr>
                <a:solidFill>
                  <a:schemeClr val="tx1"/>
                </a:solidFill>
                <a:latin typeface="Arial" charset="0"/>
                <a:cs typeface="Arial" charset="0"/>
              </a:defRPr>
            </a:lvl2pPr>
            <a:lvl3pPr marL="1143000" indent="-228600" algn="l" eaLnBrk="0" hangingPunct="0">
              <a:defRPr>
                <a:solidFill>
                  <a:schemeClr val="tx1"/>
                </a:solidFill>
                <a:latin typeface="Arial" charset="0"/>
                <a:cs typeface="Arial" charset="0"/>
              </a:defRPr>
            </a:lvl3pPr>
            <a:lvl4pPr marL="1600200" indent="-228600" algn="l" eaLnBrk="0" hangingPunct="0">
              <a:defRPr>
                <a:solidFill>
                  <a:schemeClr val="tx1"/>
                </a:solidFill>
                <a:latin typeface="Arial" charset="0"/>
                <a:cs typeface="Arial" charset="0"/>
              </a:defRPr>
            </a:lvl4pPr>
            <a:lvl5pPr marL="2057400" indent="-228600" algn="l"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457200" indent="-457200" algn="just" eaLnBrk="1" hangingPunct="1">
              <a:lnSpc>
                <a:spcPct val="150000"/>
              </a:lnSpc>
              <a:buSzPct val="75000"/>
              <a:buBlip>
                <a:blip r:embed="rId3"/>
              </a:buBlip>
            </a:pPr>
            <a:r>
              <a:rPr lang="en-AU" sz="2600" dirty="0">
                <a:latin typeface="Century Gothic" pitchFamily="34" charset="0"/>
              </a:rPr>
              <a:t>transaction-based model</a:t>
            </a:r>
          </a:p>
          <a:p>
            <a:pPr marL="457200" indent="-457200" algn="just" eaLnBrk="1" hangingPunct="1">
              <a:lnSpc>
                <a:spcPct val="150000"/>
              </a:lnSpc>
              <a:buSzPct val="75000"/>
              <a:buBlip>
                <a:blip r:embed="rId3"/>
              </a:buBlip>
            </a:pPr>
            <a:r>
              <a:rPr lang="en-AU" sz="2600" dirty="0">
                <a:latin typeface="Century Gothic" pitchFamily="34" charset="0"/>
              </a:rPr>
              <a:t>a</a:t>
            </a:r>
            <a:r>
              <a:rPr lang="en-AU" sz="2600" dirty="0">
                <a:latin typeface="Century Gothic" pitchFamily="34" charset="0"/>
              </a:rPr>
              <a:t>ppend-only ledger</a:t>
            </a:r>
            <a:endParaRPr lang="en-AU" sz="2600" dirty="0">
              <a:latin typeface="Century Gothic" pitchFamily="34" charset="0"/>
            </a:endParaRPr>
          </a:p>
          <a:p>
            <a:pPr marL="457200" indent="-457200" algn="just" eaLnBrk="1" hangingPunct="1">
              <a:lnSpc>
                <a:spcPct val="150000"/>
              </a:lnSpc>
              <a:buSzPct val="75000"/>
              <a:buBlip>
                <a:blip r:embed="rId3"/>
              </a:buBlip>
            </a:pPr>
            <a:r>
              <a:rPr lang="en-AU" sz="2600" dirty="0">
                <a:latin typeface="Century Gothic" pitchFamily="34" charset="0"/>
              </a:rPr>
              <a:t>inputs, outputs</a:t>
            </a:r>
          </a:p>
          <a:p>
            <a:pPr marL="457200" indent="-457200" algn="just" eaLnBrk="1" hangingPunct="1">
              <a:lnSpc>
                <a:spcPct val="150000"/>
              </a:lnSpc>
              <a:buSzPct val="75000"/>
              <a:buBlip>
                <a:blip r:embed="rId3"/>
              </a:buBlip>
            </a:pPr>
            <a:r>
              <a:rPr lang="en-AU" sz="2600" dirty="0">
                <a:latin typeface="Century Gothic" pitchFamily="34" charset="0"/>
              </a:rPr>
              <a:t>change addresses</a:t>
            </a:r>
          </a:p>
        </p:txBody>
      </p:sp>
      <p:pic>
        <p:nvPicPr>
          <p:cNvPr id="10" name="Picture 3"/>
          <p:cNvPicPr>
            <a:picLocks noChangeAspect="1" noChangeArrowheads="1"/>
          </p:cNvPicPr>
          <p:nvPr/>
        </p:nvPicPr>
        <p:blipFill rotWithShape="1">
          <a:blip r:embed="rId5">
            <a:extLst>
              <a:ext uri="{28A0092B-C50C-407E-A947-70E740481C1C}">
                <a14:useLocalDpi xmlns:a14="http://schemas.microsoft.com/office/drawing/2010/main" val="0"/>
              </a:ext>
            </a:extLst>
          </a:blip>
          <a:srcRect l="29583" t="36172" r="12500" b="25111"/>
          <a:stretch/>
        </p:blipFill>
        <p:spPr bwMode="auto">
          <a:xfrm>
            <a:off x="3505200" y="3352800"/>
            <a:ext cx="8229600" cy="3438508"/>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07297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10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27"/>
                                        </p:tgtEl>
                                        <p:attrNameLst>
                                          <p:attrName>style.visibility</p:attrName>
                                        </p:attrNameLst>
                                      </p:cBhvr>
                                      <p:to>
                                        <p:strVal val="visible"/>
                                      </p:to>
                                    </p:set>
                                    <p:animEffect transition="in" filter="fade">
                                      <p:cBhvr>
                                        <p:cTn id="15" dur="500"/>
                                        <p:tgtEl>
                                          <p:spTgt spid="102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1000"/>
                                        <p:tgtEl>
                                          <p:spTgt spid="9"/>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30138" t="38889" r="28283" b="25111"/>
          <a:stretch/>
        </p:blipFill>
        <p:spPr bwMode="auto">
          <a:xfrm>
            <a:off x="3886200" y="838200"/>
            <a:ext cx="8167272" cy="441960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l="29861" t="39111" r="28055" b="24889"/>
          <a:stretch/>
        </p:blipFill>
        <p:spPr bwMode="auto">
          <a:xfrm>
            <a:off x="3858126" y="2354178"/>
            <a:ext cx="8266289" cy="441960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20"/>
          <p:cNvSpPr>
            <a:spLocks noChangeArrowheads="1"/>
          </p:cNvSpPr>
          <p:nvPr/>
        </p:nvSpPr>
        <p:spPr bwMode="auto">
          <a:xfrm>
            <a:off x="0" y="-11875"/>
            <a:ext cx="12191999" cy="719138"/>
          </a:xfrm>
          <a:prstGeom prst="rect">
            <a:avLst/>
          </a:prstGeom>
          <a:noFill/>
          <a:ln w="38100">
            <a:solidFill>
              <a:schemeClr val="tx1"/>
            </a:solidFill>
            <a:miter lim="800000"/>
            <a:headEnd/>
            <a:tailEnd/>
          </a:ln>
        </p:spPr>
        <p:txBody>
          <a:bodyPr wrap="none" lIns="90320" tIns="45160" rIns="90320" bIns="45160" anchor="ctr"/>
          <a:lstStyle/>
          <a:p>
            <a:pPr defTabSz="2941638"/>
            <a:r>
              <a:rPr lang="en-US" sz="4000" b="1" cap="all" dirty="0">
                <a:latin typeface="Arial Rounded MT Bold" pitchFamily="34" charset="0"/>
              </a:rPr>
              <a:t>properties</a:t>
            </a:r>
            <a:endParaRPr lang="en-US" sz="4000" b="1" cap="all" dirty="0">
              <a:latin typeface="Arial Rounded MT Bold" pitchFamily="34" charset="0"/>
            </a:endParaRPr>
          </a:p>
        </p:txBody>
      </p:sp>
      <p:sp>
        <p:nvSpPr>
          <p:cNvPr id="7" name="Text Box 3"/>
          <p:cNvSpPr txBox="1">
            <a:spLocks noChangeArrowheads="1"/>
          </p:cNvSpPr>
          <p:nvPr/>
        </p:nvSpPr>
        <p:spPr bwMode="auto">
          <a:xfrm>
            <a:off x="1" y="838201"/>
            <a:ext cx="10896600" cy="1800493"/>
          </a:xfrm>
          <a:prstGeom prst="rect">
            <a:avLst/>
          </a:prstGeom>
          <a:noFill/>
          <a:ln>
            <a:noFill/>
          </a:ln>
        </p:spPr>
        <p:txBody>
          <a:bodyPr wrap="square" lIns="0" tIns="0" rIns="0" bIns="0">
            <a:spAutoFit/>
          </a:bodyPr>
          <a:lstStyle>
            <a:lvl1pPr algn="l" eaLnBrk="0" hangingPunct="0">
              <a:defRPr>
                <a:solidFill>
                  <a:schemeClr val="tx1"/>
                </a:solidFill>
                <a:latin typeface="Arial" charset="0"/>
                <a:cs typeface="Arial" charset="0"/>
              </a:defRPr>
            </a:lvl1pPr>
            <a:lvl2pPr marL="742950" indent="-285750" algn="l" eaLnBrk="0" hangingPunct="0">
              <a:defRPr>
                <a:solidFill>
                  <a:schemeClr val="tx1"/>
                </a:solidFill>
                <a:latin typeface="Arial" charset="0"/>
                <a:cs typeface="Arial" charset="0"/>
              </a:defRPr>
            </a:lvl2pPr>
            <a:lvl3pPr marL="1143000" indent="-228600" algn="l" eaLnBrk="0" hangingPunct="0">
              <a:defRPr>
                <a:solidFill>
                  <a:schemeClr val="tx1"/>
                </a:solidFill>
                <a:latin typeface="Arial" charset="0"/>
                <a:cs typeface="Arial" charset="0"/>
              </a:defRPr>
            </a:lvl3pPr>
            <a:lvl4pPr marL="1600200" indent="-228600" algn="l" eaLnBrk="0" hangingPunct="0">
              <a:defRPr>
                <a:solidFill>
                  <a:schemeClr val="tx1"/>
                </a:solidFill>
                <a:latin typeface="Arial" charset="0"/>
                <a:cs typeface="Arial" charset="0"/>
              </a:defRPr>
            </a:lvl4pPr>
            <a:lvl5pPr marL="2057400" indent="-228600" algn="l"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457200" indent="-457200" eaLnBrk="1" hangingPunct="1">
              <a:lnSpc>
                <a:spcPct val="150000"/>
              </a:lnSpc>
              <a:buSzPct val="75000"/>
              <a:buBlip>
                <a:blip r:embed="rId5"/>
              </a:buBlip>
            </a:pPr>
            <a:r>
              <a:rPr lang="en-AU" sz="2600" dirty="0">
                <a:latin typeface="Century Gothic" pitchFamily="34" charset="0"/>
              </a:rPr>
              <a:t>e</a:t>
            </a:r>
            <a:r>
              <a:rPr lang="en-AU" sz="2600" dirty="0">
                <a:latin typeface="Century Gothic" pitchFamily="34" charset="0"/>
              </a:rPr>
              <a:t>fficient verification</a:t>
            </a:r>
          </a:p>
          <a:p>
            <a:pPr marL="457200" indent="-457200" eaLnBrk="1" hangingPunct="1">
              <a:lnSpc>
                <a:spcPct val="150000"/>
              </a:lnSpc>
              <a:buSzPct val="75000"/>
              <a:buBlip>
                <a:blip r:embed="rId5"/>
              </a:buBlip>
            </a:pPr>
            <a:r>
              <a:rPr lang="en-AU" sz="2600" dirty="0">
                <a:latin typeface="Century Gothic" pitchFamily="34" charset="0"/>
              </a:rPr>
              <a:t>c</a:t>
            </a:r>
            <a:r>
              <a:rPr lang="en-AU" sz="2600" dirty="0">
                <a:latin typeface="Century Gothic" pitchFamily="34" charset="0"/>
              </a:rPr>
              <a:t>onsolidating funds</a:t>
            </a:r>
            <a:endParaRPr lang="en-AU" sz="2600" dirty="0">
              <a:latin typeface="Century Gothic" pitchFamily="34" charset="0"/>
            </a:endParaRPr>
          </a:p>
          <a:p>
            <a:pPr marL="457200" indent="-457200" eaLnBrk="1" hangingPunct="1">
              <a:lnSpc>
                <a:spcPct val="150000"/>
              </a:lnSpc>
              <a:buSzPct val="75000"/>
              <a:buBlip>
                <a:blip r:embed="rId5"/>
              </a:buBlip>
            </a:pPr>
            <a:r>
              <a:rPr lang="en-AU" sz="2600" dirty="0">
                <a:latin typeface="Century Gothic" pitchFamily="34" charset="0"/>
              </a:rPr>
              <a:t>j</a:t>
            </a:r>
            <a:r>
              <a:rPr lang="en-AU" sz="2600" dirty="0">
                <a:latin typeface="Century Gothic" pitchFamily="34" charset="0"/>
              </a:rPr>
              <a:t>oint payments</a:t>
            </a:r>
          </a:p>
        </p:txBody>
      </p:sp>
    </p:spTree>
    <p:extLst>
      <p:ext uri="{BB962C8B-B14F-4D97-AF65-F5344CB8AC3E}">
        <p14:creationId xmlns:p14="http://schemas.microsoft.com/office/powerpoint/2010/main" val="3002427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10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074"/>
                                        </p:tgtEl>
                                        <p:attrNameLst>
                                          <p:attrName>style.visibility</p:attrName>
                                        </p:attrNameLst>
                                      </p:cBhvr>
                                      <p:to>
                                        <p:strVal val="visible"/>
                                      </p:to>
                                    </p:set>
                                    <p:animEffect transition="in" filter="fade">
                                      <p:cBhvr>
                                        <p:cTn id="15" dur="500"/>
                                        <p:tgtEl>
                                          <p:spTgt spid="307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nodeType="clickEffect">
                                  <p:stCondLst>
                                    <p:cond delay="0"/>
                                  </p:stCondLst>
                                  <p:childTnLst>
                                    <p:animEffect transition="out" filter="fade">
                                      <p:cBhvr>
                                        <p:cTn id="19" dur="500"/>
                                        <p:tgtEl>
                                          <p:spTgt spid="3074"/>
                                        </p:tgtEl>
                                      </p:cBhvr>
                                    </p:animEffect>
                                    <p:set>
                                      <p:cBhvr>
                                        <p:cTn id="20" dur="1" fill="hold">
                                          <p:stCondLst>
                                            <p:cond delay="499"/>
                                          </p:stCondLst>
                                        </p:cTn>
                                        <p:tgtEl>
                                          <p:spTgt spid="3074"/>
                                        </p:tgtEl>
                                        <p:attrNameLst>
                                          <p:attrName>style.visibility</p:attrName>
                                        </p:attrNameLst>
                                      </p:cBhvr>
                                      <p:to>
                                        <p:strVal val="hidden"/>
                                      </p:to>
                                    </p:set>
                                  </p:childTnLst>
                                </p:cTn>
                              </p:par>
                            </p:childTnLst>
                          </p:cTn>
                        </p:par>
                        <p:par>
                          <p:cTn id="21" fill="hold">
                            <p:stCondLst>
                              <p:cond delay="500"/>
                            </p:stCondLst>
                            <p:childTnLst>
                              <p:par>
                                <p:cTn id="22" presetID="10" presetClass="entr" presetSubtype="0" fill="hold" nodeType="afterEffect">
                                  <p:stCondLst>
                                    <p:cond delay="0"/>
                                  </p:stCondLst>
                                  <p:childTnLst>
                                    <p:set>
                                      <p:cBhvr>
                                        <p:cTn id="23" dur="1" fill="hold">
                                          <p:stCondLst>
                                            <p:cond delay="0"/>
                                          </p:stCondLst>
                                        </p:cTn>
                                        <p:tgtEl>
                                          <p:spTgt spid="3075"/>
                                        </p:tgtEl>
                                        <p:attrNameLst>
                                          <p:attrName>style.visibility</p:attrName>
                                        </p:attrNameLst>
                                      </p:cBhvr>
                                      <p:to>
                                        <p:strVal val="visible"/>
                                      </p:to>
                                    </p:set>
                                    <p:animEffect transition="in" filter="fade">
                                      <p:cBhvr>
                                        <p:cTn id="24" dur="500"/>
                                        <p:tgtEl>
                                          <p:spTgt spid="30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0"/>
          <p:cNvSpPr>
            <a:spLocks noChangeArrowheads="1"/>
          </p:cNvSpPr>
          <p:nvPr/>
        </p:nvSpPr>
        <p:spPr bwMode="auto">
          <a:xfrm>
            <a:off x="0" y="-11875"/>
            <a:ext cx="12191999" cy="719138"/>
          </a:xfrm>
          <a:prstGeom prst="rect">
            <a:avLst/>
          </a:prstGeom>
          <a:noFill/>
          <a:ln w="38100">
            <a:solidFill>
              <a:schemeClr val="tx1"/>
            </a:solidFill>
            <a:miter lim="800000"/>
            <a:headEnd/>
            <a:tailEnd/>
          </a:ln>
        </p:spPr>
        <p:txBody>
          <a:bodyPr wrap="none" lIns="90320" tIns="45160" rIns="90320" bIns="45160" anchor="ctr"/>
          <a:lstStyle/>
          <a:p>
            <a:pPr defTabSz="2941638"/>
            <a:r>
              <a:rPr lang="en-US" sz="4000" b="1" cap="all" dirty="0">
                <a:latin typeface="Arial Rounded MT Bold" pitchFamily="34" charset="0"/>
              </a:rPr>
              <a:t>Syntax: metadata</a:t>
            </a:r>
            <a:endParaRPr lang="en-US" sz="4000" b="1" cap="all" dirty="0">
              <a:latin typeface="Arial Rounded MT Bold" pitchFamily="34" charset="0"/>
            </a:endParaRPr>
          </a:p>
        </p:txBody>
      </p:sp>
      <p:grpSp>
        <p:nvGrpSpPr>
          <p:cNvPr id="3" name="Group 2"/>
          <p:cNvGrpSpPr/>
          <p:nvPr/>
        </p:nvGrpSpPr>
        <p:grpSpPr>
          <a:xfrm>
            <a:off x="1468801" y="1079074"/>
            <a:ext cx="9199199" cy="5397926"/>
            <a:chOff x="-55200" y="850475"/>
            <a:chExt cx="9199199" cy="5397926"/>
          </a:xfrm>
        </p:grpSpPr>
        <p:sp>
          <p:nvSpPr>
            <p:cNvPr id="22" name="Shape 137"/>
            <p:cNvSpPr txBox="1">
              <a:spLocks/>
            </p:cNvSpPr>
            <p:nvPr/>
          </p:nvSpPr>
          <p:spPr>
            <a:xfrm>
              <a:off x="2085825" y="850475"/>
              <a:ext cx="7058174" cy="5397926"/>
            </a:xfrm>
            <a:prstGeom prst="rect">
              <a:avLst/>
            </a:prstGeom>
          </p:spPr>
          <p:txBody>
            <a:bodyPr spcFirstLastPara="1" vert="horz" wrap="square" lIns="91425" tIns="91425" rIns="91425" bIns="91425" rtlCol="0" anchor="t" anchorCtr="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spcBef>
                  <a:spcPts val="600"/>
                </a:spcBef>
              </a:pPr>
              <a:r>
                <a:rPr lang="en-US" sz="3600" b="1" dirty="0">
                  <a:solidFill>
                    <a:schemeClr val="tx1"/>
                  </a:solidFill>
                </a:rPr>
                <a:t>{</a:t>
              </a:r>
              <a:br>
                <a:rPr lang="en-US" sz="3600" b="1" dirty="0">
                  <a:solidFill>
                    <a:schemeClr val="tx1"/>
                  </a:solidFill>
                </a:rPr>
              </a:br>
              <a:r>
                <a:rPr lang="en-US" sz="3600" b="1" dirty="0">
                  <a:solidFill>
                    <a:schemeClr val="tx1"/>
                  </a:solidFill>
                </a:rPr>
                <a:t>"hash":"5a42590...b8b6b",</a:t>
              </a:r>
              <a:br>
                <a:rPr lang="en-US" sz="3600" b="1" dirty="0">
                  <a:solidFill>
                    <a:schemeClr val="tx1"/>
                  </a:solidFill>
                </a:rPr>
              </a:br>
              <a:r>
                <a:rPr lang="en-US" sz="3600" b="1" dirty="0">
                  <a:solidFill>
                    <a:schemeClr val="tx1"/>
                  </a:solidFill>
                </a:rPr>
                <a:t>"ver":1,</a:t>
              </a:r>
              <a:br>
                <a:rPr lang="en-US" sz="3600" b="1" dirty="0">
                  <a:solidFill>
                    <a:schemeClr val="tx1"/>
                  </a:solidFill>
                </a:rPr>
              </a:br>
              <a:r>
                <a:rPr lang="en-US" sz="3600" b="1" dirty="0">
                  <a:solidFill>
                    <a:schemeClr val="tx1"/>
                  </a:solidFill>
                </a:rPr>
                <a:t>"vin_sz":2,</a:t>
              </a:r>
              <a:br>
                <a:rPr lang="en-US" sz="3600" b="1" dirty="0">
                  <a:solidFill>
                    <a:schemeClr val="tx1"/>
                  </a:solidFill>
                </a:rPr>
              </a:br>
              <a:r>
                <a:rPr lang="en-US" sz="3600" b="1" dirty="0">
                  <a:solidFill>
                    <a:schemeClr val="tx1"/>
                  </a:solidFill>
                </a:rPr>
                <a:t>"vout_sz":1,</a:t>
              </a:r>
              <a:br>
                <a:rPr lang="en-US" sz="3600" b="1" dirty="0">
                  <a:solidFill>
                    <a:schemeClr val="tx1"/>
                  </a:solidFill>
                </a:rPr>
              </a:br>
              <a:r>
                <a:rPr lang="en-US" sz="3600" b="1" dirty="0">
                  <a:solidFill>
                    <a:schemeClr val="tx1"/>
                  </a:solidFill>
                </a:rPr>
                <a:t>"lock_time":0,</a:t>
              </a:r>
              <a:br>
                <a:rPr lang="en-US" sz="3600" b="1" dirty="0">
                  <a:solidFill>
                    <a:schemeClr val="tx1"/>
                  </a:solidFill>
                </a:rPr>
              </a:br>
              <a:r>
                <a:rPr lang="en-US" sz="3600" b="1" dirty="0">
                  <a:solidFill>
                    <a:schemeClr val="tx1"/>
                  </a:solidFill>
                </a:rPr>
                <a:t>"size":404,</a:t>
              </a:r>
            </a:p>
            <a:p>
              <a:pPr algn="l">
                <a:spcBef>
                  <a:spcPts val="600"/>
                </a:spcBef>
              </a:pPr>
              <a:r>
                <a:rPr lang="en-US" sz="3600" b="1" dirty="0">
                  <a:solidFill>
                    <a:schemeClr val="tx1"/>
                  </a:solidFill>
                </a:rPr>
                <a:t>...</a:t>
              </a:r>
            </a:p>
            <a:p>
              <a:pPr algn="l">
                <a:spcBef>
                  <a:spcPts val="600"/>
                </a:spcBef>
              </a:pPr>
              <a:r>
                <a:rPr lang="en-US" sz="3600" b="1" dirty="0">
                  <a:solidFill>
                    <a:schemeClr val="tx1"/>
                  </a:solidFill>
                </a:rPr>
                <a:t>}</a:t>
              </a:r>
              <a:endParaRPr lang="en-US" sz="3600" b="1" dirty="0">
                <a:solidFill>
                  <a:schemeClr val="tx1"/>
                </a:solidFill>
              </a:endParaRPr>
            </a:p>
          </p:txBody>
        </p:sp>
        <p:sp>
          <p:nvSpPr>
            <p:cNvPr id="23" name="Shape 138"/>
            <p:cNvSpPr/>
            <p:nvPr/>
          </p:nvSpPr>
          <p:spPr>
            <a:xfrm>
              <a:off x="1763800" y="2209800"/>
              <a:ext cx="321900" cy="1606336"/>
            </a:xfrm>
            <a:prstGeom prst="leftBrace">
              <a:avLst>
                <a:gd name="adj1" fmla="val 8333"/>
                <a:gd name="adj2" fmla="val 48607"/>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5" name="Shape 140"/>
            <p:cNvSpPr txBox="1"/>
            <p:nvPr/>
          </p:nvSpPr>
          <p:spPr>
            <a:xfrm>
              <a:off x="40800" y="2667000"/>
              <a:ext cx="1719000" cy="423300"/>
            </a:xfrm>
            <a:prstGeom prst="rect">
              <a:avLst/>
            </a:prstGeom>
            <a:noFill/>
            <a:ln>
              <a:noFill/>
            </a:ln>
          </p:spPr>
          <p:txBody>
            <a:bodyPr spcFirstLastPara="1" wrap="square" lIns="91425" tIns="91425" rIns="91425" bIns="91425" anchor="t" anchorCtr="0">
              <a:noAutofit/>
            </a:bodyPr>
            <a:lstStyle/>
            <a:p>
              <a:r>
                <a:rPr lang="en" sz="2000" b="1" dirty="0"/>
                <a:t>housekeeping</a:t>
              </a:r>
              <a:endParaRPr sz="2000" b="1" dirty="0"/>
            </a:p>
          </p:txBody>
        </p:sp>
        <p:sp>
          <p:nvSpPr>
            <p:cNvPr id="26" name="Shape 141"/>
            <p:cNvSpPr/>
            <p:nvPr/>
          </p:nvSpPr>
          <p:spPr>
            <a:xfrm>
              <a:off x="1781400" y="4343400"/>
              <a:ext cx="254400" cy="457200"/>
            </a:xfrm>
            <a:prstGeom prst="leftBrace">
              <a:avLst>
                <a:gd name="adj1" fmla="val 8333"/>
                <a:gd name="adj2" fmla="val 48607"/>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7" name="Shape 142"/>
            <p:cNvSpPr txBox="1"/>
            <p:nvPr/>
          </p:nvSpPr>
          <p:spPr>
            <a:xfrm>
              <a:off x="0" y="1405500"/>
              <a:ext cx="1809725" cy="804300"/>
            </a:xfrm>
            <a:prstGeom prst="rect">
              <a:avLst/>
            </a:prstGeom>
            <a:noFill/>
            <a:ln>
              <a:noFill/>
            </a:ln>
          </p:spPr>
          <p:txBody>
            <a:bodyPr spcFirstLastPara="1" wrap="square" lIns="91425" tIns="91425" rIns="91425" bIns="91425" anchor="t" anchorCtr="0">
              <a:noAutofit/>
            </a:bodyPr>
            <a:lstStyle/>
            <a:p>
              <a:pPr algn="ctr"/>
              <a:r>
                <a:rPr lang="en" sz="2000" b="1" dirty="0"/>
                <a:t>transaction hash</a:t>
              </a:r>
              <a:endParaRPr sz="2000" b="1" dirty="0"/>
            </a:p>
          </p:txBody>
        </p:sp>
        <p:sp>
          <p:nvSpPr>
            <p:cNvPr id="28" name="Shape 143"/>
            <p:cNvSpPr/>
            <p:nvPr/>
          </p:nvSpPr>
          <p:spPr>
            <a:xfrm>
              <a:off x="1759800" y="1696225"/>
              <a:ext cx="276000" cy="361175"/>
            </a:xfrm>
            <a:prstGeom prst="leftBrace">
              <a:avLst>
                <a:gd name="adj1" fmla="val 8333"/>
                <a:gd name="adj2" fmla="val 48607"/>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9" name="Shape 144"/>
            <p:cNvSpPr txBox="1"/>
            <p:nvPr/>
          </p:nvSpPr>
          <p:spPr>
            <a:xfrm>
              <a:off x="-55200" y="3581400"/>
              <a:ext cx="1819000" cy="838200"/>
            </a:xfrm>
            <a:prstGeom prst="rect">
              <a:avLst/>
            </a:prstGeom>
            <a:noFill/>
            <a:ln>
              <a:noFill/>
            </a:ln>
          </p:spPr>
          <p:txBody>
            <a:bodyPr spcFirstLastPara="1" wrap="square" lIns="91425" tIns="91425" rIns="91425" bIns="91425" anchor="t" anchorCtr="0">
              <a:noAutofit/>
            </a:bodyPr>
            <a:lstStyle/>
            <a:p>
              <a:pPr algn="ctr"/>
              <a:r>
                <a:rPr lang="en" sz="2000" b="1" dirty="0"/>
                <a:t>not </a:t>
              </a:r>
              <a:r>
                <a:rPr lang="en" sz="2000" b="1" dirty="0"/>
                <a:t>valid </a:t>
              </a:r>
              <a:r>
                <a:rPr lang="en" sz="2000" b="1" dirty="0"/>
                <a:t>before</a:t>
              </a:r>
              <a:endParaRPr sz="2000" b="1" dirty="0"/>
            </a:p>
          </p:txBody>
        </p:sp>
        <p:sp>
          <p:nvSpPr>
            <p:cNvPr id="30" name="Shape 145"/>
            <p:cNvSpPr/>
            <p:nvPr/>
          </p:nvSpPr>
          <p:spPr>
            <a:xfrm>
              <a:off x="1809825" y="3858300"/>
              <a:ext cx="225975" cy="485100"/>
            </a:xfrm>
            <a:prstGeom prst="leftBrace">
              <a:avLst>
                <a:gd name="adj1" fmla="val 8333"/>
                <a:gd name="adj2" fmla="val 48607"/>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2" name="Shape 140"/>
            <p:cNvSpPr txBox="1"/>
            <p:nvPr/>
          </p:nvSpPr>
          <p:spPr>
            <a:xfrm>
              <a:off x="33600" y="4301100"/>
              <a:ext cx="1719000" cy="423300"/>
            </a:xfrm>
            <a:prstGeom prst="rect">
              <a:avLst/>
            </a:prstGeom>
            <a:noFill/>
            <a:ln>
              <a:noFill/>
            </a:ln>
          </p:spPr>
          <p:txBody>
            <a:bodyPr spcFirstLastPara="1" wrap="square" lIns="91425" tIns="91425" rIns="91425" bIns="91425" anchor="t" anchorCtr="0">
              <a:noAutofit/>
            </a:bodyPr>
            <a:lstStyle/>
            <a:p>
              <a:r>
                <a:rPr lang="en" sz="2000" b="1" dirty="0"/>
                <a:t>housekeeping</a:t>
              </a:r>
              <a:endParaRPr sz="2000" b="1" dirty="0"/>
            </a:p>
          </p:txBody>
        </p:sp>
      </p:grpSp>
    </p:spTree>
    <p:extLst>
      <p:ext uri="{BB962C8B-B14F-4D97-AF65-F5344CB8AC3E}">
        <p14:creationId xmlns:p14="http://schemas.microsoft.com/office/powerpoint/2010/main" val="4032710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0"/>
          <p:cNvSpPr>
            <a:spLocks noChangeArrowheads="1"/>
          </p:cNvSpPr>
          <p:nvPr/>
        </p:nvSpPr>
        <p:spPr bwMode="auto">
          <a:xfrm>
            <a:off x="0" y="-11875"/>
            <a:ext cx="12191999" cy="719138"/>
          </a:xfrm>
          <a:prstGeom prst="rect">
            <a:avLst/>
          </a:prstGeom>
          <a:noFill/>
          <a:ln w="38100">
            <a:solidFill>
              <a:schemeClr val="tx1"/>
            </a:solidFill>
            <a:miter lim="800000"/>
            <a:headEnd/>
            <a:tailEnd/>
          </a:ln>
        </p:spPr>
        <p:txBody>
          <a:bodyPr wrap="none" lIns="90320" tIns="45160" rIns="90320" bIns="45160" anchor="ctr"/>
          <a:lstStyle/>
          <a:p>
            <a:pPr defTabSz="2941638"/>
            <a:r>
              <a:rPr lang="en-US" sz="4000" b="1" cap="all" dirty="0">
                <a:latin typeface="Arial Rounded MT Bold" pitchFamily="34" charset="0"/>
              </a:rPr>
              <a:t>Transaction inputs</a:t>
            </a:r>
            <a:endParaRPr lang="en-US" sz="4000" b="1" cap="all" dirty="0">
              <a:latin typeface="Arial Rounded MT Bold" pitchFamily="34" charset="0"/>
            </a:endParaRPr>
          </a:p>
        </p:txBody>
      </p:sp>
      <p:sp>
        <p:nvSpPr>
          <p:cNvPr id="2" name="AutoShape 4" descr="Image result for hash function meme"/>
          <p:cNvSpPr>
            <a:spLocks noChangeAspect="1" noChangeArrowheads="1"/>
          </p:cNvSpPr>
          <p:nvPr/>
        </p:nvSpPr>
        <p:spPr bwMode="auto">
          <a:xfrm>
            <a:off x="1587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6" descr="Image result for hash function meme"/>
          <p:cNvSpPr>
            <a:spLocks noChangeAspect="1" noChangeArrowheads="1"/>
          </p:cNvSpPr>
          <p:nvPr/>
        </p:nvSpPr>
        <p:spPr bwMode="auto">
          <a:xfrm>
            <a:off x="1739900" y="158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4" name="Group 3"/>
          <p:cNvGrpSpPr/>
          <p:nvPr/>
        </p:nvGrpSpPr>
        <p:grpSpPr>
          <a:xfrm>
            <a:off x="1524000" y="1066800"/>
            <a:ext cx="8991600" cy="5029200"/>
            <a:chOff x="0" y="685800"/>
            <a:chExt cx="8991600" cy="5029200"/>
          </a:xfrm>
        </p:grpSpPr>
        <p:sp>
          <p:nvSpPr>
            <p:cNvPr id="9" name="Shape 152"/>
            <p:cNvSpPr txBox="1">
              <a:spLocks/>
            </p:cNvSpPr>
            <p:nvPr/>
          </p:nvSpPr>
          <p:spPr>
            <a:xfrm>
              <a:off x="1713275" y="685800"/>
              <a:ext cx="7278325" cy="5029200"/>
            </a:xfrm>
            <a:prstGeom prst="rect">
              <a:avLst/>
            </a:prstGeom>
          </p:spPr>
          <p:txBody>
            <a:bodyPr spcFirstLastPara="1" vert="horz" wrap="square" lIns="91425" tIns="91425" rIns="91425" bIns="91425" rtlCol="0" anchor="t" anchorCtr="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spcBef>
                  <a:spcPts val="600"/>
                </a:spcBef>
              </a:pPr>
              <a:r>
                <a:rPr lang="en-US" sz="2800" b="1" dirty="0">
                  <a:solidFill>
                    <a:schemeClr val="tx1"/>
                  </a:solidFill>
                </a:rPr>
                <a:t>      "in":[</a:t>
              </a:r>
              <a:br>
                <a:rPr lang="en-US" sz="2800" b="1" dirty="0">
                  <a:solidFill>
                    <a:schemeClr val="tx1"/>
                  </a:solidFill>
                </a:rPr>
              </a:br>
              <a:r>
                <a:rPr lang="en-US" sz="2800" b="1" dirty="0">
                  <a:solidFill>
                    <a:schemeClr val="tx1"/>
                  </a:solidFill>
                </a:rPr>
                <a:t>        {</a:t>
              </a:r>
              <a:br>
                <a:rPr lang="en-US" sz="2800" b="1" dirty="0">
                  <a:solidFill>
                    <a:schemeClr val="tx1"/>
                  </a:solidFill>
                </a:rPr>
              </a:br>
              <a:r>
                <a:rPr lang="en-US" sz="2800" b="1" dirty="0">
                  <a:solidFill>
                    <a:schemeClr val="tx1"/>
                  </a:solidFill>
                </a:rPr>
                <a:t>          "</a:t>
              </a:r>
              <a:r>
                <a:rPr lang="en-US" sz="2800" b="1" dirty="0" err="1">
                  <a:solidFill>
                    <a:schemeClr val="tx1"/>
                  </a:solidFill>
                </a:rPr>
                <a:t>prev_out</a:t>
              </a:r>
              <a:r>
                <a:rPr lang="en-US" sz="2800" b="1" dirty="0">
                  <a:solidFill>
                    <a:schemeClr val="tx1"/>
                  </a:solidFill>
                </a:rPr>
                <a:t>":{</a:t>
              </a:r>
              <a:br>
                <a:rPr lang="en-US" sz="2800" b="1" dirty="0">
                  <a:solidFill>
                    <a:schemeClr val="tx1"/>
                  </a:solidFill>
                </a:rPr>
              </a:br>
              <a:r>
                <a:rPr lang="en-US" sz="2800" b="1" dirty="0">
                  <a:solidFill>
                    <a:schemeClr val="tx1"/>
                  </a:solidFill>
                </a:rPr>
                <a:t>            "hash":"3be4...80260",</a:t>
              </a:r>
              <a:br>
                <a:rPr lang="en-US" sz="2800" b="1" dirty="0">
                  <a:solidFill>
                    <a:schemeClr val="tx1"/>
                  </a:solidFill>
                </a:rPr>
              </a:br>
              <a:r>
                <a:rPr lang="en-US" sz="2800" b="1" dirty="0">
                  <a:solidFill>
                    <a:schemeClr val="tx1"/>
                  </a:solidFill>
                </a:rPr>
                <a:t>            "n":0</a:t>
              </a:r>
              <a:br>
                <a:rPr lang="en-US" sz="2800" b="1" dirty="0">
                  <a:solidFill>
                    <a:schemeClr val="tx1"/>
                  </a:solidFill>
                </a:rPr>
              </a:br>
              <a:r>
                <a:rPr lang="en-US" sz="2800" b="1" dirty="0">
                  <a:solidFill>
                    <a:schemeClr val="tx1"/>
                  </a:solidFill>
                </a:rPr>
                <a:t>          }, </a:t>
              </a:r>
            </a:p>
            <a:p>
              <a:pPr indent="457200" algn="l">
                <a:spcBef>
                  <a:spcPts val="600"/>
                </a:spcBef>
              </a:pPr>
              <a:r>
                <a:rPr lang="en-US" sz="2800" b="1" dirty="0">
                  <a:solidFill>
                    <a:schemeClr val="tx1"/>
                  </a:solidFill>
                </a:rPr>
                <a:t> "scriptSig":"30440....3f3a4ce81"</a:t>
              </a:r>
              <a:br>
                <a:rPr lang="en-US" sz="2800" b="1" dirty="0">
                  <a:solidFill>
                    <a:schemeClr val="tx1"/>
                  </a:solidFill>
                </a:rPr>
              </a:br>
              <a:r>
                <a:rPr lang="en-US" sz="2800" b="1" dirty="0">
                  <a:solidFill>
                    <a:schemeClr val="tx1"/>
                  </a:solidFill>
                </a:rPr>
                <a:t>        },</a:t>
              </a:r>
              <a:br>
                <a:rPr lang="en-US" sz="2800" b="1" dirty="0">
                  <a:solidFill>
                    <a:schemeClr val="tx1"/>
                  </a:solidFill>
                </a:rPr>
              </a:br>
              <a:r>
                <a:rPr lang="en-US" sz="2800" b="1" dirty="0">
                  <a:solidFill>
                    <a:schemeClr val="tx1"/>
                  </a:solidFill>
                </a:rPr>
                <a:t>           ... </a:t>
              </a:r>
            </a:p>
            <a:p>
              <a:pPr algn="l">
                <a:spcBef>
                  <a:spcPts val="600"/>
                </a:spcBef>
              </a:pPr>
              <a:r>
                <a:rPr lang="en-US" sz="2800" b="1" dirty="0">
                  <a:solidFill>
                    <a:schemeClr val="tx1"/>
                  </a:solidFill>
                </a:rPr>
                <a:t>             ],</a:t>
              </a:r>
              <a:endParaRPr lang="en-US" sz="2800" b="1" dirty="0">
                <a:solidFill>
                  <a:schemeClr val="tx1"/>
                </a:solidFill>
              </a:endParaRPr>
            </a:p>
          </p:txBody>
        </p:sp>
        <p:sp>
          <p:nvSpPr>
            <p:cNvPr id="10" name="Shape 153"/>
            <p:cNvSpPr/>
            <p:nvPr/>
          </p:nvSpPr>
          <p:spPr>
            <a:xfrm>
              <a:off x="1566050" y="1912500"/>
              <a:ext cx="276000" cy="1135500"/>
            </a:xfrm>
            <a:prstGeom prst="leftBrace">
              <a:avLst>
                <a:gd name="adj1" fmla="val 8333"/>
                <a:gd name="adj2" fmla="val 48607"/>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1" name="Shape 154"/>
            <p:cNvSpPr/>
            <p:nvPr/>
          </p:nvSpPr>
          <p:spPr>
            <a:xfrm>
              <a:off x="1594200" y="3429000"/>
              <a:ext cx="206450" cy="762000"/>
            </a:xfrm>
            <a:prstGeom prst="leftBrace">
              <a:avLst>
                <a:gd name="adj1" fmla="val 8333"/>
                <a:gd name="adj2" fmla="val 48607"/>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2" name="Shape 155"/>
            <p:cNvSpPr/>
            <p:nvPr/>
          </p:nvSpPr>
          <p:spPr>
            <a:xfrm>
              <a:off x="1607450" y="4419600"/>
              <a:ext cx="193200" cy="533400"/>
            </a:xfrm>
            <a:prstGeom prst="leftBrace">
              <a:avLst>
                <a:gd name="adj1" fmla="val 8333"/>
                <a:gd name="adj2" fmla="val 48607"/>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3" name="Shape 156"/>
            <p:cNvSpPr txBox="1"/>
            <p:nvPr/>
          </p:nvSpPr>
          <p:spPr>
            <a:xfrm>
              <a:off x="274500" y="3539100"/>
              <a:ext cx="1173300" cy="423300"/>
            </a:xfrm>
            <a:prstGeom prst="rect">
              <a:avLst/>
            </a:prstGeom>
            <a:noFill/>
            <a:ln>
              <a:noFill/>
            </a:ln>
          </p:spPr>
          <p:txBody>
            <a:bodyPr spcFirstLastPara="1" wrap="square" lIns="91425" tIns="91425" rIns="91425" bIns="91425" anchor="t" anchorCtr="0">
              <a:noAutofit/>
            </a:bodyPr>
            <a:lstStyle/>
            <a:p>
              <a:pPr algn="ctr"/>
              <a:r>
                <a:rPr lang="en" sz="2000" b="1" dirty="0"/>
                <a:t>signature</a:t>
              </a:r>
              <a:endParaRPr sz="2000" b="1" dirty="0"/>
            </a:p>
          </p:txBody>
        </p:sp>
        <p:sp>
          <p:nvSpPr>
            <p:cNvPr id="14" name="Shape 157"/>
            <p:cNvSpPr txBox="1"/>
            <p:nvPr/>
          </p:nvSpPr>
          <p:spPr>
            <a:xfrm>
              <a:off x="0" y="2057400"/>
              <a:ext cx="1566050" cy="754500"/>
            </a:xfrm>
            <a:prstGeom prst="rect">
              <a:avLst/>
            </a:prstGeom>
            <a:noFill/>
            <a:ln>
              <a:noFill/>
            </a:ln>
          </p:spPr>
          <p:txBody>
            <a:bodyPr spcFirstLastPara="1" wrap="square" lIns="91425" tIns="91425" rIns="91425" bIns="91425" anchor="t" anchorCtr="0">
              <a:noAutofit/>
            </a:bodyPr>
            <a:lstStyle/>
            <a:p>
              <a:pPr algn="ctr"/>
              <a:r>
                <a:rPr lang="en" sz="2000" b="1" dirty="0"/>
                <a:t>previous</a:t>
              </a:r>
              <a:endParaRPr sz="2000" b="1" dirty="0"/>
            </a:p>
            <a:p>
              <a:pPr algn="ctr"/>
              <a:r>
                <a:rPr lang="en" sz="2000" b="1" dirty="0"/>
                <a:t>transaction</a:t>
              </a:r>
              <a:endParaRPr sz="2000" b="1" dirty="0"/>
            </a:p>
          </p:txBody>
        </p:sp>
        <p:sp>
          <p:nvSpPr>
            <p:cNvPr id="15" name="Shape 158"/>
            <p:cNvSpPr txBox="1"/>
            <p:nvPr/>
          </p:nvSpPr>
          <p:spPr>
            <a:xfrm>
              <a:off x="245200" y="4267200"/>
              <a:ext cx="1329600" cy="898800"/>
            </a:xfrm>
            <a:prstGeom prst="rect">
              <a:avLst/>
            </a:prstGeom>
            <a:noFill/>
            <a:ln>
              <a:noFill/>
            </a:ln>
          </p:spPr>
          <p:txBody>
            <a:bodyPr spcFirstLastPara="1" wrap="square" lIns="91425" tIns="91425" rIns="91425" bIns="91425" anchor="t" anchorCtr="0">
              <a:noAutofit/>
            </a:bodyPr>
            <a:lstStyle/>
            <a:p>
              <a:pPr algn="ctr"/>
              <a:r>
                <a:rPr lang="en" b="1" dirty="0"/>
                <a:t>(more inputs)</a:t>
              </a:r>
              <a:endParaRPr b="1" dirty="0"/>
            </a:p>
          </p:txBody>
        </p:sp>
      </p:grpSp>
    </p:spTree>
    <p:extLst>
      <p:ext uri="{BB962C8B-B14F-4D97-AF65-F5344CB8AC3E}">
        <p14:creationId xmlns:p14="http://schemas.microsoft.com/office/powerpoint/2010/main" val="2822973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0"/>
          <p:cNvSpPr>
            <a:spLocks noChangeArrowheads="1"/>
          </p:cNvSpPr>
          <p:nvPr/>
        </p:nvSpPr>
        <p:spPr bwMode="auto">
          <a:xfrm>
            <a:off x="0" y="-11875"/>
            <a:ext cx="12191999" cy="719138"/>
          </a:xfrm>
          <a:prstGeom prst="rect">
            <a:avLst/>
          </a:prstGeom>
          <a:noFill/>
          <a:ln w="38100">
            <a:solidFill>
              <a:schemeClr val="tx1"/>
            </a:solidFill>
            <a:miter lim="800000"/>
            <a:headEnd/>
            <a:tailEnd/>
          </a:ln>
        </p:spPr>
        <p:txBody>
          <a:bodyPr wrap="none" lIns="90320" tIns="45160" rIns="90320" bIns="45160" anchor="ctr"/>
          <a:lstStyle/>
          <a:p>
            <a:pPr defTabSz="2941638"/>
            <a:r>
              <a:rPr lang="en-US" sz="4000" b="1" cap="all" dirty="0">
                <a:latin typeface="Arial Rounded MT Bold" pitchFamily="34" charset="0"/>
              </a:rPr>
              <a:t>Transaction outputs</a:t>
            </a:r>
            <a:endParaRPr lang="en-US" sz="4000" b="1" cap="all" dirty="0">
              <a:latin typeface="Arial Rounded MT Bold" pitchFamily="34" charset="0"/>
            </a:endParaRPr>
          </a:p>
        </p:txBody>
      </p:sp>
      <p:sp>
        <p:nvSpPr>
          <p:cNvPr id="14" name="Shape 170"/>
          <p:cNvSpPr/>
          <p:nvPr/>
        </p:nvSpPr>
        <p:spPr>
          <a:xfrm>
            <a:off x="10210775" y="877800"/>
            <a:ext cx="1895400" cy="452700"/>
          </a:xfrm>
          <a:prstGeom prst="roundRect">
            <a:avLst>
              <a:gd name="adj" fmla="val 16667"/>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r>
              <a:rPr lang="en" dirty="0"/>
              <a:t>more on this soon...</a:t>
            </a:r>
            <a:endParaRPr dirty="0"/>
          </a:p>
        </p:txBody>
      </p:sp>
      <p:grpSp>
        <p:nvGrpSpPr>
          <p:cNvPr id="17" name="Group 16"/>
          <p:cNvGrpSpPr/>
          <p:nvPr/>
        </p:nvGrpSpPr>
        <p:grpSpPr>
          <a:xfrm>
            <a:off x="1524001" y="1007312"/>
            <a:ext cx="8961437" cy="5317288"/>
            <a:chOff x="0" y="1104150"/>
            <a:chExt cx="8961437" cy="5317288"/>
          </a:xfrm>
        </p:grpSpPr>
        <p:sp>
          <p:nvSpPr>
            <p:cNvPr id="7" name="Shape 164"/>
            <p:cNvSpPr txBox="1">
              <a:spLocks/>
            </p:cNvSpPr>
            <p:nvPr/>
          </p:nvSpPr>
          <p:spPr>
            <a:xfrm>
              <a:off x="1404875" y="1104150"/>
              <a:ext cx="7556562" cy="5317288"/>
            </a:xfrm>
            <a:prstGeom prst="rect">
              <a:avLst/>
            </a:prstGeom>
          </p:spPr>
          <p:txBody>
            <a:bodyPr spcFirstLastPara="1" vert="horz" wrap="square" lIns="91425" tIns="91425" rIns="91425" bIns="91425" rtlCol="0" anchor="t" anchorCtr="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spcBef>
                  <a:spcPts val="600"/>
                </a:spcBef>
              </a:pPr>
              <a:r>
                <a:rPr lang="en-US" sz="2800" b="1" dirty="0">
                  <a:solidFill>
                    <a:schemeClr val="tx1"/>
                  </a:solidFill>
                </a:rPr>
                <a:t>  "out":[</a:t>
              </a:r>
            </a:p>
            <a:p>
              <a:pPr algn="l">
                <a:spcBef>
                  <a:spcPts val="600"/>
                </a:spcBef>
              </a:pPr>
              <a:r>
                <a:rPr lang="en-US" sz="2800" b="1" dirty="0">
                  <a:solidFill>
                    <a:schemeClr val="tx1"/>
                  </a:solidFill>
                </a:rPr>
                <a:t>        {</a:t>
              </a:r>
            </a:p>
            <a:p>
              <a:pPr algn="l">
                <a:spcBef>
                  <a:spcPts val="600"/>
                </a:spcBef>
              </a:pPr>
              <a:r>
                <a:rPr lang="en-US" sz="2800" b="1" dirty="0">
                  <a:solidFill>
                    <a:schemeClr val="tx1"/>
                  </a:solidFill>
                </a:rPr>
                <a:t>          "value":"10.12287097",</a:t>
              </a:r>
            </a:p>
            <a:p>
              <a:pPr algn="l">
                <a:spcBef>
                  <a:spcPts val="600"/>
                </a:spcBef>
              </a:pPr>
              <a:r>
                <a:rPr lang="en-US" sz="2800" b="1" dirty="0">
                  <a:solidFill>
                    <a:schemeClr val="tx1"/>
                  </a:solidFill>
                </a:rPr>
                <a:t>          "</a:t>
              </a:r>
              <a:r>
                <a:rPr lang="en-US" sz="2800" b="1" dirty="0" err="1">
                  <a:solidFill>
                    <a:schemeClr val="tx1"/>
                  </a:solidFill>
                </a:rPr>
                <a:t>scriptPubKey</a:t>
              </a:r>
              <a:r>
                <a:rPr lang="en-US" sz="2800" b="1" dirty="0">
                  <a:solidFill>
                    <a:schemeClr val="tx1"/>
                  </a:solidFill>
                </a:rPr>
                <a:t>":"OP_DUP OP_HASH160 69e...3d42e OP_EQUALVERIFY OP_CHECKSIG"</a:t>
              </a:r>
            </a:p>
            <a:p>
              <a:pPr algn="l">
                <a:spcBef>
                  <a:spcPts val="600"/>
                </a:spcBef>
              </a:pPr>
              <a:r>
                <a:rPr lang="en-US" sz="2800" b="1" dirty="0">
                  <a:solidFill>
                    <a:schemeClr val="tx1"/>
                  </a:solidFill>
                </a:rPr>
                <a:t>        },</a:t>
              </a:r>
            </a:p>
            <a:p>
              <a:pPr algn="l">
                <a:spcBef>
                  <a:spcPts val="600"/>
                </a:spcBef>
              </a:pPr>
              <a:r>
                <a:rPr lang="en-US" sz="2800" b="1" dirty="0">
                  <a:solidFill>
                    <a:schemeClr val="tx1"/>
                  </a:solidFill>
                </a:rPr>
                <a:t>	  ...</a:t>
              </a:r>
            </a:p>
            <a:p>
              <a:pPr algn="l">
                <a:spcBef>
                  <a:spcPts val="600"/>
                </a:spcBef>
              </a:pPr>
              <a:r>
                <a:rPr lang="en-US" sz="2800" b="1" dirty="0">
                  <a:solidFill>
                    <a:schemeClr val="tx1"/>
                  </a:solidFill>
                </a:rPr>
                <a:t>      ]</a:t>
              </a:r>
            </a:p>
            <a:p>
              <a:pPr algn="l">
                <a:spcBef>
                  <a:spcPts val="600"/>
                </a:spcBef>
              </a:pPr>
              <a:endParaRPr lang="en-US" sz="2800" b="1" dirty="0">
                <a:solidFill>
                  <a:schemeClr val="tx1"/>
                </a:solidFill>
              </a:endParaRPr>
            </a:p>
            <a:p>
              <a:pPr algn="l">
                <a:spcBef>
                  <a:spcPts val="600"/>
                </a:spcBef>
              </a:pPr>
              <a:endParaRPr lang="en-US" sz="2800" b="1" dirty="0">
                <a:solidFill>
                  <a:schemeClr val="tx1"/>
                </a:solidFill>
              </a:endParaRPr>
            </a:p>
          </p:txBody>
        </p:sp>
        <p:sp>
          <p:nvSpPr>
            <p:cNvPr id="9" name="Shape 165"/>
            <p:cNvSpPr/>
            <p:nvPr/>
          </p:nvSpPr>
          <p:spPr>
            <a:xfrm>
              <a:off x="1455300" y="2286000"/>
              <a:ext cx="297300" cy="533400"/>
            </a:xfrm>
            <a:prstGeom prst="leftBrace">
              <a:avLst>
                <a:gd name="adj1" fmla="val 8333"/>
                <a:gd name="adj2" fmla="val 48607"/>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0" name="Shape 166"/>
            <p:cNvSpPr/>
            <p:nvPr/>
          </p:nvSpPr>
          <p:spPr>
            <a:xfrm>
              <a:off x="1524000" y="4191000"/>
              <a:ext cx="228600" cy="609600"/>
            </a:xfrm>
            <a:prstGeom prst="leftBrace">
              <a:avLst>
                <a:gd name="adj1" fmla="val 8333"/>
                <a:gd name="adj2" fmla="val 48607"/>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1" name="Shape 167"/>
            <p:cNvSpPr txBox="1"/>
            <p:nvPr/>
          </p:nvSpPr>
          <p:spPr>
            <a:xfrm>
              <a:off x="228600" y="2133600"/>
              <a:ext cx="1173300" cy="1054858"/>
            </a:xfrm>
            <a:prstGeom prst="rect">
              <a:avLst/>
            </a:prstGeom>
            <a:noFill/>
            <a:ln>
              <a:noFill/>
            </a:ln>
          </p:spPr>
          <p:txBody>
            <a:bodyPr spcFirstLastPara="1" wrap="square" lIns="91425" tIns="91425" rIns="91425" bIns="91425" anchor="t" anchorCtr="0">
              <a:noAutofit/>
            </a:bodyPr>
            <a:lstStyle/>
            <a:p>
              <a:pPr algn="ctr"/>
              <a:r>
                <a:rPr lang="en" sz="2000" b="1" dirty="0"/>
                <a:t>output value</a:t>
              </a:r>
              <a:endParaRPr sz="2000" b="1" dirty="0"/>
            </a:p>
          </p:txBody>
        </p:sp>
        <p:sp>
          <p:nvSpPr>
            <p:cNvPr id="12" name="Shape 168"/>
            <p:cNvSpPr txBox="1"/>
            <p:nvPr/>
          </p:nvSpPr>
          <p:spPr>
            <a:xfrm>
              <a:off x="3938150" y="4855830"/>
              <a:ext cx="1395850" cy="859170"/>
            </a:xfrm>
            <a:prstGeom prst="rect">
              <a:avLst/>
            </a:prstGeom>
            <a:noFill/>
            <a:ln>
              <a:noFill/>
            </a:ln>
          </p:spPr>
          <p:txBody>
            <a:bodyPr spcFirstLastPara="1" wrap="square" lIns="91425" tIns="91425" rIns="91425" bIns="91425" anchor="t" anchorCtr="0">
              <a:noAutofit/>
            </a:bodyPr>
            <a:lstStyle/>
            <a:p>
              <a:pPr algn="ctr"/>
              <a:r>
                <a:rPr lang="en" sz="2000" b="1" dirty="0"/>
                <a:t>recipient </a:t>
              </a:r>
              <a:r>
                <a:rPr lang="en" sz="2000" b="1" dirty="0"/>
                <a:t>address</a:t>
              </a:r>
              <a:endParaRPr sz="2000" b="1" dirty="0"/>
            </a:p>
          </p:txBody>
        </p:sp>
        <p:sp>
          <p:nvSpPr>
            <p:cNvPr id="13" name="Shape 169"/>
            <p:cNvSpPr txBox="1"/>
            <p:nvPr/>
          </p:nvSpPr>
          <p:spPr>
            <a:xfrm>
              <a:off x="0" y="4102425"/>
              <a:ext cx="1566000" cy="774375"/>
            </a:xfrm>
            <a:prstGeom prst="rect">
              <a:avLst/>
            </a:prstGeom>
            <a:noFill/>
            <a:ln>
              <a:noFill/>
            </a:ln>
          </p:spPr>
          <p:txBody>
            <a:bodyPr spcFirstLastPara="1" wrap="square" lIns="91425" tIns="91425" rIns="91425" bIns="91425" anchor="t" anchorCtr="0">
              <a:noAutofit/>
            </a:bodyPr>
            <a:lstStyle/>
            <a:p>
              <a:pPr algn="ctr"/>
              <a:r>
                <a:rPr lang="en" sz="2000" b="1" dirty="0"/>
                <a:t>(more outputs)</a:t>
              </a:r>
              <a:endParaRPr sz="2000" b="1" dirty="0"/>
            </a:p>
          </p:txBody>
        </p:sp>
        <p:cxnSp>
          <p:nvCxnSpPr>
            <p:cNvPr id="15" name="Shape 171"/>
            <p:cNvCxnSpPr/>
            <p:nvPr/>
          </p:nvCxnSpPr>
          <p:spPr>
            <a:xfrm flipH="1" flipV="1">
              <a:off x="2438400" y="3762794"/>
              <a:ext cx="2171700" cy="1233156"/>
            </a:xfrm>
            <a:prstGeom prst="straightConnector1">
              <a:avLst/>
            </a:prstGeom>
            <a:noFill/>
            <a:ln w="19050" cap="flat" cmpd="sng">
              <a:solidFill>
                <a:srgbClr val="FF0000"/>
              </a:solidFill>
              <a:prstDash val="solid"/>
              <a:round/>
              <a:headEnd type="none" w="med" len="med"/>
              <a:tailEnd type="triangle" w="med" len="med"/>
            </a:ln>
          </p:spPr>
        </p:cxnSp>
        <p:sp>
          <p:nvSpPr>
            <p:cNvPr id="16" name="Shape 172"/>
            <p:cNvSpPr/>
            <p:nvPr/>
          </p:nvSpPr>
          <p:spPr>
            <a:xfrm>
              <a:off x="1371600" y="3175594"/>
              <a:ext cx="1963600" cy="5745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endParaRPr/>
            </a:p>
          </p:txBody>
        </p:sp>
      </p:grpSp>
    </p:spTree>
    <p:extLst>
      <p:ext uri="{BB962C8B-B14F-4D97-AF65-F5344CB8AC3E}">
        <p14:creationId xmlns:p14="http://schemas.microsoft.com/office/powerpoint/2010/main" val="3143261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10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0"/>
          <p:cNvSpPr>
            <a:spLocks noChangeArrowheads="1"/>
          </p:cNvSpPr>
          <p:nvPr/>
        </p:nvSpPr>
        <p:spPr bwMode="auto">
          <a:xfrm>
            <a:off x="0" y="-11875"/>
            <a:ext cx="12191999" cy="719138"/>
          </a:xfrm>
          <a:prstGeom prst="rect">
            <a:avLst/>
          </a:prstGeom>
          <a:noFill/>
          <a:ln w="38100">
            <a:solidFill>
              <a:schemeClr val="tx1"/>
            </a:solidFill>
            <a:miter lim="800000"/>
            <a:headEnd/>
            <a:tailEnd/>
          </a:ln>
        </p:spPr>
        <p:txBody>
          <a:bodyPr wrap="none" lIns="90320" tIns="45160" rIns="90320" bIns="45160" anchor="ctr"/>
          <a:lstStyle/>
          <a:p>
            <a:pPr defTabSz="2941638"/>
            <a:r>
              <a:rPr lang="en-US" sz="4000" b="1" cap="all" dirty="0">
                <a:latin typeface="Arial Rounded MT Bold" pitchFamily="34" charset="0"/>
              </a:rPr>
              <a:t>scripts</a:t>
            </a:r>
            <a:endParaRPr lang="en-US" sz="4000" b="1" cap="all" dirty="0">
              <a:latin typeface="Arial Rounded MT Bold" pitchFamily="34" charset="0"/>
            </a:endParaRPr>
          </a:p>
        </p:txBody>
      </p:sp>
      <p:sp>
        <p:nvSpPr>
          <p:cNvPr id="7" name="Text Box 3"/>
          <p:cNvSpPr txBox="1">
            <a:spLocks noChangeArrowheads="1"/>
          </p:cNvSpPr>
          <p:nvPr/>
        </p:nvSpPr>
        <p:spPr bwMode="auto">
          <a:xfrm>
            <a:off x="0" y="838201"/>
            <a:ext cx="12191999" cy="1200329"/>
          </a:xfrm>
          <a:prstGeom prst="rect">
            <a:avLst/>
          </a:prstGeom>
          <a:noFill/>
          <a:ln>
            <a:noFill/>
          </a:ln>
        </p:spPr>
        <p:txBody>
          <a:bodyPr wrap="square" lIns="0" tIns="0" rIns="0" bIns="0">
            <a:spAutoFit/>
          </a:bodyPr>
          <a:lstStyle>
            <a:lvl1pPr algn="l" eaLnBrk="0" hangingPunct="0">
              <a:defRPr>
                <a:solidFill>
                  <a:schemeClr val="tx1"/>
                </a:solidFill>
                <a:latin typeface="Arial" charset="0"/>
                <a:cs typeface="Arial" charset="0"/>
              </a:defRPr>
            </a:lvl1pPr>
            <a:lvl2pPr marL="742950" indent="-285750" algn="l" eaLnBrk="0" hangingPunct="0">
              <a:defRPr>
                <a:solidFill>
                  <a:schemeClr val="tx1"/>
                </a:solidFill>
                <a:latin typeface="Arial" charset="0"/>
                <a:cs typeface="Arial" charset="0"/>
              </a:defRPr>
            </a:lvl2pPr>
            <a:lvl3pPr marL="1143000" indent="-228600" algn="l" eaLnBrk="0" hangingPunct="0">
              <a:defRPr>
                <a:solidFill>
                  <a:schemeClr val="tx1"/>
                </a:solidFill>
                <a:latin typeface="Arial" charset="0"/>
                <a:cs typeface="Arial" charset="0"/>
              </a:defRPr>
            </a:lvl3pPr>
            <a:lvl4pPr marL="1600200" indent="-228600" algn="l" eaLnBrk="0" hangingPunct="0">
              <a:defRPr>
                <a:solidFill>
                  <a:schemeClr val="tx1"/>
                </a:solidFill>
                <a:latin typeface="Arial" charset="0"/>
                <a:cs typeface="Arial" charset="0"/>
              </a:defRPr>
            </a:lvl4pPr>
            <a:lvl5pPr marL="2057400" indent="-228600" algn="l"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457200" indent="-457200" eaLnBrk="1" hangingPunct="1">
              <a:lnSpc>
                <a:spcPct val="150000"/>
              </a:lnSpc>
              <a:buSzPct val="75000"/>
              <a:buBlip>
                <a:blip r:embed="rId3"/>
              </a:buBlip>
            </a:pPr>
            <a:r>
              <a:rPr lang="en-AU" sz="2600" dirty="0">
                <a:latin typeface="Century Gothic" pitchFamily="34" charset="0"/>
              </a:rPr>
              <a:t>why scripts?</a:t>
            </a:r>
          </a:p>
          <a:p>
            <a:pPr marL="457200" indent="-457200" eaLnBrk="1" hangingPunct="1">
              <a:lnSpc>
                <a:spcPct val="150000"/>
              </a:lnSpc>
              <a:buSzPct val="75000"/>
              <a:buBlip>
                <a:blip r:embed="rId3"/>
              </a:buBlip>
            </a:pPr>
            <a:r>
              <a:rPr lang="en-AU" sz="2600" dirty="0">
                <a:latin typeface="Century Gothic" pitchFamily="34" charset="0"/>
              </a:rPr>
              <a:t>b</a:t>
            </a:r>
            <a:r>
              <a:rPr lang="en-AU" sz="2600" dirty="0">
                <a:latin typeface="Century Gothic" pitchFamily="34" charset="0"/>
              </a:rPr>
              <a:t>asic script: </a:t>
            </a:r>
            <a:r>
              <a:rPr lang="en-AU" sz="2000" b="1" u="sng" dirty="0">
                <a:latin typeface="Century Gothic" pitchFamily="34" charset="0"/>
              </a:rPr>
              <a:t>redeem by signature from owner of address X</a:t>
            </a:r>
            <a:endParaRPr lang="en-AU" sz="2600" b="1" u="sng" dirty="0">
              <a:latin typeface="Century Gothic" pitchFamily="34" charset="0"/>
            </a:endParaRPr>
          </a:p>
        </p:txBody>
      </p:sp>
      <p:sp>
        <p:nvSpPr>
          <p:cNvPr id="5" name="Text Box 3"/>
          <p:cNvSpPr txBox="1">
            <a:spLocks noChangeArrowheads="1"/>
          </p:cNvSpPr>
          <p:nvPr/>
        </p:nvSpPr>
        <p:spPr bwMode="auto">
          <a:xfrm>
            <a:off x="0" y="2448342"/>
            <a:ext cx="12191999" cy="1661993"/>
          </a:xfrm>
          <a:prstGeom prst="rect">
            <a:avLst/>
          </a:prstGeom>
          <a:noFill/>
          <a:ln>
            <a:noFill/>
          </a:ln>
        </p:spPr>
        <p:txBody>
          <a:bodyPr wrap="square" lIns="0" tIns="0" rIns="0" bIns="0">
            <a:spAutoFit/>
          </a:bodyPr>
          <a:lstStyle>
            <a:lvl1pPr algn="l" eaLnBrk="0" hangingPunct="0">
              <a:defRPr>
                <a:solidFill>
                  <a:schemeClr val="tx1"/>
                </a:solidFill>
                <a:latin typeface="Arial" charset="0"/>
                <a:cs typeface="Arial" charset="0"/>
              </a:defRPr>
            </a:lvl1pPr>
            <a:lvl2pPr marL="742950" indent="-285750" algn="l" eaLnBrk="0" hangingPunct="0">
              <a:defRPr>
                <a:solidFill>
                  <a:schemeClr val="tx1"/>
                </a:solidFill>
                <a:latin typeface="Arial" charset="0"/>
                <a:cs typeface="Arial" charset="0"/>
              </a:defRPr>
            </a:lvl2pPr>
            <a:lvl3pPr marL="1143000" indent="-228600" algn="l" eaLnBrk="0" hangingPunct="0">
              <a:defRPr>
                <a:solidFill>
                  <a:schemeClr val="tx1"/>
                </a:solidFill>
                <a:latin typeface="Arial" charset="0"/>
                <a:cs typeface="Arial" charset="0"/>
              </a:defRPr>
            </a:lvl3pPr>
            <a:lvl4pPr marL="1600200" indent="-228600" algn="l" eaLnBrk="0" hangingPunct="0">
              <a:defRPr>
                <a:solidFill>
                  <a:schemeClr val="tx1"/>
                </a:solidFill>
                <a:latin typeface="Arial" charset="0"/>
                <a:cs typeface="Arial" charset="0"/>
              </a:defRPr>
            </a:lvl4pPr>
            <a:lvl5pPr marL="2057400" indent="-228600" algn="l"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457200" indent="-457200" eaLnBrk="1" hangingPunct="1">
              <a:lnSpc>
                <a:spcPct val="150000"/>
              </a:lnSpc>
              <a:buSzPct val="75000"/>
              <a:buBlip>
                <a:blip r:embed="rId3"/>
              </a:buBlip>
            </a:pPr>
            <a:r>
              <a:rPr lang="en-US" sz="2600" dirty="0">
                <a:latin typeface="Century Gothic" pitchFamily="34" charset="0"/>
              </a:rPr>
              <a:t>X = H(public key)</a:t>
            </a:r>
          </a:p>
          <a:p>
            <a:pPr marL="457200" indent="-457200" eaLnBrk="1" hangingPunct="1">
              <a:lnSpc>
                <a:spcPct val="150000"/>
              </a:lnSpc>
              <a:buSzPct val="75000"/>
              <a:buBlip>
                <a:blip r:embed="rId3"/>
              </a:buBlip>
            </a:pPr>
            <a:r>
              <a:rPr lang="en-US" sz="2000" b="1" u="sng" dirty="0">
                <a:latin typeface="Century Gothic" pitchFamily="34" charset="0"/>
              </a:rPr>
              <a:t>redeem by public key that hashes to X, along with signature by owner of that public key</a:t>
            </a:r>
          </a:p>
          <a:p>
            <a:pPr marL="457200" indent="-457200" eaLnBrk="1" hangingPunct="1">
              <a:lnSpc>
                <a:spcPct val="150000"/>
              </a:lnSpc>
              <a:buSzPct val="75000"/>
              <a:buBlip>
                <a:blip r:embed="rId3"/>
              </a:buBlip>
            </a:pPr>
            <a:r>
              <a:rPr lang="en-US" sz="2600" dirty="0">
                <a:latin typeface="Century Gothic" pitchFamily="34" charset="0"/>
              </a:rPr>
              <a:t>most common script</a:t>
            </a:r>
          </a:p>
        </p:txBody>
      </p:sp>
      <p:sp>
        <p:nvSpPr>
          <p:cNvPr id="9" name="Text Box 3"/>
          <p:cNvSpPr txBox="1">
            <a:spLocks noChangeArrowheads="1"/>
          </p:cNvSpPr>
          <p:nvPr/>
        </p:nvSpPr>
        <p:spPr bwMode="auto">
          <a:xfrm>
            <a:off x="0" y="5057508"/>
            <a:ext cx="12115799" cy="1800493"/>
          </a:xfrm>
          <a:prstGeom prst="rect">
            <a:avLst/>
          </a:prstGeom>
          <a:noFill/>
          <a:ln>
            <a:noFill/>
          </a:ln>
        </p:spPr>
        <p:txBody>
          <a:bodyPr wrap="square" lIns="0" tIns="0" rIns="0" bIns="0">
            <a:spAutoFit/>
          </a:bodyPr>
          <a:lstStyle>
            <a:lvl1pPr algn="l" eaLnBrk="0" hangingPunct="0">
              <a:defRPr>
                <a:solidFill>
                  <a:schemeClr val="tx1"/>
                </a:solidFill>
                <a:latin typeface="Arial" charset="0"/>
                <a:cs typeface="Arial" charset="0"/>
              </a:defRPr>
            </a:lvl1pPr>
            <a:lvl2pPr marL="742950" indent="-285750" algn="l" eaLnBrk="0" hangingPunct="0">
              <a:defRPr>
                <a:solidFill>
                  <a:schemeClr val="tx1"/>
                </a:solidFill>
                <a:latin typeface="Arial" charset="0"/>
                <a:cs typeface="Arial" charset="0"/>
              </a:defRPr>
            </a:lvl2pPr>
            <a:lvl3pPr marL="1143000" indent="-228600" algn="l" eaLnBrk="0" hangingPunct="0">
              <a:defRPr>
                <a:solidFill>
                  <a:schemeClr val="tx1"/>
                </a:solidFill>
                <a:latin typeface="Arial" charset="0"/>
                <a:cs typeface="Arial" charset="0"/>
              </a:defRPr>
            </a:lvl3pPr>
            <a:lvl4pPr marL="1600200" indent="-228600" algn="l" eaLnBrk="0" hangingPunct="0">
              <a:defRPr>
                <a:solidFill>
                  <a:schemeClr val="tx1"/>
                </a:solidFill>
                <a:latin typeface="Arial" charset="0"/>
                <a:cs typeface="Arial" charset="0"/>
              </a:defRPr>
            </a:lvl4pPr>
            <a:lvl5pPr marL="2057400" indent="-228600" algn="l"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457200" indent="-457200" eaLnBrk="1" hangingPunct="1">
              <a:lnSpc>
                <a:spcPct val="150000"/>
              </a:lnSpc>
              <a:buSzPct val="75000"/>
              <a:buBlip>
                <a:blip r:embed="rId3"/>
              </a:buBlip>
            </a:pPr>
            <a:r>
              <a:rPr lang="en-US" sz="2600" dirty="0">
                <a:latin typeface="Century Gothic" pitchFamily="34" charset="0"/>
              </a:rPr>
              <a:t>i</a:t>
            </a:r>
            <a:r>
              <a:rPr lang="en-US" sz="2600" dirty="0">
                <a:latin typeface="Century Gothic" pitchFamily="34" charset="0"/>
              </a:rPr>
              <a:t>nputs also contain scripts!</a:t>
            </a:r>
          </a:p>
          <a:p>
            <a:pPr marL="457200" indent="-457200" eaLnBrk="1" hangingPunct="1">
              <a:lnSpc>
                <a:spcPct val="150000"/>
              </a:lnSpc>
              <a:buSzPct val="75000"/>
              <a:buBlip>
                <a:blip r:embed="rId3"/>
              </a:buBlip>
            </a:pPr>
            <a:r>
              <a:rPr lang="en-US" sz="2600" dirty="0">
                <a:latin typeface="Century Gothic" pitchFamily="34" charset="0"/>
              </a:rPr>
              <a:t>combine input with earlier output script and run</a:t>
            </a:r>
          </a:p>
          <a:p>
            <a:pPr marL="457200" indent="-457200" eaLnBrk="1" hangingPunct="1">
              <a:lnSpc>
                <a:spcPct val="150000"/>
              </a:lnSpc>
              <a:buSzPct val="75000"/>
              <a:buBlip>
                <a:blip r:embed="rId3"/>
              </a:buBlip>
            </a:pPr>
            <a:r>
              <a:rPr lang="en-US" sz="2600" i="1" dirty="0" err="1">
                <a:latin typeface="Century Gothic" pitchFamily="34" charset="0"/>
              </a:rPr>
              <a:t>scriptPubKey</a:t>
            </a:r>
            <a:r>
              <a:rPr lang="en-US" sz="2600" i="1" dirty="0">
                <a:latin typeface="Century Gothic" pitchFamily="34" charset="0"/>
              </a:rPr>
              <a:t>, </a:t>
            </a:r>
            <a:r>
              <a:rPr lang="en-US" sz="2600" i="1" dirty="0" err="1">
                <a:latin typeface="Century Gothic" pitchFamily="34" charset="0"/>
              </a:rPr>
              <a:t>scriptSig</a:t>
            </a:r>
            <a:endParaRPr lang="en-US" sz="2600" i="1" dirty="0">
              <a:latin typeface="Century Gothic" pitchFamily="34" charset="0"/>
            </a:endParaRPr>
          </a:p>
        </p:txBody>
      </p:sp>
    </p:spTree>
    <p:extLst>
      <p:ext uri="{BB962C8B-B14F-4D97-AF65-F5344CB8AC3E}">
        <p14:creationId xmlns:p14="http://schemas.microsoft.com/office/powerpoint/2010/main" val="4166638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10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10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5" grpId="0"/>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https://steemitimages.com/0x0/https:/steemitimages.com/DQmREGJvWhPErVPvoB1aXZSRTqSsGvKBcC7JpFegBg31RdA/image.png"/>
          <p:cNvSpPr>
            <a:spLocks noChangeAspect="1" noChangeArrowheads="1"/>
          </p:cNvSpPr>
          <p:nvPr/>
        </p:nvSpPr>
        <p:spPr bwMode="auto">
          <a:xfrm>
            <a:off x="1587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4" descr="https://steemitimages.com/0x0/https:/steemitimages.com/DQmREGJvWhPErVPvoB1aXZSRTqSsGvKBcC7JpFegBg31RdA/image.png"/>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6" descr="https://steemitimages.com/0x0/https:/steemitimages.com/DQmREGJvWhPErVPvoB1aXZSRTqSsGvKBcC7JpFegBg31RdA/image.png"/>
          <p:cNvSpPr>
            <a:spLocks noChangeAspect="1" noChangeArrowheads="1"/>
          </p:cNvSpPr>
          <p:nvPr/>
        </p:nvSpPr>
        <p:spPr bwMode="auto">
          <a:xfrm>
            <a:off x="1831975" y="79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8" descr="Image result for blockchain meme"/>
          <p:cNvSpPr>
            <a:spLocks noChangeAspect="1" noChangeArrowheads="1"/>
          </p:cNvSpPr>
          <p:nvPr/>
        </p:nvSpPr>
        <p:spPr bwMode="auto">
          <a:xfrm>
            <a:off x="1984375" y="1603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Rectangle 20"/>
          <p:cNvSpPr>
            <a:spLocks noChangeArrowheads="1"/>
          </p:cNvSpPr>
          <p:nvPr/>
        </p:nvSpPr>
        <p:spPr bwMode="auto">
          <a:xfrm>
            <a:off x="0" y="0"/>
            <a:ext cx="12191999" cy="719138"/>
          </a:xfrm>
          <a:prstGeom prst="rect">
            <a:avLst/>
          </a:prstGeom>
          <a:noFill/>
          <a:ln w="38100">
            <a:solidFill>
              <a:schemeClr val="tx1"/>
            </a:solidFill>
            <a:miter lim="800000"/>
            <a:headEnd/>
            <a:tailEnd/>
          </a:ln>
        </p:spPr>
        <p:txBody>
          <a:bodyPr wrap="none" lIns="90320" tIns="45160" rIns="90320" bIns="45160" anchor="ctr"/>
          <a:lstStyle/>
          <a:p>
            <a:pPr defTabSz="2941638"/>
            <a:r>
              <a:rPr lang="en-US" sz="4000" b="1" cap="all" dirty="0">
                <a:latin typeface="Arial Rounded MT Bold" pitchFamily="34" charset="0"/>
              </a:rPr>
              <a:t>scripts</a:t>
            </a:r>
            <a:endParaRPr lang="en-US" sz="4000" b="1" cap="all" dirty="0">
              <a:latin typeface="Arial Rounded MT Bold" pitchFamily="34" charset="0"/>
            </a:endParaRPr>
          </a:p>
        </p:txBody>
      </p:sp>
      <p:sp>
        <p:nvSpPr>
          <p:cNvPr id="10" name="Text Box 3"/>
          <p:cNvSpPr txBox="1">
            <a:spLocks noChangeArrowheads="1"/>
          </p:cNvSpPr>
          <p:nvPr/>
        </p:nvSpPr>
        <p:spPr bwMode="auto">
          <a:xfrm>
            <a:off x="0" y="838201"/>
            <a:ext cx="12039599" cy="6001643"/>
          </a:xfrm>
          <a:prstGeom prst="rect">
            <a:avLst/>
          </a:prstGeom>
          <a:noFill/>
          <a:ln>
            <a:noFill/>
          </a:ln>
        </p:spPr>
        <p:txBody>
          <a:bodyPr wrap="square" lIns="0" tIns="0" rIns="0" bIns="0">
            <a:spAutoFit/>
          </a:bodyPr>
          <a:lstStyle>
            <a:lvl1pPr algn="l" eaLnBrk="0" hangingPunct="0">
              <a:defRPr>
                <a:solidFill>
                  <a:schemeClr val="tx1"/>
                </a:solidFill>
                <a:latin typeface="Arial" charset="0"/>
                <a:cs typeface="Arial" charset="0"/>
              </a:defRPr>
            </a:lvl1pPr>
            <a:lvl2pPr marL="742950" indent="-285750" algn="l" eaLnBrk="0" hangingPunct="0">
              <a:defRPr>
                <a:solidFill>
                  <a:schemeClr val="tx1"/>
                </a:solidFill>
                <a:latin typeface="Arial" charset="0"/>
                <a:cs typeface="Arial" charset="0"/>
              </a:defRPr>
            </a:lvl2pPr>
            <a:lvl3pPr marL="1143000" indent="-228600" algn="l" eaLnBrk="0" hangingPunct="0">
              <a:defRPr>
                <a:solidFill>
                  <a:schemeClr val="tx1"/>
                </a:solidFill>
                <a:latin typeface="Arial" charset="0"/>
                <a:cs typeface="Arial" charset="0"/>
              </a:defRPr>
            </a:lvl3pPr>
            <a:lvl4pPr marL="1600200" indent="-228600" algn="l" eaLnBrk="0" hangingPunct="0">
              <a:defRPr>
                <a:solidFill>
                  <a:schemeClr val="tx1"/>
                </a:solidFill>
                <a:latin typeface="Arial" charset="0"/>
                <a:cs typeface="Arial" charset="0"/>
              </a:defRPr>
            </a:lvl4pPr>
            <a:lvl5pPr marL="2057400" indent="-228600" algn="l"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457200" indent="-457200" eaLnBrk="1" hangingPunct="1">
              <a:lnSpc>
                <a:spcPct val="150000"/>
              </a:lnSpc>
              <a:buSzPct val="75000"/>
              <a:buBlip>
                <a:blip r:embed="rId3"/>
              </a:buBlip>
            </a:pPr>
            <a:r>
              <a:rPr lang="en-AU" sz="2600" dirty="0">
                <a:latin typeface="Century Gothic" pitchFamily="34" charset="0"/>
              </a:rPr>
              <a:t>Script</a:t>
            </a:r>
          </a:p>
          <a:p>
            <a:pPr marL="457200" indent="-457200" eaLnBrk="1" hangingPunct="1">
              <a:lnSpc>
                <a:spcPct val="150000"/>
              </a:lnSpc>
              <a:buSzPct val="75000"/>
              <a:buBlip>
                <a:blip r:embed="rId3"/>
              </a:buBlip>
            </a:pPr>
            <a:r>
              <a:rPr lang="en-AU" sz="2600" dirty="0">
                <a:latin typeface="Century Gothic" pitchFamily="34" charset="0"/>
              </a:rPr>
              <a:t>Forth</a:t>
            </a:r>
          </a:p>
          <a:p>
            <a:pPr marL="457200" indent="-457200" eaLnBrk="1" hangingPunct="1">
              <a:lnSpc>
                <a:spcPct val="150000"/>
              </a:lnSpc>
              <a:buSzPct val="75000"/>
              <a:buBlip>
                <a:blip r:embed="rId3"/>
              </a:buBlip>
            </a:pPr>
            <a:r>
              <a:rPr lang="en-AU" sz="2600" dirty="0">
                <a:latin typeface="Century Gothic" pitchFamily="34" charset="0"/>
              </a:rPr>
              <a:t>simplicity</a:t>
            </a:r>
          </a:p>
          <a:p>
            <a:pPr marL="457200" indent="-457200" eaLnBrk="1" hangingPunct="1">
              <a:lnSpc>
                <a:spcPct val="150000"/>
              </a:lnSpc>
              <a:buSzPct val="75000"/>
              <a:buBlip>
                <a:blip r:embed="rId3"/>
              </a:buBlip>
            </a:pPr>
            <a:r>
              <a:rPr lang="en-AU" sz="2600" dirty="0">
                <a:latin typeface="Century Gothic" pitchFamily="34" charset="0"/>
              </a:rPr>
              <a:t>stack-based</a:t>
            </a:r>
            <a:endParaRPr lang="en-AU" sz="2600" dirty="0">
              <a:latin typeface="Century Gothic" pitchFamily="34" charset="0"/>
            </a:endParaRPr>
          </a:p>
          <a:p>
            <a:pPr marL="457200" indent="-457200" eaLnBrk="1" hangingPunct="1">
              <a:lnSpc>
                <a:spcPct val="150000"/>
              </a:lnSpc>
              <a:buSzPct val="75000"/>
              <a:buBlip>
                <a:blip r:embed="rId3"/>
              </a:buBlip>
            </a:pPr>
            <a:r>
              <a:rPr lang="en-AU" sz="2600" dirty="0">
                <a:latin typeface="Century Gothic" pitchFamily="34" charset="0"/>
              </a:rPr>
              <a:t>b</a:t>
            </a:r>
            <a:r>
              <a:rPr lang="en-AU" sz="2600" dirty="0">
                <a:latin typeface="Century Gothic" pitchFamily="34" charset="0"/>
              </a:rPr>
              <a:t>inary outcome</a:t>
            </a:r>
          </a:p>
          <a:p>
            <a:pPr marL="457200" indent="-457200" eaLnBrk="1" hangingPunct="1">
              <a:lnSpc>
                <a:spcPct val="150000"/>
              </a:lnSpc>
              <a:buSzPct val="75000"/>
              <a:buBlip>
                <a:blip r:embed="rId3"/>
              </a:buBlip>
            </a:pPr>
            <a:r>
              <a:rPr lang="en-AU" sz="2600" dirty="0">
                <a:latin typeface="Century Gothic" pitchFamily="34" charset="0"/>
              </a:rPr>
              <a:t>no loops</a:t>
            </a:r>
          </a:p>
          <a:p>
            <a:pPr marL="457200" indent="-457200" eaLnBrk="1" hangingPunct="1">
              <a:lnSpc>
                <a:spcPct val="150000"/>
              </a:lnSpc>
              <a:buSzPct val="75000"/>
              <a:buBlip>
                <a:blip r:embed="rId3"/>
              </a:buBlip>
            </a:pPr>
            <a:r>
              <a:rPr lang="en-AU" sz="2600" dirty="0">
                <a:latin typeface="Century Gothic" pitchFamily="34" charset="0"/>
              </a:rPr>
              <a:t>256 instructions (one byte each)</a:t>
            </a:r>
          </a:p>
          <a:p>
            <a:pPr marL="1200150" lvl="1" indent="-457200" eaLnBrk="1" hangingPunct="1">
              <a:lnSpc>
                <a:spcPct val="150000"/>
              </a:lnSpc>
              <a:buSzPct val="75000"/>
              <a:buBlip>
                <a:blip r:embed="rId3"/>
              </a:buBlip>
            </a:pPr>
            <a:r>
              <a:rPr lang="en-AU" sz="2600" dirty="0">
                <a:latin typeface="Century Gothic" pitchFamily="34" charset="0"/>
              </a:rPr>
              <a:t>if/then</a:t>
            </a:r>
          </a:p>
          <a:p>
            <a:pPr marL="1200150" lvl="1" indent="-457200" eaLnBrk="1" hangingPunct="1">
              <a:lnSpc>
                <a:spcPct val="150000"/>
              </a:lnSpc>
              <a:buSzPct val="75000"/>
              <a:buBlip>
                <a:blip r:embed="rId3"/>
              </a:buBlip>
            </a:pPr>
            <a:r>
              <a:rPr lang="en-AU" sz="2600" dirty="0">
                <a:latin typeface="Century Gothic" pitchFamily="34" charset="0"/>
              </a:rPr>
              <a:t>l</a:t>
            </a:r>
            <a:r>
              <a:rPr lang="en-AU" sz="2600" dirty="0">
                <a:latin typeface="Century Gothic" pitchFamily="34" charset="0"/>
              </a:rPr>
              <a:t>ogic/data handling</a:t>
            </a:r>
          </a:p>
          <a:p>
            <a:pPr marL="1200150" lvl="1" indent="-457200" eaLnBrk="1" hangingPunct="1">
              <a:lnSpc>
                <a:spcPct val="150000"/>
              </a:lnSpc>
              <a:buSzPct val="75000"/>
              <a:buBlip>
                <a:blip r:embed="rId3"/>
              </a:buBlip>
            </a:pPr>
            <a:r>
              <a:rPr lang="en-AU" sz="2600" dirty="0">
                <a:latin typeface="Century Gothic" pitchFamily="34" charset="0"/>
              </a:rPr>
              <a:t>c</a:t>
            </a:r>
            <a:r>
              <a:rPr lang="en-AU" sz="2600" dirty="0">
                <a:latin typeface="Century Gothic" pitchFamily="34" charset="0"/>
              </a:rPr>
              <a:t>rypto support</a:t>
            </a:r>
          </a:p>
        </p:txBody>
      </p:sp>
    </p:spTree>
    <p:extLst>
      <p:ext uri="{BB962C8B-B14F-4D97-AF65-F5344CB8AC3E}">
        <p14:creationId xmlns:p14="http://schemas.microsoft.com/office/powerpoint/2010/main" val="2488711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0"/>
          <p:cNvSpPr>
            <a:spLocks noChangeArrowheads="1"/>
          </p:cNvSpPr>
          <p:nvPr/>
        </p:nvSpPr>
        <p:spPr bwMode="auto">
          <a:xfrm>
            <a:off x="0" y="-11875"/>
            <a:ext cx="12191999" cy="719138"/>
          </a:xfrm>
          <a:prstGeom prst="rect">
            <a:avLst/>
          </a:prstGeom>
          <a:noFill/>
          <a:ln w="38100">
            <a:solidFill>
              <a:schemeClr val="tx1"/>
            </a:solidFill>
            <a:miter lim="800000"/>
            <a:headEnd/>
            <a:tailEnd/>
          </a:ln>
        </p:spPr>
        <p:txBody>
          <a:bodyPr wrap="none" lIns="90320" tIns="45160" rIns="90320" bIns="45160" anchor="ctr"/>
          <a:lstStyle/>
          <a:p>
            <a:pPr defTabSz="2941638"/>
            <a:r>
              <a:rPr lang="en-US" sz="4000" b="1" cap="all" dirty="0">
                <a:latin typeface="Arial Rounded MT Bold" pitchFamily="34" charset="0"/>
              </a:rPr>
              <a:t>Common instructions</a:t>
            </a:r>
            <a:endParaRPr lang="en-US" sz="4000" b="1" cap="all" dirty="0">
              <a:latin typeface="Arial Rounded MT Bold" pitchFamily="34" charset="0"/>
            </a:endParaRPr>
          </a:p>
        </p:txBody>
      </p:sp>
      <p:sp>
        <p:nvSpPr>
          <p:cNvPr id="2" name="AutoShape 2" descr="Related image"/>
          <p:cNvSpPr>
            <a:spLocks noChangeAspect="1" noChangeArrowheads="1"/>
          </p:cNvSpPr>
          <p:nvPr/>
        </p:nvSpPr>
        <p:spPr bwMode="auto">
          <a:xfrm>
            <a:off x="1587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 Box 3"/>
          <p:cNvSpPr txBox="1">
            <a:spLocks noChangeArrowheads="1"/>
          </p:cNvSpPr>
          <p:nvPr/>
        </p:nvSpPr>
        <p:spPr bwMode="auto">
          <a:xfrm>
            <a:off x="0" y="5572036"/>
            <a:ext cx="9143999" cy="600164"/>
          </a:xfrm>
          <a:prstGeom prst="rect">
            <a:avLst/>
          </a:prstGeom>
          <a:noFill/>
          <a:ln>
            <a:noFill/>
          </a:ln>
        </p:spPr>
        <p:txBody>
          <a:bodyPr wrap="square" lIns="0" tIns="0" rIns="0" bIns="0">
            <a:spAutoFit/>
          </a:bodyPr>
          <a:lstStyle>
            <a:lvl1pPr algn="l" eaLnBrk="0" hangingPunct="0">
              <a:defRPr>
                <a:solidFill>
                  <a:schemeClr val="tx1"/>
                </a:solidFill>
                <a:latin typeface="Arial" charset="0"/>
                <a:cs typeface="Arial" charset="0"/>
              </a:defRPr>
            </a:lvl1pPr>
            <a:lvl2pPr marL="742950" indent="-285750" algn="l" eaLnBrk="0" hangingPunct="0">
              <a:defRPr>
                <a:solidFill>
                  <a:schemeClr val="tx1"/>
                </a:solidFill>
                <a:latin typeface="Arial" charset="0"/>
                <a:cs typeface="Arial" charset="0"/>
              </a:defRPr>
            </a:lvl2pPr>
            <a:lvl3pPr marL="1143000" indent="-228600" algn="l" eaLnBrk="0" hangingPunct="0">
              <a:defRPr>
                <a:solidFill>
                  <a:schemeClr val="tx1"/>
                </a:solidFill>
                <a:latin typeface="Arial" charset="0"/>
                <a:cs typeface="Arial" charset="0"/>
              </a:defRPr>
            </a:lvl3pPr>
            <a:lvl4pPr marL="1600200" indent="-228600" algn="l" eaLnBrk="0" hangingPunct="0">
              <a:defRPr>
                <a:solidFill>
                  <a:schemeClr val="tx1"/>
                </a:solidFill>
                <a:latin typeface="Arial" charset="0"/>
                <a:cs typeface="Arial" charset="0"/>
              </a:defRPr>
            </a:lvl4pPr>
            <a:lvl5pPr marL="2057400" indent="-228600" algn="l"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457200" indent="-457200" eaLnBrk="1" hangingPunct="1">
              <a:lnSpc>
                <a:spcPct val="150000"/>
              </a:lnSpc>
              <a:buSzPct val="75000"/>
              <a:buBlip>
                <a:blip r:embed="rId3"/>
              </a:buBlip>
            </a:pPr>
            <a:r>
              <a:rPr lang="en-US" sz="2600" dirty="0">
                <a:latin typeface="Century Gothic" pitchFamily="34" charset="0"/>
              </a:rPr>
              <a:t>b</a:t>
            </a:r>
            <a:r>
              <a:rPr lang="en-US" sz="2600" dirty="0">
                <a:latin typeface="Century Gothic" pitchFamily="34" charset="0"/>
              </a:rPr>
              <a:t>ug: extra </a:t>
            </a:r>
            <a:r>
              <a:rPr lang="en-US" sz="2600" dirty="0">
                <a:latin typeface="Century Gothic" pitchFamily="34" charset="0"/>
              </a:rPr>
              <a:t>data value popped from </a:t>
            </a:r>
            <a:r>
              <a:rPr lang="en-US" sz="2600" dirty="0">
                <a:latin typeface="Century Gothic" pitchFamily="34" charset="0"/>
              </a:rPr>
              <a:t>stack, ignored</a:t>
            </a:r>
            <a:endParaRPr lang="en-US" sz="2600" dirty="0">
              <a:latin typeface="Century Gothic" pitchFamily="34" charset="0"/>
            </a:endParaRPr>
          </a:p>
        </p:txBody>
      </p:sp>
      <p:sp>
        <p:nvSpPr>
          <p:cNvPr id="3" name="AutoShape 4" descr="Related image"/>
          <p:cNvSpPr>
            <a:spLocks noChangeAspect="1" noChangeArrowheads="1"/>
          </p:cNvSpPr>
          <p:nvPr/>
        </p:nvSpPr>
        <p:spPr bwMode="auto">
          <a:xfrm>
            <a:off x="1739900" y="158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838200"/>
            <a:ext cx="11658600" cy="4411362"/>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Shape 238"/>
          <p:cNvPicPr preferRelativeResize="0"/>
          <p:nvPr/>
        </p:nvPicPr>
        <p:blipFill rotWithShape="1">
          <a:blip r:embed="rId5">
            <a:alphaModFix/>
          </a:blip>
          <a:srcRect t="11546" b="22494"/>
          <a:stretch/>
        </p:blipFill>
        <p:spPr>
          <a:xfrm>
            <a:off x="16042" y="5751094"/>
            <a:ext cx="1187276" cy="1106906"/>
          </a:xfrm>
          <a:prstGeom prst="rect">
            <a:avLst/>
          </a:prstGeom>
          <a:noFill/>
          <a:ln>
            <a:noFill/>
          </a:ln>
        </p:spPr>
      </p:pic>
    </p:spTree>
    <p:extLst>
      <p:ext uri="{BB962C8B-B14F-4D97-AF65-F5344CB8AC3E}">
        <p14:creationId xmlns:p14="http://schemas.microsoft.com/office/powerpoint/2010/main" val="2067032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029"/>
                                        </p:tgtEl>
                                        <p:attrNameLst>
                                          <p:attrName>style.visibility</p:attrName>
                                        </p:attrNameLst>
                                      </p:cBhvr>
                                      <p:to>
                                        <p:strVal val="visible"/>
                                      </p:to>
                                    </p:set>
                                    <p:animEffect transition="in" filter="fade">
                                      <p:cBhvr>
                                        <p:cTn id="11" dur="500"/>
                                        <p:tgtEl>
                                          <p:spTgt spid="1029"/>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10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1000"/>
                                        <p:tgtEl>
                                          <p:spTgt spid="10"/>
                                        </p:tgtEl>
                                      </p:cBhvr>
                                    </p:animEffect>
                                  </p:childTnLst>
                                </p:cTn>
                              </p:par>
                              <p:par>
                                <p:cTn id="22" presetID="10" presetClass="entr" presetSubtype="0" fill="hold"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3020</TotalTime>
  <Words>1192</Words>
  <Application>Microsoft Office PowerPoint</Application>
  <PresentationFormat>Widescreen</PresentationFormat>
  <Paragraphs>151</Paragraphs>
  <Slides>12</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Arial Rounded MT Bold</vt:lpstr>
      <vt:lpstr>Calibri</vt:lpstr>
      <vt:lpstr>Century Gothic</vt:lpstr>
      <vt:lpstr>Office Theme</vt:lpstr>
      <vt:lpstr>  Bitcoin – nuts and bolts  [transactions + scripts]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EE-382: Advanced Computer Networks</dc:title>
  <dc:creator>seecs</dc:creator>
  <cp:lastModifiedBy>Taha Ali</cp:lastModifiedBy>
  <cp:revision>1093</cp:revision>
  <cp:lastPrinted>2018-02-27T11:28:50Z</cp:lastPrinted>
  <dcterms:created xsi:type="dcterms:W3CDTF">2006-08-16T00:00:00Z</dcterms:created>
  <dcterms:modified xsi:type="dcterms:W3CDTF">2023-06-02T12:51:23Z</dcterms:modified>
</cp:coreProperties>
</file>