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24" r:id="rId3"/>
    <p:sldId id="292" r:id="rId4"/>
    <p:sldId id="311" r:id="rId5"/>
    <p:sldId id="326" r:id="rId6"/>
    <p:sldId id="329" r:id="rId7"/>
    <p:sldId id="295" r:id="rId8"/>
    <p:sldId id="313" r:id="rId9"/>
    <p:sldId id="328" r:id="rId10"/>
    <p:sldId id="330" r:id="rId11"/>
    <p:sldId id="332" r:id="rId12"/>
    <p:sldId id="333" r:id="rId13"/>
    <p:sldId id="334" r:id="rId14"/>
    <p:sldId id="337" r:id="rId15"/>
    <p:sldId id="335" r:id="rId16"/>
    <p:sldId id="338" r:id="rId17"/>
    <p:sldId id="341" r:id="rId18"/>
    <p:sldId id="342" r:id="rId19"/>
    <p:sldId id="343" r:id="rId20"/>
    <p:sldId id="344" r:id="rId21"/>
    <p:sldId id="345" r:id="rId22"/>
    <p:sldId id="323"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2" autoAdjust="0"/>
    <p:restoredTop sz="70717" autoAdjust="0"/>
  </p:normalViewPr>
  <p:slideViewPr>
    <p:cSldViewPr>
      <p:cViewPr>
        <p:scale>
          <a:sx n="71" d="100"/>
          <a:sy n="71" d="100"/>
        </p:scale>
        <p:origin x="480" y="75"/>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A7EF1-0D1A-403C-B1FA-C5BA444A3D50}" type="datetimeFigureOut">
              <a:rPr lang="en-US" smtClean="0"/>
              <a:t>6/12/2023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71A0F-B233-4B9A-BA41-558A20141DF5}" type="slidenum">
              <a:rPr lang="en-US" smtClean="0"/>
              <a:t>‹#›</a:t>
            </a:fld>
            <a:endParaRPr lang="en-US"/>
          </a:p>
        </p:txBody>
      </p:sp>
    </p:spTree>
    <p:extLst>
      <p:ext uri="{BB962C8B-B14F-4D97-AF65-F5344CB8AC3E}">
        <p14:creationId xmlns:p14="http://schemas.microsoft.com/office/powerpoint/2010/main" val="87514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1</a:t>
            </a:fld>
            <a:endParaRPr lang="en-US"/>
          </a:p>
        </p:txBody>
      </p:sp>
    </p:spTree>
    <p:extLst>
      <p:ext uri="{BB962C8B-B14F-4D97-AF65-F5344CB8AC3E}">
        <p14:creationId xmlns:p14="http://schemas.microsoft.com/office/powerpoint/2010/main" val="323304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-for valid block, header has to start with x number of zeros as per difficulty</a:t>
            </a:r>
          </a:p>
          <a:p>
            <a:pPr marL="0" indent="0">
              <a:buFontTx/>
              <a:buNone/>
            </a:pPr>
            <a:endParaRPr lang="en-US" i="0" baseline="0" dirty="0"/>
          </a:p>
          <a:p>
            <a:pPr marL="0" indent="0">
              <a:buFontTx/>
              <a:buNone/>
            </a:pPr>
            <a:r>
              <a:rPr lang="en-US" i="0" baseline="0" dirty="0"/>
              <a:t>-why include difficulty level? So that person who downloads blockchain later can verify winning header is correct</a:t>
            </a:r>
          </a:p>
          <a:p>
            <a:pPr marL="0" indent="0">
              <a:buFontTx/>
              <a:buNone/>
            </a:pPr>
            <a:endParaRPr lang="en-US" i="0" baseline="0" dirty="0"/>
          </a:p>
          <a:p>
            <a:pPr marL="0" indent="0">
              <a:buFontTx/>
              <a:buNone/>
            </a:pPr>
            <a:r>
              <a:rPr lang="en-US" i="0" baseline="0" dirty="0"/>
              <a:t>-why is only header hashed during mining? Because hash is already a fingerprint of all transactions in block – and it would take too much energy to hash entire block.</a:t>
            </a:r>
          </a:p>
          <a:p>
            <a:pPr marL="0" indent="0">
              <a:buFontTx/>
              <a:buNone/>
            </a:pPr>
            <a:endParaRPr lang="en-US" i="0" baseline="0" dirty="0"/>
          </a:p>
          <a:p>
            <a:pPr fontAlgn="base"/>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coinbase</a:t>
            </a:r>
            <a:r>
              <a:rPr lang="en-US" sz="1200" b="0" i="0" kern="1200" dirty="0">
                <a:solidFill>
                  <a:schemeClr val="tx1"/>
                </a:solidFill>
                <a:effectLst/>
                <a:latin typeface="+mn-lt"/>
                <a:ea typeface="+mn-ea"/>
                <a:cs typeface="+mn-cs"/>
              </a:rPr>
              <a:t> transaction is generated before the block is mined, not afterwards, because it must be included in the list of transactions just like all the others. It is the first transaction in the block, and its hash is used in exactly the same way as all the others when constructing the </a:t>
            </a:r>
            <a:r>
              <a:rPr lang="en-US" sz="1200" b="0" i="0" kern="1200" dirty="0" err="1">
                <a:solidFill>
                  <a:schemeClr val="tx1"/>
                </a:solidFill>
                <a:effectLst/>
                <a:latin typeface="+mn-lt"/>
                <a:ea typeface="+mn-ea"/>
                <a:cs typeface="+mn-cs"/>
              </a:rPr>
              <a:t>merkle</a:t>
            </a:r>
            <a:r>
              <a:rPr lang="en-US" sz="1200" b="0" i="0" kern="1200" dirty="0">
                <a:solidFill>
                  <a:schemeClr val="tx1"/>
                </a:solidFill>
                <a:effectLst/>
                <a:latin typeface="+mn-lt"/>
                <a:ea typeface="+mn-ea"/>
                <a:cs typeface="+mn-cs"/>
              </a:rPr>
              <a:t> root.</a:t>
            </a:r>
          </a:p>
          <a:p>
            <a:pPr fontAlgn="base"/>
            <a:r>
              <a:rPr lang="en-US" sz="1200" b="0" i="0" kern="1200" dirty="0">
                <a:solidFill>
                  <a:schemeClr val="tx1"/>
                </a:solidFill>
                <a:effectLst/>
                <a:latin typeface="+mn-lt"/>
                <a:ea typeface="+mn-ea"/>
                <a:cs typeface="+mn-cs"/>
              </a:rPr>
              <a:t>Once the </a:t>
            </a:r>
            <a:r>
              <a:rPr lang="en-US" sz="1200" b="0" i="0" kern="1200" dirty="0" err="1">
                <a:solidFill>
                  <a:schemeClr val="tx1"/>
                </a:solidFill>
                <a:effectLst/>
                <a:latin typeface="+mn-lt"/>
                <a:ea typeface="+mn-ea"/>
                <a:cs typeface="+mn-cs"/>
              </a:rPr>
              <a:t>coinbase</a:t>
            </a:r>
            <a:r>
              <a:rPr lang="en-US" sz="1200" b="0" i="0" kern="1200" dirty="0">
                <a:solidFill>
                  <a:schemeClr val="tx1"/>
                </a:solidFill>
                <a:effectLst/>
                <a:latin typeface="+mn-lt"/>
                <a:ea typeface="+mn-ea"/>
                <a:cs typeface="+mn-cs"/>
              </a:rPr>
              <a:t> transaction is created and the </a:t>
            </a:r>
            <a:r>
              <a:rPr lang="en-US" sz="1200" b="0" i="0" kern="1200" dirty="0" err="1">
                <a:solidFill>
                  <a:schemeClr val="tx1"/>
                </a:solidFill>
                <a:effectLst/>
                <a:latin typeface="+mn-lt"/>
                <a:ea typeface="+mn-ea"/>
                <a:cs typeface="+mn-cs"/>
              </a:rPr>
              <a:t>merkle</a:t>
            </a:r>
            <a:r>
              <a:rPr lang="en-US" sz="1200" b="0" i="0" kern="1200" dirty="0">
                <a:solidFill>
                  <a:schemeClr val="tx1"/>
                </a:solidFill>
                <a:effectLst/>
                <a:latin typeface="+mn-lt"/>
                <a:ea typeface="+mn-ea"/>
                <a:cs typeface="+mn-cs"/>
              </a:rPr>
              <a:t> root calculated,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the nonce is varied and the block is mined.</a:t>
            </a:r>
          </a:p>
          <a:p>
            <a:pPr marL="0" indent="0">
              <a:buFontTx/>
              <a:buNone/>
            </a:pPr>
            <a:endParaRPr lang="en-US" i="0" baseline="0" dirty="0"/>
          </a:p>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a:t>
            </a:r>
            <a:r>
              <a:rPr lang="en-US" i="0" baseline="0" dirty="0" err="1"/>
              <a:t>coinbase</a:t>
            </a:r>
            <a:r>
              <a:rPr lang="en-US" i="0" baseline="0" dirty="0"/>
              <a:t> transaction creates new coins</a:t>
            </a:r>
          </a:p>
          <a:p>
            <a:pPr marL="0" indent="0">
              <a:buFontTx/>
              <a:buNone/>
            </a:pPr>
            <a:r>
              <a:rPr lang="en-US" i="0" baseline="0" dirty="0"/>
              <a:t>-ALWAYS single input and single output</a:t>
            </a:r>
          </a:p>
          <a:p>
            <a:pPr marL="0" indent="0">
              <a:buFontTx/>
              <a:buNone/>
            </a:pPr>
            <a:r>
              <a:rPr lang="en-US" i="0" baseline="0" dirty="0"/>
              <a:t>-input contains a NULL hash</a:t>
            </a:r>
          </a:p>
          <a:p>
            <a:pPr marL="0" indent="0">
              <a:buFontTx/>
              <a:buNone/>
            </a:pPr>
            <a:r>
              <a:rPr lang="en-US" i="0" baseline="0" dirty="0"/>
              <a:t>-index n is always </a:t>
            </a:r>
            <a:r>
              <a:rPr lang="en-US" sz="1200" b="0" i="0" kern="1200" dirty="0">
                <a:solidFill>
                  <a:schemeClr val="tx1"/>
                </a:solidFill>
                <a:effectLst/>
                <a:latin typeface="+mn-lt"/>
                <a:ea typeface="+mn-ea"/>
                <a:cs typeface="+mn-cs"/>
              </a:rPr>
              <a:t>0xFFFFFFFF (</a:t>
            </a:r>
            <a:r>
              <a:rPr lang="en-US" sz="1200" dirty="0">
                <a:solidFill>
                  <a:schemeClr val="tx1"/>
                </a:solidFill>
              </a:rPr>
              <a:t>4294967295</a:t>
            </a:r>
            <a:r>
              <a:rPr lang="en-US" sz="1200" b="0" i="0" kern="1200" dirty="0">
                <a:solidFill>
                  <a:schemeClr val="tx1"/>
                </a:solidFill>
                <a:effectLst/>
                <a:latin typeface="+mn-lt"/>
                <a:ea typeface="+mn-ea"/>
                <a:cs typeface="+mn-cs"/>
              </a:rPr>
              <a:t>)</a:t>
            </a:r>
          </a:p>
          <a:p>
            <a:pPr marL="0" indent="0">
              <a:buFontTx/>
              <a:buNone/>
            </a:pPr>
            <a:r>
              <a:rPr lang="en-US" i="0" baseline="0" dirty="0"/>
              <a:t>-value determined by algorithm</a:t>
            </a:r>
          </a:p>
          <a:p>
            <a:pPr marL="0" indent="0">
              <a:buFontTx/>
              <a:buNone/>
            </a:pPr>
            <a:r>
              <a:rPr lang="en-US" i="0" baseline="0" dirty="0"/>
              <a:t>-special </a:t>
            </a:r>
            <a:r>
              <a:rPr lang="en-US" i="0" baseline="0" dirty="0" err="1"/>
              <a:t>coinbase</a:t>
            </a:r>
            <a:r>
              <a:rPr lang="en-US" i="0" baseline="0" dirty="0"/>
              <a:t> parameter – miner can put in any random information</a:t>
            </a:r>
          </a:p>
          <a:p>
            <a:pPr marL="0" indent="0">
              <a:buFontTx/>
              <a:buNone/>
            </a:pPr>
            <a:endParaRPr lang="en-US" i="0" baseline="0" dirty="0"/>
          </a:p>
          <a:p>
            <a:pPr marL="0" indent="0">
              <a:buFontTx/>
              <a:buNone/>
            </a:pPr>
            <a:r>
              <a:rPr lang="en-US" i="0" baseline="0" dirty="0"/>
              <a:t>-</a:t>
            </a:r>
            <a:r>
              <a:rPr lang="en-US" i="0" baseline="0" dirty="0" err="1"/>
              <a:t>timestamping</a:t>
            </a:r>
            <a:r>
              <a:rPr lang="en-US" i="0" baseline="0" dirty="0"/>
              <a:t>! Block mined *after* 3/1/2009</a:t>
            </a:r>
          </a:p>
        </p:txBody>
      </p:sp>
      <p:sp>
        <p:nvSpPr>
          <p:cNvPr id="4" name="Slide Number Placeholder 3"/>
          <p:cNvSpPr>
            <a:spLocks noGrp="1"/>
          </p:cNvSpPr>
          <p:nvPr>
            <p:ph type="sldNum" sz="quarter" idx="10"/>
          </p:nvPr>
        </p:nvSpPr>
        <p:spPr/>
        <p:txBody>
          <a:bodyPr/>
          <a:lstStyle/>
          <a:p>
            <a:fld id="{49F71A0F-B233-4B9A-BA41-558A20141DF5}" type="slidenum">
              <a:rPr lang="en-US" smtClean="0"/>
              <a:t>11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-all nodes are equal, no master nodes, hierarchy, etc.</a:t>
            </a:r>
          </a:p>
          <a:p>
            <a:pPr marL="0" indent="0">
              <a:buFontTx/>
              <a:buNone/>
            </a:pPr>
            <a:endParaRPr lang="en-US" i="0" baseline="0" dirty="0"/>
          </a:p>
          <a:p>
            <a:pPr marL="0" indent="0">
              <a:buFontTx/>
              <a:buNone/>
            </a:pPr>
            <a:r>
              <a:rPr lang="en-US" i="0" baseline="0" dirty="0"/>
              <a:t>-if a node hasn’t been seen for 3 hours, other nodes start to forget it</a:t>
            </a:r>
          </a:p>
          <a:p>
            <a:pPr marL="0" indent="0">
              <a:buFontTx/>
              <a:buNone/>
            </a:pPr>
            <a:endParaRPr lang="en-US" i="0" baseline="0" dirty="0"/>
          </a:p>
          <a:p>
            <a:pPr marL="0" indent="0">
              <a:buFontTx/>
              <a:buNone/>
            </a:pPr>
            <a:r>
              <a:rPr lang="en-US" i="0" baseline="0" dirty="0"/>
              <a:t>-if a node gets a transaction that’s not in the blockchain, it validates, forwards, and stores it in </a:t>
            </a:r>
            <a:r>
              <a:rPr lang="en-US" i="0" baseline="0" dirty="0" err="1"/>
              <a:t>mempool</a:t>
            </a:r>
            <a:endParaRPr lang="en-US" i="0" baseline="0" dirty="0"/>
          </a:p>
          <a:p>
            <a:pPr marL="0" indent="0">
              <a:buFontTx/>
              <a:buNone/>
            </a:pPr>
            <a:r>
              <a:rPr lang="en-US" i="0" baseline="0" dirty="0"/>
              <a:t>-if it receives a transaction already in </a:t>
            </a:r>
            <a:r>
              <a:rPr lang="en-US" i="0" baseline="0" dirty="0" err="1"/>
              <a:t>mempool</a:t>
            </a:r>
            <a:r>
              <a:rPr lang="en-US" i="0" baseline="0" dirty="0"/>
              <a:t>, it doesn’t further broadcast it</a:t>
            </a:r>
          </a:p>
          <a:p>
            <a:pPr marL="0" indent="0">
              <a:buFontTx/>
              <a:buNone/>
            </a:pPr>
            <a:r>
              <a:rPr lang="en-US" i="0" baseline="0" dirty="0"/>
              <a:t>-necessary so that flows terminate and loops don’t build in the network</a:t>
            </a:r>
          </a:p>
          <a:p>
            <a:pPr marL="0" indent="0">
              <a:buFontTx/>
              <a:buNone/>
            </a:pPr>
            <a:endParaRPr lang="en-US" i="0" baseline="0" dirty="0"/>
          </a:p>
          <a:p>
            <a:pPr marL="0" indent="0">
              <a:buFontTx/>
              <a:buNone/>
            </a:pPr>
            <a:endParaRPr lang="en-US" i="0" baseline="0" dirty="0"/>
          </a:p>
          <a:p>
            <a:pPr marL="0" indent="0">
              <a:buFontTx/>
              <a:buNone/>
            </a:pPr>
            <a:r>
              <a:rPr lang="en-US" i="0" baseline="0" dirty="0"/>
              <a:t>-connect to seed node which introduces you to other nodes and so on and so forth</a:t>
            </a:r>
          </a:p>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-transaction is valid means format must be correct and scripts must return true</a:t>
            </a:r>
          </a:p>
          <a:p>
            <a:pPr marL="0" indent="0">
              <a:buFontTx/>
              <a:buNone/>
            </a:pPr>
            <a:endParaRPr lang="en-US" i="0" baseline="0" dirty="0"/>
          </a:p>
          <a:p>
            <a:pPr marL="0" indent="0">
              <a:buFontTx/>
              <a:buNone/>
            </a:pPr>
            <a:r>
              <a:rPr lang="en-US" i="0" baseline="0" dirty="0"/>
              <a:t>-super cautious on scripts since some have been known to cause errors</a:t>
            </a:r>
          </a:p>
          <a:p>
            <a:pPr marL="0" indent="0">
              <a:buFontTx/>
              <a:buNone/>
            </a:pPr>
            <a:endParaRPr lang="en-US" i="0" baseline="0" dirty="0"/>
          </a:p>
          <a:p>
            <a:pPr marL="0" indent="0">
              <a:buFontTx/>
              <a:buNone/>
            </a:pPr>
            <a:r>
              <a:rPr lang="en-US" i="0" baseline="0" dirty="0"/>
              <a:t>-outputs must not have been spent already</a:t>
            </a:r>
          </a:p>
          <a:p>
            <a:pPr marL="0" indent="0">
              <a:buFontTx/>
              <a:buNone/>
            </a:pPr>
            <a:endParaRPr lang="en-US" i="0" baseline="0" dirty="0"/>
          </a:p>
          <a:p>
            <a:pPr marL="0" indent="0">
              <a:buFontTx/>
              <a:buNone/>
            </a:pPr>
            <a:r>
              <a:rPr lang="en-US" i="0" baseline="0" dirty="0"/>
              <a:t>-if node receives transaction it has already seen, it doesn’t forward it</a:t>
            </a:r>
          </a:p>
          <a:p>
            <a:pPr marL="0" indent="0">
              <a:buFontTx/>
              <a:buNone/>
            </a:pPr>
            <a:endParaRPr lang="en-US" i="0" baseline="0" dirty="0"/>
          </a:p>
          <a:p>
            <a:pPr marL="0" indent="0">
              <a:buFontTx/>
              <a:buNone/>
            </a:pPr>
            <a:r>
              <a:rPr lang="en-US" i="0" baseline="0" dirty="0"/>
              <a:t>-why must *every* node do these checks for themselves?</a:t>
            </a:r>
          </a:p>
        </p:txBody>
      </p:sp>
      <p:sp>
        <p:nvSpPr>
          <p:cNvPr id="4" name="Slide Number Placeholder 3"/>
          <p:cNvSpPr>
            <a:spLocks noGrp="1"/>
          </p:cNvSpPr>
          <p:nvPr>
            <p:ph type="sldNum" sz="quarter" idx="10"/>
          </p:nvPr>
        </p:nvSpPr>
        <p:spPr/>
        <p:txBody>
          <a:bodyPr/>
          <a:lstStyle/>
          <a:p>
            <a:fld id="{49F71A0F-B233-4B9A-BA41-558A20141DF5}" type="slidenum">
              <a:rPr lang="en-US" smtClean="0"/>
              <a:t>13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-hash value has to be valid and meet difficulty level</a:t>
            </a:r>
          </a:p>
          <a:p>
            <a:pPr marL="0" indent="0">
              <a:buFontTx/>
              <a:buNone/>
            </a:pPr>
            <a:r>
              <a:rPr lang="en-US" i="0" baseline="0" dirty="0"/>
              <a:t>-node *only* forwards block if it is received on the longest branch – this minimizes forks building up</a:t>
            </a:r>
          </a:p>
          <a:p>
            <a:pPr marL="0" indent="0">
              <a:buFontTx/>
              <a:buNone/>
            </a:pPr>
            <a:endParaRPr lang="en-US" i="0" baseline="0" dirty="0"/>
          </a:p>
          <a:p>
            <a:pPr marL="0" indent="0">
              <a:buFontTx/>
              <a:buNone/>
            </a:pPr>
            <a:r>
              <a:rPr lang="en-US" i="0" baseline="0" dirty="0"/>
              <a:t>-checks on transactions in blocks?</a:t>
            </a:r>
          </a:p>
          <a:p>
            <a:pPr marL="0" indent="0">
              <a:buFontTx/>
              <a:buNone/>
            </a:pPr>
            <a:r>
              <a:rPr lang="en-US" i="0" baseline="0" dirty="0"/>
              <a:t>-compare and remove for the most part! Only do transaction checks if there is a new transaction in the block</a:t>
            </a:r>
          </a:p>
        </p:txBody>
      </p:sp>
      <p:sp>
        <p:nvSpPr>
          <p:cNvPr id="4" name="Slide Number Placeholder 3"/>
          <p:cNvSpPr>
            <a:spLocks noGrp="1"/>
          </p:cNvSpPr>
          <p:nvPr>
            <p:ph type="sldNum" sz="quarter" idx="10"/>
          </p:nvPr>
        </p:nvSpPr>
        <p:spPr/>
        <p:txBody>
          <a:bodyPr/>
          <a:lstStyle/>
          <a:p>
            <a:fld id="{49F71A0F-B233-4B9A-BA41-558A20141DF5}" type="slidenum">
              <a:rPr lang="en-US" smtClean="0"/>
              <a:t>15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-nodes require more and more storage and RAM as blockchain grows</a:t>
            </a:r>
          </a:p>
          <a:p>
            <a:pPr marL="0" indent="0">
              <a:buFontTx/>
              <a:buNone/>
            </a:pPr>
            <a:r>
              <a:rPr lang="en-US" i="0" baseline="0" dirty="0"/>
              <a:t>-size was 10s of Gigs in 2015 – now 380 gigs in 2021 to store full blockchain</a:t>
            </a:r>
          </a:p>
          <a:p>
            <a:pPr marL="0" indent="0">
              <a:buFontTx/>
              <a:buNone/>
            </a:pPr>
            <a:r>
              <a:rPr lang="en-US" i="0" baseline="0" dirty="0"/>
              <a:t>-also a lot of new cryptocurrencies out there that people would rather follow</a:t>
            </a:r>
          </a:p>
          <a:p>
            <a:pPr marL="0" indent="0">
              <a:buFontTx/>
              <a:buNone/>
            </a:pPr>
            <a:r>
              <a:rPr lang="en-GB" i="0" baseline="0" dirty="0"/>
              <a:t>As per 2021 12856 nodes</a:t>
            </a:r>
            <a:endParaRPr lang="en-US" i="0" baseline="0" dirty="0"/>
          </a:p>
          <a:p>
            <a:pPr marL="0" indent="0">
              <a:buFontTx/>
              <a:buNone/>
            </a:pPr>
            <a:r>
              <a:rPr lang="en-US" i="0" baseline="0" dirty="0"/>
              <a:t>-UTXO set – unspent TX outputs maintained in RAM to speed up processing total transactions 850 millions as of today and unspent transactions are 104.3 M</a:t>
            </a:r>
          </a:p>
        </p:txBody>
      </p:sp>
      <p:sp>
        <p:nvSpPr>
          <p:cNvPr id="4" name="Slide Number Placeholder 3"/>
          <p:cNvSpPr>
            <a:spLocks noGrp="1"/>
          </p:cNvSpPr>
          <p:nvPr>
            <p:ph type="sldNum" sz="quarter" idx="10"/>
          </p:nvPr>
        </p:nvSpPr>
        <p:spPr/>
        <p:txBody>
          <a:bodyPr/>
          <a:lstStyle/>
          <a:p>
            <a:fld id="{49F71A0F-B233-4B9A-BA41-558A20141DF5}" type="slidenum">
              <a:rPr lang="en-US" smtClean="0"/>
              <a:t>16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8100" marR="0" lvl="0" indent="0" rtl="0">
              <a:lnSpc>
                <a:spcPct val="100000"/>
              </a:lnSpc>
              <a:spcBef>
                <a:spcPts val="600"/>
              </a:spcBef>
              <a:spcAft>
                <a:spcPts val="0"/>
              </a:spcAft>
              <a:buSzPts val="3000"/>
              <a:buNone/>
            </a:pPr>
            <a:r>
              <a:rPr lang="en-US" i="0" baseline="0" dirty="0"/>
              <a:t>-coin supply and reward will likely not change, financial implications are </a:t>
            </a:r>
            <a:r>
              <a:rPr lang="en-US" i="0" baseline="0"/>
              <a:t>too great</a:t>
            </a:r>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17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18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-hard forks – upgraded nodes recognize a block which older blocks do not</a:t>
            </a:r>
          </a:p>
          <a:p>
            <a:pPr marL="0" indent="0">
              <a:buFontTx/>
              <a:buNone/>
            </a:pPr>
            <a:endParaRPr lang="en-US" i="0" baseline="0" dirty="0"/>
          </a:p>
          <a:p>
            <a:pPr marL="0" indent="0">
              <a:buFontTx/>
              <a:buNone/>
            </a:pPr>
            <a:r>
              <a:rPr lang="en-US" i="0" baseline="0" dirty="0"/>
              <a:t>-in this case, Block 23 is as per old format, Block 24 is new</a:t>
            </a:r>
          </a:p>
          <a:p>
            <a:pPr marL="0" indent="0">
              <a:buFontTx/>
              <a:buNone/>
            </a:pPr>
            <a:endParaRPr lang="en-US" i="0" baseline="0" dirty="0"/>
          </a:p>
          <a:p>
            <a:pPr marL="0" indent="0">
              <a:buFontTx/>
              <a:buNone/>
            </a:pPr>
            <a:r>
              <a:rPr lang="en-US" i="0" baseline="0" dirty="0"/>
              <a:t>-no compromise – blockchain splits</a:t>
            </a:r>
          </a:p>
        </p:txBody>
      </p:sp>
      <p:sp>
        <p:nvSpPr>
          <p:cNvPr id="4" name="Slide Number Placeholder 3"/>
          <p:cNvSpPr>
            <a:spLocks noGrp="1"/>
          </p:cNvSpPr>
          <p:nvPr>
            <p:ph type="sldNum" sz="quarter" idx="10"/>
          </p:nvPr>
        </p:nvSpPr>
        <p:spPr/>
        <p:txBody>
          <a:bodyPr/>
          <a:lstStyle/>
          <a:p>
            <a:fld id="{49F71A0F-B233-4B9A-BA41-558A20141DF5}" type="slidenum">
              <a:rPr lang="en-US" smtClean="0"/>
              <a:t>19</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71A0F-B233-4B9A-BA41-558A20141DF5}" type="slidenum">
              <a:rPr lang="en-US" smtClean="0"/>
              <a:t>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-interoperable with older nodes</a:t>
            </a:r>
          </a:p>
          <a:p>
            <a:pPr marL="0" indent="0">
              <a:buFontTx/>
              <a:buNone/>
            </a:pPr>
            <a:endParaRPr lang="en-US" i="0" baseline="0" dirty="0"/>
          </a:p>
          <a:p>
            <a:pPr marL="0" indent="0">
              <a:buFontTx/>
              <a:buNone/>
            </a:pPr>
            <a:r>
              <a:rPr lang="en-US" i="0" baseline="0" dirty="0"/>
              <a:t>-P2SH feature caused a soft fork</a:t>
            </a:r>
          </a:p>
          <a:p>
            <a:pPr marL="0" indent="0">
              <a:buFontTx/>
              <a:buNone/>
            </a:pPr>
            <a:r>
              <a:rPr lang="en-US" i="0" baseline="0" dirty="0"/>
              <a:t>-old nodes: hash a data value and check if hash matches value in output script</a:t>
            </a:r>
          </a:p>
          <a:p>
            <a:pPr marL="0" indent="0">
              <a:buFontTx/>
              <a:buNone/>
            </a:pPr>
            <a:r>
              <a:rPr lang="en-US" i="0" baseline="0" dirty="0"/>
              <a:t>-new nodes: addition step to running the output script to check script validity</a:t>
            </a:r>
          </a:p>
          <a:p>
            <a:pPr marL="0" indent="0">
              <a:buFontTx/>
              <a:buNone/>
            </a:pPr>
            <a:endParaRPr lang="en-US" i="0" baseline="0" dirty="0"/>
          </a:p>
          <a:p>
            <a:pPr marL="0" indent="0">
              <a:buFontTx/>
              <a:buNone/>
            </a:pPr>
            <a:r>
              <a:rPr lang="en-US" i="0" baseline="0" dirty="0"/>
              <a:t>-e.g. add UTXO tree in </a:t>
            </a:r>
            <a:r>
              <a:rPr lang="en-US" i="0" baseline="0" dirty="0" err="1"/>
              <a:t>coinbase</a:t>
            </a:r>
            <a:r>
              <a:rPr lang="en-US" i="0" baseline="0" dirty="0"/>
              <a:t> parameter</a:t>
            </a:r>
          </a:p>
        </p:txBody>
      </p:sp>
      <p:sp>
        <p:nvSpPr>
          <p:cNvPr id="4" name="Slide Number Placeholder 3"/>
          <p:cNvSpPr>
            <a:spLocks noGrp="1"/>
          </p:cNvSpPr>
          <p:nvPr>
            <p:ph type="sldNum" sz="quarter" idx="10"/>
          </p:nvPr>
        </p:nvSpPr>
        <p:spPr/>
        <p:txBody>
          <a:bodyPr/>
          <a:lstStyle/>
          <a:p>
            <a:fld id="{49F71A0F-B233-4B9A-BA41-558A20141DF5}" type="slidenum">
              <a:rPr lang="en-US" smtClean="0"/>
              <a:t>20</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-bugs – e.g. the extra bit in MULTISIG instruction</a:t>
            </a:r>
          </a:p>
          <a:p>
            <a:pPr marL="0" indent="0">
              <a:buFontTx/>
              <a:buNone/>
            </a:pPr>
            <a:endParaRPr lang="en-US" i="0" baseline="0" dirty="0"/>
          </a:p>
          <a:p>
            <a:pPr marL="0" indent="0">
              <a:buFontTx/>
              <a:buNone/>
            </a:pPr>
            <a:r>
              <a:rPr lang="en-US" i="0" baseline="0" dirty="0"/>
              <a:t>-work around problems – like in real life!</a:t>
            </a:r>
          </a:p>
          <a:p>
            <a:pPr marL="0" indent="0">
              <a:buFontTx/>
              <a:buNone/>
            </a:pPr>
            <a:endParaRPr lang="en-US" i="0" baseline="0" dirty="0"/>
          </a:p>
          <a:p>
            <a:pPr marL="0" indent="0">
              <a:buFontTx/>
              <a:buNone/>
            </a:pPr>
            <a:r>
              <a:rPr lang="en-US" i="0" baseline="0" dirty="0"/>
              <a:t>-many of these fixes have been implemented and validated in newer coins</a:t>
            </a:r>
          </a:p>
        </p:txBody>
      </p:sp>
      <p:sp>
        <p:nvSpPr>
          <p:cNvPr id="4" name="Slide Number Placeholder 3"/>
          <p:cNvSpPr>
            <a:spLocks noGrp="1"/>
          </p:cNvSpPr>
          <p:nvPr>
            <p:ph type="sldNum" sz="quarter" idx="10"/>
          </p:nvPr>
        </p:nvSpPr>
        <p:spPr/>
        <p:txBody>
          <a:bodyPr/>
          <a:lstStyle/>
          <a:p>
            <a:fld id="{49F71A0F-B233-4B9A-BA41-558A20141DF5}" type="slidenum">
              <a:rPr lang="en-US" smtClean="0"/>
              <a:t>21</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22</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1" dirty="0"/>
          </a:p>
        </p:txBody>
      </p:sp>
      <p:sp>
        <p:nvSpPr>
          <p:cNvPr id="4" name="Slide Number Placeholder 3"/>
          <p:cNvSpPr>
            <a:spLocks noGrp="1"/>
          </p:cNvSpPr>
          <p:nvPr>
            <p:ph type="sldNum" sz="quarter" idx="10"/>
          </p:nvPr>
        </p:nvSpPr>
        <p:spPr/>
        <p:txBody>
          <a:bodyPr/>
          <a:lstStyle/>
          <a:p>
            <a:fld id="{49F71A0F-B233-4B9A-BA41-558A20141DF5}" type="slidenum">
              <a:rPr lang="en-US" smtClean="0"/>
              <a:t>23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-for instance, shopping at online marketplace, buyer may use MULTISIG</a:t>
            </a:r>
          </a:p>
          <a:p>
            <a:endParaRPr lang="en-US" baseline="0" dirty="0"/>
          </a:p>
          <a:p>
            <a:r>
              <a:rPr lang="en-US" baseline="0" dirty="0"/>
              <a:t>-this feature was added in later</a:t>
            </a:r>
          </a:p>
          <a:p>
            <a:endParaRPr lang="en-US" baseline="0" dirty="0"/>
          </a:p>
          <a:p>
            <a:r>
              <a:rPr lang="en-US" baseline="0" dirty="0"/>
              <a:t>-process – hash top value on stack, check whether it matches provided hash value,, execute a second step of validation – the top data value from stack is reinterpreted as a sequence of instructions and executed a second time as a script with rest of stack as input</a:t>
            </a:r>
          </a:p>
          <a:p>
            <a:endParaRPr lang="en-US" baseline="0" dirty="0"/>
          </a:p>
          <a:p>
            <a:r>
              <a:rPr lang="en-US" baseline="0" dirty="0"/>
              <a:t>-miners don’t need to maintain entire script in RAM, complexity is pushed to inputs</a:t>
            </a:r>
          </a:p>
        </p:txBody>
      </p:sp>
      <p:sp>
        <p:nvSpPr>
          <p:cNvPr id="4" name="Slide Number Placeholder 3"/>
          <p:cNvSpPr>
            <a:spLocks noGrp="1"/>
          </p:cNvSpPr>
          <p:nvPr>
            <p:ph type="sldNum" sz="quarter" idx="10"/>
          </p:nvPr>
        </p:nvSpPr>
        <p:spPr/>
        <p:txBody>
          <a:bodyPr/>
          <a:lstStyle/>
          <a:p>
            <a:fld id="{49F71A0F-B233-4B9A-BA41-558A20141DF5}" type="slidenum">
              <a:rPr lang="en-US" smtClean="0"/>
              <a:t>3</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-Alice is making a purchase from Bob, she doesn’t want to pay until she receives the items, Bob doesn’t want to send until he has been paid</a:t>
            </a:r>
          </a:p>
          <a:p>
            <a:endParaRPr lang="en-US" baseline="0" dirty="0"/>
          </a:p>
          <a:p>
            <a:r>
              <a:rPr lang="en-US" baseline="0" dirty="0"/>
              <a:t>-they bring in Judy as an arbitrator</a:t>
            </a:r>
          </a:p>
          <a:p>
            <a:endParaRPr lang="en-US" baseline="0" dirty="0"/>
          </a:p>
          <a:p>
            <a:r>
              <a:rPr lang="en-US" baseline="0" dirty="0"/>
              <a:t>-coins are held in escrow on the blockchain</a:t>
            </a:r>
          </a:p>
          <a:p>
            <a:endParaRPr lang="en-US" baseline="0" dirty="0"/>
          </a:p>
          <a:p>
            <a:r>
              <a:rPr lang="en-US" baseline="0" dirty="0"/>
              <a:t>-this is all decentralized!</a:t>
            </a:r>
          </a:p>
        </p:txBody>
      </p:sp>
      <p:sp>
        <p:nvSpPr>
          <p:cNvPr id="4" name="Slide Number Placeholder 3"/>
          <p:cNvSpPr>
            <a:spLocks noGrp="1"/>
          </p:cNvSpPr>
          <p:nvPr>
            <p:ph type="sldNum" sz="quarter" idx="10"/>
          </p:nvPr>
        </p:nvSpPr>
        <p:spPr/>
        <p:txBody>
          <a:bodyPr/>
          <a:lstStyle/>
          <a:p>
            <a:fld id="{49F71A0F-B233-4B9A-BA41-558A20141DF5}" type="slidenum">
              <a:rPr lang="en-US" smtClean="0"/>
              <a:t>4</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-Alice is making a purchase from Bob</a:t>
            </a:r>
          </a:p>
          <a:p>
            <a:r>
              <a:rPr lang="en-US" baseline="0" dirty="0"/>
              <a:t>-Bob may be offline and cant check blockchain for transaction</a:t>
            </a:r>
          </a:p>
          <a:p>
            <a:r>
              <a:rPr lang="en-US" baseline="0" dirty="0"/>
              <a:t>-or Alice may not be able to wait for six confirmations – suppose she wants food! E.g. Bob may be street vendor</a:t>
            </a:r>
          </a:p>
          <a:p>
            <a:endParaRPr lang="en-US" baseline="0" dirty="0"/>
          </a:p>
          <a:p>
            <a:r>
              <a:rPr lang="en-US" baseline="0" dirty="0"/>
              <a:t>-Alice requests bank to expedite a payment to Bob</a:t>
            </a:r>
          </a:p>
          <a:p>
            <a:r>
              <a:rPr lang="en-US" baseline="0" dirty="0"/>
              <a:t>-bank pays Bob accordingly from an address it controls</a:t>
            </a:r>
          </a:p>
          <a:p>
            <a:r>
              <a:rPr lang="en-US" baseline="0" dirty="0"/>
              <a:t>-bank pledges no double-spending</a:t>
            </a:r>
          </a:p>
          <a:p>
            <a:r>
              <a:rPr lang="en-US" baseline="0" dirty="0"/>
              <a:t>-only bank itself can do double-spend</a:t>
            </a:r>
          </a:p>
          <a:p>
            <a:r>
              <a:rPr lang="en-US" baseline="0" dirty="0"/>
              <a:t>-Alice shows Bob a transaction signed by the bank</a:t>
            </a:r>
          </a:p>
          <a:p>
            <a:r>
              <a:rPr lang="en-US" baseline="0" dirty="0"/>
              <a:t>-real-world guarantee – not cryptographic guarantee!</a:t>
            </a:r>
          </a:p>
          <a:p>
            <a:r>
              <a:rPr lang="en-US" baseline="0" dirty="0"/>
              <a:t>-the green address is very well-known</a:t>
            </a:r>
          </a:p>
          <a:p>
            <a:r>
              <a:rPr lang="en-US" baseline="0" dirty="0"/>
              <a:t>-bank will say – look at my past history, I haven’t done any double-spends before</a:t>
            </a:r>
          </a:p>
          <a:p>
            <a:r>
              <a:rPr lang="en-US" baseline="0" dirty="0"/>
              <a:t>-if bank is exposed, it will ruin its reputation</a:t>
            </a:r>
          </a:p>
          <a:p>
            <a:endParaRPr lang="en-US" baseline="0" dirty="0"/>
          </a:p>
          <a:p>
            <a:r>
              <a:rPr lang="en-US" baseline="0" dirty="0"/>
              <a:t>-address reuse pros and cons – compromise privacy – sender AND receiver – if you send to a public address, e.g. a gambling site, a political charity, etc.</a:t>
            </a:r>
          </a:p>
        </p:txBody>
      </p:sp>
      <p:sp>
        <p:nvSpPr>
          <p:cNvPr id="4" name="Slide Number Placeholder 3"/>
          <p:cNvSpPr>
            <a:spLocks noGrp="1"/>
          </p:cNvSpPr>
          <p:nvPr>
            <p:ph type="sldNum" sz="quarter" idx="10"/>
          </p:nvPr>
        </p:nvSpPr>
        <p:spPr/>
        <p:txBody>
          <a:bodyPr/>
          <a:lstStyle/>
          <a:p>
            <a:fld id="{49F71A0F-B233-4B9A-BA41-558A20141DF5}" type="slidenum">
              <a:rPr lang="en-US" smtClean="0"/>
              <a:t>5</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-this could be for some streaming service, minutes-on-phone, Pay-as-you-go, etc.</a:t>
            </a:r>
          </a:p>
          <a:p>
            <a:endParaRPr lang="en-US" baseline="0" dirty="0"/>
          </a:p>
          <a:p>
            <a:r>
              <a:rPr lang="en-US" baseline="0" dirty="0"/>
              <a:t>-for max payment, Alice and Bob would both need to sign to redeem – coins effectively locked</a:t>
            </a:r>
          </a:p>
          <a:p>
            <a:endParaRPr lang="en-US" baseline="0" dirty="0"/>
          </a:p>
          <a:p>
            <a:r>
              <a:rPr lang="en-US" baseline="0" dirty="0"/>
              <a:t>-after first minute, Alice makes a transaction, spending one of the locked coins, returning rest to herself, and sends to Bob</a:t>
            </a:r>
          </a:p>
          <a:p>
            <a:r>
              <a:rPr lang="en-US" baseline="0" dirty="0"/>
              <a:t>-after second minute, Alice makes another transaction, spending another locked coin, returning rest to self, sends to Bob</a:t>
            </a:r>
          </a:p>
          <a:p>
            <a:r>
              <a:rPr lang="en-US" baseline="0" dirty="0"/>
              <a:t>-so on and so forth for every minute that she uses the service</a:t>
            </a:r>
          </a:p>
          <a:p>
            <a:r>
              <a:rPr lang="en-US" baseline="0" dirty="0"/>
              <a:t>-finally, she asks Bob to terminate the service and sends him a final transaction</a:t>
            </a:r>
          </a:p>
          <a:p>
            <a:r>
              <a:rPr lang="en-US" baseline="0" dirty="0"/>
              <a:t>-Bob signs and circulates, thereby redeeming funds</a:t>
            </a:r>
          </a:p>
          <a:p>
            <a:endParaRPr lang="en-US" baseline="0" dirty="0"/>
          </a:p>
          <a:p>
            <a:r>
              <a:rPr lang="en-US" baseline="0" dirty="0"/>
              <a:t>-can Bob use earlier transactions as double spends</a:t>
            </a:r>
          </a:p>
          <a:p>
            <a:r>
              <a:rPr lang="en-US" baseline="0" dirty="0"/>
              <a:t>-intermediate transactions are discarded – Bob has no benefit by publishing them – he loses money if he does</a:t>
            </a:r>
          </a:p>
        </p:txBody>
      </p:sp>
      <p:sp>
        <p:nvSpPr>
          <p:cNvPr id="4" name="Slide Number Placeholder 3"/>
          <p:cNvSpPr>
            <a:spLocks noGrp="1"/>
          </p:cNvSpPr>
          <p:nvPr>
            <p:ph type="sldNum" sz="quarter" idx="10"/>
          </p:nvPr>
        </p:nvSpPr>
        <p:spPr/>
        <p:txBody>
          <a:bodyPr/>
          <a:lstStyle/>
          <a:p>
            <a:fld id="{49F71A0F-B233-4B9A-BA41-558A20141DF5}" type="slidenum">
              <a:rPr lang="en-US" smtClean="0"/>
              <a:t>6</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-before micropayment protocol starts, Alice and Bob both sign a transaction which returns all of Alice’s money to her</a:t>
            </a:r>
          </a:p>
          <a:p>
            <a:pPr marL="0" indent="0">
              <a:buFontTx/>
              <a:buNone/>
            </a:pPr>
            <a:endParaRPr lang="en-US" i="0" baseline="0" dirty="0"/>
          </a:p>
          <a:p>
            <a:pPr marL="0" indent="0">
              <a:buFontTx/>
              <a:buNone/>
            </a:pPr>
            <a:r>
              <a:rPr lang="en-US" i="0" baseline="0" dirty="0"/>
              <a:t>-miners cannot publish this transaction until the block specified in that parameter has been mined</a:t>
            </a:r>
          </a:p>
          <a:p>
            <a:pPr marL="0" indent="0">
              <a:buFontTx/>
              <a:buNone/>
            </a:pPr>
            <a:r>
              <a:rPr lang="en-US" i="0" baseline="0" dirty="0"/>
              <a:t>-if transaction published before then, it will be regarded as invalid and discarded</a:t>
            </a:r>
          </a:p>
          <a:p>
            <a:pPr marL="0" indent="0">
              <a:buFontTx/>
              <a:buNone/>
            </a:pPr>
            <a:endParaRPr lang="en-US" i="0" baseline="0" dirty="0"/>
          </a:p>
          <a:p>
            <a:pPr marL="0" indent="0">
              <a:buFontTx/>
              <a:buNone/>
            </a:pPr>
            <a:r>
              <a:rPr lang="en-US" i="0" baseline="0" dirty="0"/>
              <a:t>-this guarantees she cant retrieve her money while the micropayments protocol is underway</a:t>
            </a:r>
          </a:p>
          <a:p>
            <a:pPr marL="0" indent="0">
              <a:buFontTx/>
              <a:buNone/>
            </a:pPr>
            <a:r>
              <a:rPr lang="en-US" i="0" baseline="0" dirty="0"/>
              <a:t>-if Bob violates protocol, she can publish this to get all her money back</a:t>
            </a:r>
          </a:p>
          <a:p>
            <a:pPr marL="0" indent="0">
              <a:buFontTx/>
              <a:buNone/>
            </a:pPr>
            <a:endParaRPr lang="en-US"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a:t>-what happens if protocol executes fairly and then Alice publishes refund transaction?</a:t>
            </a:r>
          </a:p>
          <a:p>
            <a:pPr marL="0" indent="0">
              <a:buFontTx/>
              <a:buNone/>
            </a:pPr>
            <a:r>
              <a:rPr lang="en-US" i="0" baseline="0" dirty="0"/>
              <a:t>-can Alice cheat? Not pay Bob for final payment?</a:t>
            </a:r>
          </a:p>
        </p:txBody>
      </p:sp>
      <p:sp>
        <p:nvSpPr>
          <p:cNvPr id="4" name="Slide Number Placeholder 3"/>
          <p:cNvSpPr>
            <a:spLocks noGrp="1"/>
          </p:cNvSpPr>
          <p:nvPr>
            <p:ph type="sldNum" sz="quarter" idx="10"/>
          </p:nvPr>
        </p:nvSpPr>
        <p:spPr/>
        <p:txBody>
          <a:bodyPr/>
          <a:lstStyle/>
          <a:p>
            <a:fld id="{49F71A0F-B233-4B9A-BA41-558A20141DF5}" type="slidenum">
              <a:rPr lang="en-US" smtClean="0"/>
              <a:t>7</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i="0" baseline="0" dirty="0"/>
              <a:t>-an optimization</a:t>
            </a:r>
          </a:p>
          <a:p>
            <a:pPr marL="0" indent="0">
              <a:buFontTx/>
              <a:buNone/>
            </a:pPr>
            <a:r>
              <a:rPr lang="en-US" i="0" baseline="0" dirty="0"/>
              <a:t>-too much overhead if we were to add each transaction individually (data + mining overhead!)</a:t>
            </a:r>
          </a:p>
          <a:p>
            <a:pPr marL="0" indent="0">
              <a:buFontTx/>
              <a:buNone/>
            </a:pPr>
            <a:r>
              <a:rPr lang="en-US" i="0" baseline="0" dirty="0"/>
              <a:t>-single unit of work for miners</a:t>
            </a:r>
          </a:p>
          <a:p>
            <a:pPr marL="0" indent="0">
              <a:buFontTx/>
              <a:buNone/>
            </a:pPr>
            <a:r>
              <a:rPr lang="en-US" i="0" baseline="0" dirty="0"/>
              <a:t>-hash chain of blocks is MUCH shorter than hash chain of transactions (how?)</a:t>
            </a:r>
          </a:p>
          <a:p>
            <a:pPr marL="0" indent="0">
              <a:buFontTx/>
              <a:buNone/>
            </a:pPr>
            <a:r>
              <a:rPr lang="en-US" i="0" baseline="0" dirty="0"/>
              <a:t>-consensus on each transaction would be crazy!</a:t>
            </a:r>
          </a:p>
          <a:p>
            <a:pPr marL="0" indent="0">
              <a:buFontTx/>
              <a:buNone/>
            </a:pPr>
            <a:r>
              <a:rPr lang="en-US" i="0" baseline="0" dirty="0"/>
              <a:t>-verification would be much slower</a:t>
            </a:r>
          </a:p>
          <a:p>
            <a:pPr marL="0" indent="0">
              <a:buFontTx/>
              <a:buNone/>
            </a:pPr>
            <a:endParaRPr lang="en-US" i="0" baseline="0" dirty="0"/>
          </a:p>
          <a:p>
            <a:pPr marL="0" indent="0">
              <a:buFontTx/>
              <a:buNone/>
            </a:pPr>
            <a:r>
              <a:rPr lang="en-US" i="0" baseline="0" dirty="0"/>
              <a:t>-hash (</a:t>
            </a:r>
            <a:r>
              <a:rPr lang="en-US" i="0" baseline="0" dirty="0" err="1"/>
              <a:t>Merkle</a:t>
            </a:r>
            <a:r>
              <a:rPr lang="en-US" i="0" baseline="0" dirty="0"/>
              <a:t>) tree within block – to enable proof of membership property</a:t>
            </a:r>
          </a:p>
        </p:txBody>
      </p:sp>
      <p:sp>
        <p:nvSpPr>
          <p:cNvPr id="4" name="Slide Number Placeholder 3"/>
          <p:cNvSpPr>
            <a:spLocks noGrp="1"/>
          </p:cNvSpPr>
          <p:nvPr>
            <p:ph type="sldNum" sz="quarter" idx="10"/>
          </p:nvPr>
        </p:nvSpPr>
        <p:spPr/>
        <p:txBody>
          <a:bodyPr/>
          <a:lstStyle/>
          <a:p>
            <a:fld id="{49F71A0F-B233-4B9A-BA41-558A20141DF5}" type="slidenum">
              <a:rPr lang="en-US" smtClean="0"/>
              <a:t>8</a:t>
            </a:fld>
            <a:endParaRPr lang="en-US"/>
          </a:p>
        </p:txBody>
      </p:sp>
    </p:spTree>
    <p:extLst>
      <p:ext uri="{BB962C8B-B14F-4D97-AF65-F5344CB8AC3E}">
        <p14:creationId xmlns:p14="http://schemas.microsoft.com/office/powerpoint/2010/main" val="12061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i="0" baseline="0" dirty="0"/>
          </a:p>
        </p:txBody>
      </p:sp>
      <p:sp>
        <p:nvSpPr>
          <p:cNvPr id="4" name="Slide Number Placeholder 3"/>
          <p:cNvSpPr>
            <a:spLocks noGrp="1"/>
          </p:cNvSpPr>
          <p:nvPr>
            <p:ph type="sldNum" sz="quarter" idx="10"/>
          </p:nvPr>
        </p:nvSpPr>
        <p:spPr/>
        <p:txBody>
          <a:bodyPr/>
          <a:lstStyle/>
          <a:p>
            <a:fld id="{49F71A0F-B233-4B9A-BA41-558A20141DF5}" type="slidenum">
              <a:rPr lang="en-US" smtClean="0"/>
              <a:t>9</a:t>
            </a:fld>
            <a:endParaRPr lang="en-US"/>
          </a:p>
        </p:txBody>
      </p:sp>
    </p:spTree>
    <p:extLst>
      <p:ext uri="{BB962C8B-B14F-4D97-AF65-F5344CB8AC3E}">
        <p14:creationId xmlns:p14="http://schemas.microsoft.com/office/powerpoint/2010/main" val="120619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bitnodes.earn.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bitnodes.earn.com/" TargetMode="External"/><Relationship Id="rId5" Type="http://schemas.openxmlformats.org/officeDocument/2006/relationships/hyperlink" Target="https://blockchain.info/" TargetMode="External"/><Relationship Id="rId4" Type="http://schemas.openxmlformats.org/officeDocument/2006/relationships/hyperlink" Target="http://www.soroushjp.com/2014/12/20/bitcoin-multisig-the-hard-way-understanding-raw-multisignature-bitcoin-transac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14402"/>
            <a:ext cx="7772400" cy="4190999"/>
          </a:xfrm>
        </p:spPr>
        <p:txBody>
          <a:bodyPr>
            <a:noAutofit/>
          </a:bodyPr>
          <a:lstStyle/>
          <a:p>
            <a:br>
              <a:rPr lang="en-US" sz="4800" dirty="0"/>
            </a:br>
            <a:br>
              <a:rPr lang="en-US" sz="4800" dirty="0"/>
            </a:br>
            <a:r>
              <a:rPr lang="en-US" sz="6000" b="1" dirty="0" err="1"/>
              <a:t>Bitcoin</a:t>
            </a:r>
            <a:r>
              <a:rPr lang="en-US" sz="6000" b="1" dirty="0"/>
              <a:t> – nuts and bolts</a:t>
            </a:r>
            <a:br>
              <a:rPr lang="en-US" sz="6000" b="1" dirty="0"/>
            </a:br>
            <a:br>
              <a:rPr lang="en-US" sz="6000" b="1" dirty="0"/>
            </a:br>
            <a:r>
              <a:rPr lang="en-US" sz="2800" b="1" dirty="0"/>
              <a:t>[scripts + network + blocks]</a:t>
            </a:r>
          </a:p>
        </p:txBody>
      </p:sp>
    </p:spTree>
    <p:extLst>
      <p:ext uri="{BB962C8B-B14F-4D97-AF65-F5344CB8AC3E}">
        <p14:creationId xmlns:p14="http://schemas.microsoft.com/office/powerpoint/2010/main" val="334118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blocks</a:t>
            </a:r>
          </a:p>
        </p:txBody>
      </p:sp>
      <p:sp>
        <p:nvSpPr>
          <p:cNvPr id="9" name="Text Box 3"/>
          <p:cNvSpPr txBox="1">
            <a:spLocks noChangeArrowheads="1"/>
          </p:cNvSpPr>
          <p:nvPr/>
        </p:nvSpPr>
        <p:spPr bwMode="auto">
          <a:xfrm>
            <a:off x="0" y="761286"/>
            <a:ext cx="9143999" cy="4201150"/>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header</a:t>
            </a:r>
          </a:p>
          <a:p>
            <a:pPr marL="1200150" lvl="1" indent="-457200" eaLnBrk="1" hangingPunct="1">
              <a:lnSpc>
                <a:spcPct val="150000"/>
              </a:lnSpc>
              <a:buSzPct val="75000"/>
              <a:buBlip>
                <a:blip r:embed="rId3"/>
              </a:buBlip>
            </a:pPr>
            <a:r>
              <a:rPr lang="en-US" sz="2600" dirty="0">
                <a:latin typeface="Century Gothic" pitchFamily="34" charset="0"/>
              </a:rPr>
              <a:t>block hash</a:t>
            </a:r>
          </a:p>
          <a:p>
            <a:pPr marL="1200150" lvl="1" indent="-457200" eaLnBrk="1" hangingPunct="1">
              <a:lnSpc>
                <a:spcPct val="150000"/>
              </a:lnSpc>
              <a:buSzPct val="75000"/>
              <a:buBlip>
                <a:blip r:embed="rId3"/>
              </a:buBlip>
            </a:pPr>
            <a:r>
              <a:rPr lang="en-US" sz="2600" dirty="0">
                <a:latin typeface="Century Gothic" pitchFamily="34" charset="0"/>
              </a:rPr>
              <a:t>nonce</a:t>
            </a:r>
          </a:p>
          <a:p>
            <a:pPr marL="1200150" lvl="1" indent="-457200" eaLnBrk="1" hangingPunct="1">
              <a:lnSpc>
                <a:spcPct val="150000"/>
              </a:lnSpc>
              <a:buSzPct val="75000"/>
              <a:buBlip>
                <a:blip r:embed="rId3"/>
              </a:buBlip>
            </a:pPr>
            <a:r>
              <a:rPr lang="en-US" sz="2600" dirty="0">
                <a:latin typeface="Century Gothic" pitchFamily="34" charset="0"/>
              </a:rPr>
              <a:t>timestamp</a:t>
            </a:r>
          </a:p>
          <a:p>
            <a:pPr marL="1200150" lvl="1" indent="-457200" eaLnBrk="1" hangingPunct="1">
              <a:lnSpc>
                <a:spcPct val="150000"/>
              </a:lnSpc>
              <a:buSzPct val="75000"/>
              <a:buBlip>
                <a:blip r:embed="rId3"/>
              </a:buBlip>
            </a:pPr>
            <a:r>
              <a:rPr lang="en-US" sz="2600" dirty="0">
                <a:latin typeface="Century Gothic" pitchFamily="34" charset="0"/>
              </a:rPr>
              <a:t>difficulty level</a:t>
            </a:r>
          </a:p>
          <a:p>
            <a:pPr marL="1200150" lvl="1" indent="-457200" eaLnBrk="1" hangingPunct="1">
              <a:lnSpc>
                <a:spcPct val="150000"/>
              </a:lnSpc>
              <a:buSzPct val="75000"/>
              <a:buBlip>
                <a:blip r:embed="rId3"/>
              </a:buBlip>
            </a:pPr>
            <a:r>
              <a:rPr lang="en-US" sz="2600" dirty="0" err="1">
                <a:latin typeface="Century Gothic" pitchFamily="34" charset="0"/>
              </a:rPr>
              <a:t>mrkl_root</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miners hash headers</a:t>
            </a:r>
          </a:p>
        </p:txBody>
      </p:sp>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70" t="1923" r="1801" b="1923"/>
          <a:stretch/>
        </p:blipFill>
        <p:spPr bwMode="auto">
          <a:xfrm>
            <a:off x="3848100" y="1047749"/>
            <a:ext cx="8343900" cy="483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B19144E0-6614-4A76-B728-4B5FB2F7B177}"/>
              </a:ext>
            </a:extLst>
          </p:cNvPr>
          <p:cNvPicPr>
            <a:picLocks noChangeAspect="1"/>
          </p:cNvPicPr>
          <p:nvPr/>
        </p:nvPicPr>
        <p:blipFill>
          <a:blip r:embed="rId5"/>
          <a:stretch>
            <a:fillRect/>
          </a:stretch>
        </p:blipFill>
        <p:spPr>
          <a:xfrm>
            <a:off x="1623980" y="2185978"/>
            <a:ext cx="8944040" cy="2486043"/>
          </a:xfrm>
          <a:prstGeom prst="rect">
            <a:avLst/>
          </a:prstGeom>
        </p:spPr>
      </p:pic>
    </p:spTree>
    <p:extLst>
      <p:ext uri="{BB962C8B-B14F-4D97-AF65-F5344CB8AC3E}">
        <p14:creationId xmlns:p14="http://schemas.microsoft.com/office/powerpoint/2010/main" val="896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Coinbase</a:t>
            </a:r>
            <a:r>
              <a:rPr lang="en-US" sz="4000" b="1" cap="all" dirty="0">
                <a:latin typeface="Arial Rounded MT Bold" pitchFamily="34" charset="0"/>
              </a:rPr>
              <a:t> transaction</a:t>
            </a:r>
          </a:p>
        </p:txBody>
      </p:sp>
      <p:grpSp>
        <p:nvGrpSpPr>
          <p:cNvPr id="4" name="Group 3"/>
          <p:cNvGrpSpPr/>
          <p:nvPr/>
        </p:nvGrpSpPr>
        <p:grpSpPr>
          <a:xfrm>
            <a:off x="2071324" y="1295400"/>
            <a:ext cx="8749076" cy="4497600"/>
            <a:chOff x="-11876" y="784550"/>
            <a:chExt cx="8749076" cy="4497600"/>
          </a:xfrm>
        </p:grpSpPr>
        <p:sp>
          <p:nvSpPr>
            <p:cNvPr id="13" name="Shape 459"/>
            <p:cNvSpPr txBox="1">
              <a:spLocks/>
            </p:cNvSpPr>
            <p:nvPr/>
          </p:nvSpPr>
          <p:spPr>
            <a:xfrm>
              <a:off x="1976075" y="784550"/>
              <a:ext cx="6480600" cy="44976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600"/>
                </a:spcBef>
              </a:pPr>
              <a:r>
                <a:rPr lang="en-US" sz="2400" b="1" dirty="0">
                  <a:solidFill>
                    <a:schemeClr val="tx1"/>
                  </a:solidFill>
                </a:rPr>
                <a:t>      "in":[</a:t>
              </a:r>
              <a:br>
                <a:rPr lang="en-US" sz="2400" b="1" dirty="0">
                  <a:solidFill>
                    <a:schemeClr val="tx1"/>
                  </a:solidFill>
                </a:rPr>
              </a:br>
              <a:r>
                <a:rPr lang="en-US" sz="2400" b="1" dirty="0">
                  <a:solidFill>
                    <a:schemeClr val="tx1"/>
                  </a:solidFill>
                </a:rPr>
                <a:t>        {</a:t>
              </a:r>
              <a:br>
                <a:rPr lang="en-US" sz="2400" b="1" dirty="0">
                  <a:solidFill>
                    <a:schemeClr val="tx1"/>
                  </a:solidFill>
                </a:rPr>
              </a:br>
              <a:r>
                <a:rPr lang="en-US" sz="2400" b="1" dirty="0">
                  <a:solidFill>
                    <a:schemeClr val="tx1"/>
                  </a:solidFill>
                </a:rPr>
                <a:t>          "</a:t>
              </a:r>
              <a:r>
                <a:rPr lang="en-US" sz="2400" b="1" dirty="0" err="1">
                  <a:solidFill>
                    <a:schemeClr val="tx1"/>
                  </a:solidFill>
                </a:rPr>
                <a:t>prev_out</a:t>
              </a:r>
              <a:r>
                <a:rPr lang="en-US" sz="2400" b="1" dirty="0">
                  <a:solidFill>
                    <a:schemeClr val="tx1"/>
                  </a:solidFill>
                </a:rPr>
                <a:t>":{</a:t>
              </a:r>
              <a:br>
                <a:rPr lang="en-US" sz="2400" b="1" dirty="0">
                  <a:solidFill>
                    <a:schemeClr val="tx1"/>
                  </a:solidFill>
                </a:rPr>
              </a:br>
              <a:r>
                <a:rPr lang="en-US" sz="2400" b="1" dirty="0">
                  <a:solidFill>
                    <a:schemeClr val="tx1"/>
                  </a:solidFill>
                </a:rPr>
                <a:t>            "hash":"000000.....0000000",</a:t>
              </a:r>
              <a:br>
                <a:rPr lang="en-US" sz="2400" b="1" dirty="0">
                  <a:solidFill>
                    <a:schemeClr val="tx1"/>
                  </a:solidFill>
                </a:rPr>
              </a:br>
              <a:r>
                <a:rPr lang="en-US" sz="2400" b="1" dirty="0">
                  <a:solidFill>
                    <a:schemeClr val="tx1"/>
                  </a:solidFill>
                </a:rPr>
                <a:t>            "n":4294967295</a:t>
              </a:r>
              <a:br>
                <a:rPr lang="en-US" sz="2400" b="1" dirty="0">
                  <a:solidFill>
                    <a:schemeClr val="tx1"/>
                  </a:solidFill>
                </a:rPr>
              </a:br>
              <a:r>
                <a:rPr lang="en-US" sz="2400" b="1" dirty="0">
                  <a:solidFill>
                    <a:schemeClr val="tx1"/>
                  </a:solidFill>
                </a:rPr>
                <a:t>          }, </a:t>
              </a:r>
            </a:p>
            <a:p>
              <a:pPr indent="457200" algn="l">
                <a:spcBef>
                  <a:spcPts val="600"/>
                </a:spcBef>
              </a:pPr>
              <a:r>
                <a:rPr lang="en-US" sz="2400" b="1" dirty="0">
                  <a:solidFill>
                    <a:schemeClr val="tx1"/>
                  </a:solidFill>
                </a:rPr>
                <a:t>"</a:t>
              </a:r>
              <a:r>
                <a:rPr lang="en-US" sz="2400" b="1" dirty="0" err="1">
                  <a:solidFill>
                    <a:schemeClr val="tx1"/>
                  </a:solidFill>
                </a:rPr>
                <a:t>coinbase</a:t>
              </a:r>
              <a:r>
                <a:rPr lang="en-US" sz="2400" b="1" dirty="0">
                  <a:solidFill>
                    <a:schemeClr val="tx1"/>
                  </a:solidFill>
                </a:rPr>
                <a:t>":"..."</a:t>
              </a:r>
              <a:br>
                <a:rPr lang="en-US" sz="2400" b="1" dirty="0">
                  <a:solidFill>
                    <a:schemeClr val="tx1"/>
                  </a:solidFill>
                </a:rPr>
              </a:br>
              <a:r>
                <a:rPr lang="en-US" sz="2400" b="1" dirty="0">
                  <a:solidFill>
                    <a:schemeClr val="tx1"/>
                  </a:solidFill>
                </a:rPr>
                <a:t>        },</a:t>
              </a:r>
              <a:br>
                <a:rPr lang="en-US" sz="2400" b="1" dirty="0">
                  <a:solidFill>
                    <a:schemeClr val="tx1"/>
                  </a:solidFill>
                </a:rPr>
              </a:br>
              <a:r>
                <a:rPr lang="en-US" sz="2400" b="1" dirty="0">
                  <a:solidFill>
                    <a:schemeClr val="tx1"/>
                  </a:solidFill>
                </a:rPr>
                <a:t>       "out":[</a:t>
              </a:r>
              <a:br>
                <a:rPr lang="en-US" sz="2400" b="1" dirty="0">
                  <a:solidFill>
                    <a:schemeClr val="tx1"/>
                  </a:solidFill>
                </a:rPr>
              </a:br>
              <a:r>
                <a:rPr lang="en-US" sz="2400" b="1" dirty="0">
                  <a:solidFill>
                    <a:schemeClr val="tx1"/>
                  </a:solidFill>
                </a:rPr>
                <a:t>    {</a:t>
              </a:r>
              <a:br>
                <a:rPr lang="en-US" sz="2400" b="1" dirty="0">
                  <a:solidFill>
                    <a:schemeClr val="tx1"/>
                  </a:solidFill>
                </a:rPr>
              </a:br>
              <a:r>
                <a:rPr lang="en-US" sz="2400" b="1" dirty="0">
                  <a:solidFill>
                    <a:schemeClr val="tx1"/>
                  </a:solidFill>
                </a:rPr>
                <a:t>      "value":"25.03371419",</a:t>
              </a:r>
              <a:br>
                <a:rPr lang="en-US" sz="2400" b="1" dirty="0">
                  <a:solidFill>
                    <a:schemeClr val="tx1"/>
                  </a:solidFill>
                </a:rPr>
              </a:br>
              <a:r>
                <a:rPr lang="en-US" sz="2400" b="1" dirty="0">
                  <a:solidFill>
                    <a:schemeClr val="tx1"/>
                  </a:solidFill>
                </a:rPr>
                <a:t>      "</a:t>
              </a:r>
              <a:r>
                <a:rPr lang="en-US" sz="2400" b="1" dirty="0" err="1">
                  <a:solidFill>
                    <a:schemeClr val="tx1"/>
                  </a:solidFill>
                </a:rPr>
                <a:t>scriptPubKey</a:t>
              </a:r>
              <a:r>
                <a:rPr lang="en-US" sz="2400" b="1" dirty="0">
                  <a:solidFill>
                    <a:schemeClr val="tx1"/>
                  </a:solidFill>
                </a:rPr>
                <a:t>":"OPDUP OPHASH160 ... ”</a:t>
              </a:r>
            </a:p>
            <a:p>
              <a:pPr indent="457200" algn="l">
                <a:spcBef>
                  <a:spcPts val="600"/>
                </a:spcBef>
              </a:pPr>
              <a:r>
                <a:rPr lang="en-US" sz="2400" b="1" dirty="0">
                  <a:solidFill>
                    <a:schemeClr val="tx1"/>
                  </a:solidFill>
                </a:rPr>
                <a:t>}</a:t>
              </a:r>
            </a:p>
          </p:txBody>
        </p:sp>
        <p:sp>
          <p:nvSpPr>
            <p:cNvPr id="14" name="Shape 460"/>
            <p:cNvSpPr/>
            <p:nvPr/>
          </p:nvSpPr>
          <p:spPr>
            <a:xfrm>
              <a:off x="1632700" y="2105700"/>
              <a:ext cx="234600" cy="256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5" name="Shape 461"/>
            <p:cNvSpPr/>
            <p:nvPr/>
          </p:nvSpPr>
          <p:spPr>
            <a:xfrm>
              <a:off x="1632700" y="2819325"/>
              <a:ext cx="234600" cy="11499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16" name="Shape 462"/>
            <p:cNvSpPr txBox="1"/>
            <p:nvPr/>
          </p:nvSpPr>
          <p:spPr>
            <a:xfrm>
              <a:off x="-11876" y="2864850"/>
              <a:ext cx="1400221" cy="423300"/>
            </a:xfrm>
            <a:prstGeom prst="rect">
              <a:avLst/>
            </a:prstGeom>
            <a:noFill/>
            <a:ln>
              <a:noFill/>
            </a:ln>
          </p:spPr>
          <p:txBody>
            <a:bodyPr spcFirstLastPara="1" wrap="square" lIns="91425" tIns="91425" rIns="91425" bIns="91425" anchor="t" anchorCtr="0">
              <a:noAutofit/>
            </a:bodyPr>
            <a:lstStyle/>
            <a:p>
              <a:pPr algn="ctr"/>
              <a:r>
                <a:rPr lang="en" sz="2400" b="1" dirty="0"/>
                <a:t>arbitrary</a:t>
              </a:r>
              <a:endParaRPr sz="2400" b="1" dirty="0"/>
            </a:p>
          </p:txBody>
        </p:sp>
        <p:sp>
          <p:nvSpPr>
            <p:cNvPr id="17" name="Shape 463"/>
            <p:cNvSpPr txBox="1"/>
            <p:nvPr/>
          </p:nvSpPr>
          <p:spPr>
            <a:xfrm>
              <a:off x="-11876" y="1836200"/>
              <a:ext cx="1586750" cy="907000"/>
            </a:xfrm>
            <a:prstGeom prst="rect">
              <a:avLst/>
            </a:prstGeom>
            <a:noFill/>
            <a:ln>
              <a:noFill/>
            </a:ln>
          </p:spPr>
          <p:txBody>
            <a:bodyPr spcFirstLastPara="1" wrap="square" lIns="91425" tIns="91425" rIns="91425" bIns="91425" anchor="t" anchorCtr="0">
              <a:noAutofit/>
            </a:bodyPr>
            <a:lstStyle/>
            <a:p>
              <a:pPr algn="ctr"/>
              <a:r>
                <a:rPr lang="en" sz="2400" b="1" dirty="0"/>
                <a:t>redeeming nothing</a:t>
              </a:r>
              <a:endParaRPr sz="2400" b="1" dirty="0"/>
            </a:p>
          </p:txBody>
        </p:sp>
        <p:sp>
          <p:nvSpPr>
            <p:cNvPr id="18" name="Shape 464"/>
            <p:cNvSpPr/>
            <p:nvPr/>
          </p:nvSpPr>
          <p:spPr>
            <a:xfrm>
              <a:off x="5186400" y="1447800"/>
              <a:ext cx="1971600" cy="550475"/>
            </a:xfrm>
            <a:prstGeom prst="wedgeRectCallout">
              <a:avLst>
                <a:gd name="adj1" fmla="val -20833"/>
                <a:gd name="adj2" fmla="val 62500"/>
              </a:avLst>
            </a:prstGeom>
            <a:solidFill>
              <a:srgbClr val="6D9EEB"/>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b="1" dirty="0"/>
                <a:t>Null hash pointer</a:t>
              </a:r>
              <a:endParaRPr b="1" dirty="0"/>
            </a:p>
          </p:txBody>
        </p:sp>
        <p:sp>
          <p:nvSpPr>
            <p:cNvPr id="19" name="Shape 465"/>
            <p:cNvSpPr/>
            <p:nvPr/>
          </p:nvSpPr>
          <p:spPr>
            <a:xfrm>
              <a:off x="4724400" y="2819325"/>
              <a:ext cx="4012800" cy="1029900"/>
            </a:xfrm>
            <a:prstGeom prst="wedgeRectCallout">
              <a:avLst>
                <a:gd name="adj1" fmla="val -55215"/>
                <a:gd name="adj2" fmla="val -2704"/>
              </a:avLst>
            </a:prstGeom>
            <a:solidFill>
              <a:srgbClr val="EAD1D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b="1"/>
                <a:t>First ever coinbase parameter:</a:t>
              </a:r>
              <a:endParaRPr b="1"/>
            </a:p>
            <a:p>
              <a:r>
                <a:rPr lang="en" b="1"/>
                <a:t>“</a:t>
              </a:r>
              <a:r>
                <a:rPr lang="en" b="1">
                  <a:latin typeface="Trebuchet MS"/>
                  <a:ea typeface="Trebuchet MS"/>
                  <a:cs typeface="Trebuchet MS"/>
                  <a:sym typeface="Trebuchet MS"/>
                </a:rPr>
                <a:t>The Times 03/Jan/2009 Chancellor on brink of second bailout for banks”</a:t>
              </a:r>
              <a:endParaRPr b="1"/>
            </a:p>
          </p:txBody>
        </p:sp>
        <p:sp>
          <p:nvSpPr>
            <p:cNvPr id="20" name="Shape 466"/>
            <p:cNvSpPr/>
            <p:nvPr/>
          </p:nvSpPr>
          <p:spPr>
            <a:xfrm rot="5400000">
              <a:off x="3481000" y="4289449"/>
              <a:ext cx="591600" cy="2196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21" name="Shape 467"/>
            <p:cNvSpPr/>
            <p:nvPr/>
          </p:nvSpPr>
          <p:spPr>
            <a:xfrm rot="5400000">
              <a:off x="4483900" y="3987399"/>
              <a:ext cx="234600" cy="10704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b="1"/>
            </a:p>
          </p:txBody>
        </p:sp>
        <p:sp>
          <p:nvSpPr>
            <p:cNvPr id="22" name="Shape 468"/>
            <p:cNvSpPr txBox="1"/>
            <p:nvPr/>
          </p:nvSpPr>
          <p:spPr>
            <a:xfrm>
              <a:off x="3258899" y="3702350"/>
              <a:ext cx="1957475" cy="412450"/>
            </a:xfrm>
            <a:prstGeom prst="rect">
              <a:avLst/>
            </a:prstGeom>
            <a:noFill/>
            <a:ln>
              <a:noFill/>
            </a:ln>
          </p:spPr>
          <p:txBody>
            <a:bodyPr spcFirstLastPara="1" wrap="square" lIns="91425" tIns="91425" rIns="91425" bIns="91425" anchor="t" anchorCtr="0">
              <a:noAutofit/>
            </a:bodyPr>
            <a:lstStyle/>
            <a:p>
              <a:r>
                <a:rPr lang="en" b="1" dirty="0"/>
                <a:t>block reward</a:t>
              </a:r>
              <a:endParaRPr b="1" dirty="0"/>
            </a:p>
          </p:txBody>
        </p:sp>
        <p:sp>
          <p:nvSpPr>
            <p:cNvPr id="23" name="Shape 469"/>
            <p:cNvSpPr txBox="1"/>
            <p:nvPr/>
          </p:nvSpPr>
          <p:spPr>
            <a:xfrm>
              <a:off x="4116800" y="4038600"/>
              <a:ext cx="1726800" cy="574500"/>
            </a:xfrm>
            <a:prstGeom prst="rect">
              <a:avLst/>
            </a:prstGeom>
            <a:noFill/>
            <a:ln>
              <a:noFill/>
            </a:ln>
          </p:spPr>
          <p:txBody>
            <a:bodyPr spcFirstLastPara="1" wrap="square" lIns="91425" tIns="91425" rIns="91425" bIns="91425" anchor="t" anchorCtr="0">
              <a:noAutofit/>
            </a:bodyPr>
            <a:lstStyle/>
            <a:p>
              <a:r>
                <a:rPr lang="en" b="1" dirty="0"/>
                <a:t>transaction fees</a:t>
              </a:r>
              <a:endParaRPr b="1" dirty="0"/>
            </a:p>
          </p:txBody>
        </p:sp>
      </p:grpSp>
    </p:spTree>
    <p:extLst>
      <p:ext uri="{BB962C8B-B14F-4D97-AF65-F5344CB8AC3E}">
        <p14:creationId xmlns:p14="http://schemas.microsoft.com/office/powerpoint/2010/main" val="31591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24" name="Text Box 3"/>
          <p:cNvSpPr txBox="1">
            <a:spLocks noChangeArrowheads="1"/>
          </p:cNvSpPr>
          <p:nvPr/>
        </p:nvSpPr>
        <p:spPr bwMode="auto">
          <a:xfrm>
            <a:off x="0" y="762000"/>
            <a:ext cx="9143999" cy="4201150"/>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p2p, TCP</a:t>
            </a:r>
          </a:p>
          <a:p>
            <a:pPr marL="457200" indent="-457200" eaLnBrk="1" hangingPunct="1">
              <a:lnSpc>
                <a:spcPct val="150000"/>
              </a:lnSpc>
              <a:buSzPct val="75000"/>
              <a:buBlip>
                <a:blip r:embed="rId3"/>
              </a:buBlip>
            </a:pPr>
            <a:r>
              <a:rPr lang="en-US" sz="2600" dirty="0">
                <a:latin typeface="Century Gothic" pitchFamily="34" charset="0"/>
              </a:rPr>
              <a:t>random topology </a:t>
            </a:r>
          </a:p>
          <a:p>
            <a:pPr marL="457200" indent="-457200" eaLnBrk="1" hangingPunct="1">
              <a:lnSpc>
                <a:spcPct val="150000"/>
              </a:lnSpc>
              <a:buSzPct val="75000"/>
              <a:buBlip>
                <a:blip r:embed="rId3"/>
              </a:buBlip>
            </a:pPr>
            <a:r>
              <a:rPr lang="en-US" sz="2600" dirty="0">
                <a:latin typeface="Century Gothic" pitchFamily="34" charset="0"/>
              </a:rPr>
              <a:t>dynamic</a:t>
            </a:r>
          </a:p>
          <a:p>
            <a:pPr marL="457200" indent="-457200" eaLnBrk="1" hangingPunct="1">
              <a:lnSpc>
                <a:spcPct val="150000"/>
              </a:lnSpc>
              <a:buSzPct val="75000"/>
              <a:buBlip>
                <a:blip r:embed="rId3"/>
              </a:buBlip>
            </a:pPr>
            <a:r>
              <a:rPr lang="en-US" sz="2600" dirty="0">
                <a:latin typeface="Century Gothic" pitchFamily="34" charset="0"/>
              </a:rPr>
              <a:t>bootstrap – seed node</a:t>
            </a:r>
          </a:p>
          <a:p>
            <a:pPr marL="457200" indent="-457200" eaLnBrk="1" hangingPunct="1">
              <a:lnSpc>
                <a:spcPct val="150000"/>
              </a:lnSpc>
              <a:buSzPct val="75000"/>
              <a:buBlip>
                <a:blip r:embed="rId3"/>
              </a:buBlip>
            </a:pPr>
            <a:r>
              <a:rPr lang="en-US" sz="2600" dirty="0">
                <a:latin typeface="Century Gothic" pitchFamily="34" charset="0"/>
              </a:rPr>
              <a:t>flooding algorithm / gossip protocol</a:t>
            </a:r>
          </a:p>
          <a:p>
            <a:pPr marL="457200" indent="-457200" eaLnBrk="1" hangingPunct="1">
              <a:lnSpc>
                <a:spcPct val="150000"/>
              </a:lnSpc>
              <a:buSzPct val="75000"/>
              <a:buBlip>
                <a:blip r:embed="rId3"/>
              </a:buBlip>
            </a:pPr>
            <a:r>
              <a:rPr lang="en-US" sz="2600" dirty="0">
                <a:latin typeface="Century Gothic" pitchFamily="34" charset="0"/>
              </a:rPr>
              <a:t>peers validate and forward</a:t>
            </a:r>
          </a:p>
          <a:p>
            <a:pPr marL="457200" indent="-457200" eaLnBrk="1" hangingPunct="1">
              <a:lnSpc>
                <a:spcPct val="150000"/>
              </a:lnSpc>
              <a:buSzPct val="75000"/>
              <a:buBlip>
                <a:blip r:embed="rId3"/>
              </a:buBlip>
            </a:pPr>
            <a:r>
              <a:rPr lang="en-US" sz="2600" dirty="0" err="1">
                <a:latin typeface="Century Gothic" pitchFamily="34" charset="0"/>
              </a:rPr>
              <a:t>mempool</a:t>
            </a:r>
            <a:endParaRPr lang="en-US" sz="2600" dirty="0">
              <a:latin typeface="Century Gothic" pitchFamily="34" charset="0"/>
            </a:endParaRPr>
          </a:p>
        </p:txBody>
      </p:sp>
    </p:spTree>
    <p:extLst>
      <p:ext uri="{BB962C8B-B14F-4D97-AF65-F5344CB8AC3E}">
        <p14:creationId xmlns:p14="http://schemas.microsoft.com/office/powerpoint/2010/main" val="292048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24" name="Text Box 3"/>
          <p:cNvSpPr txBox="1">
            <a:spLocks noChangeArrowheads="1"/>
          </p:cNvSpPr>
          <p:nvPr/>
        </p:nvSpPr>
        <p:spPr bwMode="auto">
          <a:xfrm>
            <a:off x="0" y="761287"/>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transaction checks:</a:t>
            </a:r>
          </a:p>
          <a:p>
            <a:pPr marL="1200150" lvl="1" indent="-457200" eaLnBrk="1" hangingPunct="1">
              <a:lnSpc>
                <a:spcPct val="150000"/>
              </a:lnSpc>
              <a:buSzPct val="75000"/>
              <a:buBlip>
                <a:blip r:embed="rId3"/>
              </a:buBlip>
            </a:pPr>
            <a:r>
              <a:rPr lang="en-US" sz="2600" dirty="0">
                <a:latin typeface="Century Gothic" pitchFamily="34" charset="0"/>
              </a:rPr>
              <a:t>transaction is valid</a:t>
            </a:r>
          </a:p>
          <a:p>
            <a:pPr marL="1200150" lvl="1" indent="-457200" eaLnBrk="1" hangingPunct="1">
              <a:lnSpc>
                <a:spcPct val="150000"/>
              </a:lnSpc>
              <a:buSzPct val="75000"/>
              <a:buBlip>
                <a:blip r:embed="rId3"/>
              </a:buBlip>
            </a:pPr>
            <a:r>
              <a:rPr lang="en-US" sz="2600" dirty="0">
                <a:latin typeface="Century Gothic" pitchFamily="34" charset="0"/>
              </a:rPr>
              <a:t>whitelist of scripts</a:t>
            </a:r>
          </a:p>
          <a:p>
            <a:pPr marL="1200150" lvl="1" indent="-457200" eaLnBrk="1" hangingPunct="1">
              <a:lnSpc>
                <a:spcPct val="150000"/>
              </a:lnSpc>
              <a:buSzPct val="75000"/>
              <a:buBlip>
                <a:blip r:embed="rId3"/>
              </a:buBlip>
            </a:pPr>
            <a:r>
              <a:rPr lang="en-US" sz="2600" dirty="0">
                <a:latin typeface="Century Gothic" pitchFamily="34" charset="0"/>
              </a:rPr>
              <a:t>outputs can be redeemed</a:t>
            </a:r>
          </a:p>
          <a:p>
            <a:pPr marL="1200150" lvl="1" indent="-457200" eaLnBrk="1" hangingPunct="1">
              <a:lnSpc>
                <a:spcPct val="150000"/>
              </a:lnSpc>
              <a:buSzPct val="75000"/>
              <a:buBlip>
                <a:blip r:embed="rId3"/>
              </a:buBlip>
            </a:pPr>
            <a:r>
              <a:rPr lang="en-US" sz="2600" dirty="0">
                <a:latin typeface="Century Gothic" pitchFamily="34" charset="0"/>
              </a:rPr>
              <a:t>fresh transaction</a:t>
            </a:r>
          </a:p>
        </p:txBody>
      </p:sp>
    </p:spTree>
    <p:extLst>
      <p:ext uri="{BB962C8B-B14F-4D97-AF65-F5344CB8AC3E}">
        <p14:creationId xmlns:p14="http://schemas.microsoft.com/office/powerpoint/2010/main" val="158298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0"/>
            <a:ext cx="12192000"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grpSp>
        <p:nvGrpSpPr>
          <p:cNvPr id="7" name="Group 6"/>
          <p:cNvGrpSpPr/>
          <p:nvPr/>
        </p:nvGrpSpPr>
        <p:grpSpPr>
          <a:xfrm>
            <a:off x="1905001" y="1172026"/>
            <a:ext cx="8381999" cy="5249413"/>
            <a:chOff x="856875" y="1172025"/>
            <a:chExt cx="6715200" cy="3741075"/>
          </a:xfrm>
        </p:grpSpPr>
        <p:sp>
          <p:nvSpPr>
            <p:cNvPr id="9" name="Shape 493"/>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10" name="Shape 494"/>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11" name="Shape 495"/>
            <p:cNvSpPr/>
            <p:nvPr/>
          </p:nvSpPr>
          <p:spPr>
            <a:xfrm>
              <a:off x="2871375" y="41493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12" name="Shape 496"/>
            <p:cNvSpPr/>
            <p:nvPr/>
          </p:nvSpPr>
          <p:spPr>
            <a:xfrm>
              <a:off x="6553600" y="18057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7</a:t>
              </a:r>
              <a:endParaRPr/>
            </a:p>
          </p:txBody>
        </p:sp>
        <p:sp>
          <p:nvSpPr>
            <p:cNvPr id="13" name="Shape 497"/>
            <p:cNvSpPr/>
            <p:nvPr/>
          </p:nvSpPr>
          <p:spPr>
            <a:xfrm>
              <a:off x="4492500" y="30559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14" name="Shape 498"/>
            <p:cNvSpPr/>
            <p:nvPr/>
          </p:nvSpPr>
          <p:spPr>
            <a:xfrm>
              <a:off x="4810550" y="117202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5</a:t>
              </a:r>
              <a:endParaRPr/>
            </a:p>
          </p:txBody>
        </p:sp>
        <p:sp>
          <p:nvSpPr>
            <p:cNvPr id="15" name="Shape 499"/>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cxnSp>
          <p:nvCxnSpPr>
            <p:cNvPr id="16" name="Shape 500"/>
            <p:cNvCxnSpPr>
              <a:stCxn id="9" idx="3"/>
              <a:endCxn id="10"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17" name="Shape 501"/>
            <p:cNvCxnSpPr>
              <a:stCxn id="14" idx="2"/>
              <a:endCxn id="9"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18" name="Shape 502"/>
            <p:cNvCxnSpPr>
              <a:stCxn id="13"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19" name="Shape 503"/>
            <p:cNvCxnSpPr>
              <a:stCxn id="12" idx="2"/>
              <a:endCxn id="13"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20" name="Shape 504"/>
            <p:cNvCxnSpPr>
              <a:stCxn id="12" idx="2"/>
              <a:endCxn id="14"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21" name="Shape 505"/>
            <p:cNvCxnSpPr>
              <a:stCxn id="13"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22" name="Shape 506"/>
            <p:cNvCxnSpPr>
              <a:stCxn id="15"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23" name="Shape 507"/>
            <p:cNvCxnSpPr>
              <a:stCxn id="15" idx="2"/>
              <a:endCxn id="11"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25" name="Shape 508"/>
            <p:cNvSpPr/>
            <p:nvPr/>
          </p:nvSpPr>
          <p:spPr>
            <a:xfrm>
              <a:off x="2788050" y="2185863"/>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sp>
          <p:nvSpPr>
            <p:cNvPr id="26" name="Shape 509"/>
            <p:cNvSpPr/>
            <p:nvPr/>
          </p:nvSpPr>
          <p:spPr>
            <a:xfrm>
              <a:off x="2934025" y="1425275"/>
              <a:ext cx="2220300" cy="654300"/>
            </a:xfrm>
            <a:prstGeom prst="wedgeEllipseCallout">
              <a:avLst>
                <a:gd name="adj1" fmla="val -20833"/>
                <a:gd name="adj2" fmla="val 625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Hello World! I’m ready to Bitcoin!</a:t>
              </a:r>
              <a:endParaRPr/>
            </a:p>
          </p:txBody>
        </p:sp>
        <p:cxnSp>
          <p:nvCxnSpPr>
            <p:cNvPr id="27" name="Shape 510"/>
            <p:cNvCxnSpPr>
              <a:stCxn id="25" idx="4"/>
              <a:endCxn id="26" idx="4"/>
            </p:cNvCxnSpPr>
            <p:nvPr/>
          </p:nvCxnSpPr>
          <p:spPr>
            <a:xfrm rot="10800000" flipH="1">
              <a:off x="3514950" y="1983662"/>
              <a:ext cx="1314300" cy="584100"/>
            </a:xfrm>
            <a:prstGeom prst="straightConnector1">
              <a:avLst/>
            </a:prstGeom>
            <a:noFill/>
            <a:ln w="19050" cap="flat" cmpd="sng">
              <a:solidFill>
                <a:schemeClr val="dk2"/>
              </a:solidFill>
              <a:prstDash val="dash"/>
              <a:round/>
              <a:headEnd type="none" w="med" len="med"/>
              <a:tailEnd type="triangle" w="med" len="med"/>
            </a:ln>
          </p:spPr>
        </p:cxnSp>
        <p:sp>
          <p:nvSpPr>
            <p:cNvPr id="28" name="Shape 511"/>
            <p:cNvSpPr txBox="1"/>
            <p:nvPr/>
          </p:nvSpPr>
          <p:spPr>
            <a:xfrm>
              <a:off x="3818525" y="2217070"/>
              <a:ext cx="1179900" cy="3195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getaddr()</a:t>
              </a:r>
              <a:endParaRPr>
                <a:latin typeface="Courier New"/>
                <a:ea typeface="Courier New"/>
                <a:cs typeface="Courier New"/>
                <a:sym typeface="Courier New"/>
              </a:endParaRPr>
            </a:p>
          </p:txBody>
        </p:sp>
        <p:cxnSp>
          <p:nvCxnSpPr>
            <p:cNvPr id="29" name="Shape 512"/>
            <p:cNvCxnSpPr>
              <a:stCxn id="14" idx="3"/>
            </p:cNvCxnSpPr>
            <p:nvPr/>
          </p:nvCxnSpPr>
          <p:spPr>
            <a:xfrm flipH="1">
              <a:off x="3459800" y="1935825"/>
              <a:ext cx="1714200" cy="852300"/>
            </a:xfrm>
            <a:prstGeom prst="straightConnector1">
              <a:avLst/>
            </a:prstGeom>
            <a:noFill/>
            <a:ln w="19050" cap="flat" cmpd="sng">
              <a:solidFill>
                <a:schemeClr val="dk2"/>
              </a:solidFill>
              <a:prstDash val="dash"/>
              <a:round/>
              <a:headEnd type="none" w="med" len="med"/>
              <a:tailEnd type="triangle" w="med" len="med"/>
            </a:ln>
          </p:spPr>
        </p:cxnSp>
        <p:sp>
          <p:nvSpPr>
            <p:cNvPr id="30" name="Shape 513"/>
            <p:cNvSpPr txBox="1"/>
            <p:nvPr/>
          </p:nvSpPr>
          <p:spPr>
            <a:xfrm>
              <a:off x="4266000" y="2217070"/>
              <a:ext cx="1179900" cy="319500"/>
            </a:xfrm>
            <a:prstGeom prst="rect">
              <a:avLst/>
            </a:prstGeom>
            <a:noFill/>
            <a:ln>
              <a:noFill/>
            </a:ln>
          </p:spPr>
          <p:txBody>
            <a:bodyPr spcFirstLastPara="1" wrap="square" lIns="91425" tIns="91425" rIns="91425" bIns="91425" anchor="t" anchorCtr="0">
              <a:noAutofit/>
            </a:bodyPr>
            <a:lstStyle/>
            <a:p>
              <a:r>
                <a:rPr lang="en" dirty="0">
                  <a:latin typeface="Courier New"/>
                  <a:ea typeface="Courier New"/>
                  <a:cs typeface="Courier New"/>
                  <a:sym typeface="Courier New"/>
                </a:rPr>
                <a:t>1, 7</a:t>
              </a:r>
              <a:endParaRPr dirty="0">
                <a:latin typeface="Courier New"/>
                <a:ea typeface="Courier New"/>
                <a:cs typeface="Courier New"/>
                <a:sym typeface="Courier New"/>
              </a:endParaRPr>
            </a:p>
          </p:txBody>
        </p:sp>
        <p:cxnSp>
          <p:nvCxnSpPr>
            <p:cNvPr id="31" name="Shape 514"/>
            <p:cNvCxnSpPr>
              <a:stCxn id="25" idx="2"/>
            </p:cNvCxnSpPr>
            <p:nvPr/>
          </p:nvCxnSpPr>
          <p:spPr>
            <a:xfrm rot="10800000">
              <a:off x="2235750" y="2033462"/>
              <a:ext cx="552300" cy="534300"/>
            </a:xfrm>
            <a:prstGeom prst="straightConnector1">
              <a:avLst/>
            </a:prstGeom>
            <a:noFill/>
            <a:ln w="19050" cap="flat" cmpd="sng">
              <a:solidFill>
                <a:schemeClr val="dk2"/>
              </a:solidFill>
              <a:prstDash val="dash"/>
              <a:round/>
              <a:headEnd type="none" w="med" len="med"/>
              <a:tailEnd type="triangle" w="med" len="med"/>
            </a:ln>
          </p:spPr>
        </p:cxnSp>
        <p:cxnSp>
          <p:nvCxnSpPr>
            <p:cNvPr id="32" name="Shape 515"/>
            <p:cNvCxnSpPr>
              <a:stCxn id="25" idx="4"/>
            </p:cNvCxnSpPr>
            <p:nvPr/>
          </p:nvCxnSpPr>
          <p:spPr>
            <a:xfrm rot="10800000" flipH="1">
              <a:off x="3514950" y="2217362"/>
              <a:ext cx="2870700" cy="350400"/>
            </a:xfrm>
            <a:prstGeom prst="straightConnector1">
              <a:avLst/>
            </a:prstGeom>
            <a:noFill/>
            <a:ln w="19050" cap="flat" cmpd="sng">
              <a:solidFill>
                <a:schemeClr val="dk2"/>
              </a:solidFill>
              <a:prstDash val="dash"/>
              <a:round/>
              <a:headEnd type="none" w="med" len="med"/>
              <a:tailEnd type="triangle" w="med" len="med"/>
            </a:ln>
          </p:spPr>
        </p:cxnSp>
        <p:sp>
          <p:nvSpPr>
            <p:cNvPr id="33" name="Shape 516"/>
            <p:cNvSpPr txBox="1"/>
            <p:nvPr/>
          </p:nvSpPr>
          <p:spPr>
            <a:xfrm>
              <a:off x="4998425" y="2255632"/>
              <a:ext cx="1179900" cy="3195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getaddr()</a:t>
              </a:r>
              <a:endParaRPr>
                <a:latin typeface="Courier New"/>
                <a:ea typeface="Courier New"/>
                <a:cs typeface="Courier New"/>
                <a:sym typeface="Courier New"/>
              </a:endParaRPr>
            </a:p>
          </p:txBody>
        </p:sp>
        <p:sp>
          <p:nvSpPr>
            <p:cNvPr id="34" name="Shape 517"/>
            <p:cNvSpPr txBox="1"/>
            <p:nvPr/>
          </p:nvSpPr>
          <p:spPr>
            <a:xfrm>
              <a:off x="1754125" y="2232820"/>
              <a:ext cx="1179900" cy="3195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getaddr()</a:t>
              </a:r>
              <a:endParaRPr>
                <a:latin typeface="Courier New"/>
                <a:ea typeface="Courier New"/>
                <a:cs typeface="Courier New"/>
                <a:sym typeface="Courier New"/>
              </a:endParaRPr>
            </a:p>
          </p:txBody>
        </p:sp>
        <p:cxnSp>
          <p:nvCxnSpPr>
            <p:cNvPr id="35" name="Shape 518"/>
            <p:cNvCxnSpPr>
              <a:stCxn id="14" idx="3"/>
              <a:endCxn id="25"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cxnSp>
          <p:nvCxnSpPr>
            <p:cNvPr id="36" name="Shape 519"/>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37" name="Shape 520"/>
            <p:cNvCxnSpPr>
              <a:stCxn id="25"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grpSp>
      <p:grpSp>
        <p:nvGrpSpPr>
          <p:cNvPr id="2" name="Group 1"/>
          <p:cNvGrpSpPr/>
          <p:nvPr/>
        </p:nvGrpSpPr>
        <p:grpSpPr>
          <a:xfrm>
            <a:off x="1981200" y="1064150"/>
            <a:ext cx="8287124" cy="5108050"/>
            <a:chOff x="856875" y="987950"/>
            <a:chExt cx="7871150" cy="3925150"/>
          </a:xfrm>
        </p:grpSpPr>
        <p:sp>
          <p:nvSpPr>
            <p:cNvPr id="38" name="Shape 526"/>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39" name="Shape 527"/>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40" name="Shape 528"/>
            <p:cNvSpPr/>
            <p:nvPr/>
          </p:nvSpPr>
          <p:spPr>
            <a:xfrm>
              <a:off x="2871375" y="41493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41" name="Shape 529"/>
            <p:cNvSpPr/>
            <p:nvPr/>
          </p:nvSpPr>
          <p:spPr>
            <a:xfrm>
              <a:off x="6553600" y="18057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7</a:t>
              </a:r>
              <a:endParaRPr/>
            </a:p>
          </p:txBody>
        </p:sp>
        <p:sp>
          <p:nvSpPr>
            <p:cNvPr id="42" name="Shape 530"/>
            <p:cNvSpPr/>
            <p:nvPr/>
          </p:nvSpPr>
          <p:spPr>
            <a:xfrm>
              <a:off x="4492500" y="30559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43" name="Shape 531"/>
            <p:cNvSpPr/>
            <p:nvPr/>
          </p:nvSpPr>
          <p:spPr>
            <a:xfrm>
              <a:off x="4810550" y="117202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5</a:t>
              </a:r>
              <a:endParaRPr/>
            </a:p>
          </p:txBody>
        </p:sp>
        <p:sp>
          <p:nvSpPr>
            <p:cNvPr id="44" name="Shape 532"/>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cxnSp>
          <p:nvCxnSpPr>
            <p:cNvPr id="45" name="Shape 533"/>
            <p:cNvCxnSpPr>
              <a:stCxn id="38" idx="3"/>
              <a:endCxn id="39"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46" name="Shape 534"/>
            <p:cNvCxnSpPr>
              <a:stCxn id="43" idx="2"/>
              <a:endCxn id="38"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47" name="Shape 535"/>
            <p:cNvCxnSpPr>
              <a:stCxn id="42"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48" name="Shape 536"/>
            <p:cNvCxnSpPr>
              <a:stCxn id="41" idx="2"/>
              <a:endCxn id="42"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49" name="Shape 537"/>
            <p:cNvCxnSpPr>
              <a:stCxn id="41" idx="2"/>
              <a:endCxn id="43"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50" name="Shape 538"/>
            <p:cNvCxnSpPr>
              <a:stCxn id="42"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51" name="Shape 539"/>
            <p:cNvCxnSpPr>
              <a:stCxn id="44"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52" name="Shape 540"/>
            <p:cNvCxnSpPr>
              <a:stCxn id="44" idx="2"/>
              <a:endCxn id="40"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53" name="Shape 541"/>
            <p:cNvSpPr/>
            <p:nvPr/>
          </p:nvSpPr>
          <p:spPr>
            <a:xfrm>
              <a:off x="2788050" y="2185863"/>
              <a:ext cx="726900" cy="763800"/>
            </a:xfrm>
            <a:prstGeom prst="can">
              <a:avLst>
                <a:gd name="adj" fmla="val 25000"/>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cxnSp>
          <p:nvCxnSpPr>
            <p:cNvPr id="54" name="Shape 542"/>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55" name="Shape 543"/>
            <p:cNvCxnSpPr>
              <a:stCxn id="53"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cxnSp>
          <p:nvCxnSpPr>
            <p:cNvPr id="56" name="Shape 544"/>
            <p:cNvCxnSpPr>
              <a:stCxn id="43" idx="3"/>
              <a:endCxn id="53"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sp>
          <p:nvSpPr>
            <p:cNvPr id="57" name="Shape 545"/>
            <p:cNvSpPr/>
            <p:nvPr/>
          </p:nvSpPr>
          <p:spPr>
            <a:xfrm>
              <a:off x="3151500" y="3154275"/>
              <a:ext cx="12558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New tx!</a:t>
              </a:r>
              <a:endParaRPr/>
            </a:p>
            <a:p>
              <a:r>
                <a:rPr lang="en"/>
                <a:t>A→B</a:t>
              </a:r>
              <a:endParaRPr/>
            </a:p>
          </p:txBody>
        </p:sp>
        <p:sp>
          <p:nvSpPr>
            <p:cNvPr id="58" name="Shape 546"/>
            <p:cNvSpPr txBox="1"/>
            <p:nvPr/>
          </p:nvSpPr>
          <p:spPr>
            <a:xfrm>
              <a:off x="2961375" y="4715225"/>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9" name="Shape 547"/>
            <p:cNvSpPr txBox="1"/>
            <p:nvPr/>
          </p:nvSpPr>
          <p:spPr>
            <a:xfrm>
              <a:off x="4582500" y="362370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0" name="Shape 548"/>
            <p:cNvSpPr txBox="1"/>
            <p:nvPr/>
          </p:nvSpPr>
          <p:spPr>
            <a:xfrm>
              <a:off x="6935175" y="395895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1" name="Shape 549"/>
            <p:cNvSpPr txBox="1"/>
            <p:nvPr/>
          </p:nvSpPr>
          <p:spPr>
            <a:xfrm>
              <a:off x="978825" y="376740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2" name="Shape 550"/>
            <p:cNvSpPr txBox="1"/>
            <p:nvPr/>
          </p:nvSpPr>
          <p:spPr>
            <a:xfrm>
              <a:off x="5296775" y="4149300"/>
              <a:ext cx="644100" cy="2181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Courier New"/>
                  <a:ea typeface="Courier New"/>
                  <a:cs typeface="Courier New"/>
                  <a:sym typeface="Courier New"/>
                </a:rPr>
                <a:t>A→B</a:t>
              </a:r>
              <a:endParaRPr>
                <a:latin typeface="Courier New"/>
                <a:ea typeface="Courier New"/>
                <a:cs typeface="Courier New"/>
                <a:sym typeface="Courier New"/>
              </a:endParaRPr>
            </a:p>
          </p:txBody>
        </p:sp>
        <p:sp>
          <p:nvSpPr>
            <p:cNvPr id="63" name="Shape 551"/>
            <p:cNvSpPr txBox="1"/>
            <p:nvPr/>
          </p:nvSpPr>
          <p:spPr>
            <a:xfrm>
              <a:off x="7112825" y="2837850"/>
              <a:ext cx="644100" cy="2181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Courier New"/>
                  <a:ea typeface="Courier New"/>
                  <a:cs typeface="Courier New"/>
                  <a:sym typeface="Courier New"/>
                </a:rPr>
                <a:t>A→B</a:t>
              </a:r>
              <a:endParaRPr>
                <a:latin typeface="Courier New"/>
                <a:ea typeface="Courier New"/>
                <a:cs typeface="Courier New"/>
                <a:sym typeface="Courier New"/>
              </a:endParaRPr>
            </a:p>
          </p:txBody>
        </p:sp>
        <p:sp>
          <p:nvSpPr>
            <p:cNvPr id="64" name="Shape 552"/>
            <p:cNvSpPr txBox="1"/>
            <p:nvPr/>
          </p:nvSpPr>
          <p:spPr>
            <a:xfrm>
              <a:off x="4090800" y="4111350"/>
              <a:ext cx="644100" cy="2181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Courier New"/>
                  <a:ea typeface="Courier New"/>
                  <a:cs typeface="Courier New"/>
                  <a:sym typeface="Courier New"/>
                </a:rPr>
                <a:t>A→B</a:t>
              </a:r>
              <a:endParaRPr>
                <a:latin typeface="Courier New"/>
                <a:ea typeface="Courier New"/>
                <a:cs typeface="Courier New"/>
                <a:sym typeface="Courier New"/>
              </a:endParaRPr>
            </a:p>
          </p:txBody>
        </p:sp>
        <p:sp>
          <p:nvSpPr>
            <p:cNvPr id="65" name="Shape 553"/>
            <p:cNvSpPr txBox="1"/>
            <p:nvPr/>
          </p:nvSpPr>
          <p:spPr>
            <a:xfrm>
              <a:off x="2375350" y="3249238"/>
              <a:ext cx="644100" cy="2181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Courier New"/>
                  <a:ea typeface="Courier New"/>
                  <a:cs typeface="Courier New"/>
                  <a:sym typeface="Courier New"/>
                </a:rPr>
                <a:t>A→B</a:t>
              </a:r>
              <a:endParaRPr>
                <a:latin typeface="Courier New"/>
                <a:ea typeface="Courier New"/>
                <a:cs typeface="Courier New"/>
                <a:sym typeface="Courier New"/>
              </a:endParaRPr>
            </a:p>
          </p:txBody>
        </p:sp>
        <p:sp>
          <p:nvSpPr>
            <p:cNvPr id="66" name="Shape 554"/>
            <p:cNvSpPr txBox="1"/>
            <p:nvPr/>
          </p:nvSpPr>
          <p:spPr>
            <a:xfrm>
              <a:off x="5821800" y="2787525"/>
              <a:ext cx="644100" cy="218100"/>
            </a:xfrm>
            <a:prstGeom prst="rect">
              <a:avLst/>
            </a:prstGeom>
            <a:noFill/>
            <a:ln>
              <a:noFill/>
            </a:ln>
          </p:spPr>
          <p:txBody>
            <a:bodyPr spcFirstLastPara="1" wrap="square" lIns="91425" tIns="91425" rIns="91425" bIns="91425" anchor="ctr" anchorCtr="0">
              <a:noAutofit/>
            </a:bodyPr>
            <a:lstStyle/>
            <a:p>
              <a:r>
                <a:rPr lang="en">
                  <a:solidFill>
                    <a:schemeClr val="dk1"/>
                  </a:solidFill>
                  <a:latin typeface="Courier New"/>
                  <a:ea typeface="Courier New"/>
                  <a:cs typeface="Courier New"/>
                  <a:sym typeface="Courier New"/>
                </a:rPr>
                <a:t>A→B</a:t>
              </a:r>
              <a:endParaRPr>
                <a:latin typeface="Courier New"/>
                <a:ea typeface="Courier New"/>
                <a:cs typeface="Courier New"/>
                <a:sym typeface="Courier New"/>
              </a:endParaRPr>
            </a:p>
          </p:txBody>
        </p:sp>
        <p:sp>
          <p:nvSpPr>
            <p:cNvPr id="67" name="Shape 555"/>
            <p:cNvSpPr txBox="1"/>
            <p:nvPr/>
          </p:nvSpPr>
          <p:spPr>
            <a:xfrm>
              <a:off x="6643600" y="236460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solidFill>
                    <a:schemeClr val="dk1"/>
                  </a:solidFill>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8" name="Shape 556"/>
            <p:cNvSpPr/>
            <p:nvPr/>
          </p:nvSpPr>
          <p:spPr>
            <a:xfrm>
              <a:off x="7150025" y="987950"/>
              <a:ext cx="15780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Already heard that!</a:t>
              </a:r>
              <a:endParaRPr/>
            </a:p>
          </p:txBody>
        </p:sp>
      </p:grpSp>
    </p:spTree>
    <p:extLst>
      <p:ext uri="{BB962C8B-B14F-4D97-AF65-F5344CB8AC3E}">
        <p14:creationId xmlns:p14="http://schemas.microsoft.com/office/powerpoint/2010/main" val="371038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24" name="Text Box 3"/>
          <p:cNvSpPr txBox="1">
            <a:spLocks noChangeArrowheads="1"/>
          </p:cNvSpPr>
          <p:nvPr/>
        </p:nvSpPr>
        <p:spPr bwMode="auto">
          <a:xfrm>
            <a:off x="0" y="961579"/>
            <a:ext cx="9143999"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b="1" dirty="0">
                <a:latin typeface="Century Gothic" pitchFamily="34" charset="0"/>
              </a:rPr>
              <a:t>transaction checks:</a:t>
            </a:r>
          </a:p>
          <a:p>
            <a:pPr marL="1200150" lvl="1" indent="-457200" eaLnBrk="1" hangingPunct="1">
              <a:lnSpc>
                <a:spcPct val="150000"/>
              </a:lnSpc>
              <a:buSzPct val="75000"/>
              <a:buBlip>
                <a:blip r:embed="rId3"/>
              </a:buBlip>
            </a:pPr>
            <a:r>
              <a:rPr lang="en-US" sz="2600" dirty="0">
                <a:latin typeface="Century Gothic" pitchFamily="34" charset="0"/>
              </a:rPr>
              <a:t>transaction is valid</a:t>
            </a:r>
          </a:p>
          <a:p>
            <a:pPr marL="1200150" lvl="1" indent="-457200" eaLnBrk="1" hangingPunct="1">
              <a:lnSpc>
                <a:spcPct val="150000"/>
              </a:lnSpc>
              <a:buSzPct val="75000"/>
              <a:buBlip>
                <a:blip r:embed="rId3"/>
              </a:buBlip>
            </a:pPr>
            <a:r>
              <a:rPr lang="en-US" sz="2600" dirty="0">
                <a:latin typeface="Century Gothic" pitchFamily="34" charset="0"/>
              </a:rPr>
              <a:t>whitelist of scripts</a:t>
            </a:r>
          </a:p>
          <a:p>
            <a:pPr marL="1200150" lvl="1" indent="-457200" eaLnBrk="1" hangingPunct="1">
              <a:lnSpc>
                <a:spcPct val="150000"/>
              </a:lnSpc>
              <a:buSzPct val="75000"/>
              <a:buBlip>
                <a:blip r:embed="rId3"/>
              </a:buBlip>
            </a:pPr>
            <a:r>
              <a:rPr lang="en-US" sz="2600" dirty="0">
                <a:latin typeface="Century Gothic" pitchFamily="34" charset="0"/>
              </a:rPr>
              <a:t>outputs can be redeemed</a:t>
            </a:r>
          </a:p>
          <a:p>
            <a:pPr marL="1200150" lvl="1" indent="-457200" eaLnBrk="1" hangingPunct="1">
              <a:lnSpc>
                <a:spcPct val="150000"/>
              </a:lnSpc>
              <a:buSzPct val="75000"/>
              <a:buBlip>
                <a:blip r:embed="rId3"/>
              </a:buBlip>
            </a:pPr>
            <a:r>
              <a:rPr lang="en-US" sz="2600" dirty="0">
                <a:latin typeface="Century Gothic" pitchFamily="34" charset="0"/>
              </a:rPr>
              <a:t>fresh transaction</a:t>
            </a:r>
          </a:p>
        </p:txBody>
      </p:sp>
      <p:sp>
        <p:nvSpPr>
          <p:cNvPr id="5" name="Text Box 3"/>
          <p:cNvSpPr txBox="1">
            <a:spLocks noChangeArrowheads="1"/>
          </p:cNvSpPr>
          <p:nvPr/>
        </p:nvSpPr>
        <p:spPr bwMode="auto">
          <a:xfrm>
            <a:off x="0" y="4343401"/>
            <a:ext cx="9143999" cy="172438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b="1" dirty="0">
                <a:latin typeface="Century Gothic" pitchFamily="34" charset="0"/>
              </a:rPr>
              <a:t>block checks:</a:t>
            </a:r>
          </a:p>
          <a:p>
            <a:pPr marL="1200150" lvl="1" indent="-457200" eaLnBrk="1" hangingPunct="1">
              <a:lnSpc>
                <a:spcPct val="150000"/>
              </a:lnSpc>
              <a:buSzPct val="75000"/>
              <a:buBlip>
                <a:blip r:embed="rId3"/>
              </a:buBlip>
            </a:pPr>
            <a:r>
              <a:rPr lang="en-US" sz="2600" dirty="0">
                <a:latin typeface="Century Gothic" pitchFamily="34" charset="0"/>
              </a:rPr>
              <a:t>hash value correct</a:t>
            </a:r>
          </a:p>
          <a:p>
            <a:pPr marL="1200150" lvl="1" indent="-457200" eaLnBrk="1" hangingPunct="1">
              <a:lnSpc>
                <a:spcPct val="150000"/>
              </a:lnSpc>
              <a:buSzPct val="75000"/>
              <a:buBlip>
                <a:blip r:embed="rId3"/>
              </a:buBlip>
            </a:pPr>
            <a:r>
              <a:rPr lang="en-US" sz="2600" dirty="0">
                <a:latin typeface="Century Gothic" pitchFamily="34" charset="0"/>
              </a:rPr>
              <a:t>longest branch</a:t>
            </a:r>
          </a:p>
        </p:txBody>
      </p:sp>
    </p:spTree>
    <p:extLst>
      <p:ext uri="{BB962C8B-B14F-4D97-AF65-F5344CB8AC3E}">
        <p14:creationId xmlns:p14="http://schemas.microsoft.com/office/powerpoint/2010/main" val="280493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err="1">
                <a:latin typeface="Arial Rounded MT Bold" pitchFamily="34" charset="0"/>
              </a:rPr>
              <a:t>Bitcoin</a:t>
            </a:r>
            <a:r>
              <a:rPr lang="en-US" sz="4000" b="1" cap="all" dirty="0">
                <a:latin typeface="Arial Rounded MT Bold" pitchFamily="34" charset="0"/>
              </a:rPr>
              <a:t> network</a:t>
            </a:r>
          </a:p>
        </p:txBody>
      </p:sp>
      <p:sp>
        <p:nvSpPr>
          <p:cNvPr id="24" name="Text Box 3"/>
          <p:cNvSpPr txBox="1">
            <a:spLocks noChangeArrowheads="1"/>
          </p:cNvSpPr>
          <p:nvPr/>
        </p:nvSpPr>
        <p:spPr bwMode="auto">
          <a:xfrm>
            <a:off x="0" y="761286"/>
            <a:ext cx="12191999" cy="360098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impossible to measure exactly</a:t>
            </a:r>
          </a:p>
          <a:p>
            <a:pPr marL="457200" indent="-457200" eaLnBrk="1" hangingPunct="1">
              <a:lnSpc>
                <a:spcPct val="150000"/>
              </a:lnSpc>
              <a:buSzPct val="75000"/>
              <a:buBlip>
                <a:blip r:embed="rId3"/>
              </a:buBlip>
            </a:pPr>
            <a:r>
              <a:rPr lang="en-US" sz="2600" dirty="0">
                <a:latin typeface="Century Gothic" pitchFamily="34" charset="0"/>
              </a:rPr>
              <a:t>1 million IP addresses/month</a:t>
            </a:r>
          </a:p>
          <a:p>
            <a:pPr marL="457200" indent="-457200" eaLnBrk="1" hangingPunct="1">
              <a:lnSpc>
                <a:spcPct val="150000"/>
              </a:lnSpc>
              <a:buSzPct val="75000"/>
              <a:buBlip>
                <a:blip r:embed="rId3"/>
              </a:buBlip>
            </a:pPr>
            <a:r>
              <a:rPr lang="en-US" sz="2600" dirty="0">
                <a:latin typeface="Century Gothic" pitchFamily="34" charset="0"/>
              </a:rPr>
              <a:t>5-10k permanent nodes (2015)</a:t>
            </a:r>
          </a:p>
          <a:p>
            <a:pPr marL="457200" indent="-457200" eaLnBrk="1" hangingPunct="1">
              <a:lnSpc>
                <a:spcPct val="150000"/>
              </a:lnSpc>
              <a:buSzPct val="75000"/>
              <a:buBlip>
                <a:blip r:embed="rId3"/>
              </a:buBlip>
            </a:pPr>
            <a:r>
              <a:rPr lang="en-US" sz="2600" dirty="0">
                <a:latin typeface="Century Gothic" pitchFamily="34" charset="0"/>
              </a:rPr>
              <a:t>requirements escalating</a:t>
            </a:r>
          </a:p>
          <a:p>
            <a:pPr marL="457200" indent="-457200" eaLnBrk="1" hangingPunct="1">
              <a:lnSpc>
                <a:spcPct val="150000"/>
              </a:lnSpc>
              <a:buSzPct val="75000"/>
              <a:buBlip>
                <a:blip r:embed="rId3"/>
              </a:buBlip>
            </a:pPr>
            <a:r>
              <a:rPr lang="en-US" sz="2600" dirty="0">
                <a:latin typeface="Century Gothic" pitchFamily="34" charset="0"/>
              </a:rPr>
              <a:t>UTXO set</a:t>
            </a:r>
          </a:p>
          <a:p>
            <a:pPr marL="457200" indent="-457200" eaLnBrk="1" hangingPunct="1">
              <a:lnSpc>
                <a:spcPct val="150000"/>
              </a:lnSpc>
              <a:buSzPct val="75000"/>
              <a:buBlip>
                <a:blip r:embed="rId3"/>
              </a:buBlip>
            </a:pPr>
            <a:r>
              <a:rPr lang="en-US" sz="2600" dirty="0">
                <a:latin typeface="Century Gothic" pitchFamily="34" charset="0"/>
              </a:rPr>
              <a:t>distribution (</a:t>
            </a:r>
            <a:r>
              <a:rPr lang="en-US" sz="2600" dirty="0">
                <a:latin typeface="Century Gothic" pitchFamily="34" charset="0"/>
                <a:hlinkClick r:id="rId4"/>
              </a:rPr>
              <a:t>link</a:t>
            </a:r>
            <a:r>
              <a:rPr lang="en-US" sz="2600" dirty="0">
                <a:latin typeface="Century Gothic" pitchFamily="34" charset="0"/>
              </a:rPr>
              <a:t>)</a:t>
            </a:r>
          </a:p>
        </p:txBody>
      </p:sp>
    </p:spTree>
    <p:extLst>
      <p:ext uri="{BB962C8B-B14F-4D97-AF65-F5344CB8AC3E}">
        <p14:creationId xmlns:p14="http://schemas.microsoft.com/office/powerpoint/2010/main" val="122759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limitations</a:t>
            </a:r>
          </a:p>
        </p:txBody>
      </p:sp>
      <p:sp>
        <p:nvSpPr>
          <p:cNvPr id="24" name="Text Box 3"/>
          <p:cNvSpPr txBox="1">
            <a:spLocks noChangeArrowheads="1"/>
          </p:cNvSpPr>
          <p:nvPr/>
        </p:nvSpPr>
        <p:spPr bwMode="auto">
          <a:xfrm>
            <a:off x="1" y="761287"/>
            <a:ext cx="10668000" cy="392415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hard-coded parameters</a:t>
            </a:r>
          </a:p>
          <a:p>
            <a:pPr marL="1200150" lvl="1" indent="-457200" eaLnBrk="1" hangingPunct="1">
              <a:lnSpc>
                <a:spcPct val="150000"/>
              </a:lnSpc>
              <a:buSzPct val="75000"/>
              <a:buBlip>
                <a:blip r:embed="rId3"/>
              </a:buBlip>
            </a:pPr>
            <a:r>
              <a:rPr lang="en-US" sz="2400" dirty="0">
                <a:latin typeface="Century Gothic" pitchFamily="34" charset="0"/>
              </a:rPr>
              <a:t>10 min. average creation time per block</a:t>
            </a:r>
          </a:p>
          <a:p>
            <a:pPr marL="1200150" lvl="1" indent="-457200" eaLnBrk="1" hangingPunct="1">
              <a:lnSpc>
                <a:spcPct val="150000"/>
              </a:lnSpc>
              <a:buSzPct val="75000"/>
              <a:buBlip>
                <a:blip r:embed="rId3"/>
              </a:buBlip>
            </a:pPr>
            <a:r>
              <a:rPr lang="en-US" sz="2400" dirty="0">
                <a:latin typeface="Century Gothic" pitchFamily="34" charset="0"/>
              </a:rPr>
              <a:t>1 M bytes in a block</a:t>
            </a:r>
          </a:p>
          <a:p>
            <a:pPr marL="1200150" lvl="1" indent="-457200" eaLnBrk="1" hangingPunct="1">
              <a:lnSpc>
                <a:spcPct val="150000"/>
              </a:lnSpc>
              <a:buSzPct val="75000"/>
              <a:buBlip>
                <a:blip r:embed="rId3"/>
              </a:buBlip>
            </a:pPr>
            <a:r>
              <a:rPr lang="en-US" sz="2400" dirty="0">
                <a:latin typeface="Century Gothic" pitchFamily="34" charset="0"/>
              </a:rPr>
              <a:t>20,000 signature operations per block</a:t>
            </a:r>
          </a:p>
          <a:p>
            <a:pPr marL="1200150" lvl="1" indent="-457200" eaLnBrk="1" hangingPunct="1">
              <a:lnSpc>
                <a:spcPct val="150000"/>
              </a:lnSpc>
              <a:buSzPct val="75000"/>
              <a:buBlip>
                <a:blip r:embed="rId3"/>
              </a:buBlip>
            </a:pPr>
            <a:r>
              <a:rPr lang="en-US" sz="2400" dirty="0">
                <a:latin typeface="Century Gothic" pitchFamily="34" charset="0"/>
              </a:rPr>
              <a:t>100 M </a:t>
            </a:r>
            <a:r>
              <a:rPr lang="en-US" sz="2400" dirty="0" err="1">
                <a:latin typeface="Century Gothic" pitchFamily="34" charset="0"/>
              </a:rPr>
              <a:t>satoshis</a:t>
            </a:r>
            <a:r>
              <a:rPr lang="en-US" sz="2400" dirty="0">
                <a:latin typeface="Century Gothic" pitchFamily="34" charset="0"/>
              </a:rPr>
              <a:t> per </a:t>
            </a:r>
            <a:r>
              <a:rPr lang="en-US" sz="2400" dirty="0" err="1">
                <a:latin typeface="Century Gothic" pitchFamily="34" charset="0"/>
              </a:rPr>
              <a:t>bitcoin</a:t>
            </a:r>
            <a:endParaRPr lang="en-US" sz="2400" dirty="0">
              <a:latin typeface="Century Gothic" pitchFamily="34" charset="0"/>
            </a:endParaRPr>
          </a:p>
          <a:p>
            <a:pPr marL="1200150" lvl="1" indent="-457200" eaLnBrk="1" hangingPunct="1">
              <a:lnSpc>
                <a:spcPct val="150000"/>
              </a:lnSpc>
              <a:buSzPct val="75000"/>
              <a:buBlip>
                <a:blip r:embed="rId3"/>
              </a:buBlip>
            </a:pPr>
            <a:r>
              <a:rPr lang="en-US" sz="2400" u="sng" dirty="0">
                <a:latin typeface="Century Gothic" pitchFamily="34" charset="0"/>
              </a:rPr>
              <a:t>21M total bitcoins maximum</a:t>
            </a:r>
          </a:p>
          <a:p>
            <a:pPr marL="1200150" lvl="1" indent="-457200" eaLnBrk="1" hangingPunct="1">
              <a:lnSpc>
                <a:spcPct val="150000"/>
              </a:lnSpc>
              <a:buSzPct val="75000"/>
              <a:buBlip>
                <a:blip r:embed="rId3"/>
              </a:buBlip>
            </a:pPr>
            <a:r>
              <a:rPr lang="en-US" sz="2400" u="sng" dirty="0">
                <a:latin typeface="Century Gothic" pitchFamily="34" charset="0"/>
              </a:rPr>
              <a:t>50,25,12.5... </a:t>
            </a:r>
            <a:r>
              <a:rPr lang="en-US" sz="2400" u="sng" dirty="0" err="1">
                <a:latin typeface="Century Gothic" pitchFamily="34" charset="0"/>
              </a:rPr>
              <a:t>bitcoin</a:t>
            </a:r>
            <a:r>
              <a:rPr lang="en-US" sz="2400" u="sng" dirty="0">
                <a:latin typeface="Century Gothic" pitchFamily="34" charset="0"/>
              </a:rPr>
              <a:t> mining reward</a:t>
            </a:r>
          </a:p>
        </p:txBody>
      </p:sp>
    </p:spTree>
    <p:extLst>
      <p:ext uri="{BB962C8B-B14F-4D97-AF65-F5344CB8AC3E}">
        <p14:creationId xmlns:p14="http://schemas.microsoft.com/office/powerpoint/2010/main" val="267808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limitations</a:t>
            </a:r>
          </a:p>
        </p:txBody>
      </p:sp>
      <p:sp>
        <p:nvSpPr>
          <p:cNvPr id="24" name="Text Box 3"/>
          <p:cNvSpPr txBox="1">
            <a:spLocks noChangeArrowheads="1"/>
          </p:cNvSpPr>
          <p:nvPr/>
        </p:nvSpPr>
        <p:spPr bwMode="auto">
          <a:xfrm>
            <a:off x="1" y="761287"/>
            <a:ext cx="10668000" cy="4961936"/>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throughput limits</a:t>
            </a:r>
          </a:p>
          <a:p>
            <a:pPr marL="1200150" lvl="1" indent="-457200" eaLnBrk="1" hangingPunct="1">
              <a:lnSpc>
                <a:spcPct val="150000"/>
              </a:lnSpc>
              <a:buSzPct val="75000"/>
              <a:buBlip>
                <a:blip r:embed="rId3"/>
              </a:buBlip>
            </a:pPr>
            <a:r>
              <a:rPr lang="en-US" sz="2400" dirty="0">
                <a:latin typeface="Century Gothic" pitchFamily="34" charset="0"/>
              </a:rPr>
              <a:t>1 M bytes of transactions per 10 minutes</a:t>
            </a:r>
          </a:p>
          <a:p>
            <a:pPr marL="1200150" lvl="1" indent="-457200" eaLnBrk="1" hangingPunct="1">
              <a:lnSpc>
                <a:spcPct val="150000"/>
              </a:lnSpc>
              <a:buSzPct val="75000"/>
              <a:buBlip>
                <a:blip r:embed="rId3"/>
              </a:buBlip>
            </a:pPr>
            <a:r>
              <a:rPr lang="en-US" sz="2400" dirty="0">
                <a:latin typeface="Century Gothic" pitchFamily="34" charset="0"/>
              </a:rPr>
              <a:t>average transaction size &gt;250 bytes</a:t>
            </a:r>
          </a:p>
          <a:p>
            <a:pPr marL="1200150" lvl="1" indent="-457200" eaLnBrk="1" hangingPunct="1">
              <a:lnSpc>
                <a:spcPct val="150000"/>
              </a:lnSpc>
              <a:buSzPct val="75000"/>
              <a:buBlip>
                <a:blip r:embed="rId3"/>
              </a:buBlip>
            </a:pPr>
            <a:r>
              <a:rPr lang="en-US" sz="2400" dirty="0">
                <a:latin typeface="Century Gothic" pitchFamily="34" charset="0"/>
              </a:rPr>
              <a:t>7 transactions/second</a:t>
            </a:r>
          </a:p>
          <a:p>
            <a:pPr marL="1200150" lvl="1" indent="-457200" eaLnBrk="1" hangingPunct="1">
              <a:lnSpc>
                <a:spcPct val="150000"/>
              </a:lnSpc>
              <a:buSzPct val="75000"/>
              <a:buBlip>
                <a:blip r:embed="rId3"/>
              </a:buBlip>
            </a:pPr>
            <a:endParaRPr lang="en-US" sz="2400" dirty="0">
              <a:latin typeface="Century Gothic" pitchFamily="34" charset="0"/>
            </a:endParaRPr>
          </a:p>
          <a:p>
            <a:pPr marL="1200150" lvl="1" indent="-457200" eaLnBrk="1" hangingPunct="1">
              <a:lnSpc>
                <a:spcPct val="150000"/>
              </a:lnSpc>
              <a:buSzPct val="75000"/>
              <a:buBlip>
                <a:blip r:embed="rId3"/>
              </a:buBlip>
            </a:pPr>
            <a:r>
              <a:rPr lang="en-GB" sz="2400" dirty="0">
                <a:latin typeface="Century Gothic" pitchFamily="34" charset="0"/>
              </a:rPr>
              <a:t>Ethereum 30 transactions/seconds</a:t>
            </a:r>
          </a:p>
          <a:p>
            <a:pPr marL="1200150" lvl="1" indent="-457200" eaLnBrk="1" hangingPunct="1">
              <a:lnSpc>
                <a:spcPct val="150000"/>
              </a:lnSpc>
              <a:buSzPct val="75000"/>
              <a:buBlip>
                <a:blip r:embed="rId3"/>
              </a:buBlip>
            </a:pPr>
            <a:r>
              <a:rPr lang="en-GB" sz="2400" dirty="0">
                <a:latin typeface="Century Gothic" pitchFamily="34" charset="0"/>
              </a:rPr>
              <a:t>Solana 65K transactions/seconds</a:t>
            </a:r>
            <a:endParaRPr lang="en-US" sz="2400" dirty="0">
              <a:latin typeface="Century Gothic" pitchFamily="34" charset="0"/>
            </a:endParaRPr>
          </a:p>
          <a:p>
            <a:pPr marL="1200150" lvl="1" indent="-457200" eaLnBrk="1" hangingPunct="1">
              <a:lnSpc>
                <a:spcPct val="150000"/>
              </a:lnSpc>
              <a:buSzPct val="75000"/>
              <a:buBlip>
                <a:blip r:embed="rId3"/>
              </a:buBlip>
            </a:pPr>
            <a:r>
              <a:rPr lang="en-US" sz="2400" dirty="0">
                <a:latin typeface="Century Gothic" pitchFamily="34" charset="0"/>
              </a:rPr>
              <a:t>PayPal – 50-100 transactions/second</a:t>
            </a:r>
          </a:p>
          <a:p>
            <a:pPr marL="1200150" lvl="1" indent="-457200" eaLnBrk="1" hangingPunct="1">
              <a:lnSpc>
                <a:spcPct val="150000"/>
              </a:lnSpc>
              <a:buSzPct val="75000"/>
              <a:buBlip>
                <a:blip r:embed="rId3"/>
              </a:buBlip>
            </a:pPr>
            <a:r>
              <a:rPr lang="en-US" sz="2400" dirty="0">
                <a:latin typeface="Century Gothic" pitchFamily="34" charset="0"/>
              </a:rPr>
              <a:t>VISA – 2-10k transactions/second</a:t>
            </a:r>
          </a:p>
        </p:txBody>
      </p:sp>
    </p:spTree>
    <p:extLst>
      <p:ext uri="{BB962C8B-B14F-4D97-AF65-F5344CB8AC3E}">
        <p14:creationId xmlns:p14="http://schemas.microsoft.com/office/powerpoint/2010/main" val="4224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Hard forks</a:t>
            </a:r>
          </a:p>
        </p:txBody>
      </p:sp>
      <p:grpSp>
        <p:nvGrpSpPr>
          <p:cNvPr id="2" name="Group 1"/>
          <p:cNvGrpSpPr/>
          <p:nvPr/>
        </p:nvGrpSpPr>
        <p:grpSpPr>
          <a:xfrm>
            <a:off x="1524000" y="1172026"/>
            <a:ext cx="9067800" cy="5117105"/>
            <a:chOff x="186499" y="1172025"/>
            <a:chExt cx="8600125" cy="3911257"/>
          </a:xfrm>
        </p:grpSpPr>
        <p:sp>
          <p:nvSpPr>
            <p:cNvPr id="5" name="Shape 694"/>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7" name="Shape 695"/>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9" name="Shape 696"/>
            <p:cNvSpPr/>
            <p:nvPr/>
          </p:nvSpPr>
          <p:spPr>
            <a:xfrm>
              <a:off x="2871375" y="4149300"/>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10" name="Shape 697"/>
            <p:cNvSpPr/>
            <p:nvPr/>
          </p:nvSpPr>
          <p:spPr>
            <a:xfrm>
              <a:off x="6553600" y="1805750"/>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7</a:t>
              </a:r>
              <a:endParaRPr/>
            </a:p>
          </p:txBody>
        </p:sp>
        <p:sp>
          <p:nvSpPr>
            <p:cNvPr id="11" name="Shape 698"/>
            <p:cNvSpPr/>
            <p:nvPr/>
          </p:nvSpPr>
          <p:spPr>
            <a:xfrm>
              <a:off x="4492500" y="3055950"/>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12" name="Shape 699"/>
            <p:cNvSpPr/>
            <p:nvPr/>
          </p:nvSpPr>
          <p:spPr>
            <a:xfrm>
              <a:off x="4810550" y="1172025"/>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5</a:t>
              </a:r>
              <a:endParaRPr/>
            </a:p>
          </p:txBody>
        </p:sp>
        <p:sp>
          <p:nvSpPr>
            <p:cNvPr id="13" name="Shape 700"/>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cxnSp>
          <p:nvCxnSpPr>
            <p:cNvPr id="14" name="Shape 701"/>
            <p:cNvCxnSpPr>
              <a:stCxn id="5" idx="3"/>
              <a:endCxn id="7"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15" name="Shape 702"/>
            <p:cNvCxnSpPr>
              <a:stCxn id="12" idx="2"/>
              <a:endCxn id="5"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16" name="Shape 703"/>
            <p:cNvCxnSpPr>
              <a:stCxn id="11"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17" name="Shape 704"/>
            <p:cNvCxnSpPr>
              <a:stCxn id="10" idx="2"/>
              <a:endCxn id="11"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18" name="Shape 705"/>
            <p:cNvCxnSpPr>
              <a:stCxn id="10" idx="2"/>
              <a:endCxn id="12"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19" name="Shape 706"/>
            <p:cNvCxnSpPr>
              <a:stCxn id="11"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20" name="Shape 707"/>
            <p:cNvCxnSpPr>
              <a:stCxn id="13"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21" name="Shape 708"/>
            <p:cNvCxnSpPr>
              <a:stCxn id="13" idx="2"/>
              <a:endCxn id="9"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22" name="Shape 709"/>
            <p:cNvSpPr/>
            <p:nvPr/>
          </p:nvSpPr>
          <p:spPr>
            <a:xfrm>
              <a:off x="2788050" y="2185863"/>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cxnSp>
          <p:nvCxnSpPr>
            <p:cNvPr id="23" name="Shape 710"/>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25" name="Shape 711"/>
            <p:cNvCxnSpPr>
              <a:stCxn id="22"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cxnSp>
          <p:nvCxnSpPr>
            <p:cNvPr id="26" name="Shape 712"/>
            <p:cNvCxnSpPr>
              <a:stCxn id="12" idx="3"/>
              <a:endCxn id="22"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sp>
          <p:nvSpPr>
            <p:cNvPr id="27" name="Shape 713"/>
            <p:cNvSpPr/>
            <p:nvPr/>
          </p:nvSpPr>
          <p:spPr>
            <a:xfrm>
              <a:off x="2382026" y="3154275"/>
              <a:ext cx="21501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I found a nifty new block!</a:t>
              </a:r>
              <a:endParaRPr/>
            </a:p>
          </p:txBody>
        </p:sp>
        <p:sp>
          <p:nvSpPr>
            <p:cNvPr id="28" name="Shape 714"/>
            <p:cNvSpPr txBox="1"/>
            <p:nvPr/>
          </p:nvSpPr>
          <p:spPr>
            <a:xfrm>
              <a:off x="2815600" y="4598175"/>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29" name="Shape 715"/>
            <p:cNvSpPr txBox="1"/>
            <p:nvPr/>
          </p:nvSpPr>
          <p:spPr>
            <a:xfrm>
              <a:off x="4445450" y="3502300"/>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0" name="Shape 716"/>
            <p:cNvSpPr txBox="1"/>
            <p:nvPr/>
          </p:nvSpPr>
          <p:spPr>
            <a:xfrm>
              <a:off x="2733175" y="2635625"/>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1" name="Shape 717"/>
            <p:cNvSpPr txBox="1"/>
            <p:nvPr/>
          </p:nvSpPr>
          <p:spPr>
            <a:xfrm>
              <a:off x="4716700" y="1599550"/>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2" name="Shape 718"/>
            <p:cNvSpPr txBox="1"/>
            <p:nvPr/>
          </p:nvSpPr>
          <p:spPr>
            <a:xfrm>
              <a:off x="6480075" y="2220238"/>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24</a:t>
              </a:r>
              <a:endParaRPr sz="1100">
                <a:latin typeface="Courier New"/>
                <a:ea typeface="Courier New"/>
                <a:cs typeface="Courier New"/>
                <a:sym typeface="Courier New"/>
              </a:endParaRPr>
            </a:p>
          </p:txBody>
        </p:sp>
        <p:sp>
          <p:nvSpPr>
            <p:cNvPr id="33" name="Shape 719"/>
            <p:cNvSpPr txBox="1"/>
            <p:nvPr/>
          </p:nvSpPr>
          <p:spPr>
            <a:xfrm>
              <a:off x="6787125" y="3835638"/>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4" name="Shape 720"/>
            <p:cNvSpPr txBox="1"/>
            <p:nvPr/>
          </p:nvSpPr>
          <p:spPr>
            <a:xfrm>
              <a:off x="780450" y="3635913"/>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5" name="Shape 721"/>
            <p:cNvSpPr txBox="1"/>
            <p:nvPr/>
          </p:nvSpPr>
          <p:spPr>
            <a:xfrm>
              <a:off x="1433500" y="1759738"/>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6" name="Shape 722"/>
            <p:cNvSpPr txBox="1"/>
            <p:nvPr/>
          </p:nvSpPr>
          <p:spPr>
            <a:xfrm>
              <a:off x="2733175" y="2739817"/>
              <a:ext cx="1092000" cy="390300"/>
            </a:xfrm>
            <a:prstGeom prst="rect">
              <a:avLst/>
            </a:prstGeom>
            <a:noFill/>
            <a:ln>
              <a:noFill/>
            </a:ln>
          </p:spPr>
          <p:txBody>
            <a:bodyPr spcFirstLastPara="1" wrap="square" lIns="91425" tIns="91425" rIns="91425" bIns="91425" anchor="t" anchorCtr="0">
              <a:noAutofit/>
            </a:bodyPr>
            <a:lstStyle/>
            <a:p>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37" name="Shape 723"/>
            <p:cNvSpPr txBox="1"/>
            <p:nvPr/>
          </p:nvSpPr>
          <p:spPr>
            <a:xfrm>
              <a:off x="4719511" y="1691435"/>
              <a:ext cx="1092000" cy="390300"/>
            </a:xfrm>
            <a:prstGeom prst="rect">
              <a:avLst/>
            </a:prstGeom>
            <a:noFill/>
            <a:ln>
              <a:noFill/>
            </a:ln>
          </p:spPr>
          <p:txBody>
            <a:bodyPr spcFirstLastPara="1" wrap="square" lIns="91425" tIns="91425" rIns="91425" bIns="91425" anchor="t" anchorCtr="0">
              <a:noAutofit/>
            </a:bodyPr>
            <a:lstStyle/>
            <a:p>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38" name="Shape 724"/>
            <p:cNvSpPr txBox="1"/>
            <p:nvPr/>
          </p:nvSpPr>
          <p:spPr>
            <a:xfrm>
              <a:off x="6480075" y="2220238"/>
              <a:ext cx="1092000" cy="390300"/>
            </a:xfrm>
            <a:prstGeom prst="rect">
              <a:avLst/>
            </a:prstGeom>
            <a:noFill/>
            <a:ln>
              <a:noFill/>
            </a:ln>
          </p:spPr>
          <p:txBody>
            <a:bodyPr spcFirstLastPara="1" wrap="square" lIns="91425" tIns="91425" rIns="91425" bIns="91425" anchor="t" anchorCtr="0">
              <a:noAutofit/>
            </a:bodyPr>
            <a:lstStyle/>
            <a:p>
              <a:r>
                <a:rPr lang="en" sz="1100">
                  <a:latin typeface="Courier New"/>
                  <a:ea typeface="Courier New"/>
                  <a:cs typeface="Courier New"/>
                  <a:sym typeface="Courier New"/>
                </a:rPr>
                <a:t>Block 23</a:t>
              </a:r>
              <a:endParaRPr sz="1100">
                <a:latin typeface="Courier New"/>
                <a:ea typeface="Courier New"/>
                <a:cs typeface="Courier New"/>
                <a:sym typeface="Courier New"/>
              </a:endParaRPr>
            </a:p>
          </p:txBody>
        </p:sp>
        <p:sp>
          <p:nvSpPr>
            <p:cNvPr id="39" name="Shape 725"/>
            <p:cNvSpPr txBox="1"/>
            <p:nvPr/>
          </p:nvSpPr>
          <p:spPr>
            <a:xfrm>
              <a:off x="4403150" y="3596064"/>
              <a:ext cx="1092000" cy="390300"/>
            </a:xfrm>
            <a:prstGeom prst="rect">
              <a:avLst/>
            </a:prstGeom>
            <a:noFill/>
            <a:ln>
              <a:noFill/>
            </a:ln>
          </p:spPr>
          <p:txBody>
            <a:bodyPr spcFirstLastPara="1" wrap="square" lIns="91425" tIns="91425" rIns="91425" bIns="91425" anchor="t" anchorCtr="0">
              <a:noAutofit/>
            </a:bodyPr>
            <a:lstStyle/>
            <a:p>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40" name="Shape 726"/>
            <p:cNvSpPr txBox="1"/>
            <p:nvPr/>
          </p:nvSpPr>
          <p:spPr>
            <a:xfrm>
              <a:off x="2815600" y="4692982"/>
              <a:ext cx="1092000" cy="390300"/>
            </a:xfrm>
            <a:prstGeom prst="rect">
              <a:avLst/>
            </a:prstGeom>
            <a:noFill/>
            <a:ln>
              <a:noFill/>
            </a:ln>
          </p:spPr>
          <p:txBody>
            <a:bodyPr spcFirstLastPara="1" wrap="square" lIns="91425" tIns="91425" rIns="91425" bIns="91425" anchor="t" anchorCtr="0">
              <a:noAutofit/>
            </a:bodyPr>
            <a:lstStyle/>
            <a:p>
              <a:r>
                <a:rPr lang="en" sz="1100" dirty="0">
                  <a:latin typeface="Courier New"/>
                  <a:ea typeface="Courier New"/>
                  <a:cs typeface="Courier New"/>
                  <a:sym typeface="Courier New"/>
                </a:rPr>
                <a:t>Block 23</a:t>
              </a:r>
              <a:endParaRPr sz="1100" dirty="0">
                <a:latin typeface="Courier New"/>
                <a:ea typeface="Courier New"/>
                <a:cs typeface="Courier New"/>
                <a:sym typeface="Courier New"/>
              </a:endParaRPr>
            </a:p>
          </p:txBody>
        </p:sp>
        <p:sp>
          <p:nvSpPr>
            <p:cNvPr id="41" name="Shape 727"/>
            <p:cNvSpPr txBox="1"/>
            <p:nvPr/>
          </p:nvSpPr>
          <p:spPr>
            <a:xfrm>
              <a:off x="4904550" y="4149288"/>
              <a:ext cx="1092000" cy="3903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2" name="Shape 728"/>
            <p:cNvSpPr txBox="1"/>
            <p:nvPr/>
          </p:nvSpPr>
          <p:spPr>
            <a:xfrm>
              <a:off x="4026000" y="3954138"/>
              <a:ext cx="1092000" cy="3903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3" name="Shape 729"/>
            <p:cNvSpPr txBox="1"/>
            <p:nvPr/>
          </p:nvSpPr>
          <p:spPr>
            <a:xfrm>
              <a:off x="5719988" y="2782363"/>
              <a:ext cx="1092000" cy="3903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4" name="Shape 730"/>
            <p:cNvSpPr txBox="1"/>
            <p:nvPr/>
          </p:nvSpPr>
          <p:spPr>
            <a:xfrm>
              <a:off x="1872450" y="3444688"/>
              <a:ext cx="1092000" cy="3903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24</a:t>
              </a:r>
              <a:endParaRPr>
                <a:latin typeface="Courier New"/>
                <a:ea typeface="Courier New"/>
                <a:cs typeface="Courier New"/>
                <a:sym typeface="Courier New"/>
              </a:endParaRPr>
            </a:p>
          </p:txBody>
        </p:sp>
        <p:sp>
          <p:nvSpPr>
            <p:cNvPr id="45" name="Shape 731"/>
            <p:cNvSpPr/>
            <p:nvPr/>
          </p:nvSpPr>
          <p:spPr>
            <a:xfrm>
              <a:off x="7208624" y="2448875"/>
              <a:ext cx="1578000" cy="7638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That’s crazy talk!!</a:t>
              </a:r>
              <a:endParaRPr/>
            </a:p>
          </p:txBody>
        </p:sp>
        <p:sp>
          <p:nvSpPr>
            <p:cNvPr id="46" name="Shape 732"/>
            <p:cNvSpPr/>
            <p:nvPr/>
          </p:nvSpPr>
          <p:spPr>
            <a:xfrm>
              <a:off x="186499" y="2294713"/>
              <a:ext cx="1578000" cy="7638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That’s crazy talk!!</a:t>
              </a:r>
              <a:endParaRPr/>
            </a:p>
          </p:txBody>
        </p:sp>
        <p:sp>
          <p:nvSpPr>
            <p:cNvPr id="47" name="Shape 733"/>
            <p:cNvSpPr/>
            <p:nvPr/>
          </p:nvSpPr>
          <p:spPr>
            <a:xfrm>
              <a:off x="4020650" y="4523550"/>
              <a:ext cx="4490700" cy="528600"/>
            </a:xfrm>
            <a:prstGeom prst="roundRect">
              <a:avLst>
                <a:gd name="adj" fmla="val 16667"/>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PROBLEM: Old nodes will never catch up</a:t>
              </a:r>
              <a:endParaRPr>
                <a:latin typeface="Trebuchet MS"/>
                <a:ea typeface="Trebuchet MS"/>
                <a:cs typeface="Trebuchet MS"/>
                <a:sym typeface="Trebuchet MS"/>
              </a:endParaRPr>
            </a:p>
          </p:txBody>
        </p:sp>
      </p:grpSp>
    </p:spTree>
    <p:extLst>
      <p:ext uri="{BB962C8B-B14F-4D97-AF65-F5344CB8AC3E}">
        <p14:creationId xmlns:p14="http://schemas.microsoft.com/office/powerpoint/2010/main" val="267257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Scripts in practice</a:t>
            </a:r>
          </a:p>
        </p:txBody>
      </p:sp>
      <p:sp>
        <p:nvSpPr>
          <p:cNvPr id="7" name="Text Box 3"/>
          <p:cNvSpPr txBox="1">
            <a:spLocks noChangeArrowheads="1"/>
          </p:cNvSpPr>
          <p:nvPr/>
        </p:nvSpPr>
        <p:spPr bwMode="auto">
          <a:xfrm>
            <a:off x="0" y="799743"/>
            <a:ext cx="8885237" cy="480131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eaLnBrk="1" hangingPunct="1">
              <a:lnSpc>
                <a:spcPct val="150000"/>
              </a:lnSpc>
              <a:buSzPct val="75000"/>
              <a:buBlip>
                <a:blip r:embed="rId3"/>
              </a:buBlip>
            </a:pPr>
            <a:r>
              <a:rPr lang="en-US" sz="2600" b="1" dirty="0">
                <a:latin typeface="Century Gothic" pitchFamily="34" charset="0"/>
              </a:rPr>
              <a:t>scripts let us determine conditions of payment</a:t>
            </a:r>
          </a:p>
          <a:p>
            <a:pPr algn="just" eaLnBrk="1" hangingPunct="1">
              <a:lnSpc>
                <a:spcPct val="150000"/>
              </a:lnSpc>
              <a:buSzPct val="75000"/>
            </a:pPr>
            <a:endParaRPr lang="en-US" sz="2600" b="1" dirty="0">
              <a:latin typeface="Century Gothic" pitchFamily="34" charset="0"/>
            </a:endParaRPr>
          </a:p>
          <a:p>
            <a:pPr marL="457200" indent="-457200" algn="just" eaLnBrk="1" hangingPunct="1">
              <a:lnSpc>
                <a:spcPct val="150000"/>
              </a:lnSpc>
              <a:buSzPct val="75000"/>
              <a:buBlip>
                <a:blip r:embed="rId3"/>
              </a:buBlip>
            </a:pPr>
            <a:r>
              <a:rPr lang="en-US" sz="2600" dirty="0">
                <a:latin typeface="Century Gothic" pitchFamily="34" charset="0"/>
              </a:rPr>
              <a:t>most nodes whitelist known scripts</a:t>
            </a:r>
          </a:p>
          <a:p>
            <a:pPr marL="457200" indent="-457200" algn="just" eaLnBrk="1" hangingPunct="1">
              <a:lnSpc>
                <a:spcPct val="150000"/>
              </a:lnSpc>
              <a:buSzPct val="75000"/>
              <a:buBlip>
                <a:blip r:embed="rId3"/>
              </a:buBlip>
            </a:pPr>
            <a:r>
              <a:rPr lang="en-US" sz="2600" dirty="0">
                <a:latin typeface="Century Gothic" pitchFamily="34" charset="0"/>
              </a:rPr>
              <a:t>99.9% are simple signature checks</a:t>
            </a:r>
          </a:p>
          <a:p>
            <a:pPr marL="457200" indent="-457200" algn="just" eaLnBrk="1" hangingPunct="1">
              <a:lnSpc>
                <a:spcPct val="150000"/>
              </a:lnSpc>
              <a:buSzPct val="75000"/>
              <a:buBlip>
                <a:blip r:embed="rId3"/>
              </a:buBlip>
            </a:pPr>
            <a:r>
              <a:rPr lang="en-US" sz="2600" dirty="0">
                <a:latin typeface="Century Gothic" pitchFamily="34" charset="0"/>
              </a:rPr>
              <a:t>~0.01% are MULTISIG</a:t>
            </a:r>
          </a:p>
          <a:p>
            <a:pPr marL="457200" indent="-457200" algn="just" eaLnBrk="1" hangingPunct="1">
              <a:lnSpc>
                <a:spcPct val="150000"/>
              </a:lnSpc>
              <a:buSzPct val="75000"/>
              <a:buBlip>
                <a:blip r:embed="rId3"/>
              </a:buBlip>
            </a:pPr>
            <a:r>
              <a:rPr lang="en-US" sz="2600" dirty="0">
                <a:latin typeface="Century Gothic" pitchFamily="34" charset="0"/>
              </a:rPr>
              <a:t>~0.01% are Pay-to-Script-Hash</a:t>
            </a:r>
          </a:p>
          <a:p>
            <a:pPr marL="457200" indent="-457200" algn="just" eaLnBrk="1" hangingPunct="1">
              <a:lnSpc>
                <a:spcPct val="150000"/>
              </a:lnSpc>
              <a:buSzPct val="75000"/>
              <a:buBlip>
                <a:blip r:embed="rId3"/>
              </a:buBlip>
            </a:pPr>
            <a:r>
              <a:rPr lang="en-US" sz="2600" dirty="0">
                <a:latin typeface="Century Gothic" pitchFamily="34" charset="0"/>
              </a:rPr>
              <a:t>remainder </a:t>
            </a:r>
            <a:r>
              <a:rPr lang="en-US" sz="2600">
                <a:latin typeface="Century Gothic" pitchFamily="34" charset="0"/>
              </a:rPr>
              <a:t>are mistakes</a:t>
            </a:r>
            <a:endParaRPr lang="en-US" sz="2600" dirty="0">
              <a:latin typeface="Century Gothic" pitchFamily="34" charset="0"/>
            </a:endParaRPr>
          </a:p>
          <a:p>
            <a:pPr marL="457200" indent="-457200" algn="just" eaLnBrk="1" hangingPunct="1">
              <a:lnSpc>
                <a:spcPct val="150000"/>
              </a:lnSpc>
              <a:buSzPct val="75000"/>
              <a:buBlip>
                <a:blip r:embed="rId3"/>
              </a:buBlip>
            </a:pPr>
            <a:r>
              <a:rPr lang="en-US" sz="2600" dirty="0">
                <a:latin typeface="Century Gothic" pitchFamily="34" charset="0"/>
              </a:rPr>
              <a:t>not much diversity at all</a:t>
            </a:r>
          </a:p>
        </p:txBody>
      </p:sp>
    </p:spTree>
    <p:extLst>
      <p:ext uri="{BB962C8B-B14F-4D97-AF65-F5344CB8AC3E}">
        <p14:creationId xmlns:p14="http://schemas.microsoft.com/office/powerpoint/2010/main" val="260729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soft forks</a:t>
            </a:r>
          </a:p>
        </p:txBody>
      </p:sp>
      <p:sp>
        <p:nvSpPr>
          <p:cNvPr id="48" name="Text Box 3"/>
          <p:cNvSpPr txBox="1">
            <a:spLocks noChangeArrowheads="1"/>
          </p:cNvSpPr>
          <p:nvPr/>
        </p:nvSpPr>
        <p:spPr bwMode="auto">
          <a:xfrm>
            <a:off x="1" y="761286"/>
            <a:ext cx="10668000" cy="480131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tighten validation rules</a:t>
            </a:r>
          </a:p>
          <a:p>
            <a:pPr marL="457200" indent="-457200" eaLnBrk="1" hangingPunct="1">
              <a:lnSpc>
                <a:spcPct val="150000"/>
              </a:lnSpc>
              <a:buSzPct val="75000"/>
              <a:buBlip>
                <a:blip r:embed="rId3"/>
              </a:buBlip>
            </a:pPr>
            <a:r>
              <a:rPr lang="en-US" sz="2600" dirty="0">
                <a:latin typeface="Century Gothic" pitchFamily="34" charset="0"/>
              </a:rPr>
              <a:t>only some blocks will be rejected</a:t>
            </a:r>
          </a:p>
          <a:p>
            <a:pPr marL="457200" indent="-457200" eaLnBrk="1" hangingPunct="1">
              <a:lnSpc>
                <a:spcPct val="150000"/>
              </a:lnSpc>
              <a:buSzPct val="75000"/>
              <a:buBlip>
                <a:blip r:embed="rId3"/>
              </a:buBlip>
            </a:pPr>
            <a:r>
              <a:rPr lang="en-US" sz="2600" dirty="0">
                <a:latin typeface="Century Gothic" pitchFamily="34" charset="0"/>
              </a:rPr>
              <a:t>new blocks valid for everyone</a:t>
            </a:r>
          </a:p>
          <a:p>
            <a:pPr marL="457200" indent="-457200" eaLnBrk="1" hangingPunct="1">
              <a:lnSpc>
                <a:spcPct val="150000"/>
              </a:lnSpc>
              <a:buSzPct val="75000"/>
              <a:buBlip>
                <a:blip r:embed="rId3"/>
              </a:buBlip>
            </a:pPr>
            <a:r>
              <a:rPr lang="en-US" sz="2600" dirty="0">
                <a:latin typeface="Century Gothic" pitchFamily="34" charset="0"/>
              </a:rPr>
              <a:t>majority adoption</a:t>
            </a:r>
          </a:p>
          <a:p>
            <a:pPr marL="457200" indent="-457200" eaLnBrk="1" hangingPunct="1">
              <a:lnSpc>
                <a:spcPct val="150000"/>
              </a:lnSpc>
              <a:buSzPct val="75000"/>
              <a:buBlip>
                <a:blip r:embed="rId3"/>
              </a:buBlip>
            </a:pPr>
            <a:r>
              <a:rPr lang="en-US" sz="2600" dirty="0">
                <a:latin typeface="Century Gothic" pitchFamily="34" charset="0"/>
              </a:rPr>
              <a:t>P2SH</a:t>
            </a:r>
          </a:p>
          <a:p>
            <a:pPr marL="457200" indent="-457200" eaLnBrk="1" hangingPunct="1">
              <a:lnSpc>
                <a:spcPct val="150000"/>
              </a:lnSpc>
              <a:buSzPct val="75000"/>
              <a:buBlip>
                <a:blip r:embed="rId3"/>
              </a:buBlip>
            </a:pPr>
            <a:r>
              <a:rPr lang="en-US" sz="2600" dirty="0">
                <a:latin typeface="Century Gothic" pitchFamily="34" charset="0"/>
              </a:rPr>
              <a:t>new features</a:t>
            </a:r>
          </a:p>
          <a:p>
            <a:pPr marL="457200" indent="-457200" eaLnBrk="1" hangingPunct="1">
              <a:lnSpc>
                <a:spcPct val="150000"/>
              </a:lnSpc>
              <a:buSzPct val="75000"/>
              <a:buBlip>
                <a:blip r:embed="rId3"/>
              </a:buBlip>
            </a:pPr>
            <a:r>
              <a:rPr lang="en-US" sz="2600" dirty="0">
                <a:latin typeface="Century Gothic" pitchFamily="34" charset="0"/>
              </a:rPr>
              <a:t>add useful metadata in </a:t>
            </a:r>
            <a:r>
              <a:rPr lang="en-US" sz="2600" dirty="0" err="1">
                <a:latin typeface="Century Gothic" pitchFamily="34" charset="0"/>
              </a:rPr>
              <a:t>coinbase</a:t>
            </a:r>
            <a:r>
              <a:rPr lang="en-US" sz="2600" dirty="0">
                <a:latin typeface="Century Gothic" pitchFamily="34" charset="0"/>
              </a:rPr>
              <a:t> parameter</a:t>
            </a:r>
          </a:p>
          <a:p>
            <a:pPr marL="457200" indent="-457200" eaLnBrk="1" hangingPunct="1">
              <a:lnSpc>
                <a:spcPct val="150000"/>
              </a:lnSpc>
              <a:buSzPct val="75000"/>
              <a:buBlip>
                <a:blip r:embed="rId3"/>
              </a:buBlip>
            </a:pPr>
            <a:endParaRPr lang="en-US" sz="2600" dirty="0">
              <a:latin typeface="Century Gothic" pitchFamily="34" charset="0"/>
            </a:endParaRPr>
          </a:p>
        </p:txBody>
      </p:sp>
    </p:spTree>
    <p:extLst>
      <p:ext uri="{BB962C8B-B14F-4D97-AF65-F5344CB8AC3E}">
        <p14:creationId xmlns:p14="http://schemas.microsoft.com/office/powerpoint/2010/main" val="21060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Hard forks</a:t>
            </a:r>
          </a:p>
        </p:txBody>
      </p:sp>
      <p:sp>
        <p:nvSpPr>
          <p:cNvPr id="48" name="Text Box 3"/>
          <p:cNvSpPr txBox="1">
            <a:spLocks noChangeArrowheads="1"/>
          </p:cNvSpPr>
          <p:nvPr/>
        </p:nvSpPr>
        <p:spPr bwMode="auto">
          <a:xfrm>
            <a:off x="1" y="761287"/>
            <a:ext cx="10668000" cy="540147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new op codes</a:t>
            </a:r>
          </a:p>
          <a:p>
            <a:pPr marL="457200" indent="-457200" eaLnBrk="1" hangingPunct="1">
              <a:lnSpc>
                <a:spcPct val="150000"/>
              </a:lnSpc>
              <a:buSzPct val="75000"/>
              <a:buBlip>
                <a:blip r:embed="rId3"/>
              </a:buBlip>
            </a:pPr>
            <a:r>
              <a:rPr lang="en-US" sz="2600" dirty="0">
                <a:latin typeface="Century Gothic" pitchFamily="34" charset="0"/>
              </a:rPr>
              <a:t>switch from wasteful </a:t>
            </a:r>
            <a:r>
              <a:rPr lang="en-US" sz="2600" dirty="0" err="1">
                <a:latin typeface="Century Gothic" pitchFamily="34" charset="0"/>
              </a:rPr>
              <a:t>PoW</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changes to hard-coded parameters</a:t>
            </a:r>
          </a:p>
          <a:p>
            <a:pPr marL="1200150" lvl="1" indent="-457200" eaLnBrk="1" hangingPunct="1">
              <a:lnSpc>
                <a:spcPct val="150000"/>
              </a:lnSpc>
              <a:buSzPct val="75000"/>
              <a:buBlip>
                <a:blip r:embed="rId3"/>
              </a:buBlip>
            </a:pPr>
            <a:r>
              <a:rPr lang="en-US" sz="2600" dirty="0">
                <a:latin typeface="Century Gothic" pitchFamily="34" charset="0"/>
              </a:rPr>
              <a:t>block size</a:t>
            </a:r>
          </a:p>
          <a:p>
            <a:pPr marL="1200150" lvl="1" indent="-457200" eaLnBrk="1" hangingPunct="1">
              <a:lnSpc>
                <a:spcPct val="150000"/>
              </a:lnSpc>
              <a:buSzPct val="75000"/>
              <a:buBlip>
                <a:blip r:embed="rId3"/>
              </a:buBlip>
            </a:pPr>
            <a:r>
              <a:rPr lang="en-US" sz="2600" dirty="0">
                <a:latin typeface="Century Gothic" pitchFamily="34" charset="0"/>
              </a:rPr>
              <a:t>mining rate, etc.</a:t>
            </a:r>
          </a:p>
          <a:p>
            <a:pPr marL="457200" indent="-457200" eaLnBrk="1" hangingPunct="1">
              <a:lnSpc>
                <a:spcPct val="150000"/>
              </a:lnSpc>
              <a:buSzPct val="75000"/>
              <a:buBlip>
                <a:blip r:embed="rId3"/>
              </a:buBlip>
            </a:pPr>
            <a:r>
              <a:rPr lang="en-US" sz="2600" dirty="0">
                <a:latin typeface="Century Gothic" pitchFamily="34" charset="0"/>
              </a:rPr>
              <a:t>fixing bugs</a:t>
            </a:r>
          </a:p>
          <a:p>
            <a:pPr marL="457200" indent="-457200" eaLnBrk="1" hangingPunct="1">
              <a:lnSpc>
                <a:spcPct val="150000"/>
              </a:lnSpc>
              <a:buSzPct val="75000"/>
              <a:buBlip>
                <a:blip r:embed="rId3"/>
              </a:buBlip>
            </a:pPr>
            <a:r>
              <a:rPr lang="en-US" sz="2600" dirty="0">
                <a:latin typeface="Century Gothic" pitchFamily="34" charset="0"/>
              </a:rPr>
              <a:t>very expensive</a:t>
            </a:r>
          </a:p>
          <a:p>
            <a:pPr marL="457200" indent="-457200" eaLnBrk="1" hangingPunct="1">
              <a:lnSpc>
                <a:spcPct val="150000"/>
              </a:lnSpc>
              <a:buSzPct val="75000"/>
              <a:buBlip>
                <a:blip r:embed="rId3"/>
              </a:buBlip>
            </a:pPr>
            <a:r>
              <a:rPr lang="en-US" sz="2600" dirty="0">
                <a:latin typeface="Century Gothic" pitchFamily="34" charset="0"/>
              </a:rPr>
              <a:t>work *around* problems</a:t>
            </a:r>
          </a:p>
          <a:p>
            <a:pPr marL="457200" indent="-457200" eaLnBrk="1" hangingPunct="1">
              <a:lnSpc>
                <a:spcPct val="150000"/>
              </a:lnSpc>
              <a:buSzPct val="75000"/>
              <a:buBlip>
                <a:blip r:embed="rId3"/>
              </a:buBlip>
            </a:pPr>
            <a:r>
              <a:rPr lang="en-US" sz="2600" dirty="0">
                <a:latin typeface="Century Gothic" pitchFamily="34" charset="0"/>
              </a:rPr>
              <a:t>new coins</a:t>
            </a:r>
          </a:p>
        </p:txBody>
      </p:sp>
    </p:spTree>
    <p:extLst>
      <p:ext uri="{BB962C8B-B14F-4D97-AF65-F5344CB8AC3E}">
        <p14:creationId xmlns:p14="http://schemas.microsoft.com/office/powerpoint/2010/main" val="58755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humor</a:t>
            </a:r>
          </a:p>
        </p:txBody>
      </p:sp>
      <p:sp>
        <p:nvSpPr>
          <p:cNvPr id="2" name="AutoShape 2" descr="Image result for understanding bitcoin scrips meme"/>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0"/>
            <a:ext cx="7143496" cy="6019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90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Homework</a:t>
            </a:r>
          </a:p>
        </p:txBody>
      </p:sp>
      <p:sp>
        <p:nvSpPr>
          <p:cNvPr id="7" name="Text Box 3"/>
          <p:cNvSpPr txBox="1">
            <a:spLocks noChangeArrowheads="1"/>
          </p:cNvSpPr>
          <p:nvPr/>
        </p:nvSpPr>
        <p:spPr bwMode="auto">
          <a:xfrm>
            <a:off x="0" y="832010"/>
            <a:ext cx="10692114"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marL="342900" indent="-342900" eaLnBrk="1" hangingPunct="1">
              <a:lnSpc>
                <a:spcPct val="150000"/>
              </a:lnSpc>
              <a:spcBef>
                <a:spcPct val="0"/>
              </a:spcBef>
              <a:buSzPct val="100000"/>
              <a:buBlip>
                <a:blip r:embed="rId3"/>
              </a:buBlip>
            </a:pPr>
            <a:r>
              <a:rPr lang="en-US" sz="2400" b="1" dirty="0">
                <a:latin typeface="Century Gothic" pitchFamily="34" charset="0"/>
              </a:rPr>
              <a:t>Chap 3: </a:t>
            </a:r>
            <a:r>
              <a:rPr lang="en-US" sz="2400" b="1" dirty="0" err="1">
                <a:latin typeface="Century Gothic" pitchFamily="34" charset="0"/>
              </a:rPr>
              <a:t>Bitcoin</a:t>
            </a:r>
            <a:r>
              <a:rPr lang="en-US" sz="2400" b="1" dirty="0">
                <a:latin typeface="Century Gothic" pitchFamily="34" charset="0"/>
              </a:rPr>
              <a:t> Mechanics</a:t>
            </a:r>
            <a:br>
              <a:rPr lang="en-US" sz="2400" dirty="0">
                <a:latin typeface="Century Gothic" pitchFamily="34" charset="0"/>
              </a:rPr>
            </a:br>
            <a:r>
              <a:rPr lang="en-US" sz="2400" dirty="0" err="1">
                <a:latin typeface="Century Gothic" pitchFamily="34" charset="0"/>
              </a:rPr>
              <a:t>Bitcoin</a:t>
            </a:r>
            <a:r>
              <a:rPr lang="en-US" sz="2400" dirty="0">
                <a:latin typeface="Century Gothic" pitchFamily="34" charset="0"/>
              </a:rPr>
              <a:t> and Cryptocurrency Technologies:</a:t>
            </a:r>
            <a:br>
              <a:rPr lang="en-US" sz="2400" dirty="0">
                <a:latin typeface="Century Gothic" pitchFamily="34" charset="0"/>
              </a:rPr>
            </a:br>
            <a:r>
              <a:rPr lang="en-US" sz="2400" dirty="0">
                <a:latin typeface="Century Gothic" pitchFamily="34" charset="0"/>
              </a:rPr>
              <a:t>		A Comprehensive Introduction</a:t>
            </a:r>
          </a:p>
          <a:p>
            <a:pPr marL="342900" indent="-342900" eaLnBrk="1" hangingPunct="1">
              <a:lnSpc>
                <a:spcPct val="150000"/>
              </a:lnSpc>
              <a:spcBef>
                <a:spcPct val="0"/>
              </a:spcBef>
              <a:buSzPct val="100000"/>
              <a:buBlip>
                <a:blip r:embed="rId3"/>
              </a:buBlip>
            </a:pPr>
            <a:r>
              <a:rPr lang="en-US" sz="2400" b="1" dirty="0">
                <a:latin typeface="Century Gothic" pitchFamily="34" charset="0"/>
              </a:rPr>
              <a:t>P2SH </a:t>
            </a:r>
            <a:r>
              <a:rPr lang="en-US" sz="2400" dirty="0">
                <a:latin typeface="Century Gothic" pitchFamily="34" charset="0"/>
              </a:rPr>
              <a:t>(</a:t>
            </a:r>
            <a:r>
              <a:rPr lang="en-US" sz="2400" dirty="0">
                <a:latin typeface="Century Gothic" pitchFamily="34" charset="0"/>
                <a:hlinkClick r:id="rId4"/>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Blockchain exploration: blockchain.info </a:t>
            </a:r>
            <a:r>
              <a:rPr lang="en-US" sz="2400" dirty="0">
                <a:latin typeface="Century Gothic" pitchFamily="34" charset="0"/>
              </a:rPr>
              <a:t>(</a:t>
            </a:r>
            <a:r>
              <a:rPr lang="en-US" sz="2400" dirty="0">
                <a:latin typeface="Century Gothic" pitchFamily="34" charset="0"/>
                <a:hlinkClick r:id="rId5"/>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r>
              <a:rPr lang="en-US" sz="2400" b="1" dirty="0">
                <a:latin typeface="Century Gothic" pitchFamily="34" charset="0"/>
              </a:rPr>
              <a:t>Distribution of nodes </a:t>
            </a:r>
            <a:r>
              <a:rPr lang="en-US" sz="2400" dirty="0">
                <a:latin typeface="Century Gothic" pitchFamily="34" charset="0"/>
              </a:rPr>
              <a:t>(</a:t>
            </a:r>
            <a:r>
              <a:rPr lang="en-US" sz="2400" dirty="0">
                <a:latin typeface="Century Gothic" pitchFamily="34" charset="0"/>
                <a:hlinkClick r:id="rId6"/>
              </a:rPr>
              <a:t>link</a:t>
            </a:r>
            <a:r>
              <a:rPr lang="en-US" sz="2400" dirty="0">
                <a:latin typeface="Century Gothic" pitchFamily="34" charset="0"/>
              </a:rPr>
              <a:t>)</a:t>
            </a:r>
          </a:p>
          <a:p>
            <a:pPr marL="342900" indent="-342900" eaLnBrk="1" hangingPunct="1">
              <a:lnSpc>
                <a:spcPct val="150000"/>
              </a:lnSpc>
              <a:spcBef>
                <a:spcPct val="0"/>
              </a:spcBef>
              <a:buSzPct val="100000"/>
              <a:buBlip>
                <a:blip r:embed="rId3"/>
              </a:buBlip>
            </a:pPr>
            <a:endParaRPr lang="en-US" sz="2400" dirty="0">
              <a:latin typeface="Century Gothic" pitchFamily="34" charset="0"/>
            </a:endParaRPr>
          </a:p>
          <a:p>
            <a:pPr marL="342900" indent="-342900" eaLnBrk="1" hangingPunct="1">
              <a:lnSpc>
                <a:spcPct val="150000"/>
              </a:lnSpc>
              <a:spcBef>
                <a:spcPct val="0"/>
              </a:spcBef>
              <a:buSzPct val="100000"/>
              <a:buBlip>
                <a:blip r:embed="rId3"/>
              </a:buBlip>
            </a:pPr>
            <a:endParaRPr lang="en-US" sz="2400" dirty="0">
              <a:latin typeface="Century Gothic" pitchFamily="34" charset="0"/>
            </a:endParaRPr>
          </a:p>
        </p:txBody>
      </p:sp>
    </p:spTree>
    <p:extLst>
      <p:ext uri="{BB962C8B-B14F-4D97-AF65-F5344CB8AC3E}">
        <p14:creationId xmlns:p14="http://schemas.microsoft.com/office/powerpoint/2010/main" val="4144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P2SH</a:t>
            </a:r>
          </a:p>
        </p:txBody>
      </p:sp>
      <p:sp>
        <p:nvSpPr>
          <p:cNvPr id="7" name="Text Box 3"/>
          <p:cNvSpPr txBox="1">
            <a:spLocks noChangeArrowheads="1"/>
          </p:cNvSpPr>
          <p:nvPr/>
        </p:nvSpPr>
        <p:spPr bwMode="auto">
          <a:xfrm>
            <a:off x="0" y="838200"/>
            <a:ext cx="8885237" cy="356764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Pay-to-Script-Hash</a:t>
            </a:r>
          </a:p>
          <a:p>
            <a:pPr marL="457200" indent="-457200" eaLnBrk="1" hangingPunct="1">
              <a:lnSpc>
                <a:spcPct val="150000"/>
              </a:lnSpc>
              <a:buSzPct val="75000"/>
              <a:buBlip>
                <a:blip r:embed="rId3"/>
              </a:buBlip>
            </a:pPr>
            <a:r>
              <a:rPr lang="en-AU" sz="2600" dirty="0">
                <a:latin typeface="Century Gothic" pitchFamily="34" charset="0"/>
              </a:rPr>
              <a:t>script specification</a:t>
            </a:r>
          </a:p>
          <a:p>
            <a:pPr marL="457200" indent="-457200" eaLnBrk="1" hangingPunct="1">
              <a:lnSpc>
                <a:spcPct val="150000"/>
              </a:lnSpc>
              <a:buSzPct val="75000"/>
              <a:buBlip>
                <a:blip r:embed="rId3"/>
              </a:buBlip>
            </a:pPr>
            <a:r>
              <a:rPr lang="en-AU" sz="2600" dirty="0">
                <a:latin typeface="Century Gothic" pitchFamily="34" charset="0"/>
              </a:rPr>
              <a:t>complex scripts</a:t>
            </a:r>
          </a:p>
          <a:p>
            <a:pPr marL="457200" indent="-457200" eaLnBrk="1" hangingPunct="1">
              <a:lnSpc>
                <a:spcPct val="150000"/>
              </a:lnSpc>
              <a:buSzPct val="75000"/>
              <a:buBlip>
                <a:blip r:embed="rId3"/>
              </a:buBlip>
            </a:pPr>
            <a:r>
              <a:rPr lang="en-AU" sz="2600" dirty="0">
                <a:latin typeface="Century Gothic" pitchFamily="34" charset="0"/>
              </a:rPr>
              <a:t>ease of use</a:t>
            </a:r>
          </a:p>
          <a:p>
            <a:pPr marL="457200" indent="-457200" eaLnBrk="1" hangingPunct="1">
              <a:lnSpc>
                <a:spcPct val="150000"/>
              </a:lnSpc>
              <a:buSzPct val="75000"/>
              <a:buBlip>
                <a:blip r:embed="rId3"/>
              </a:buBlip>
            </a:pPr>
            <a:r>
              <a:rPr lang="en-AU" sz="2600" dirty="0">
                <a:latin typeface="Century Gothic" pitchFamily="34" charset="0"/>
              </a:rPr>
              <a:t>pay to a </a:t>
            </a:r>
            <a:r>
              <a:rPr lang="en-AU" sz="2600" i="1" dirty="0">
                <a:latin typeface="Century Gothic" pitchFamily="34" charset="0"/>
              </a:rPr>
              <a:t>value</a:t>
            </a:r>
          </a:p>
          <a:p>
            <a:pPr marL="457200" indent="-457200" eaLnBrk="1" hangingPunct="1">
              <a:lnSpc>
                <a:spcPct val="150000"/>
              </a:lnSpc>
              <a:buSzPct val="75000"/>
              <a:buBlip>
                <a:blip r:embed="rId3"/>
              </a:buBlip>
            </a:pPr>
            <a:r>
              <a:rPr lang="en-US" sz="2600" dirty="0">
                <a:latin typeface="Century Gothic" pitchFamily="34" charset="0"/>
              </a:rPr>
              <a:t>e</a:t>
            </a:r>
            <a:r>
              <a:rPr lang="en-AU" sz="2600" dirty="0" err="1">
                <a:latin typeface="Century Gothic" pitchFamily="34" charset="0"/>
              </a:rPr>
              <a:t>fficiency</a:t>
            </a:r>
            <a:r>
              <a:rPr lang="en-AU" sz="2600" dirty="0">
                <a:latin typeface="Century Gothic" pitchFamily="34" charset="0"/>
              </a:rPr>
              <a:t> gains</a:t>
            </a:r>
          </a:p>
        </p:txBody>
      </p:sp>
      <p:sp>
        <p:nvSpPr>
          <p:cNvPr id="9" name="Text Box 3"/>
          <p:cNvSpPr txBox="1">
            <a:spLocks noChangeArrowheads="1"/>
          </p:cNvSpPr>
          <p:nvPr/>
        </p:nvSpPr>
        <p:spPr bwMode="auto">
          <a:xfrm>
            <a:off x="1524001" y="4895671"/>
            <a:ext cx="9143999"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ctr" eaLnBrk="1" hangingPunct="1">
              <a:lnSpc>
                <a:spcPct val="150000"/>
              </a:lnSpc>
              <a:buSzPct val="75000"/>
              <a:buBlip>
                <a:blip r:embed="rId3"/>
              </a:buBlip>
            </a:pPr>
            <a:r>
              <a:rPr lang="en-AU" sz="2600" b="1" dirty="0">
                <a:latin typeface="Century Gothic" pitchFamily="34" charset="0"/>
              </a:rPr>
              <a:t>instead of sending coins to hash of this public key, send your coins to hash of this </a:t>
            </a:r>
            <a:r>
              <a:rPr lang="en-AU" sz="2600" b="1" i="1" dirty="0">
                <a:latin typeface="Century Gothic" pitchFamily="34" charset="0"/>
              </a:rPr>
              <a:t>script</a:t>
            </a:r>
          </a:p>
        </p:txBody>
      </p:sp>
    </p:spTree>
    <p:extLst>
      <p:ext uri="{BB962C8B-B14F-4D97-AF65-F5344CB8AC3E}">
        <p14:creationId xmlns:p14="http://schemas.microsoft.com/office/powerpoint/2010/main" val="300242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Escrow transactions</a:t>
            </a:r>
          </a:p>
        </p:txBody>
      </p:sp>
      <p:sp>
        <p:nvSpPr>
          <p:cNvPr id="14" name="Text Box 3"/>
          <p:cNvSpPr txBox="1">
            <a:spLocks noChangeArrowheads="1"/>
          </p:cNvSpPr>
          <p:nvPr/>
        </p:nvSpPr>
        <p:spPr bwMode="auto">
          <a:xfrm>
            <a:off x="1" y="838201"/>
            <a:ext cx="10485438"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a:t>
            </a:r>
            <a:r>
              <a:rPr lang="en-AU" sz="2600" dirty="0">
                <a:latin typeface="Century Gothic" pitchFamily="34" charset="0"/>
              </a:rPr>
              <a:t>he purchase dilemma</a:t>
            </a:r>
          </a:p>
          <a:p>
            <a:pPr marL="457200" indent="-457200" eaLnBrk="1" hangingPunct="1">
              <a:lnSpc>
                <a:spcPct val="150000"/>
              </a:lnSpc>
              <a:buSzPct val="75000"/>
              <a:buBlip>
                <a:blip r:embed="rId3"/>
              </a:buBlip>
            </a:pPr>
            <a:r>
              <a:rPr lang="en-US" sz="2600" dirty="0">
                <a:latin typeface="Century Gothic" pitchFamily="34" charset="0"/>
              </a:rPr>
              <a:t>t</a:t>
            </a:r>
            <a:r>
              <a:rPr lang="en-AU" sz="2600" dirty="0" err="1">
                <a:latin typeface="Century Gothic" pitchFamily="34" charset="0"/>
              </a:rPr>
              <a:t>hird</a:t>
            </a:r>
            <a:r>
              <a:rPr lang="en-AU" sz="2600" dirty="0">
                <a:latin typeface="Century Gothic" pitchFamily="34" charset="0"/>
              </a:rPr>
              <a:t> party</a:t>
            </a:r>
          </a:p>
          <a:p>
            <a:pPr marL="457200" indent="-457200" eaLnBrk="1" hangingPunct="1">
              <a:lnSpc>
                <a:spcPct val="150000"/>
              </a:lnSpc>
              <a:buSzPct val="75000"/>
              <a:buBlip>
                <a:blip r:embed="rId3"/>
              </a:buBlip>
            </a:pPr>
            <a:r>
              <a:rPr lang="en-AU" sz="2600" dirty="0">
                <a:latin typeface="Century Gothic" pitchFamily="34" charset="0"/>
              </a:rPr>
              <a:t>2-out-of-3 MULTISIG</a:t>
            </a:r>
          </a:p>
        </p:txBody>
      </p:sp>
      <p:sp>
        <p:nvSpPr>
          <p:cNvPr id="2" name="Rectangle 1"/>
          <p:cNvSpPr/>
          <p:nvPr/>
        </p:nvSpPr>
        <p:spPr>
          <a:xfrm>
            <a:off x="1524000" y="2819401"/>
            <a:ext cx="9144000" cy="830997"/>
          </a:xfrm>
          <a:prstGeom prst="rect">
            <a:avLst/>
          </a:prstGeom>
        </p:spPr>
        <p:txBody>
          <a:bodyPr wrap="square">
            <a:spAutoFit/>
          </a:bodyPr>
          <a:lstStyle/>
          <a:p>
            <a:pPr algn="ctr"/>
            <a:r>
              <a:rPr lang="en-US" sz="2400" b="1" dirty="0">
                <a:latin typeface="Arial"/>
                <a:cs typeface="Arial"/>
              </a:rPr>
              <a:t>OP_2 &lt;A </a:t>
            </a:r>
            <a:r>
              <a:rPr lang="en-US" sz="2400" b="1" dirty="0" err="1">
                <a:latin typeface="Arial"/>
                <a:cs typeface="Arial"/>
              </a:rPr>
              <a:t>pubkey</a:t>
            </a:r>
            <a:r>
              <a:rPr lang="en-US" sz="2400" b="1" dirty="0">
                <a:latin typeface="Arial"/>
                <a:cs typeface="Arial"/>
              </a:rPr>
              <a:t>&gt; &lt;B </a:t>
            </a:r>
            <a:r>
              <a:rPr lang="en-US" sz="2400" b="1" dirty="0" err="1">
                <a:latin typeface="Arial"/>
                <a:cs typeface="Arial"/>
              </a:rPr>
              <a:t>pubkey</a:t>
            </a:r>
            <a:r>
              <a:rPr lang="en-US" sz="2400" b="1" dirty="0">
                <a:latin typeface="Arial"/>
                <a:cs typeface="Arial"/>
              </a:rPr>
              <a:t>&gt; &lt;C </a:t>
            </a:r>
            <a:r>
              <a:rPr lang="en-US" sz="2400" b="1" dirty="0" err="1">
                <a:latin typeface="Arial"/>
                <a:cs typeface="Arial"/>
              </a:rPr>
              <a:t>pubkey</a:t>
            </a:r>
            <a:r>
              <a:rPr lang="en-US" sz="2400" b="1" dirty="0">
                <a:latin typeface="Arial"/>
                <a:cs typeface="Arial"/>
              </a:rPr>
              <a:t>&gt; OP_3 OP_CHECKMULTISIG</a:t>
            </a:r>
          </a:p>
        </p:txBody>
      </p:sp>
      <p:sp>
        <p:nvSpPr>
          <p:cNvPr id="16" name="Text Box 3"/>
          <p:cNvSpPr txBox="1">
            <a:spLocks noChangeArrowheads="1"/>
          </p:cNvSpPr>
          <p:nvPr/>
        </p:nvSpPr>
        <p:spPr bwMode="auto">
          <a:xfrm>
            <a:off x="1" y="3810001"/>
            <a:ext cx="10668000"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transaction</a:t>
            </a:r>
          </a:p>
          <a:p>
            <a:pPr marL="457200" indent="-457200" eaLnBrk="1" hangingPunct="1">
              <a:lnSpc>
                <a:spcPct val="150000"/>
              </a:lnSpc>
              <a:buSzPct val="75000"/>
              <a:buBlip>
                <a:blip r:embed="rId3"/>
              </a:buBlip>
            </a:pPr>
            <a:r>
              <a:rPr lang="en-US" sz="2600" dirty="0">
                <a:latin typeface="Century Gothic" pitchFamily="34" charset="0"/>
              </a:rPr>
              <a:t>e</a:t>
            </a:r>
            <a:r>
              <a:rPr lang="en-AU" sz="2600" dirty="0" err="1">
                <a:latin typeface="Century Gothic" pitchFamily="34" charset="0"/>
              </a:rPr>
              <a:t>scrow</a:t>
            </a:r>
            <a:endParaRPr lang="en-AU" sz="2600" dirty="0">
              <a:latin typeface="Century Gothic" pitchFamily="34" charset="0"/>
            </a:endParaRPr>
          </a:p>
          <a:p>
            <a:pPr marL="457200" indent="-457200" eaLnBrk="1" hangingPunct="1">
              <a:lnSpc>
                <a:spcPct val="150000"/>
              </a:lnSpc>
              <a:buSzPct val="75000"/>
              <a:buBlip>
                <a:blip r:embed="rId3"/>
              </a:buBlip>
            </a:pPr>
            <a:r>
              <a:rPr lang="en-US" sz="2600" dirty="0">
                <a:latin typeface="Century Gothic" pitchFamily="34" charset="0"/>
              </a:rPr>
              <a:t>d</a:t>
            </a:r>
            <a:r>
              <a:rPr lang="en-AU" sz="2600" dirty="0" err="1">
                <a:latin typeface="Century Gothic" pitchFamily="34" charset="0"/>
              </a:rPr>
              <a:t>elivery</a:t>
            </a:r>
            <a:r>
              <a:rPr lang="en-AU" sz="2600" dirty="0">
                <a:latin typeface="Century Gothic" pitchFamily="34" charset="0"/>
              </a:rPr>
              <a:t> of goods</a:t>
            </a:r>
          </a:p>
          <a:p>
            <a:pPr marL="457200" indent="-457200" eaLnBrk="1" hangingPunct="1">
              <a:lnSpc>
                <a:spcPct val="150000"/>
              </a:lnSpc>
              <a:buSzPct val="75000"/>
              <a:buBlip>
                <a:blip r:embed="rId3"/>
              </a:buBlip>
            </a:pPr>
            <a:r>
              <a:rPr lang="en-US" sz="2600" dirty="0">
                <a:latin typeface="Century Gothic" pitchFamily="34" charset="0"/>
              </a:rPr>
              <a:t>r</a:t>
            </a:r>
            <a:r>
              <a:rPr lang="en-AU" sz="2600" dirty="0" err="1">
                <a:latin typeface="Century Gothic" pitchFamily="34" charset="0"/>
              </a:rPr>
              <a:t>edemption</a:t>
            </a:r>
            <a:endParaRPr lang="en-AU" sz="2600" dirty="0">
              <a:latin typeface="Century Gothic" pitchFamily="34" charset="0"/>
            </a:endParaRPr>
          </a:p>
          <a:p>
            <a:pPr marL="457200" indent="-457200" eaLnBrk="1" hangingPunct="1">
              <a:lnSpc>
                <a:spcPct val="150000"/>
              </a:lnSpc>
              <a:buSzPct val="75000"/>
              <a:buBlip>
                <a:blip r:embed="rId3"/>
              </a:buBlip>
            </a:pPr>
            <a:r>
              <a:rPr lang="en-AU" sz="2600" dirty="0">
                <a:latin typeface="Century Gothic" pitchFamily="34" charset="0"/>
              </a:rPr>
              <a:t>dispute</a:t>
            </a:r>
          </a:p>
        </p:txBody>
      </p:sp>
    </p:spTree>
    <p:extLst>
      <p:ext uri="{BB962C8B-B14F-4D97-AF65-F5344CB8AC3E}">
        <p14:creationId xmlns:p14="http://schemas.microsoft.com/office/powerpoint/2010/main" val="403271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Green addresses</a:t>
            </a:r>
          </a:p>
        </p:txBody>
      </p:sp>
      <p:sp>
        <p:nvSpPr>
          <p:cNvPr id="14" name="Text Box 3"/>
          <p:cNvSpPr txBox="1">
            <a:spLocks noChangeArrowheads="1"/>
          </p:cNvSpPr>
          <p:nvPr/>
        </p:nvSpPr>
        <p:spPr bwMode="auto">
          <a:xfrm>
            <a:off x="1" y="838201"/>
            <a:ext cx="10485438"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fr-FR" sz="2600" dirty="0">
                <a:latin typeface="Century Gothic" pitchFamily="34" charset="0"/>
              </a:rPr>
              <a:t>q</a:t>
            </a:r>
            <a:r>
              <a:rPr lang="en-US" sz="2600" dirty="0" err="1">
                <a:latin typeface="Century Gothic" pitchFamily="34" charset="0"/>
              </a:rPr>
              <a:t>uick</a:t>
            </a:r>
            <a:r>
              <a:rPr lang="en-US" sz="2600" dirty="0">
                <a:latin typeface="Century Gothic" pitchFamily="34" charset="0"/>
              </a:rPr>
              <a:t> and/or offline transactions</a:t>
            </a:r>
          </a:p>
          <a:p>
            <a:pPr marL="457200" indent="-457200" eaLnBrk="1" hangingPunct="1">
              <a:lnSpc>
                <a:spcPct val="150000"/>
              </a:lnSpc>
              <a:buSzPct val="75000"/>
              <a:buBlip>
                <a:blip r:embed="rId3"/>
              </a:buBlip>
            </a:pPr>
            <a:r>
              <a:rPr lang="en-US" sz="2600" dirty="0">
                <a:latin typeface="Century Gothic" pitchFamily="34" charset="0"/>
              </a:rPr>
              <a:t>third party</a:t>
            </a:r>
          </a:p>
          <a:p>
            <a:pPr marL="457200" indent="-457200" eaLnBrk="1" hangingPunct="1">
              <a:lnSpc>
                <a:spcPct val="150000"/>
              </a:lnSpc>
              <a:buSzPct val="75000"/>
              <a:buBlip>
                <a:blip r:embed="rId3"/>
              </a:buBlip>
            </a:pPr>
            <a:r>
              <a:rPr lang="en-US" sz="2600" dirty="0">
                <a:latin typeface="Century Gothic" pitchFamily="34" charset="0"/>
              </a:rPr>
              <a:t>bank</a:t>
            </a:r>
          </a:p>
          <a:p>
            <a:pPr marL="457200" indent="-457200" eaLnBrk="1" hangingPunct="1">
              <a:lnSpc>
                <a:spcPct val="150000"/>
              </a:lnSpc>
              <a:buSzPct val="75000"/>
              <a:buBlip>
                <a:blip r:embed="rId3"/>
              </a:buBlip>
            </a:pPr>
            <a:r>
              <a:rPr lang="en-US" sz="2600" dirty="0">
                <a:latin typeface="Century Gothic" pitchFamily="34" charset="0"/>
              </a:rPr>
              <a:t>‘green’ address</a:t>
            </a:r>
          </a:p>
          <a:p>
            <a:pPr marL="457200" indent="-457200" eaLnBrk="1" hangingPunct="1">
              <a:lnSpc>
                <a:spcPct val="150000"/>
              </a:lnSpc>
              <a:buSzPct val="75000"/>
              <a:buBlip>
                <a:blip r:embed="rId3"/>
              </a:buBlip>
            </a:pPr>
            <a:r>
              <a:rPr lang="en-US" sz="2600" dirty="0">
                <a:latin typeface="Century Gothic" pitchFamily="34" charset="0"/>
              </a:rPr>
              <a:t>honesty guarantee</a:t>
            </a:r>
          </a:p>
        </p:txBody>
      </p:sp>
      <p:sp>
        <p:nvSpPr>
          <p:cNvPr id="7" name="Text Box 3"/>
          <p:cNvSpPr txBox="1">
            <a:spLocks noChangeArrowheads="1"/>
          </p:cNvSpPr>
          <p:nvPr/>
        </p:nvSpPr>
        <p:spPr bwMode="auto">
          <a:xfrm>
            <a:off x="1" y="3886201"/>
            <a:ext cx="10668000"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real-world guarantee</a:t>
            </a:r>
          </a:p>
          <a:p>
            <a:pPr marL="457200" indent="-457200" eaLnBrk="1" hangingPunct="1">
              <a:lnSpc>
                <a:spcPct val="150000"/>
              </a:lnSpc>
              <a:buSzPct val="75000"/>
              <a:buBlip>
                <a:blip r:embed="rId3"/>
              </a:buBlip>
            </a:pPr>
            <a:r>
              <a:rPr lang="en-US" sz="2600" dirty="0">
                <a:latin typeface="Century Gothic" pitchFamily="34" charset="0"/>
              </a:rPr>
              <a:t>k</a:t>
            </a:r>
            <a:r>
              <a:rPr lang="x-none" sz="2600" dirty="0">
                <a:latin typeface="Century Gothic" pitchFamily="34" charset="0"/>
              </a:rPr>
              <a:t>nown address</a:t>
            </a:r>
          </a:p>
          <a:p>
            <a:pPr marL="457200" indent="-457200" eaLnBrk="1" hangingPunct="1">
              <a:lnSpc>
                <a:spcPct val="150000"/>
              </a:lnSpc>
              <a:buSzPct val="75000"/>
              <a:buBlip>
                <a:blip r:embed="rId3"/>
              </a:buBlip>
            </a:pPr>
            <a:r>
              <a:rPr lang="en-US" sz="2600" dirty="0">
                <a:latin typeface="Century Gothic" pitchFamily="34" charset="0"/>
              </a:rPr>
              <a:t>h</a:t>
            </a:r>
            <a:r>
              <a:rPr lang="x-none" sz="2600" dirty="0">
                <a:latin typeface="Century Gothic" pitchFamily="34" charset="0"/>
              </a:rPr>
              <a:t>istory</a:t>
            </a:r>
          </a:p>
          <a:p>
            <a:pPr marL="457200" indent="-457200" eaLnBrk="1" hangingPunct="1">
              <a:lnSpc>
                <a:spcPct val="150000"/>
              </a:lnSpc>
              <a:buSzPct val="75000"/>
              <a:buBlip>
                <a:blip r:embed="rId3"/>
              </a:buBlip>
            </a:pPr>
            <a:r>
              <a:rPr lang="en-US" sz="2600" dirty="0">
                <a:latin typeface="Century Gothic" pitchFamily="34" charset="0"/>
              </a:rPr>
              <a:t>r</a:t>
            </a:r>
            <a:r>
              <a:rPr lang="x-none" sz="2600" dirty="0">
                <a:latin typeface="Century Gothic" pitchFamily="34" charset="0"/>
              </a:rPr>
              <a:t>eputation</a:t>
            </a:r>
          </a:p>
          <a:p>
            <a:pPr marL="457200" indent="-457200" eaLnBrk="1" hangingPunct="1">
              <a:lnSpc>
                <a:spcPct val="150000"/>
              </a:lnSpc>
              <a:buSzPct val="75000"/>
              <a:buBlip>
                <a:blip r:embed="rId3"/>
              </a:buBlip>
            </a:pPr>
            <a:r>
              <a:rPr lang="en-AU" sz="2600" dirty="0">
                <a:latin typeface="Century Gothic" pitchFamily="34" charset="0"/>
              </a:rPr>
              <a:t>Mt. </a:t>
            </a:r>
            <a:r>
              <a:rPr lang="en-AU" sz="2600" dirty="0" err="1">
                <a:latin typeface="Century Gothic" pitchFamily="34" charset="0"/>
              </a:rPr>
              <a:t>Gox</a:t>
            </a:r>
            <a:endParaRPr lang="en-AU" sz="2600" dirty="0">
              <a:latin typeface="Century Gothic" pitchFamily="34" charset="0"/>
            </a:endParaRPr>
          </a:p>
        </p:txBody>
      </p:sp>
    </p:spTree>
    <p:extLst>
      <p:ext uri="{BB962C8B-B14F-4D97-AF65-F5344CB8AC3E}">
        <p14:creationId xmlns:p14="http://schemas.microsoft.com/office/powerpoint/2010/main" val="324969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micropayments</a:t>
            </a:r>
          </a:p>
        </p:txBody>
      </p:sp>
      <p:sp>
        <p:nvSpPr>
          <p:cNvPr id="14" name="Text Box 3"/>
          <p:cNvSpPr txBox="1">
            <a:spLocks noChangeArrowheads="1"/>
          </p:cNvSpPr>
          <p:nvPr/>
        </p:nvSpPr>
        <p:spPr bwMode="auto">
          <a:xfrm>
            <a:off x="1" y="762001"/>
            <a:ext cx="10485438" cy="1800493"/>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v</a:t>
            </a:r>
            <a:r>
              <a:rPr lang="x-none" sz="2600" dirty="0">
                <a:latin typeface="Century Gothic" pitchFamily="34" charset="0"/>
              </a:rPr>
              <a:t>ery small and continuous payments</a:t>
            </a:r>
            <a:endParaRPr lang="en-US" sz="2600" dirty="0">
              <a:latin typeface="Century Gothic" pitchFamily="34" charset="0"/>
            </a:endParaRPr>
          </a:p>
          <a:p>
            <a:pPr marL="457200" indent="-457200" eaLnBrk="1" hangingPunct="1">
              <a:lnSpc>
                <a:spcPct val="150000"/>
              </a:lnSpc>
              <a:buSzPct val="75000"/>
              <a:buBlip>
                <a:blip r:embed="rId3"/>
              </a:buBlip>
            </a:pPr>
            <a:r>
              <a:rPr lang="en-US" sz="2600" dirty="0" err="1">
                <a:latin typeface="Century Gothic" pitchFamily="34" charset="0"/>
              </a:rPr>
              <a:t>tx</a:t>
            </a:r>
            <a:r>
              <a:rPr lang="en-US" sz="2600" dirty="0">
                <a:latin typeface="Century Gothic" pitchFamily="34" charset="0"/>
              </a:rPr>
              <a:t> fees!</a:t>
            </a:r>
          </a:p>
          <a:p>
            <a:pPr marL="457200" indent="-457200" eaLnBrk="1" hangingPunct="1">
              <a:lnSpc>
                <a:spcPct val="150000"/>
              </a:lnSpc>
              <a:buSzPct val="75000"/>
              <a:buBlip>
                <a:blip r:embed="rId3"/>
              </a:buBlip>
            </a:pPr>
            <a:r>
              <a:rPr lang="en-US" sz="2600" dirty="0">
                <a:latin typeface="Century Gothic" pitchFamily="34" charset="0"/>
              </a:rPr>
              <a:t>combo payment</a:t>
            </a:r>
          </a:p>
        </p:txBody>
      </p:sp>
      <p:sp>
        <p:nvSpPr>
          <p:cNvPr id="7" name="Text Box 3"/>
          <p:cNvSpPr txBox="1">
            <a:spLocks noChangeArrowheads="1"/>
          </p:cNvSpPr>
          <p:nvPr/>
        </p:nvSpPr>
        <p:spPr bwMode="auto">
          <a:xfrm>
            <a:off x="2514602" y="2743201"/>
            <a:ext cx="8153398" cy="276998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200150" lvl="1" indent="-457200" eaLnBrk="1" hangingPunct="1">
              <a:lnSpc>
                <a:spcPct val="150000"/>
              </a:lnSpc>
              <a:buSzPct val="75000"/>
              <a:buBlip>
                <a:blip r:embed="rId3"/>
              </a:buBlip>
            </a:pPr>
            <a:r>
              <a:rPr lang="en-US" sz="2400" dirty="0">
                <a:latin typeface="Century Gothic" pitchFamily="34" charset="0"/>
              </a:rPr>
              <a:t>1. max. MULTISIG transaction</a:t>
            </a:r>
          </a:p>
          <a:p>
            <a:pPr marL="1200150" lvl="1" indent="-457200" eaLnBrk="1" hangingPunct="1">
              <a:lnSpc>
                <a:spcPct val="150000"/>
              </a:lnSpc>
              <a:buSzPct val="75000"/>
              <a:buBlip>
                <a:blip r:embed="rId3"/>
              </a:buBlip>
            </a:pPr>
            <a:r>
              <a:rPr lang="en-US" sz="2400" dirty="0">
                <a:latin typeface="Century Gothic" pitchFamily="34" charset="0"/>
              </a:rPr>
              <a:t>2. first payment – spend some coins, new </a:t>
            </a:r>
            <a:r>
              <a:rPr lang="en-US" sz="2400" dirty="0" err="1">
                <a:latin typeface="Century Gothic" pitchFamily="34" charset="0"/>
              </a:rPr>
              <a:t>tx</a:t>
            </a:r>
            <a:endParaRPr lang="x-none" sz="2400" dirty="0">
              <a:latin typeface="Century Gothic" pitchFamily="34" charset="0"/>
            </a:endParaRPr>
          </a:p>
          <a:p>
            <a:pPr marL="1200150" lvl="1" indent="-457200" eaLnBrk="1" hangingPunct="1">
              <a:lnSpc>
                <a:spcPct val="150000"/>
              </a:lnSpc>
              <a:buSzPct val="75000"/>
              <a:buBlip>
                <a:blip r:embed="rId3"/>
              </a:buBlip>
            </a:pPr>
            <a:r>
              <a:rPr lang="x-none" sz="2400" dirty="0">
                <a:latin typeface="Century Gothic" pitchFamily="34" charset="0"/>
              </a:rPr>
              <a:t>3. spend some more, new txs</a:t>
            </a:r>
          </a:p>
          <a:p>
            <a:pPr marL="1200150" lvl="1" indent="-457200" eaLnBrk="1" hangingPunct="1">
              <a:lnSpc>
                <a:spcPct val="150000"/>
              </a:lnSpc>
              <a:buSzPct val="75000"/>
              <a:buBlip>
                <a:blip r:embed="rId3"/>
              </a:buBlip>
            </a:pPr>
            <a:r>
              <a:rPr lang="x-none" sz="2400" dirty="0">
                <a:latin typeface="Century Gothic" pitchFamily="34" charset="0"/>
              </a:rPr>
              <a:t>4. terminate, send final tx</a:t>
            </a:r>
          </a:p>
          <a:p>
            <a:pPr marL="1200150" lvl="1" indent="-457200" eaLnBrk="1" hangingPunct="1">
              <a:lnSpc>
                <a:spcPct val="150000"/>
              </a:lnSpc>
              <a:buSzPct val="75000"/>
              <a:buBlip>
                <a:blip r:embed="rId3"/>
              </a:buBlip>
            </a:pPr>
            <a:r>
              <a:rPr lang="x-none" sz="2400" dirty="0">
                <a:latin typeface="Century Gothic" pitchFamily="34" charset="0"/>
              </a:rPr>
              <a:t>Bob signs and circulates</a:t>
            </a:r>
          </a:p>
        </p:txBody>
      </p:sp>
      <p:sp>
        <p:nvSpPr>
          <p:cNvPr id="9" name="Shape 345"/>
          <p:cNvSpPr/>
          <p:nvPr/>
        </p:nvSpPr>
        <p:spPr>
          <a:xfrm>
            <a:off x="1697375" y="495927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Shape 346"/>
          <p:cNvSpPr txBox="1"/>
          <p:nvPr/>
        </p:nvSpPr>
        <p:spPr>
          <a:xfrm>
            <a:off x="1905001" y="6265775"/>
            <a:ext cx="819425" cy="322200"/>
          </a:xfrm>
          <a:prstGeom prst="rect">
            <a:avLst/>
          </a:prstGeom>
          <a:noFill/>
          <a:ln>
            <a:noFill/>
          </a:ln>
        </p:spPr>
        <p:txBody>
          <a:bodyPr spcFirstLastPara="1" wrap="square" lIns="91425" tIns="91425" rIns="91425" bIns="91425" anchor="t" anchorCtr="0">
            <a:noAutofit/>
          </a:bodyPr>
          <a:lstStyle/>
          <a:p>
            <a:pPr algn="ctr"/>
            <a:r>
              <a:rPr lang="en"/>
              <a:t>Alice</a:t>
            </a:r>
            <a:endParaRPr/>
          </a:p>
        </p:txBody>
      </p:sp>
      <p:sp>
        <p:nvSpPr>
          <p:cNvPr id="11" name="Shape 347"/>
          <p:cNvSpPr/>
          <p:nvPr/>
        </p:nvSpPr>
        <p:spPr>
          <a:xfrm>
            <a:off x="8708400" y="479817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 name="Shape 348"/>
          <p:cNvSpPr txBox="1"/>
          <p:nvPr/>
        </p:nvSpPr>
        <p:spPr>
          <a:xfrm>
            <a:off x="9107550" y="6104675"/>
            <a:ext cx="627900" cy="322200"/>
          </a:xfrm>
          <a:prstGeom prst="rect">
            <a:avLst/>
          </a:prstGeom>
          <a:noFill/>
          <a:ln>
            <a:noFill/>
          </a:ln>
        </p:spPr>
        <p:txBody>
          <a:bodyPr spcFirstLastPara="1" wrap="square" lIns="91425" tIns="91425" rIns="91425" bIns="91425" anchor="t" anchorCtr="0">
            <a:noAutofit/>
          </a:bodyPr>
          <a:lstStyle/>
          <a:p>
            <a:pPr algn="ctr"/>
            <a:r>
              <a:rPr lang="en"/>
              <a:t>Bob</a:t>
            </a:r>
            <a:endParaRPr/>
          </a:p>
        </p:txBody>
      </p:sp>
      <p:sp>
        <p:nvSpPr>
          <p:cNvPr id="13" name="Shape 349"/>
          <p:cNvSpPr/>
          <p:nvPr/>
        </p:nvSpPr>
        <p:spPr>
          <a:xfrm>
            <a:off x="3342012" y="5881800"/>
            <a:ext cx="5366400" cy="976200"/>
          </a:xfrm>
          <a:prstGeom prst="roundRect">
            <a:avLst>
              <a:gd name="adj" fmla="val 16667"/>
            </a:avLst>
          </a:prstGeom>
          <a:solidFill>
            <a:srgbClr val="D5A6B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b="1">
                <a:latin typeface="Trebuchet MS"/>
                <a:ea typeface="Trebuchet MS"/>
                <a:cs typeface="Trebuchet MS"/>
                <a:sym typeface="Trebuchet MS"/>
              </a:rPr>
              <a:t>PROBLEM:</a:t>
            </a:r>
            <a:r>
              <a:rPr lang="en">
                <a:latin typeface="Trebuchet MS"/>
                <a:ea typeface="Trebuchet MS"/>
                <a:cs typeface="Trebuchet MS"/>
                <a:sym typeface="Trebuchet MS"/>
              </a:rPr>
              <a:t> Alice wants to pay Bob for each minute of phone service. She doesn’t want to incur a transaction fee every minute.</a:t>
            </a:r>
            <a:endParaRPr>
              <a:latin typeface="Trebuchet MS"/>
              <a:ea typeface="Trebuchet MS"/>
              <a:cs typeface="Trebuchet MS"/>
              <a:sym typeface="Trebuchet MS"/>
            </a:endParaRPr>
          </a:p>
        </p:txBody>
      </p:sp>
      <p:sp>
        <p:nvSpPr>
          <p:cNvPr id="15" name="Shape 350"/>
          <p:cNvSpPr/>
          <p:nvPr/>
        </p:nvSpPr>
        <p:spPr>
          <a:xfrm>
            <a:off x="3414437" y="5526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dirty="0">
                <a:solidFill>
                  <a:schemeClr val="dk1"/>
                </a:solidFill>
                <a:latin typeface="Trebuchet MS"/>
                <a:ea typeface="Trebuchet MS"/>
                <a:cs typeface="Trebuchet MS"/>
                <a:sym typeface="Trebuchet MS"/>
              </a:rPr>
              <a:t>Input: </a:t>
            </a:r>
            <a:r>
              <a:rPr lang="en" i="1" dirty="0">
                <a:solidFill>
                  <a:schemeClr val="dk1"/>
                </a:solidFill>
                <a:latin typeface="Trebuchet MS"/>
                <a:ea typeface="Trebuchet MS"/>
                <a:cs typeface="Trebuchet MS"/>
                <a:sym typeface="Trebuchet MS"/>
              </a:rPr>
              <a:t>x</a:t>
            </a:r>
            <a:r>
              <a:rPr lang="en" dirty="0">
                <a:solidFill>
                  <a:schemeClr val="dk1"/>
                </a:solidFill>
                <a:latin typeface="Trebuchet MS"/>
                <a:ea typeface="Trebuchet MS"/>
                <a:cs typeface="Trebuchet MS"/>
                <a:sym typeface="Trebuchet MS"/>
              </a:rPr>
              <a:t>; Pay 01 to Bob, 99 to Alice</a:t>
            </a:r>
            <a:endParaRPr baseline="-25000" dirty="0">
              <a:solidFill>
                <a:schemeClr val="dk1"/>
              </a:solidFill>
              <a:latin typeface="Trebuchet MS"/>
              <a:ea typeface="Trebuchet MS"/>
              <a:cs typeface="Trebuchet MS"/>
              <a:sym typeface="Trebuchet MS"/>
            </a:endParaRPr>
          </a:p>
          <a:p>
            <a:pPr algn="r"/>
            <a:r>
              <a:rPr lang="en" sz="1000" dirty="0">
                <a:solidFill>
                  <a:schemeClr val="dk1"/>
                </a:solidFill>
                <a:latin typeface="Trebuchet MS"/>
                <a:ea typeface="Trebuchet MS"/>
                <a:cs typeface="Trebuchet MS"/>
                <a:sym typeface="Trebuchet MS"/>
              </a:rPr>
              <a:t>SIGNED(ALICE)___________</a:t>
            </a:r>
            <a:endParaRPr sz="1000" dirty="0">
              <a:solidFill>
                <a:schemeClr val="dk1"/>
              </a:solidFill>
              <a:latin typeface="Trebuchet MS"/>
              <a:ea typeface="Trebuchet MS"/>
              <a:cs typeface="Trebuchet MS"/>
              <a:sym typeface="Trebuchet MS"/>
            </a:endParaRPr>
          </a:p>
        </p:txBody>
      </p:sp>
      <p:sp>
        <p:nvSpPr>
          <p:cNvPr id="16" name="Shape 351"/>
          <p:cNvSpPr/>
          <p:nvPr/>
        </p:nvSpPr>
        <p:spPr>
          <a:xfrm>
            <a:off x="3414437" y="5034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dirty="0">
                <a:solidFill>
                  <a:schemeClr val="dk1"/>
                </a:solidFill>
                <a:latin typeface="Trebuchet MS"/>
                <a:ea typeface="Trebuchet MS"/>
                <a:cs typeface="Trebuchet MS"/>
                <a:sym typeface="Trebuchet MS"/>
              </a:rPr>
              <a:t>Input: </a:t>
            </a:r>
            <a:r>
              <a:rPr lang="en" i="1" dirty="0">
                <a:solidFill>
                  <a:schemeClr val="dk1"/>
                </a:solidFill>
                <a:latin typeface="Trebuchet MS"/>
                <a:ea typeface="Trebuchet MS"/>
                <a:cs typeface="Trebuchet MS"/>
                <a:sym typeface="Trebuchet MS"/>
              </a:rPr>
              <a:t>x</a:t>
            </a:r>
            <a:r>
              <a:rPr lang="en" dirty="0">
                <a:solidFill>
                  <a:schemeClr val="dk1"/>
                </a:solidFill>
                <a:latin typeface="Trebuchet MS"/>
                <a:ea typeface="Trebuchet MS"/>
                <a:cs typeface="Trebuchet MS"/>
                <a:sym typeface="Trebuchet MS"/>
              </a:rPr>
              <a:t>; Pay 02 to Bob, 98 to Alice</a:t>
            </a:r>
            <a:endParaRPr baseline="-25000" dirty="0">
              <a:solidFill>
                <a:schemeClr val="dk1"/>
              </a:solidFill>
              <a:latin typeface="Trebuchet MS"/>
              <a:ea typeface="Trebuchet MS"/>
              <a:cs typeface="Trebuchet MS"/>
              <a:sym typeface="Trebuchet MS"/>
            </a:endParaRPr>
          </a:p>
          <a:p>
            <a:pPr algn="r"/>
            <a:r>
              <a:rPr lang="en" sz="1000" dirty="0">
                <a:solidFill>
                  <a:schemeClr val="dk1"/>
                </a:solidFill>
                <a:latin typeface="Trebuchet MS"/>
                <a:ea typeface="Trebuchet MS"/>
                <a:cs typeface="Trebuchet MS"/>
                <a:sym typeface="Trebuchet MS"/>
              </a:rPr>
              <a:t>SIGNED(ALICE)___________</a:t>
            </a:r>
            <a:endParaRPr sz="1000" dirty="0">
              <a:solidFill>
                <a:schemeClr val="dk1"/>
              </a:solidFill>
              <a:latin typeface="Trebuchet MS"/>
              <a:ea typeface="Trebuchet MS"/>
              <a:cs typeface="Trebuchet MS"/>
              <a:sym typeface="Trebuchet MS"/>
            </a:endParaRPr>
          </a:p>
        </p:txBody>
      </p:sp>
      <p:sp>
        <p:nvSpPr>
          <p:cNvPr id="17" name="Shape 352"/>
          <p:cNvSpPr/>
          <p:nvPr/>
        </p:nvSpPr>
        <p:spPr>
          <a:xfrm>
            <a:off x="3414437" y="4542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dirty="0">
                <a:solidFill>
                  <a:schemeClr val="dk1"/>
                </a:solidFill>
                <a:latin typeface="Trebuchet MS"/>
                <a:ea typeface="Trebuchet MS"/>
                <a:cs typeface="Trebuchet MS"/>
                <a:sym typeface="Trebuchet MS"/>
              </a:rPr>
              <a:t>Input: </a:t>
            </a:r>
            <a:r>
              <a:rPr lang="en" i="1" dirty="0">
                <a:solidFill>
                  <a:schemeClr val="dk1"/>
                </a:solidFill>
                <a:latin typeface="Trebuchet MS"/>
                <a:ea typeface="Trebuchet MS"/>
                <a:cs typeface="Trebuchet MS"/>
                <a:sym typeface="Trebuchet MS"/>
              </a:rPr>
              <a:t>x</a:t>
            </a:r>
            <a:r>
              <a:rPr lang="en" dirty="0">
                <a:solidFill>
                  <a:schemeClr val="dk1"/>
                </a:solidFill>
                <a:latin typeface="Trebuchet MS"/>
                <a:ea typeface="Trebuchet MS"/>
                <a:cs typeface="Trebuchet MS"/>
                <a:sym typeface="Trebuchet MS"/>
              </a:rPr>
              <a:t>; Pay 03 to Bob, 97 to Alice</a:t>
            </a:r>
            <a:endParaRPr baseline="-25000" dirty="0">
              <a:solidFill>
                <a:schemeClr val="dk1"/>
              </a:solidFill>
              <a:latin typeface="Trebuchet MS"/>
              <a:ea typeface="Trebuchet MS"/>
              <a:cs typeface="Trebuchet MS"/>
              <a:sym typeface="Trebuchet MS"/>
            </a:endParaRPr>
          </a:p>
          <a:p>
            <a:pPr algn="r"/>
            <a:r>
              <a:rPr lang="en" sz="1000" dirty="0">
                <a:solidFill>
                  <a:schemeClr val="dk1"/>
                </a:solidFill>
                <a:latin typeface="Trebuchet MS"/>
                <a:ea typeface="Trebuchet MS"/>
                <a:cs typeface="Trebuchet MS"/>
                <a:sym typeface="Trebuchet MS"/>
              </a:rPr>
              <a:t>SIGNED(ALICE)___________</a:t>
            </a:r>
            <a:endParaRPr sz="1000" dirty="0">
              <a:solidFill>
                <a:schemeClr val="dk1"/>
              </a:solidFill>
              <a:latin typeface="Trebuchet MS"/>
              <a:ea typeface="Trebuchet MS"/>
              <a:cs typeface="Trebuchet MS"/>
              <a:sym typeface="Trebuchet MS"/>
            </a:endParaRPr>
          </a:p>
        </p:txBody>
      </p:sp>
      <p:sp>
        <p:nvSpPr>
          <p:cNvPr id="18" name="Shape 353"/>
          <p:cNvSpPr/>
          <p:nvPr/>
        </p:nvSpPr>
        <p:spPr>
          <a:xfrm>
            <a:off x="3414437" y="40506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a:solidFill>
                  <a:schemeClr val="dk1"/>
                </a:solidFill>
                <a:latin typeface="Trebuchet MS"/>
                <a:ea typeface="Trebuchet MS"/>
                <a:cs typeface="Trebuchet MS"/>
                <a:sym typeface="Trebuchet MS"/>
              </a:rPr>
              <a:t>Input: </a:t>
            </a:r>
            <a:r>
              <a:rPr lang="en" i="1">
                <a:solidFill>
                  <a:schemeClr val="dk1"/>
                </a:solidFill>
                <a:latin typeface="Trebuchet MS"/>
                <a:ea typeface="Trebuchet MS"/>
                <a:cs typeface="Trebuchet MS"/>
                <a:sym typeface="Trebuchet MS"/>
              </a:rPr>
              <a:t>x</a:t>
            </a:r>
            <a:r>
              <a:rPr lang="en">
                <a:solidFill>
                  <a:schemeClr val="dk1"/>
                </a:solidFill>
                <a:latin typeface="Trebuchet MS"/>
                <a:ea typeface="Trebuchet MS"/>
                <a:cs typeface="Trebuchet MS"/>
                <a:sym typeface="Trebuchet MS"/>
              </a:rPr>
              <a:t>; Pay 04 to Bob, 96 to Alice</a:t>
            </a:r>
            <a:endParaRPr baseline="-25000">
              <a:solidFill>
                <a:schemeClr val="dk1"/>
              </a:solidFill>
              <a:latin typeface="Trebuchet MS"/>
              <a:ea typeface="Trebuchet MS"/>
              <a:cs typeface="Trebuchet MS"/>
              <a:sym typeface="Trebuchet MS"/>
            </a:endParaRPr>
          </a:p>
          <a:p>
            <a:pPr algn="r"/>
            <a:r>
              <a:rPr lang="en" sz="1000">
                <a:solidFill>
                  <a:schemeClr val="dk1"/>
                </a:solidFill>
                <a:latin typeface="Trebuchet MS"/>
                <a:ea typeface="Trebuchet MS"/>
                <a:cs typeface="Trebuchet MS"/>
                <a:sym typeface="Trebuchet MS"/>
              </a:rPr>
              <a:t>SIGNED(ALICE)___________</a:t>
            </a:r>
            <a:endParaRPr sz="1000">
              <a:solidFill>
                <a:schemeClr val="dk1"/>
              </a:solidFill>
              <a:latin typeface="Trebuchet MS"/>
              <a:ea typeface="Trebuchet MS"/>
              <a:cs typeface="Trebuchet MS"/>
              <a:sym typeface="Trebuchet MS"/>
            </a:endParaRPr>
          </a:p>
        </p:txBody>
      </p:sp>
      <p:sp>
        <p:nvSpPr>
          <p:cNvPr id="19" name="Shape 354"/>
          <p:cNvSpPr/>
          <p:nvPr/>
        </p:nvSpPr>
        <p:spPr>
          <a:xfrm>
            <a:off x="3414450" y="321707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a:solidFill>
                  <a:schemeClr val="dk1"/>
                </a:solidFill>
                <a:latin typeface="Trebuchet MS"/>
                <a:ea typeface="Trebuchet MS"/>
                <a:cs typeface="Trebuchet MS"/>
                <a:sym typeface="Trebuchet MS"/>
              </a:rPr>
              <a:t>Input: </a:t>
            </a:r>
            <a:r>
              <a:rPr lang="en" i="1">
                <a:solidFill>
                  <a:schemeClr val="dk1"/>
                </a:solidFill>
                <a:latin typeface="Trebuchet MS"/>
                <a:ea typeface="Trebuchet MS"/>
                <a:cs typeface="Trebuchet MS"/>
                <a:sym typeface="Trebuchet MS"/>
              </a:rPr>
              <a:t>x</a:t>
            </a:r>
            <a:r>
              <a:rPr lang="en">
                <a:solidFill>
                  <a:schemeClr val="dk1"/>
                </a:solidFill>
                <a:latin typeface="Trebuchet MS"/>
                <a:ea typeface="Trebuchet MS"/>
                <a:cs typeface="Trebuchet MS"/>
                <a:sym typeface="Trebuchet MS"/>
              </a:rPr>
              <a:t>; Pay 42 to Bob, 58 to Alice</a:t>
            </a:r>
            <a:endParaRPr baseline="-25000">
              <a:solidFill>
                <a:schemeClr val="dk1"/>
              </a:solidFill>
              <a:latin typeface="Trebuchet MS"/>
              <a:ea typeface="Trebuchet MS"/>
              <a:cs typeface="Trebuchet MS"/>
              <a:sym typeface="Trebuchet MS"/>
            </a:endParaRPr>
          </a:p>
          <a:p>
            <a:pPr algn="r"/>
            <a:r>
              <a:rPr lang="en" sz="1000">
                <a:solidFill>
                  <a:schemeClr val="dk1"/>
                </a:solidFill>
                <a:latin typeface="Trebuchet MS"/>
                <a:ea typeface="Trebuchet MS"/>
                <a:cs typeface="Trebuchet MS"/>
                <a:sym typeface="Trebuchet MS"/>
              </a:rPr>
              <a:t>SIGNED(ALICE)___________</a:t>
            </a:r>
            <a:endParaRPr sz="1000">
              <a:solidFill>
                <a:schemeClr val="dk1"/>
              </a:solidFill>
              <a:latin typeface="Trebuchet MS"/>
              <a:ea typeface="Trebuchet MS"/>
              <a:cs typeface="Trebuchet MS"/>
              <a:sym typeface="Trebuchet MS"/>
            </a:endParaRPr>
          </a:p>
        </p:txBody>
      </p:sp>
      <p:sp>
        <p:nvSpPr>
          <p:cNvPr id="20" name="Shape 355"/>
          <p:cNvSpPr txBox="1"/>
          <p:nvPr/>
        </p:nvSpPr>
        <p:spPr>
          <a:xfrm>
            <a:off x="3524000" y="3662850"/>
            <a:ext cx="772500" cy="322200"/>
          </a:xfrm>
          <a:prstGeom prst="rect">
            <a:avLst/>
          </a:prstGeom>
          <a:noFill/>
          <a:ln>
            <a:noFill/>
          </a:ln>
        </p:spPr>
        <p:txBody>
          <a:bodyPr spcFirstLastPara="1" wrap="square" lIns="91425" tIns="91425" rIns="91425" bIns="91425" anchor="t" anchorCtr="0">
            <a:noAutofit/>
          </a:bodyPr>
          <a:lstStyle/>
          <a:p>
            <a:r>
              <a:rPr lang="en"/>
              <a:t>...</a:t>
            </a:r>
            <a:endParaRPr/>
          </a:p>
        </p:txBody>
      </p:sp>
      <p:sp>
        <p:nvSpPr>
          <p:cNvPr id="21" name="Shape 356"/>
          <p:cNvSpPr/>
          <p:nvPr/>
        </p:nvSpPr>
        <p:spPr>
          <a:xfrm>
            <a:off x="2847862" y="4537600"/>
            <a:ext cx="1448700" cy="492000"/>
          </a:xfrm>
          <a:prstGeom prst="wedgeEllipseCallout">
            <a:avLst>
              <a:gd name="adj1" fmla="val -33454"/>
              <a:gd name="adj2" fmla="val 94350"/>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I’m done!</a:t>
            </a:r>
            <a:endParaRPr/>
          </a:p>
        </p:txBody>
      </p:sp>
      <p:sp>
        <p:nvSpPr>
          <p:cNvPr id="22" name="Shape 357"/>
          <p:cNvSpPr/>
          <p:nvPr/>
        </p:nvSpPr>
        <p:spPr>
          <a:xfrm>
            <a:off x="7988037" y="4467275"/>
            <a:ext cx="1553700" cy="492000"/>
          </a:xfrm>
          <a:prstGeom prst="wedgeEllipseCallout">
            <a:avLst>
              <a:gd name="adj1" fmla="val 32013"/>
              <a:gd name="adj2" fmla="val 92983"/>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I’ll publish!</a:t>
            </a:r>
            <a:endParaRPr/>
          </a:p>
        </p:txBody>
      </p:sp>
      <p:sp>
        <p:nvSpPr>
          <p:cNvPr id="23" name="Shape 358"/>
          <p:cNvSpPr/>
          <p:nvPr/>
        </p:nvSpPr>
        <p:spPr>
          <a:xfrm>
            <a:off x="3185212" y="3303600"/>
            <a:ext cx="229200" cy="2667300"/>
          </a:xfrm>
          <a:prstGeom prst="leftBrace">
            <a:avLst>
              <a:gd name="adj1" fmla="val 8333"/>
              <a:gd name="adj2" fmla="val 12054"/>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 name="Shape 359"/>
          <p:cNvSpPr txBox="1"/>
          <p:nvPr/>
        </p:nvSpPr>
        <p:spPr>
          <a:xfrm>
            <a:off x="1736487" y="3303600"/>
            <a:ext cx="1553700" cy="598200"/>
          </a:xfrm>
          <a:prstGeom prst="rect">
            <a:avLst/>
          </a:prstGeom>
          <a:noFill/>
          <a:ln>
            <a:noFill/>
          </a:ln>
        </p:spPr>
        <p:txBody>
          <a:bodyPr spcFirstLastPara="1" wrap="square" lIns="91425" tIns="91425" rIns="91425" bIns="91425" anchor="t" anchorCtr="0">
            <a:noAutofit/>
          </a:bodyPr>
          <a:lstStyle/>
          <a:p>
            <a:r>
              <a:rPr lang="en" dirty="0"/>
              <a:t>all of these could be double-spends!</a:t>
            </a:r>
            <a:endParaRPr dirty="0"/>
          </a:p>
        </p:txBody>
      </p:sp>
      <p:sp>
        <p:nvSpPr>
          <p:cNvPr id="25" name="Shape 360"/>
          <p:cNvSpPr/>
          <p:nvPr/>
        </p:nvSpPr>
        <p:spPr>
          <a:xfrm>
            <a:off x="3414450" y="6265775"/>
            <a:ext cx="5003100" cy="492000"/>
          </a:xfrm>
          <a:prstGeom prst="rect">
            <a:avLst/>
          </a:prstGeom>
          <a:solidFill>
            <a:srgbClr val="00FF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a:solidFill>
                  <a:schemeClr val="dk1"/>
                </a:solidFill>
                <a:latin typeface="Trebuchet MS"/>
                <a:ea typeface="Trebuchet MS"/>
                <a:cs typeface="Trebuchet MS"/>
                <a:sym typeface="Trebuchet MS"/>
              </a:rPr>
              <a:t>Input: </a:t>
            </a:r>
            <a:r>
              <a:rPr lang="en" i="1">
                <a:solidFill>
                  <a:schemeClr val="dk1"/>
                </a:solidFill>
                <a:latin typeface="Trebuchet MS"/>
                <a:ea typeface="Trebuchet MS"/>
                <a:cs typeface="Trebuchet MS"/>
                <a:sym typeface="Trebuchet MS"/>
              </a:rPr>
              <a:t>y</a:t>
            </a:r>
            <a:r>
              <a:rPr lang="en">
                <a:solidFill>
                  <a:schemeClr val="dk1"/>
                </a:solidFill>
                <a:latin typeface="Trebuchet MS"/>
                <a:ea typeface="Trebuchet MS"/>
                <a:cs typeface="Trebuchet MS"/>
                <a:sym typeface="Trebuchet MS"/>
              </a:rPr>
              <a:t>; Pay 100 to Bob/Alice (MULTISIG)</a:t>
            </a:r>
            <a:endParaRPr baseline="-25000">
              <a:solidFill>
                <a:schemeClr val="dk1"/>
              </a:solidFill>
              <a:latin typeface="Trebuchet MS"/>
              <a:ea typeface="Trebuchet MS"/>
              <a:cs typeface="Trebuchet MS"/>
              <a:sym typeface="Trebuchet MS"/>
            </a:endParaRPr>
          </a:p>
          <a:p>
            <a:pPr algn="r"/>
            <a:r>
              <a:rPr lang="en" sz="1000">
                <a:solidFill>
                  <a:schemeClr val="dk1"/>
                </a:solidFill>
                <a:latin typeface="Trebuchet MS"/>
                <a:ea typeface="Trebuchet MS"/>
                <a:cs typeface="Trebuchet MS"/>
                <a:sym typeface="Trebuchet MS"/>
              </a:rPr>
              <a:t>SIGNED(ALICE)</a:t>
            </a:r>
            <a:endParaRPr sz="1000">
              <a:solidFill>
                <a:schemeClr val="dk1"/>
              </a:solidFill>
              <a:latin typeface="Trebuchet MS"/>
              <a:ea typeface="Trebuchet MS"/>
              <a:cs typeface="Trebuchet MS"/>
              <a:sym typeface="Trebuchet MS"/>
            </a:endParaRPr>
          </a:p>
        </p:txBody>
      </p:sp>
      <p:sp>
        <p:nvSpPr>
          <p:cNvPr id="26" name="Shape 361"/>
          <p:cNvSpPr/>
          <p:nvPr/>
        </p:nvSpPr>
        <p:spPr>
          <a:xfrm>
            <a:off x="3414425" y="3217075"/>
            <a:ext cx="5003100" cy="492000"/>
          </a:xfrm>
          <a:prstGeom prst="rect">
            <a:avLst/>
          </a:prstGeom>
          <a:solidFill>
            <a:srgbClr val="00FF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dirty="0">
                <a:solidFill>
                  <a:schemeClr val="dk1"/>
                </a:solidFill>
                <a:latin typeface="Trebuchet MS"/>
                <a:ea typeface="Trebuchet MS"/>
                <a:cs typeface="Trebuchet MS"/>
                <a:sym typeface="Trebuchet MS"/>
              </a:rPr>
              <a:t>Input: </a:t>
            </a:r>
            <a:r>
              <a:rPr lang="en" i="1" dirty="0">
                <a:solidFill>
                  <a:schemeClr val="dk1"/>
                </a:solidFill>
                <a:latin typeface="Trebuchet MS"/>
                <a:ea typeface="Trebuchet MS"/>
                <a:cs typeface="Trebuchet MS"/>
                <a:sym typeface="Trebuchet MS"/>
              </a:rPr>
              <a:t>x</a:t>
            </a:r>
            <a:r>
              <a:rPr lang="en" dirty="0">
                <a:solidFill>
                  <a:schemeClr val="dk1"/>
                </a:solidFill>
                <a:latin typeface="Trebuchet MS"/>
                <a:ea typeface="Trebuchet MS"/>
                <a:cs typeface="Trebuchet MS"/>
                <a:sym typeface="Trebuchet MS"/>
              </a:rPr>
              <a:t>; Pay 42 to Bob, 58 to Alice</a:t>
            </a:r>
            <a:endParaRPr baseline="-25000" dirty="0">
              <a:solidFill>
                <a:schemeClr val="dk1"/>
              </a:solidFill>
              <a:latin typeface="Trebuchet MS"/>
              <a:ea typeface="Trebuchet MS"/>
              <a:cs typeface="Trebuchet MS"/>
              <a:sym typeface="Trebuchet MS"/>
            </a:endParaRPr>
          </a:p>
          <a:p>
            <a:pPr algn="r"/>
            <a:r>
              <a:rPr lang="en" sz="1000" dirty="0">
                <a:solidFill>
                  <a:schemeClr val="dk1"/>
                </a:solidFill>
                <a:latin typeface="Trebuchet MS"/>
                <a:ea typeface="Trebuchet MS"/>
                <a:cs typeface="Trebuchet MS"/>
                <a:sym typeface="Trebuchet MS"/>
              </a:rPr>
              <a:t>SIGNED(ALICE) SIGNED(BOB)</a:t>
            </a:r>
            <a:endParaRPr sz="1000" dirty="0">
              <a:solidFill>
                <a:schemeClr val="dk1"/>
              </a:solidFill>
              <a:latin typeface="Trebuchet MS"/>
              <a:ea typeface="Trebuchet MS"/>
              <a:cs typeface="Trebuchet MS"/>
              <a:sym typeface="Trebuchet MS"/>
            </a:endParaRPr>
          </a:p>
        </p:txBody>
      </p:sp>
      <p:cxnSp>
        <p:nvCxnSpPr>
          <p:cNvPr id="27" name="Shape 362"/>
          <p:cNvCxnSpPr/>
          <p:nvPr/>
        </p:nvCxnSpPr>
        <p:spPr>
          <a:xfrm flipH="1">
            <a:off x="4296362" y="5837075"/>
            <a:ext cx="62700" cy="642300"/>
          </a:xfrm>
          <a:prstGeom prst="straightConnector1">
            <a:avLst/>
          </a:prstGeom>
          <a:noFill/>
          <a:ln w="19050" cap="flat" cmpd="sng">
            <a:solidFill>
              <a:srgbClr val="FF0000"/>
            </a:solidFill>
            <a:prstDash val="solid"/>
            <a:round/>
            <a:headEnd type="none" w="med" len="med"/>
            <a:tailEnd type="triangle" w="med" len="med"/>
          </a:ln>
        </p:spPr>
      </p:cxnSp>
      <p:cxnSp>
        <p:nvCxnSpPr>
          <p:cNvPr id="28" name="Shape 363"/>
          <p:cNvCxnSpPr/>
          <p:nvPr/>
        </p:nvCxnSpPr>
        <p:spPr>
          <a:xfrm flipH="1">
            <a:off x="4233537" y="5301700"/>
            <a:ext cx="87300" cy="1125300"/>
          </a:xfrm>
          <a:prstGeom prst="straightConnector1">
            <a:avLst/>
          </a:prstGeom>
          <a:noFill/>
          <a:ln w="19050" cap="flat" cmpd="sng">
            <a:solidFill>
              <a:srgbClr val="FF0000"/>
            </a:solidFill>
            <a:prstDash val="solid"/>
            <a:round/>
            <a:headEnd type="none" w="med" len="med"/>
            <a:tailEnd type="triangle" w="med" len="med"/>
          </a:ln>
        </p:spPr>
      </p:cxnSp>
      <p:cxnSp>
        <p:nvCxnSpPr>
          <p:cNvPr id="29" name="Shape 364"/>
          <p:cNvCxnSpPr/>
          <p:nvPr/>
        </p:nvCxnSpPr>
        <p:spPr>
          <a:xfrm flipH="1">
            <a:off x="4196662" y="4783600"/>
            <a:ext cx="99900" cy="1684500"/>
          </a:xfrm>
          <a:prstGeom prst="straightConnector1">
            <a:avLst/>
          </a:prstGeom>
          <a:noFill/>
          <a:ln w="19050" cap="flat" cmpd="sng">
            <a:solidFill>
              <a:srgbClr val="FF0000"/>
            </a:solidFill>
            <a:prstDash val="solid"/>
            <a:round/>
            <a:headEnd type="none" w="med" len="med"/>
            <a:tailEnd type="triangle" w="med" len="med"/>
          </a:ln>
        </p:spPr>
      </p:cxnSp>
      <p:cxnSp>
        <p:nvCxnSpPr>
          <p:cNvPr id="30" name="Shape 365"/>
          <p:cNvCxnSpPr/>
          <p:nvPr/>
        </p:nvCxnSpPr>
        <p:spPr>
          <a:xfrm flipH="1">
            <a:off x="4196562" y="4364775"/>
            <a:ext cx="66900" cy="2084400"/>
          </a:xfrm>
          <a:prstGeom prst="straightConnector1">
            <a:avLst/>
          </a:prstGeom>
          <a:noFill/>
          <a:ln w="19050" cap="flat" cmpd="sng">
            <a:solidFill>
              <a:srgbClr val="FF0000"/>
            </a:solidFill>
            <a:prstDash val="solid"/>
            <a:round/>
            <a:headEnd type="none" w="med" len="med"/>
            <a:tailEnd type="triangle" w="med" len="med"/>
          </a:ln>
        </p:spPr>
      </p:cxnSp>
      <p:cxnSp>
        <p:nvCxnSpPr>
          <p:cNvPr id="31" name="Shape 366"/>
          <p:cNvCxnSpPr/>
          <p:nvPr/>
        </p:nvCxnSpPr>
        <p:spPr>
          <a:xfrm flipH="1">
            <a:off x="4186937" y="3533025"/>
            <a:ext cx="9600" cy="2944800"/>
          </a:xfrm>
          <a:prstGeom prst="straightConnector1">
            <a:avLst/>
          </a:prstGeom>
          <a:noFill/>
          <a:ln w="19050" cap="flat" cmpd="sng">
            <a:solidFill>
              <a:srgbClr val="FF0000"/>
            </a:solidFill>
            <a:prstDash val="solid"/>
            <a:round/>
            <a:headEnd type="none" w="med" len="med"/>
            <a:tailEnd type="triangle" w="med" len="med"/>
          </a:ln>
        </p:spPr>
      </p:cxnSp>
      <p:sp>
        <p:nvSpPr>
          <p:cNvPr id="34" name="Shape 368"/>
          <p:cNvSpPr/>
          <p:nvPr/>
        </p:nvSpPr>
        <p:spPr>
          <a:xfrm>
            <a:off x="3414450" y="4187438"/>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dirty="0">
                <a:solidFill>
                  <a:schemeClr val="dk1"/>
                </a:solidFill>
                <a:latin typeface="Trebuchet MS"/>
                <a:ea typeface="Trebuchet MS"/>
                <a:cs typeface="Trebuchet MS"/>
                <a:sym typeface="Trebuchet MS"/>
              </a:rPr>
              <a:t>Input: </a:t>
            </a:r>
            <a:r>
              <a:rPr lang="en" i="1" dirty="0">
                <a:solidFill>
                  <a:schemeClr val="dk1"/>
                </a:solidFill>
                <a:latin typeface="Trebuchet MS"/>
                <a:ea typeface="Trebuchet MS"/>
                <a:cs typeface="Trebuchet MS"/>
                <a:sym typeface="Trebuchet MS"/>
              </a:rPr>
              <a:t>x</a:t>
            </a:r>
            <a:r>
              <a:rPr lang="en" dirty="0">
                <a:solidFill>
                  <a:schemeClr val="dk1"/>
                </a:solidFill>
                <a:latin typeface="Trebuchet MS"/>
                <a:ea typeface="Trebuchet MS"/>
                <a:cs typeface="Trebuchet MS"/>
                <a:sym typeface="Trebuchet MS"/>
              </a:rPr>
              <a:t>; Pay 100 to Alice, LOCK until time </a:t>
            </a:r>
            <a:r>
              <a:rPr lang="en" i="1" dirty="0">
                <a:solidFill>
                  <a:schemeClr val="dk1"/>
                </a:solidFill>
                <a:latin typeface="Trebuchet MS"/>
                <a:ea typeface="Trebuchet MS"/>
                <a:cs typeface="Trebuchet MS"/>
                <a:sym typeface="Trebuchet MS"/>
              </a:rPr>
              <a:t>t</a:t>
            </a:r>
            <a:endParaRPr i="1" baseline="-25000" dirty="0">
              <a:solidFill>
                <a:schemeClr val="dk1"/>
              </a:solidFill>
              <a:latin typeface="Trebuchet MS"/>
              <a:ea typeface="Trebuchet MS"/>
              <a:cs typeface="Trebuchet MS"/>
              <a:sym typeface="Trebuchet MS"/>
            </a:endParaRPr>
          </a:p>
          <a:p>
            <a:pPr algn="r"/>
            <a:r>
              <a:rPr lang="en" sz="1000" dirty="0">
                <a:solidFill>
                  <a:schemeClr val="dk1"/>
                </a:solidFill>
                <a:latin typeface="Trebuchet MS"/>
                <a:ea typeface="Trebuchet MS"/>
                <a:cs typeface="Trebuchet MS"/>
                <a:sym typeface="Trebuchet MS"/>
              </a:rPr>
              <a:t>SIGNED(ALICE) SIGNED(BOB)</a:t>
            </a:r>
            <a:endParaRPr sz="1000" dirty="0">
              <a:solidFill>
                <a:schemeClr val="dk1"/>
              </a:solidFill>
              <a:latin typeface="Trebuchet MS"/>
              <a:ea typeface="Trebuchet MS"/>
              <a:cs typeface="Trebuchet MS"/>
              <a:sym typeface="Trebuchet MS"/>
            </a:endParaRPr>
          </a:p>
        </p:txBody>
      </p:sp>
      <p:sp>
        <p:nvSpPr>
          <p:cNvPr id="35" name="Shape 369"/>
          <p:cNvSpPr txBox="1"/>
          <p:nvPr/>
        </p:nvSpPr>
        <p:spPr>
          <a:xfrm>
            <a:off x="3461912" y="3733800"/>
            <a:ext cx="6079825" cy="259238"/>
          </a:xfrm>
          <a:prstGeom prst="rect">
            <a:avLst/>
          </a:prstGeom>
          <a:noFill/>
          <a:ln>
            <a:noFill/>
          </a:ln>
        </p:spPr>
        <p:txBody>
          <a:bodyPr spcFirstLastPara="1" wrap="square" lIns="91425" tIns="91425" rIns="91425" bIns="91425" anchor="t" anchorCtr="0">
            <a:noAutofit/>
          </a:bodyPr>
          <a:lstStyle/>
          <a:p>
            <a:r>
              <a:rPr lang="en" dirty="0"/>
              <a:t>Alice demands a timed refund transaction before starting</a:t>
            </a:r>
            <a:endParaRPr dirty="0"/>
          </a:p>
        </p:txBody>
      </p:sp>
    </p:spTree>
    <p:extLst>
      <p:ext uri="{BB962C8B-B14F-4D97-AF65-F5344CB8AC3E}">
        <p14:creationId xmlns:p14="http://schemas.microsoft.com/office/powerpoint/2010/main" val="128764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3"/>
                                        </p:tgtEl>
                                      </p:cBhvr>
                                    </p:animEffect>
                                    <p:set>
                                      <p:cBhvr>
                                        <p:cTn id="25" dur="1" fill="hold">
                                          <p:stCondLst>
                                            <p:cond delay="1000"/>
                                          </p:stCondLst>
                                        </p:cTn>
                                        <p:tgtEl>
                                          <p:spTgt spid="13"/>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0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childTnLst>
                                </p:cTn>
                              </p:par>
                              <p:par>
                                <p:cTn id="66" presetID="10"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10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childTnLst>
                                </p:cTn>
                              </p:par>
                              <p:par>
                                <p:cTn id="74" presetID="10"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childTnLst>
                                </p:cTn>
                              </p:par>
                              <p:par>
                                <p:cTn id="77" presetID="10"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childTnLst>
                                </p:cTn>
                              </p:par>
                              <p:par>
                                <p:cTn id="80" presetID="10" presetClass="entr" presetSubtype="0"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childTnLst>
                                </p:cTn>
                              </p:par>
                              <p:par>
                                <p:cTn id="83" presetID="10"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1000"/>
                                        <p:tgtEl>
                                          <p:spTgt spid="28"/>
                                        </p:tgtEl>
                                      </p:cBhvr>
                                    </p:animEffect>
                                  </p:childTnLst>
                                </p:cTn>
                              </p:par>
                              <p:par>
                                <p:cTn id="86" presetID="10"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1000"/>
                                        <p:tgtEl>
                                          <p:spTgt spid="30"/>
                                        </p:tgtEl>
                                      </p:cBhvr>
                                    </p:animEffect>
                                  </p:childTnLst>
                                </p:cTn>
                              </p:par>
                              <p:par>
                                <p:cTn id="89" presetID="10"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childTnLst>
                                </p:cTn>
                              </p:par>
                              <p:par>
                                <p:cTn id="92" presetID="10" presetClass="entr" presetSubtype="0" fill="hold"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childTnLst>
                                </p:cTn>
                              </p:par>
                              <p:par>
                                <p:cTn id="95" presetID="10" presetClass="entr" presetSubtype="0" fill="hold"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10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1000"/>
                                        <p:tgtEl>
                                          <p:spTgt spid="15"/>
                                        </p:tgtEl>
                                      </p:cBhvr>
                                    </p:animEffect>
                                    <p:set>
                                      <p:cBhvr>
                                        <p:cTn id="102" dur="1" fill="hold">
                                          <p:stCondLst>
                                            <p:cond delay="1000"/>
                                          </p:stCondLst>
                                        </p:cTn>
                                        <p:tgtEl>
                                          <p:spTgt spid="15"/>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1000"/>
                                        <p:tgtEl>
                                          <p:spTgt spid="16"/>
                                        </p:tgtEl>
                                      </p:cBhvr>
                                    </p:animEffect>
                                    <p:set>
                                      <p:cBhvr>
                                        <p:cTn id="105" dur="1" fill="hold">
                                          <p:stCondLst>
                                            <p:cond delay="1000"/>
                                          </p:stCondLst>
                                        </p:cTn>
                                        <p:tgtEl>
                                          <p:spTgt spid="1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1000"/>
                                        <p:tgtEl>
                                          <p:spTgt spid="17"/>
                                        </p:tgtEl>
                                      </p:cBhvr>
                                    </p:animEffect>
                                    <p:set>
                                      <p:cBhvr>
                                        <p:cTn id="108" dur="1" fill="hold">
                                          <p:stCondLst>
                                            <p:cond delay="1000"/>
                                          </p:stCondLst>
                                        </p:cTn>
                                        <p:tgtEl>
                                          <p:spTgt spid="17"/>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1000"/>
                                        <p:tgtEl>
                                          <p:spTgt spid="27"/>
                                        </p:tgtEl>
                                      </p:cBhvr>
                                    </p:animEffect>
                                    <p:set>
                                      <p:cBhvr>
                                        <p:cTn id="111" dur="1" fill="hold">
                                          <p:stCondLst>
                                            <p:cond delay="1000"/>
                                          </p:stCondLst>
                                        </p:cTn>
                                        <p:tgtEl>
                                          <p:spTgt spid="27"/>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1000"/>
                                        <p:tgtEl>
                                          <p:spTgt spid="28"/>
                                        </p:tgtEl>
                                      </p:cBhvr>
                                    </p:animEffect>
                                    <p:set>
                                      <p:cBhvr>
                                        <p:cTn id="114" dur="1" fill="hold">
                                          <p:stCondLst>
                                            <p:cond delay="1000"/>
                                          </p:stCondLst>
                                        </p:cTn>
                                        <p:tgtEl>
                                          <p:spTgt spid="28"/>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1000"/>
                                        <p:tgtEl>
                                          <p:spTgt spid="29"/>
                                        </p:tgtEl>
                                      </p:cBhvr>
                                    </p:animEffect>
                                    <p:set>
                                      <p:cBhvr>
                                        <p:cTn id="117" dur="1" fill="hold">
                                          <p:stCondLst>
                                            <p:cond delay="1000"/>
                                          </p:stCondLst>
                                        </p:cTn>
                                        <p:tgtEl>
                                          <p:spTgt spid="29"/>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1000"/>
                                        <p:tgtEl>
                                          <p:spTgt spid="30"/>
                                        </p:tgtEl>
                                      </p:cBhvr>
                                    </p:animEffect>
                                    <p:set>
                                      <p:cBhvr>
                                        <p:cTn id="120" dur="1" fill="hold">
                                          <p:stCondLst>
                                            <p:cond delay="1000"/>
                                          </p:stCondLst>
                                        </p:cTn>
                                        <p:tgtEl>
                                          <p:spTgt spid="30"/>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1000"/>
                                        <p:tgtEl>
                                          <p:spTgt spid="31"/>
                                        </p:tgtEl>
                                      </p:cBhvr>
                                    </p:animEffect>
                                    <p:set>
                                      <p:cBhvr>
                                        <p:cTn id="123" dur="1" fill="hold">
                                          <p:stCondLst>
                                            <p:cond delay="1000"/>
                                          </p:stCondLst>
                                        </p:cTn>
                                        <p:tgtEl>
                                          <p:spTgt spid="31"/>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1000"/>
                                        <p:tgtEl>
                                          <p:spTgt spid="18"/>
                                        </p:tgtEl>
                                      </p:cBhvr>
                                    </p:animEffect>
                                    <p:set>
                                      <p:cBhvr>
                                        <p:cTn id="126" dur="1" fill="hold">
                                          <p:stCondLst>
                                            <p:cond delay="1000"/>
                                          </p:stCondLst>
                                        </p:cTn>
                                        <p:tgtEl>
                                          <p:spTgt spid="18"/>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1000"/>
                                        <p:tgtEl>
                                          <p:spTgt spid="20"/>
                                        </p:tgtEl>
                                      </p:cBhvr>
                                    </p:animEffect>
                                    <p:set>
                                      <p:cBhvr>
                                        <p:cTn id="129" dur="1" fill="hold">
                                          <p:stCondLst>
                                            <p:cond delay="1000"/>
                                          </p:stCondLst>
                                        </p:cTn>
                                        <p:tgtEl>
                                          <p:spTgt spid="2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1000"/>
                                        <p:tgtEl>
                                          <p:spTgt spid="21"/>
                                        </p:tgtEl>
                                      </p:cBhvr>
                                    </p:animEffect>
                                    <p:set>
                                      <p:cBhvr>
                                        <p:cTn id="132" dur="1" fill="hold">
                                          <p:stCondLst>
                                            <p:cond delay="1000"/>
                                          </p:stCondLst>
                                        </p:cTn>
                                        <p:tgtEl>
                                          <p:spTgt spid="2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1000"/>
                                        <p:tgtEl>
                                          <p:spTgt spid="23"/>
                                        </p:tgtEl>
                                      </p:cBhvr>
                                    </p:animEffect>
                                    <p:set>
                                      <p:cBhvr>
                                        <p:cTn id="135" dur="1" fill="hold">
                                          <p:stCondLst>
                                            <p:cond delay="1000"/>
                                          </p:stCondLst>
                                        </p:cTn>
                                        <p:tgtEl>
                                          <p:spTgt spid="23"/>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1000"/>
                                        <p:tgtEl>
                                          <p:spTgt spid="24"/>
                                        </p:tgtEl>
                                      </p:cBhvr>
                                    </p:animEffect>
                                    <p:set>
                                      <p:cBhvr>
                                        <p:cTn id="138" dur="1" fill="hold">
                                          <p:stCondLst>
                                            <p:cond delay="1000"/>
                                          </p:stCondLst>
                                        </p:cTn>
                                        <p:tgtEl>
                                          <p:spTgt spid="24"/>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1000"/>
                                        <p:tgtEl>
                                          <p:spTgt spid="22"/>
                                        </p:tgtEl>
                                      </p:cBhvr>
                                    </p:animEffect>
                                    <p:set>
                                      <p:cBhvr>
                                        <p:cTn id="141" dur="1" fill="hold">
                                          <p:stCondLst>
                                            <p:cond delay="1000"/>
                                          </p:stCondLst>
                                        </p:cTn>
                                        <p:tgtEl>
                                          <p:spTgt spid="22"/>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1000"/>
                                        <p:tgtEl>
                                          <p:spTgt spid="26"/>
                                        </p:tgtEl>
                                      </p:cBhvr>
                                    </p:animEffect>
                                    <p:set>
                                      <p:cBhvr>
                                        <p:cTn id="144" dur="1" fill="hold">
                                          <p:stCondLst>
                                            <p:cond delay="1000"/>
                                          </p:stCondLst>
                                        </p:cTn>
                                        <p:tgtEl>
                                          <p:spTgt spid="26"/>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fade">
                                      <p:cBhvr>
                                        <p:cTn id="149" dur="1000"/>
                                        <p:tgtEl>
                                          <p:spTgt spid="35"/>
                                        </p:tgtEl>
                                      </p:cBhvr>
                                    </p:animEffect>
                                  </p:childTnLst>
                                </p:cTn>
                              </p:par>
                              <p:par>
                                <p:cTn id="150" presetID="10" presetClass="entr" presetSubtype="0" fill="hold" nodeType="with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steemitimages.com/0x0/https:/steemitimages.com/DQmREGJvWhPErVPvoB1aXZSRTqSsGvKBcC7JpFegBg31RdA/image.png"/>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steemitimages.com/0x0/https:/steemitimages.com/DQmREGJvWhPErVPvoB1aXZSRTqSsGvKBcC7JpFegBg31RdA/image.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steemitimages.com/0x0/https:/steemitimages.com/DQmREGJvWhPErVPvoB1aXZSRTqSsGvKBcC7JpFegBg31RdA/image.pn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blockchain meme"/>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20"/>
          <p:cNvSpPr>
            <a:spLocks noChangeArrowheads="1"/>
          </p:cNvSpPr>
          <p:nvPr/>
        </p:nvSpPr>
        <p:spPr bwMode="auto">
          <a:xfrm>
            <a:off x="0" y="0"/>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Lock time</a:t>
            </a:r>
          </a:p>
        </p:txBody>
      </p:sp>
      <p:sp>
        <p:nvSpPr>
          <p:cNvPr id="10" name="Text Box 3"/>
          <p:cNvSpPr txBox="1">
            <a:spLocks noChangeArrowheads="1"/>
          </p:cNvSpPr>
          <p:nvPr/>
        </p:nvSpPr>
        <p:spPr bwMode="auto">
          <a:xfrm>
            <a:off x="1" y="762001"/>
            <a:ext cx="10668000" cy="3000821"/>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micropayments</a:t>
            </a:r>
          </a:p>
          <a:p>
            <a:pPr marL="457200" indent="-457200" eaLnBrk="1" hangingPunct="1">
              <a:lnSpc>
                <a:spcPct val="150000"/>
              </a:lnSpc>
              <a:buSzPct val="75000"/>
              <a:buBlip>
                <a:blip r:embed="rId3"/>
              </a:buBlip>
            </a:pPr>
            <a:r>
              <a:rPr lang="en-AU" sz="2600" dirty="0">
                <a:latin typeface="Century Gothic" pitchFamily="34" charset="0"/>
              </a:rPr>
              <a:t>refund transaction</a:t>
            </a:r>
          </a:p>
          <a:p>
            <a:pPr marL="457200" indent="-457200" eaLnBrk="1" hangingPunct="1">
              <a:lnSpc>
                <a:spcPct val="150000"/>
              </a:lnSpc>
              <a:buSzPct val="75000"/>
              <a:buBlip>
                <a:blip r:embed="rId3"/>
              </a:buBlip>
            </a:pPr>
            <a:r>
              <a:rPr lang="en-AU" sz="2600" dirty="0">
                <a:latin typeface="Century Gothic" pitchFamily="34" charset="0"/>
              </a:rPr>
              <a:t>‘locked’</a:t>
            </a:r>
          </a:p>
          <a:p>
            <a:pPr marL="457200" indent="-457200" eaLnBrk="1" hangingPunct="1">
              <a:lnSpc>
                <a:spcPct val="150000"/>
              </a:lnSpc>
              <a:buSzPct val="75000"/>
              <a:buBlip>
                <a:blip r:embed="rId3"/>
              </a:buBlip>
            </a:pPr>
            <a:r>
              <a:rPr lang="en-AU" sz="2600" dirty="0" err="1">
                <a:latin typeface="Century Gothic" pitchFamily="34" charset="0"/>
              </a:rPr>
              <a:t>lock_t</a:t>
            </a:r>
            <a:r>
              <a:rPr lang="en-AU" sz="2600" dirty="0">
                <a:latin typeface="Century Gothic" pitchFamily="34" charset="0"/>
              </a:rPr>
              <a:t> parameter</a:t>
            </a:r>
          </a:p>
          <a:p>
            <a:pPr marL="457200" indent="-457200" eaLnBrk="1" hangingPunct="1">
              <a:lnSpc>
                <a:spcPct val="150000"/>
              </a:lnSpc>
              <a:buSzPct val="75000"/>
              <a:buBlip>
                <a:blip r:embed="rId3"/>
              </a:buBlip>
            </a:pPr>
            <a:r>
              <a:rPr lang="en-AU" sz="2600" dirty="0">
                <a:latin typeface="Century Gothic" pitchFamily="34" charset="0"/>
              </a:rPr>
              <a:t>protection</a:t>
            </a:r>
          </a:p>
        </p:txBody>
      </p:sp>
      <p:grpSp>
        <p:nvGrpSpPr>
          <p:cNvPr id="12" name="Group 11"/>
          <p:cNvGrpSpPr/>
          <p:nvPr/>
        </p:nvGrpSpPr>
        <p:grpSpPr>
          <a:xfrm>
            <a:off x="4745401" y="1079074"/>
            <a:ext cx="7217999" cy="5397926"/>
            <a:chOff x="-55200" y="850475"/>
            <a:chExt cx="9199199" cy="5397926"/>
          </a:xfrm>
        </p:grpSpPr>
        <p:sp>
          <p:nvSpPr>
            <p:cNvPr id="13" name="Shape 137"/>
            <p:cNvSpPr txBox="1">
              <a:spLocks/>
            </p:cNvSpPr>
            <p:nvPr/>
          </p:nvSpPr>
          <p:spPr>
            <a:xfrm>
              <a:off x="2085825" y="850475"/>
              <a:ext cx="7058174" cy="5397926"/>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600"/>
                </a:spcBef>
              </a:pPr>
              <a:r>
                <a:rPr lang="en-US" sz="3600" b="1" dirty="0">
                  <a:solidFill>
                    <a:schemeClr val="tx1"/>
                  </a:solidFill>
                </a:rPr>
                <a:t>{</a:t>
              </a:r>
              <a:br>
                <a:rPr lang="en-US" sz="3600" b="1" dirty="0">
                  <a:solidFill>
                    <a:schemeClr val="tx1"/>
                  </a:solidFill>
                </a:rPr>
              </a:br>
              <a:r>
                <a:rPr lang="en-US" sz="3600" b="1" dirty="0">
                  <a:solidFill>
                    <a:schemeClr val="tx1"/>
                  </a:solidFill>
                </a:rPr>
                <a:t>"hash":"5a42590...b8b6b",</a:t>
              </a:r>
              <a:br>
                <a:rPr lang="en-US" sz="3600" b="1" dirty="0">
                  <a:solidFill>
                    <a:schemeClr val="tx1"/>
                  </a:solidFill>
                </a:rPr>
              </a:br>
              <a:r>
                <a:rPr lang="en-US" sz="3600" b="1" dirty="0">
                  <a:solidFill>
                    <a:schemeClr val="tx1"/>
                  </a:solidFill>
                </a:rPr>
                <a:t>"ver":1,</a:t>
              </a:r>
              <a:br>
                <a:rPr lang="en-US" sz="3600" b="1" dirty="0">
                  <a:solidFill>
                    <a:schemeClr val="tx1"/>
                  </a:solidFill>
                </a:rPr>
              </a:br>
              <a:r>
                <a:rPr lang="en-US" sz="3600" b="1" dirty="0">
                  <a:solidFill>
                    <a:schemeClr val="tx1"/>
                  </a:solidFill>
                </a:rPr>
                <a:t>"vin_sz":2,</a:t>
              </a:r>
              <a:br>
                <a:rPr lang="en-US" sz="3600" b="1" dirty="0">
                  <a:solidFill>
                    <a:schemeClr val="tx1"/>
                  </a:solidFill>
                </a:rPr>
              </a:br>
              <a:r>
                <a:rPr lang="en-US" sz="3600" b="1" dirty="0">
                  <a:solidFill>
                    <a:schemeClr val="tx1"/>
                  </a:solidFill>
                </a:rPr>
                <a:t>"vout_sz":1,</a:t>
              </a:r>
              <a:br>
                <a:rPr lang="en-US" sz="3600" b="1" dirty="0">
                  <a:solidFill>
                    <a:schemeClr val="tx1"/>
                  </a:solidFill>
                </a:rPr>
              </a:br>
              <a:r>
                <a:rPr lang="en-US" sz="3600" b="1" dirty="0">
                  <a:solidFill>
                    <a:schemeClr val="tx1"/>
                  </a:solidFill>
                </a:rPr>
                <a:t>"lock_time":0,</a:t>
              </a:r>
              <a:br>
                <a:rPr lang="en-US" sz="3600" b="1" dirty="0">
                  <a:solidFill>
                    <a:schemeClr val="tx1"/>
                  </a:solidFill>
                </a:rPr>
              </a:br>
              <a:r>
                <a:rPr lang="en-US" sz="3600" b="1" dirty="0">
                  <a:solidFill>
                    <a:schemeClr val="tx1"/>
                  </a:solidFill>
                </a:rPr>
                <a:t>"size":404,</a:t>
              </a:r>
            </a:p>
            <a:p>
              <a:pPr algn="l">
                <a:spcBef>
                  <a:spcPts val="600"/>
                </a:spcBef>
              </a:pPr>
              <a:r>
                <a:rPr lang="en-US" sz="3600" b="1" dirty="0">
                  <a:solidFill>
                    <a:schemeClr val="tx1"/>
                  </a:solidFill>
                </a:rPr>
                <a:t>...</a:t>
              </a:r>
            </a:p>
            <a:p>
              <a:pPr algn="l">
                <a:spcBef>
                  <a:spcPts val="600"/>
                </a:spcBef>
              </a:pPr>
              <a:r>
                <a:rPr lang="en-US" sz="3600" b="1" dirty="0">
                  <a:solidFill>
                    <a:schemeClr val="tx1"/>
                  </a:solidFill>
                </a:rPr>
                <a:t>}</a:t>
              </a:r>
            </a:p>
          </p:txBody>
        </p:sp>
        <p:sp>
          <p:nvSpPr>
            <p:cNvPr id="14" name="Shape 138"/>
            <p:cNvSpPr/>
            <p:nvPr/>
          </p:nvSpPr>
          <p:spPr>
            <a:xfrm>
              <a:off x="1763800" y="2209800"/>
              <a:ext cx="321900" cy="1606336"/>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 name="Shape 140"/>
            <p:cNvSpPr txBox="1"/>
            <p:nvPr/>
          </p:nvSpPr>
          <p:spPr>
            <a:xfrm>
              <a:off x="40800" y="2667000"/>
              <a:ext cx="1719000" cy="423300"/>
            </a:xfrm>
            <a:prstGeom prst="rect">
              <a:avLst/>
            </a:prstGeom>
            <a:noFill/>
            <a:ln>
              <a:noFill/>
            </a:ln>
          </p:spPr>
          <p:txBody>
            <a:bodyPr spcFirstLastPara="1" wrap="square" lIns="91425" tIns="91425" rIns="91425" bIns="91425" anchor="t" anchorCtr="0">
              <a:noAutofit/>
            </a:bodyPr>
            <a:lstStyle/>
            <a:p>
              <a:r>
                <a:rPr lang="en" sz="2000" b="1" dirty="0"/>
                <a:t>housekeeping</a:t>
              </a:r>
              <a:endParaRPr sz="2000" b="1" dirty="0"/>
            </a:p>
          </p:txBody>
        </p:sp>
        <p:sp>
          <p:nvSpPr>
            <p:cNvPr id="16" name="Shape 141"/>
            <p:cNvSpPr/>
            <p:nvPr/>
          </p:nvSpPr>
          <p:spPr>
            <a:xfrm>
              <a:off x="1781400" y="4343400"/>
              <a:ext cx="254400" cy="4572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 name="Shape 142"/>
            <p:cNvSpPr txBox="1"/>
            <p:nvPr/>
          </p:nvSpPr>
          <p:spPr>
            <a:xfrm>
              <a:off x="0" y="1405500"/>
              <a:ext cx="1809725" cy="804300"/>
            </a:xfrm>
            <a:prstGeom prst="rect">
              <a:avLst/>
            </a:prstGeom>
            <a:noFill/>
            <a:ln>
              <a:noFill/>
            </a:ln>
          </p:spPr>
          <p:txBody>
            <a:bodyPr spcFirstLastPara="1" wrap="square" lIns="91425" tIns="91425" rIns="91425" bIns="91425" anchor="t" anchorCtr="0">
              <a:noAutofit/>
            </a:bodyPr>
            <a:lstStyle/>
            <a:p>
              <a:pPr algn="ctr"/>
              <a:r>
                <a:rPr lang="en" sz="2000" b="1" dirty="0"/>
                <a:t>transaction hash</a:t>
              </a:r>
              <a:endParaRPr sz="2000" b="1" dirty="0"/>
            </a:p>
          </p:txBody>
        </p:sp>
        <p:sp>
          <p:nvSpPr>
            <p:cNvPr id="18" name="Shape 143"/>
            <p:cNvSpPr/>
            <p:nvPr/>
          </p:nvSpPr>
          <p:spPr>
            <a:xfrm>
              <a:off x="1759800" y="1696225"/>
              <a:ext cx="276000" cy="361175"/>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 name="Shape 144"/>
            <p:cNvSpPr txBox="1"/>
            <p:nvPr/>
          </p:nvSpPr>
          <p:spPr>
            <a:xfrm>
              <a:off x="-55200" y="3581400"/>
              <a:ext cx="1819000" cy="838200"/>
            </a:xfrm>
            <a:prstGeom prst="rect">
              <a:avLst/>
            </a:prstGeom>
            <a:noFill/>
            <a:ln>
              <a:noFill/>
            </a:ln>
          </p:spPr>
          <p:txBody>
            <a:bodyPr spcFirstLastPara="1" wrap="square" lIns="91425" tIns="91425" rIns="91425" bIns="91425" anchor="t" anchorCtr="0">
              <a:noAutofit/>
            </a:bodyPr>
            <a:lstStyle/>
            <a:p>
              <a:pPr algn="ctr"/>
              <a:r>
                <a:rPr lang="en" sz="2000" b="1" dirty="0"/>
                <a:t>not valid before</a:t>
              </a:r>
              <a:endParaRPr sz="2000" b="1" dirty="0"/>
            </a:p>
          </p:txBody>
        </p:sp>
        <p:sp>
          <p:nvSpPr>
            <p:cNvPr id="20" name="Shape 145"/>
            <p:cNvSpPr/>
            <p:nvPr/>
          </p:nvSpPr>
          <p:spPr>
            <a:xfrm>
              <a:off x="1809825" y="3858300"/>
              <a:ext cx="225975" cy="4851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 name="Shape 140"/>
            <p:cNvSpPr txBox="1"/>
            <p:nvPr/>
          </p:nvSpPr>
          <p:spPr>
            <a:xfrm>
              <a:off x="33600" y="4301100"/>
              <a:ext cx="1719000" cy="423300"/>
            </a:xfrm>
            <a:prstGeom prst="rect">
              <a:avLst/>
            </a:prstGeom>
            <a:noFill/>
            <a:ln>
              <a:noFill/>
            </a:ln>
          </p:spPr>
          <p:txBody>
            <a:bodyPr spcFirstLastPara="1" wrap="square" lIns="91425" tIns="91425" rIns="91425" bIns="91425" anchor="t" anchorCtr="0">
              <a:noAutofit/>
            </a:bodyPr>
            <a:lstStyle/>
            <a:p>
              <a:r>
                <a:rPr lang="en" sz="2000" b="1" dirty="0"/>
                <a:t>housekeeping</a:t>
              </a:r>
              <a:endParaRPr sz="2000" b="1" dirty="0"/>
            </a:p>
          </p:txBody>
        </p:sp>
      </p:grpSp>
    </p:spTree>
    <p:extLst>
      <p:ext uri="{BB962C8B-B14F-4D97-AF65-F5344CB8AC3E}">
        <p14:creationId xmlns:p14="http://schemas.microsoft.com/office/powerpoint/2010/main" val="24887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blocks</a:t>
            </a:r>
          </a:p>
        </p:txBody>
      </p:sp>
      <p:sp>
        <p:nvSpPr>
          <p:cNvPr id="7" name="Text Box 3"/>
          <p:cNvSpPr txBox="1">
            <a:spLocks noChangeArrowheads="1"/>
          </p:cNvSpPr>
          <p:nvPr/>
        </p:nvSpPr>
        <p:spPr bwMode="auto">
          <a:xfrm>
            <a:off x="1" y="838200"/>
            <a:ext cx="10668000" cy="600164"/>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dirty="0">
                <a:latin typeface="Century Gothic" pitchFamily="34" charset="0"/>
              </a:rPr>
              <a:t>why blocks?</a:t>
            </a:r>
          </a:p>
        </p:txBody>
      </p:sp>
      <p:sp>
        <p:nvSpPr>
          <p:cNvPr id="9" name="Text Box 3"/>
          <p:cNvSpPr txBox="1">
            <a:spLocks noChangeArrowheads="1"/>
          </p:cNvSpPr>
          <p:nvPr/>
        </p:nvSpPr>
        <p:spPr bwMode="auto">
          <a:xfrm>
            <a:off x="1" y="2438401"/>
            <a:ext cx="10668000" cy="2400657"/>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overheads</a:t>
            </a:r>
          </a:p>
          <a:p>
            <a:pPr marL="1200150" lvl="1" indent="-457200" eaLnBrk="1" hangingPunct="1">
              <a:lnSpc>
                <a:spcPct val="150000"/>
              </a:lnSpc>
              <a:buSzPct val="75000"/>
              <a:buBlip>
                <a:blip r:embed="rId3"/>
              </a:buBlip>
            </a:pPr>
            <a:r>
              <a:rPr lang="en-US" sz="2600" dirty="0">
                <a:latin typeface="Century Gothic" pitchFamily="34" charset="0"/>
              </a:rPr>
              <a:t>data</a:t>
            </a:r>
          </a:p>
          <a:p>
            <a:pPr marL="1200150" lvl="1" indent="-457200" eaLnBrk="1" hangingPunct="1">
              <a:lnSpc>
                <a:spcPct val="150000"/>
              </a:lnSpc>
              <a:buSzPct val="75000"/>
              <a:buBlip>
                <a:blip r:embed="rId3"/>
              </a:buBlip>
            </a:pPr>
            <a:r>
              <a:rPr lang="en-AU" sz="2600" dirty="0">
                <a:latin typeface="Century Gothic" pitchFamily="34" charset="0"/>
              </a:rPr>
              <a:t>mining overhead</a:t>
            </a:r>
          </a:p>
          <a:p>
            <a:pPr marL="457200" indent="-457200" eaLnBrk="1" hangingPunct="1">
              <a:lnSpc>
                <a:spcPct val="150000"/>
              </a:lnSpc>
              <a:buSzPct val="75000"/>
              <a:buBlip>
                <a:blip r:embed="rId3"/>
              </a:buBlip>
            </a:pPr>
            <a:r>
              <a:rPr lang="en-US" sz="2600" dirty="0">
                <a:latin typeface="Century Gothic" pitchFamily="34" charset="0"/>
              </a:rPr>
              <a:t>consensus?</a:t>
            </a:r>
          </a:p>
        </p:txBody>
      </p:sp>
      <p:sp>
        <p:nvSpPr>
          <p:cNvPr id="11" name="Text Box 3"/>
          <p:cNvSpPr txBox="1">
            <a:spLocks noChangeArrowheads="1"/>
          </p:cNvSpPr>
          <p:nvPr/>
        </p:nvSpPr>
        <p:spPr bwMode="auto">
          <a:xfrm>
            <a:off x="1" y="5334001"/>
            <a:ext cx="10668000" cy="1200329"/>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US" sz="2600" dirty="0">
                <a:latin typeface="Century Gothic" pitchFamily="34" charset="0"/>
              </a:rPr>
              <a:t>hash chain of blocks</a:t>
            </a:r>
          </a:p>
          <a:p>
            <a:pPr marL="457200" indent="-457200" eaLnBrk="1" hangingPunct="1">
              <a:lnSpc>
                <a:spcPct val="150000"/>
              </a:lnSpc>
              <a:buSzPct val="75000"/>
              <a:buBlip>
                <a:blip r:embed="rId3"/>
              </a:buBlip>
            </a:pPr>
            <a:r>
              <a:rPr lang="en-US" sz="2600" dirty="0">
                <a:latin typeface="Century Gothic" pitchFamily="34" charset="0"/>
              </a:rPr>
              <a:t>hash tree within block</a:t>
            </a:r>
          </a:p>
        </p:txBody>
      </p:sp>
    </p:spTree>
    <p:extLst>
      <p:ext uri="{BB962C8B-B14F-4D97-AF65-F5344CB8AC3E}">
        <p14:creationId xmlns:p14="http://schemas.microsoft.com/office/powerpoint/2010/main" val="23850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a:spLocks noChangeArrowheads="1"/>
          </p:cNvSpPr>
          <p:nvPr/>
        </p:nvSpPr>
        <p:spPr bwMode="auto">
          <a:xfrm>
            <a:off x="0" y="-11875"/>
            <a:ext cx="12191999" cy="719138"/>
          </a:xfrm>
          <a:prstGeom prst="rect">
            <a:avLst/>
          </a:prstGeom>
          <a:noFill/>
          <a:ln w="38100">
            <a:solidFill>
              <a:schemeClr val="tx1"/>
            </a:solidFill>
            <a:miter lim="800000"/>
            <a:headEnd/>
            <a:tailEnd/>
          </a:ln>
        </p:spPr>
        <p:txBody>
          <a:bodyPr wrap="none" lIns="90320" tIns="45160" rIns="90320" bIns="45160" anchor="ctr"/>
          <a:lstStyle/>
          <a:p>
            <a:pPr defTabSz="2941638"/>
            <a:r>
              <a:rPr lang="en-US" sz="4000" b="1" cap="all" dirty="0">
                <a:latin typeface="Arial Rounded MT Bold" pitchFamily="34" charset="0"/>
              </a:rPr>
              <a:t>blocks</a:t>
            </a:r>
          </a:p>
        </p:txBody>
      </p:sp>
      <p:sp>
        <p:nvSpPr>
          <p:cNvPr id="7" name="Text Box 3"/>
          <p:cNvSpPr txBox="1">
            <a:spLocks noChangeArrowheads="1"/>
          </p:cNvSpPr>
          <p:nvPr/>
        </p:nvSpPr>
        <p:spPr bwMode="auto">
          <a:xfrm>
            <a:off x="1" y="838200"/>
            <a:ext cx="10668000" cy="522772"/>
          </a:xfrm>
          <a:prstGeom prst="rect">
            <a:avLst/>
          </a:prstGeom>
          <a:noFill/>
          <a:ln>
            <a:noFill/>
          </a:ln>
        </p:spPr>
        <p:txBody>
          <a:bodyPr wrap="square" lIns="0" tIns="0" rIns="0" bIns="0">
            <a:spAutoFit/>
          </a:bodyPr>
          <a:lstStyle>
            <a:lvl1pPr algn="l" eaLnBrk="0" hangingPunct="0">
              <a:defRPr>
                <a:solidFill>
                  <a:schemeClr val="tx1"/>
                </a:solidFill>
                <a:latin typeface="Arial" charset="0"/>
                <a:cs typeface="Arial" charset="0"/>
              </a:defRPr>
            </a:lvl1pPr>
            <a:lvl2pPr marL="742950" indent="-285750" algn="l" eaLnBrk="0" hangingPunct="0">
              <a:defRPr>
                <a:solidFill>
                  <a:schemeClr val="tx1"/>
                </a:solidFill>
                <a:latin typeface="Arial" charset="0"/>
                <a:cs typeface="Arial" charset="0"/>
              </a:defRPr>
            </a:lvl2pPr>
            <a:lvl3pPr marL="1143000" indent="-228600" algn="l" eaLnBrk="0" hangingPunct="0">
              <a:defRPr>
                <a:solidFill>
                  <a:schemeClr val="tx1"/>
                </a:solidFill>
                <a:latin typeface="Arial" charset="0"/>
                <a:cs typeface="Arial" charset="0"/>
              </a:defRPr>
            </a:lvl3pPr>
            <a:lvl4pPr marL="1600200" indent="-228600" algn="l" eaLnBrk="0" hangingPunct="0">
              <a:defRPr>
                <a:solidFill>
                  <a:schemeClr val="tx1"/>
                </a:solidFill>
                <a:latin typeface="Arial" charset="0"/>
                <a:cs typeface="Arial" charset="0"/>
              </a:defRPr>
            </a:lvl4pPr>
            <a:lvl5pPr marL="2057400" indent="-228600" algn="l"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eaLnBrk="1" hangingPunct="1">
              <a:lnSpc>
                <a:spcPct val="150000"/>
              </a:lnSpc>
              <a:buSzPct val="75000"/>
              <a:buBlip>
                <a:blip r:embed="rId3"/>
              </a:buBlip>
            </a:pPr>
            <a:r>
              <a:rPr lang="en-AU" sz="2600" b="1" dirty="0">
                <a:latin typeface="Century Gothic" pitchFamily="34" charset="0"/>
              </a:rPr>
              <a:t>block = header data + hash tree of transactions</a:t>
            </a:r>
          </a:p>
        </p:txBody>
      </p:sp>
      <p:grpSp>
        <p:nvGrpSpPr>
          <p:cNvPr id="2" name="Group 1"/>
          <p:cNvGrpSpPr/>
          <p:nvPr/>
        </p:nvGrpSpPr>
        <p:grpSpPr>
          <a:xfrm>
            <a:off x="1371600" y="1371600"/>
            <a:ext cx="9835804" cy="5293588"/>
            <a:chOff x="168675" y="834500"/>
            <a:chExt cx="7901075" cy="4252325"/>
          </a:xfrm>
        </p:grpSpPr>
        <p:grpSp>
          <p:nvGrpSpPr>
            <p:cNvPr id="10" name="Shape 399"/>
            <p:cNvGrpSpPr/>
            <p:nvPr/>
          </p:nvGrpSpPr>
          <p:grpSpPr>
            <a:xfrm>
              <a:off x="3891475" y="1671700"/>
              <a:ext cx="1344300" cy="702000"/>
              <a:chOff x="5333050" y="2139900"/>
              <a:chExt cx="1344300" cy="702000"/>
            </a:xfrm>
          </p:grpSpPr>
          <p:sp>
            <p:nvSpPr>
              <p:cNvPr id="12" name="Shape 400"/>
              <p:cNvSpPr/>
              <p:nvPr/>
            </p:nvSpPr>
            <p:spPr>
              <a:xfrm>
                <a:off x="5333050" y="2462100"/>
                <a:ext cx="1344300" cy="3798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trans: H(  )</a:t>
                </a:r>
                <a:endParaRPr baseline="-25000">
                  <a:latin typeface="Trebuchet MS"/>
                  <a:ea typeface="Trebuchet MS"/>
                  <a:cs typeface="Trebuchet MS"/>
                  <a:sym typeface="Trebuchet MS"/>
                </a:endParaRPr>
              </a:p>
            </p:txBody>
          </p:sp>
          <p:sp>
            <p:nvSpPr>
              <p:cNvPr id="13" name="Shape 401"/>
              <p:cNvSpPr/>
              <p:nvPr/>
            </p:nvSpPr>
            <p:spPr>
              <a:xfrm>
                <a:off x="5333050" y="2139900"/>
                <a:ext cx="1344300" cy="3222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dirty="0">
                    <a:latin typeface="Trebuchet MS"/>
                    <a:ea typeface="Trebuchet MS"/>
                    <a:cs typeface="Trebuchet MS"/>
                    <a:sym typeface="Trebuchet MS"/>
                  </a:rPr>
                  <a:t>prev: H(  )</a:t>
                </a:r>
                <a:endParaRPr dirty="0">
                  <a:latin typeface="Trebuchet MS"/>
                  <a:ea typeface="Trebuchet MS"/>
                  <a:cs typeface="Trebuchet MS"/>
                  <a:sym typeface="Trebuchet MS"/>
                </a:endParaRPr>
              </a:p>
            </p:txBody>
          </p:sp>
        </p:grpSp>
        <p:sp>
          <p:nvSpPr>
            <p:cNvPr id="14" name="Shape 403"/>
            <p:cNvSpPr/>
            <p:nvPr/>
          </p:nvSpPr>
          <p:spPr>
            <a:xfrm>
              <a:off x="2902675" y="1521228"/>
              <a:ext cx="2066550" cy="542892"/>
            </a:xfrm>
            <a:custGeom>
              <a:avLst/>
              <a:gdLst/>
              <a:ahLst/>
              <a:cxnLst/>
              <a:rect l="0" t="0" r="0" b="0"/>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grpSp>
          <p:nvGrpSpPr>
            <p:cNvPr id="15" name="Shape 404"/>
            <p:cNvGrpSpPr/>
            <p:nvPr/>
          </p:nvGrpSpPr>
          <p:grpSpPr>
            <a:xfrm>
              <a:off x="1558375" y="1720925"/>
              <a:ext cx="1344300" cy="702000"/>
              <a:chOff x="5333050" y="2139900"/>
              <a:chExt cx="1344300" cy="702000"/>
            </a:xfrm>
          </p:grpSpPr>
          <p:sp>
            <p:nvSpPr>
              <p:cNvPr id="16" name="Shape 405"/>
              <p:cNvSpPr/>
              <p:nvPr/>
            </p:nvSpPr>
            <p:spPr>
              <a:xfrm>
                <a:off x="5333050" y="2462100"/>
                <a:ext cx="1344300" cy="3798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trans: H(  )</a:t>
                </a:r>
                <a:endParaRPr baseline="-25000">
                  <a:latin typeface="Trebuchet MS"/>
                  <a:ea typeface="Trebuchet MS"/>
                  <a:cs typeface="Trebuchet MS"/>
                  <a:sym typeface="Trebuchet MS"/>
                </a:endParaRPr>
              </a:p>
            </p:txBody>
          </p:sp>
          <p:sp>
            <p:nvSpPr>
              <p:cNvPr id="17" name="Shape 406"/>
              <p:cNvSpPr/>
              <p:nvPr/>
            </p:nvSpPr>
            <p:spPr>
              <a:xfrm>
                <a:off x="5333050" y="2139900"/>
                <a:ext cx="1344300" cy="3222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prev: H(  )</a:t>
                </a:r>
                <a:endParaRPr>
                  <a:latin typeface="Trebuchet MS"/>
                  <a:ea typeface="Trebuchet MS"/>
                  <a:cs typeface="Trebuchet MS"/>
                  <a:sym typeface="Trebuchet MS"/>
                </a:endParaRPr>
              </a:p>
            </p:txBody>
          </p:sp>
        </p:grpSp>
        <p:sp>
          <p:nvSpPr>
            <p:cNvPr id="18" name="Shape 407"/>
            <p:cNvSpPr/>
            <p:nvPr/>
          </p:nvSpPr>
          <p:spPr>
            <a:xfrm>
              <a:off x="550650" y="1558053"/>
              <a:ext cx="2066550" cy="542892"/>
            </a:xfrm>
            <a:custGeom>
              <a:avLst/>
              <a:gdLst/>
              <a:ahLst/>
              <a:cxnLst/>
              <a:rect l="0" t="0" r="0" b="0"/>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grpSp>
          <p:nvGrpSpPr>
            <p:cNvPr id="19" name="Shape 408"/>
            <p:cNvGrpSpPr/>
            <p:nvPr/>
          </p:nvGrpSpPr>
          <p:grpSpPr>
            <a:xfrm>
              <a:off x="6243500" y="1671700"/>
              <a:ext cx="1344300" cy="702000"/>
              <a:chOff x="5333050" y="2139900"/>
              <a:chExt cx="1344300" cy="702000"/>
            </a:xfrm>
          </p:grpSpPr>
          <p:sp>
            <p:nvSpPr>
              <p:cNvPr id="20" name="Shape 409"/>
              <p:cNvSpPr/>
              <p:nvPr/>
            </p:nvSpPr>
            <p:spPr>
              <a:xfrm>
                <a:off x="5333050" y="2462100"/>
                <a:ext cx="1344300" cy="3798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trans: H(  )</a:t>
                </a:r>
                <a:endParaRPr baseline="-25000">
                  <a:latin typeface="Trebuchet MS"/>
                  <a:ea typeface="Trebuchet MS"/>
                  <a:cs typeface="Trebuchet MS"/>
                  <a:sym typeface="Trebuchet MS"/>
                </a:endParaRPr>
              </a:p>
            </p:txBody>
          </p:sp>
          <p:sp>
            <p:nvSpPr>
              <p:cNvPr id="21" name="Shape 410"/>
              <p:cNvSpPr/>
              <p:nvPr/>
            </p:nvSpPr>
            <p:spPr>
              <a:xfrm>
                <a:off x="5333050" y="2139900"/>
                <a:ext cx="1344300" cy="3222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prev: H(  )</a:t>
                </a:r>
                <a:endParaRPr>
                  <a:latin typeface="Trebuchet MS"/>
                  <a:ea typeface="Trebuchet MS"/>
                  <a:cs typeface="Trebuchet MS"/>
                  <a:sym typeface="Trebuchet MS"/>
                </a:endParaRPr>
              </a:p>
            </p:txBody>
          </p:sp>
        </p:grpSp>
        <p:sp>
          <p:nvSpPr>
            <p:cNvPr id="22" name="Shape 411"/>
            <p:cNvSpPr/>
            <p:nvPr/>
          </p:nvSpPr>
          <p:spPr>
            <a:xfrm>
              <a:off x="5254700" y="1521228"/>
              <a:ext cx="2066550" cy="542892"/>
            </a:xfrm>
            <a:custGeom>
              <a:avLst/>
              <a:gdLst/>
              <a:ahLst/>
              <a:cxnLst/>
              <a:rect l="0" t="0" r="0" b="0"/>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23" name="Shape 412"/>
            <p:cNvSpPr txBox="1"/>
            <p:nvPr/>
          </p:nvSpPr>
          <p:spPr>
            <a:xfrm>
              <a:off x="4332300" y="2858738"/>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a:latin typeface="Trebuchet MS"/>
                  <a:ea typeface="Trebuchet MS"/>
                  <a:cs typeface="Trebuchet MS"/>
                  <a:sym typeface="Trebuchet MS"/>
                </a:rPr>
                <a:t>H(  )   H(  )</a:t>
              </a:r>
              <a:endParaRPr>
                <a:latin typeface="Trebuchet MS"/>
                <a:ea typeface="Trebuchet MS"/>
                <a:cs typeface="Trebuchet MS"/>
                <a:sym typeface="Trebuchet MS"/>
              </a:endParaRPr>
            </a:p>
          </p:txBody>
        </p:sp>
        <p:sp>
          <p:nvSpPr>
            <p:cNvPr id="24" name="Shape 413"/>
            <p:cNvSpPr txBox="1"/>
            <p:nvPr/>
          </p:nvSpPr>
          <p:spPr>
            <a:xfrm>
              <a:off x="3480400" y="37158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a:latin typeface="Trebuchet MS"/>
                  <a:ea typeface="Trebuchet MS"/>
                  <a:cs typeface="Trebuchet MS"/>
                  <a:sym typeface="Trebuchet MS"/>
                </a:rPr>
                <a:t>H(  )   H(  )</a:t>
              </a:r>
              <a:endParaRPr>
                <a:latin typeface="Trebuchet MS"/>
                <a:ea typeface="Trebuchet MS"/>
                <a:cs typeface="Trebuchet MS"/>
                <a:sym typeface="Trebuchet MS"/>
              </a:endParaRPr>
            </a:p>
          </p:txBody>
        </p:sp>
        <p:sp>
          <p:nvSpPr>
            <p:cNvPr id="25" name="Shape 414"/>
            <p:cNvSpPr txBox="1"/>
            <p:nvPr/>
          </p:nvSpPr>
          <p:spPr>
            <a:xfrm>
              <a:off x="5445800" y="37158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a:latin typeface="Trebuchet MS"/>
                  <a:ea typeface="Trebuchet MS"/>
                  <a:cs typeface="Trebuchet MS"/>
                  <a:sym typeface="Trebuchet MS"/>
                </a:rPr>
                <a:t>H(  )   H(  )</a:t>
              </a:r>
              <a:endParaRPr>
                <a:latin typeface="Trebuchet MS"/>
                <a:ea typeface="Trebuchet MS"/>
                <a:cs typeface="Trebuchet MS"/>
                <a:sym typeface="Trebuchet MS"/>
              </a:endParaRPr>
            </a:p>
          </p:txBody>
        </p:sp>
        <p:sp>
          <p:nvSpPr>
            <p:cNvPr id="26" name="Shape 415"/>
            <p:cNvSpPr/>
            <p:nvPr/>
          </p:nvSpPr>
          <p:spPr>
            <a:xfrm>
              <a:off x="4111475" y="3093675"/>
              <a:ext cx="638367" cy="622200"/>
            </a:xfrm>
            <a:custGeom>
              <a:avLst/>
              <a:gdLst/>
              <a:ahLst/>
              <a:cxnLst/>
              <a:rect l="0" t="0" r="0" b="0"/>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7" name="Shape 416"/>
            <p:cNvSpPr/>
            <p:nvPr/>
          </p:nvSpPr>
          <p:spPr>
            <a:xfrm flipH="1">
              <a:off x="5363557" y="3093675"/>
              <a:ext cx="766538" cy="622200"/>
            </a:xfrm>
            <a:custGeom>
              <a:avLst/>
              <a:gdLst/>
              <a:ahLst/>
              <a:cxnLst/>
              <a:rect l="0" t="0" r="0" b="0"/>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cxnSp>
          <p:nvCxnSpPr>
            <p:cNvPr id="28" name="Shape 417"/>
            <p:cNvCxnSpPr/>
            <p:nvPr/>
          </p:nvCxnSpPr>
          <p:spPr>
            <a:xfrm flipH="1">
              <a:off x="4980475" y="2272538"/>
              <a:ext cx="44400" cy="586200"/>
            </a:xfrm>
            <a:prstGeom prst="straightConnector1">
              <a:avLst/>
            </a:prstGeom>
            <a:noFill/>
            <a:ln w="19050" cap="flat" cmpd="sng">
              <a:solidFill>
                <a:srgbClr val="990000"/>
              </a:solidFill>
              <a:prstDash val="solid"/>
              <a:round/>
              <a:headEnd type="none" w="med" len="med"/>
              <a:tailEnd type="triangle" w="med" len="med"/>
            </a:ln>
          </p:spPr>
        </p:cxnSp>
        <p:cxnSp>
          <p:nvCxnSpPr>
            <p:cNvPr id="29" name="Shape 418"/>
            <p:cNvCxnSpPr>
              <a:endCxn id="31" idx="0"/>
            </p:cNvCxnSpPr>
            <p:nvPr/>
          </p:nvCxnSpPr>
          <p:spPr>
            <a:xfrm flipH="1">
              <a:off x="3237100" y="4008075"/>
              <a:ext cx="670500" cy="683700"/>
            </a:xfrm>
            <a:prstGeom prst="straightConnector1">
              <a:avLst/>
            </a:prstGeom>
            <a:noFill/>
            <a:ln w="19050" cap="flat" cmpd="sng">
              <a:solidFill>
                <a:srgbClr val="990000"/>
              </a:solidFill>
              <a:prstDash val="solid"/>
              <a:round/>
              <a:headEnd type="none" w="med" len="med"/>
              <a:tailEnd type="triangle" w="med" len="med"/>
            </a:ln>
          </p:spPr>
        </p:cxnSp>
        <p:cxnSp>
          <p:nvCxnSpPr>
            <p:cNvPr id="30" name="Shape 420"/>
            <p:cNvCxnSpPr>
              <a:endCxn id="32" idx="0"/>
            </p:cNvCxnSpPr>
            <p:nvPr/>
          </p:nvCxnSpPr>
          <p:spPr>
            <a:xfrm>
              <a:off x="4546825" y="3972675"/>
              <a:ext cx="16800" cy="719100"/>
            </a:xfrm>
            <a:prstGeom prst="straightConnector1">
              <a:avLst/>
            </a:prstGeom>
            <a:noFill/>
            <a:ln w="19050" cap="flat" cmpd="sng">
              <a:solidFill>
                <a:srgbClr val="990000"/>
              </a:solidFill>
              <a:prstDash val="solid"/>
              <a:round/>
              <a:headEnd type="none" w="med" len="med"/>
              <a:tailEnd type="triangle" w="med" len="med"/>
            </a:ln>
          </p:spPr>
        </p:cxnSp>
        <p:sp>
          <p:nvSpPr>
            <p:cNvPr id="31" name="Shape 419"/>
            <p:cNvSpPr txBox="1"/>
            <p:nvPr/>
          </p:nvSpPr>
          <p:spPr>
            <a:xfrm>
              <a:off x="2708950"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t>transaction</a:t>
              </a:r>
              <a:endParaRPr sz="1200"/>
            </a:p>
          </p:txBody>
        </p:sp>
        <p:sp>
          <p:nvSpPr>
            <p:cNvPr id="32" name="Shape 421"/>
            <p:cNvSpPr txBox="1"/>
            <p:nvPr/>
          </p:nvSpPr>
          <p:spPr>
            <a:xfrm>
              <a:off x="4035475"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t>transaction</a:t>
              </a:r>
              <a:endParaRPr sz="1200"/>
            </a:p>
          </p:txBody>
        </p:sp>
        <p:cxnSp>
          <p:nvCxnSpPr>
            <p:cNvPr id="33" name="Shape 422"/>
            <p:cNvCxnSpPr>
              <a:endCxn id="35" idx="0"/>
            </p:cNvCxnSpPr>
            <p:nvPr/>
          </p:nvCxnSpPr>
          <p:spPr>
            <a:xfrm flipH="1">
              <a:off x="5890150" y="3959475"/>
              <a:ext cx="13500" cy="732300"/>
            </a:xfrm>
            <a:prstGeom prst="straightConnector1">
              <a:avLst/>
            </a:prstGeom>
            <a:noFill/>
            <a:ln w="19050" cap="flat" cmpd="sng">
              <a:solidFill>
                <a:srgbClr val="990000"/>
              </a:solidFill>
              <a:prstDash val="solid"/>
              <a:round/>
              <a:headEnd type="none" w="med" len="med"/>
              <a:tailEnd type="triangle" w="med" len="med"/>
            </a:ln>
          </p:spPr>
        </p:cxnSp>
        <p:cxnSp>
          <p:nvCxnSpPr>
            <p:cNvPr id="34" name="Shape 424"/>
            <p:cNvCxnSpPr>
              <a:endCxn id="36" idx="0"/>
            </p:cNvCxnSpPr>
            <p:nvPr/>
          </p:nvCxnSpPr>
          <p:spPr>
            <a:xfrm>
              <a:off x="6525050" y="3986175"/>
              <a:ext cx="793200" cy="705600"/>
            </a:xfrm>
            <a:prstGeom prst="straightConnector1">
              <a:avLst/>
            </a:prstGeom>
            <a:noFill/>
            <a:ln w="19050" cap="flat" cmpd="sng">
              <a:solidFill>
                <a:srgbClr val="990000"/>
              </a:solidFill>
              <a:prstDash val="solid"/>
              <a:round/>
              <a:headEnd type="none" w="med" len="med"/>
              <a:tailEnd type="triangle" w="med" len="med"/>
            </a:ln>
          </p:spPr>
        </p:cxnSp>
        <p:sp>
          <p:nvSpPr>
            <p:cNvPr id="35" name="Shape 423"/>
            <p:cNvSpPr txBox="1"/>
            <p:nvPr/>
          </p:nvSpPr>
          <p:spPr>
            <a:xfrm>
              <a:off x="5362000"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t>transaction</a:t>
              </a:r>
              <a:endParaRPr sz="1200"/>
            </a:p>
          </p:txBody>
        </p:sp>
        <p:sp>
          <p:nvSpPr>
            <p:cNvPr id="36" name="Shape 425"/>
            <p:cNvSpPr txBox="1"/>
            <p:nvPr/>
          </p:nvSpPr>
          <p:spPr>
            <a:xfrm>
              <a:off x="6790100" y="4691775"/>
              <a:ext cx="1056300" cy="3018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ctr"/>
              <a:r>
                <a:rPr lang="en" sz="1200"/>
                <a:t>transaction</a:t>
              </a:r>
              <a:endParaRPr sz="1200"/>
            </a:p>
          </p:txBody>
        </p:sp>
        <p:sp>
          <p:nvSpPr>
            <p:cNvPr id="37" name="Shape 426"/>
            <p:cNvSpPr/>
            <p:nvPr/>
          </p:nvSpPr>
          <p:spPr>
            <a:xfrm>
              <a:off x="284075" y="1260625"/>
              <a:ext cx="7785600" cy="1314000"/>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8" name="Shape 427"/>
            <p:cNvSpPr/>
            <p:nvPr/>
          </p:nvSpPr>
          <p:spPr>
            <a:xfrm>
              <a:off x="2521250" y="2761225"/>
              <a:ext cx="5548500" cy="2325600"/>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39" name="Shape 428"/>
            <p:cNvSpPr txBox="1"/>
            <p:nvPr/>
          </p:nvSpPr>
          <p:spPr>
            <a:xfrm>
              <a:off x="1225125" y="834500"/>
              <a:ext cx="2255400" cy="351300"/>
            </a:xfrm>
            <a:prstGeom prst="rect">
              <a:avLst/>
            </a:prstGeom>
            <a:noFill/>
            <a:ln>
              <a:noFill/>
            </a:ln>
          </p:spPr>
          <p:txBody>
            <a:bodyPr spcFirstLastPara="1" wrap="square" lIns="91425" tIns="91425" rIns="91425" bIns="91425" anchor="t" anchorCtr="0">
              <a:noAutofit/>
            </a:bodyPr>
            <a:lstStyle/>
            <a:p>
              <a:r>
                <a:rPr lang="en"/>
                <a:t>Hash chain of blocks</a:t>
              </a:r>
              <a:endParaRPr/>
            </a:p>
          </p:txBody>
        </p:sp>
        <p:sp>
          <p:nvSpPr>
            <p:cNvPr id="40" name="Shape 429"/>
            <p:cNvSpPr txBox="1"/>
            <p:nvPr/>
          </p:nvSpPr>
          <p:spPr>
            <a:xfrm>
              <a:off x="168675" y="3463775"/>
              <a:ext cx="2352600" cy="351300"/>
            </a:xfrm>
            <a:prstGeom prst="rect">
              <a:avLst/>
            </a:prstGeom>
            <a:noFill/>
            <a:ln>
              <a:noFill/>
            </a:ln>
          </p:spPr>
          <p:txBody>
            <a:bodyPr spcFirstLastPara="1" wrap="square" lIns="91425" tIns="91425" rIns="91425" bIns="91425" anchor="t" anchorCtr="0">
              <a:noAutofit/>
            </a:bodyPr>
            <a:lstStyle/>
            <a:p>
              <a:r>
                <a:rPr lang="en"/>
                <a:t>Hash tree (Merkle tree) of transactions in each block</a:t>
              </a:r>
              <a:endParaRPr/>
            </a:p>
          </p:txBody>
        </p:sp>
      </p:grpSp>
    </p:spTree>
    <p:extLst>
      <p:ext uri="{BB962C8B-B14F-4D97-AF65-F5344CB8AC3E}">
        <p14:creationId xmlns:p14="http://schemas.microsoft.com/office/powerpoint/2010/main" val="11541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2384</Words>
  <Application>Microsoft Office PowerPoint</Application>
  <PresentationFormat>Widescreen</PresentationFormat>
  <Paragraphs>411</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Rounded MT Bold</vt:lpstr>
      <vt:lpstr>Calibri</vt:lpstr>
      <vt:lpstr>Century Gothic</vt:lpstr>
      <vt:lpstr>Courier New</vt:lpstr>
      <vt:lpstr>Trebuchet MS</vt:lpstr>
      <vt:lpstr>Office Theme</vt:lpstr>
      <vt:lpstr>  Bitcoin – nuts and bolts  [scripts + network +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EE-382: Advanced Computer Networks</dc:title>
  <dc:creator>seecs</dc:creator>
  <cp:lastModifiedBy>JUNAID YOUNAS</cp:lastModifiedBy>
  <cp:revision>1349</cp:revision>
  <cp:lastPrinted>2018-02-27T11:28:50Z</cp:lastPrinted>
  <dcterms:created xsi:type="dcterms:W3CDTF">2006-08-16T00:00:00Z</dcterms:created>
  <dcterms:modified xsi:type="dcterms:W3CDTF">2023-06-12T10:03:30Z</dcterms:modified>
</cp:coreProperties>
</file>