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4" r:id="rId3"/>
    <p:sldId id="325" r:id="rId4"/>
    <p:sldId id="292" r:id="rId5"/>
    <p:sldId id="311" r:id="rId6"/>
    <p:sldId id="326" r:id="rId7"/>
    <p:sldId id="329" r:id="rId8"/>
    <p:sldId id="294" r:id="rId9"/>
    <p:sldId id="295" r:id="rId10"/>
    <p:sldId id="296" r:id="rId11"/>
    <p:sldId id="313" r:id="rId12"/>
    <p:sldId id="328" r:id="rId13"/>
    <p:sldId id="330" r:id="rId14"/>
    <p:sldId id="331" r:id="rId15"/>
    <p:sldId id="332" r:id="rId16"/>
    <p:sldId id="333" r:id="rId17"/>
    <p:sldId id="334" r:id="rId18"/>
    <p:sldId id="337" r:id="rId19"/>
    <p:sldId id="335" r:id="rId20"/>
    <p:sldId id="336" r:id="rId21"/>
    <p:sldId id="338" r:id="rId22"/>
    <p:sldId id="339" r:id="rId23"/>
    <p:sldId id="340" r:id="rId24"/>
    <p:sldId id="341" r:id="rId25"/>
    <p:sldId id="342" r:id="rId26"/>
    <p:sldId id="343" r:id="rId27"/>
    <p:sldId id="344" r:id="rId28"/>
    <p:sldId id="345" r:id="rId29"/>
    <p:sldId id="323" r:id="rId30"/>
    <p:sldId id="29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2" autoAdjust="0"/>
    <p:restoredTop sz="70717" autoAdjust="0"/>
  </p:normalViewPr>
  <p:slideViewPr>
    <p:cSldViewPr>
      <p:cViewPr varScale="1">
        <p:scale>
          <a:sx n="46" d="100"/>
          <a:sy n="46" d="100"/>
        </p:scale>
        <p:origin x="1373"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7EF1-0D1A-403C-B1FA-C5BA444A3D50}" type="datetimeFigureOut">
              <a:rPr lang="en-US" smtClean="0"/>
              <a:t>3/31/2022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71A0F-B233-4B9A-BA41-558A20141DF5}" type="slidenum">
              <a:rPr lang="en-US" smtClean="0"/>
              <a:t>‹#›</a:t>
            </a:fld>
            <a:endParaRPr lang="en-US"/>
          </a:p>
        </p:txBody>
      </p:sp>
    </p:spTree>
    <p:extLst>
      <p:ext uri="{BB962C8B-B14F-4D97-AF65-F5344CB8AC3E}">
        <p14:creationId xmlns:p14="http://schemas.microsoft.com/office/powerpoint/2010/main" val="8751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1</a:t>
            </a:fld>
            <a:endParaRPr lang="en-US"/>
          </a:p>
        </p:txBody>
      </p:sp>
    </p:spTree>
    <p:extLst>
      <p:ext uri="{BB962C8B-B14F-4D97-AF65-F5344CB8AC3E}">
        <p14:creationId xmlns:p14="http://schemas.microsoft.com/office/powerpoint/2010/main" val="323304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dirty="0"/>
              <a:t>-traditional enforcement through courts and law</a:t>
            </a:r>
            <a:endParaRPr lang="en-US" i="0" baseline="0" dirty="0"/>
          </a:p>
          <a:p>
            <a:pPr marL="0" indent="0">
              <a:buFontTx/>
              <a:buNone/>
            </a:pPr>
            <a:r>
              <a:rPr lang="en-US" i="0" baseline="0" dirty="0"/>
              <a:t>-here we have technological enforcement</a:t>
            </a:r>
          </a:p>
          <a:p>
            <a:pPr marL="0" indent="0">
              <a:buFontTx/>
              <a:buNone/>
            </a:pPr>
            <a:endParaRPr lang="en-US" i="0" baseline="0" dirty="0"/>
          </a:p>
          <a:p>
            <a:pPr marL="0" indent="0">
              <a:buFontTx/>
              <a:buNone/>
            </a:pPr>
            <a:r>
              <a:rPr lang="en-US" i="0" baseline="0" dirty="0"/>
              <a:t>-Turing-complete languages run on </a:t>
            </a:r>
            <a:r>
              <a:rPr lang="en-US" i="0" baseline="0" dirty="0" err="1" smtClean="0"/>
              <a:t>blockchain</a:t>
            </a: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-an optimization</a:t>
            </a:r>
          </a:p>
          <a:p>
            <a:pPr marL="0" indent="0">
              <a:buFontTx/>
              <a:buNone/>
            </a:pPr>
            <a:r>
              <a:rPr lang="en-US" i="0" baseline="0" dirty="0"/>
              <a:t>-too much overhead if we were to add each transaction individually (data + mining overhead!)</a:t>
            </a:r>
          </a:p>
          <a:p>
            <a:pPr marL="0" indent="0">
              <a:buFontTx/>
              <a:buNone/>
            </a:pPr>
            <a:r>
              <a:rPr lang="en-US" i="0" baseline="0" dirty="0"/>
              <a:t>-single unit of work for miners</a:t>
            </a:r>
          </a:p>
          <a:p>
            <a:pPr marL="0" indent="0">
              <a:buFontTx/>
              <a:buNone/>
            </a:pPr>
            <a:r>
              <a:rPr lang="en-US" i="0" baseline="0" dirty="0"/>
              <a:t>-hash chain of blocks is MUCH shorter than hash chain of transactions (how?)</a:t>
            </a:r>
          </a:p>
          <a:p>
            <a:pPr marL="0" indent="0">
              <a:buFontTx/>
              <a:buNone/>
            </a:pPr>
            <a:r>
              <a:rPr lang="en-US" i="0" baseline="0" dirty="0"/>
              <a:t>-consensus on each transaction would be crazy!</a:t>
            </a:r>
          </a:p>
          <a:p>
            <a:pPr marL="0" indent="0">
              <a:buFontTx/>
              <a:buNone/>
            </a:pPr>
            <a:r>
              <a:rPr lang="en-US" i="0" baseline="0" dirty="0"/>
              <a:t>-verification would be much slower</a:t>
            </a:r>
          </a:p>
          <a:p>
            <a:pPr marL="0" indent="0">
              <a:buFontTx/>
              <a:buNone/>
            </a:pPr>
            <a:endParaRPr lang="en-US" i="0" baseline="0" dirty="0"/>
          </a:p>
          <a:p>
            <a:pPr marL="0" indent="0">
              <a:buFontTx/>
              <a:buNone/>
            </a:pPr>
            <a:r>
              <a:rPr lang="en-US" i="0" baseline="0" dirty="0"/>
              <a:t>-hash (</a:t>
            </a:r>
            <a:r>
              <a:rPr lang="en-US" i="0" baseline="0" dirty="0" err="1"/>
              <a:t>Merkle</a:t>
            </a:r>
            <a:r>
              <a:rPr lang="en-US" i="0" baseline="0" dirty="0"/>
              <a:t>) tree within block – to enable proof of membership property</a:t>
            </a:r>
          </a:p>
        </p:txBody>
      </p:sp>
      <p:sp>
        <p:nvSpPr>
          <p:cNvPr id="4" name="Slide Number Placeholder 3"/>
          <p:cNvSpPr>
            <a:spLocks noGrp="1"/>
          </p:cNvSpPr>
          <p:nvPr>
            <p:ph type="sldNum" sz="quarter" idx="10"/>
          </p:nvPr>
        </p:nvSpPr>
        <p:spPr/>
        <p:txBody>
          <a:bodyPr/>
          <a:lstStyle/>
          <a:p>
            <a:fld id="{49F71A0F-B233-4B9A-BA41-558A20141DF5}" type="slidenum">
              <a:rPr lang="en-US" smtClean="0"/>
              <a:t>11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-for valid block, header has to start with x number of zeros as per difficulty</a:t>
            </a:r>
          </a:p>
          <a:p>
            <a:pPr marL="0" indent="0">
              <a:buFontTx/>
              <a:buNone/>
            </a:pPr>
            <a:endParaRPr lang="en-US" i="0" baseline="0" dirty="0"/>
          </a:p>
          <a:p>
            <a:pPr marL="0" indent="0">
              <a:buFontTx/>
              <a:buNone/>
            </a:pPr>
            <a:r>
              <a:rPr lang="en-US" i="0" baseline="0" dirty="0"/>
              <a:t>-why include difficulty level? So that person who downloads blockchain later can verify winning header is correct</a:t>
            </a:r>
          </a:p>
          <a:p>
            <a:pPr marL="0" indent="0">
              <a:buFontTx/>
              <a:buNone/>
            </a:pPr>
            <a:endParaRPr lang="en-US" i="0" baseline="0" dirty="0"/>
          </a:p>
          <a:p>
            <a:pPr marL="0" indent="0">
              <a:buFontTx/>
              <a:buNone/>
            </a:pPr>
            <a:r>
              <a:rPr lang="en-US" i="0" baseline="0" dirty="0"/>
              <a:t>-why is only header hashed during mining? Because hash is already a fingerprint of all transactions in block – and it would take too much energy to hash entire block.</a:t>
            </a:r>
          </a:p>
        </p:txBody>
      </p:sp>
      <p:sp>
        <p:nvSpPr>
          <p:cNvPr id="4" name="Slide Number Placeholder 3"/>
          <p:cNvSpPr>
            <a:spLocks noGrp="1"/>
          </p:cNvSpPr>
          <p:nvPr>
            <p:ph type="sldNum" sz="quarter" idx="10"/>
          </p:nvPr>
        </p:nvSpPr>
        <p:spPr/>
        <p:txBody>
          <a:bodyPr/>
          <a:lstStyle/>
          <a:p>
            <a:fld id="{49F71A0F-B233-4B9A-BA41-558A20141DF5}" type="slidenum">
              <a:rPr lang="en-US" smtClean="0"/>
              <a:t>13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coinbase</a:t>
            </a:r>
            <a:r>
              <a:rPr lang="en-US" sz="1200" b="0" i="0" kern="1200" dirty="0">
                <a:solidFill>
                  <a:schemeClr val="tx1"/>
                </a:solidFill>
                <a:effectLst/>
                <a:latin typeface="+mn-lt"/>
                <a:ea typeface="+mn-ea"/>
                <a:cs typeface="+mn-cs"/>
              </a:rPr>
              <a:t> transaction is generated before the block is mined, not afterwards, because it must be included in the list of transactions just like all the others. It is the first transaction in the block, and its hash is used in exactly the same way as all the others when constructing the </a:t>
            </a:r>
            <a:r>
              <a:rPr lang="en-US" sz="1200" b="0" i="0" kern="1200" dirty="0" err="1">
                <a:solidFill>
                  <a:schemeClr val="tx1"/>
                </a:solidFill>
                <a:effectLst/>
                <a:latin typeface="+mn-lt"/>
                <a:ea typeface="+mn-ea"/>
                <a:cs typeface="+mn-cs"/>
              </a:rPr>
              <a:t>merkle</a:t>
            </a:r>
            <a:r>
              <a:rPr lang="en-US" sz="1200" b="0" i="0" kern="1200" dirty="0">
                <a:solidFill>
                  <a:schemeClr val="tx1"/>
                </a:solidFill>
                <a:effectLst/>
                <a:latin typeface="+mn-lt"/>
                <a:ea typeface="+mn-ea"/>
                <a:cs typeface="+mn-cs"/>
              </a:rPr>
              <a:t> root.</a:t>
            </a:r>
          </a:p>
          <a:p>
            <a:pPr fontAlgn="base"/>
            <a:r>
              <a:rPr lang="en-US" sz="1200" b="0" i="0" kern="1200" dirty="0">
                <a:solidFill>
                  <a:schemeClr val="tx1"/>
                </a:solidFill>
                <a:effectLst/>
                <a:latin typeface="+mn-lt"/>
                <a:ea typeface="+mn-ea"/>
                <a:cs typeface="+mn-cs"/>
              </a:rPr>
              <a:t>Once the </a:t>
            </a:r>
            <a:r>
              <a:rPr lang="en-US" sz="1200" b="0" i="0" kern="1200" dirty="0" err="1">
                <a:solidFill>
                  <a:schemeClr val="tx1"/>
                </a:solidFill>
                <a:effectLst/>
                <a:latin typeface="+mn-lt"/>
                <a:ea typeface="+mn-ea"/>
                <a:cs typeface="+mn-cs"/>
              </a:rPr>
              <a:t>coinbase</a:t>
            </a:r>
            <a:r>
              <a:rPr lang="en-US" sz="1200" b="0" i="0" kern="1200" dirty="0">
                <a:solidFill>
                  <a:schemeClr val="tx1"/>
                </a:solidFill>
                <a:effectLst/>
                <a:latin typeface="+mn-lt"/>
                <a:ea typeface="+mn-ea"/>
                <a:cs typeface="+mn-cs"/>
              </a:rPr>
              <a:t> transaction is created and the </a:t>
            </a:r>
            <a:r>
              <a:rPr lang="en-US" sz="1200" b="0" i="0" kern="1200" dirty="0" err="1">
                <a:solidFill>
                  <a:schemeClr val="tx1"/>
                </a:solidFill>
                <a:effectLst/>
                <a:latin typeface="+mn-lt"/>
                <a:ea typeface="+mn-ea"/>
                <a:cs typeface="+mn-cs"/>
              </a:rPr>
              <a:t>merkle</a:t>
            </a:r>
            <a:r>
              <a:rPr lang="en-US" sz="1200" b="0" i="0" kern="1200">
                <a:solidFill>
                  <a:schemeClr val="tx1"/>
                </a:solidFill>
                <a:effectLst/>
                <a:latin typeface="+mn-lt"/>
                <a:ea typeface="+mn-ea"/>
                <a:cs typeface="+mn-cs"/>
              </a:rPr>
              <a:t> root calculated, </a:t>
            </a:r>
            <a:r>
              <a:rPr lang="en-US" sz="1200" b="0" i="1" kern="1200">
                <a:solidFill>
                  <a:schemeClr val="tx1"/>
                </a:solidFill>
                <a:effectLst/>
                <a:latin typeface="+mn-lt"/>
                <a:ea typeface="+mn-ea"/>
                <a:cs typeface="+mn-cs"/>
              </a:rPr>
              <a:t>then</a:t>
            </a:r>
            <a:r>
              <a:rPr lang="en-US" sz="1200" b="0" i="0" kern="1200">
                <a:solidFill>
                  <a:schemeClr val="tx1"/>
                </a:solidFill>
                <a:effectLst/>
                <a:latin typeface="+mn-lt"/>
                <a:ea typeface="+mn-ea"/>
                <a:cs typeface="+mn-cs"/>
              </a:rPr>
              <a:t> the nonce is varied and the block is mined.</a:t>
            </a:r>
          </a:p>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a:t>
            </a:r>
            <a:r>
              <a:rPr lang="en-US" i="0" baseline="0" dirty="0" err="1"/>
              <a:t>coinbase</a:t>
            </a:r>
            <a:r>
              <a:rPr lang="en-US" i="0" baseline="0" dirty="0"/>
              <a:t> transaction creates new coins</a:t>
            </a:r>
          </a:p>
          <a:p>
            <a:pPr marL="0" indent="0">
              <a:buFontTx/>
              <a:buNone/>
            </a:pPr>
            <a:r>
              <a:rPr lang="en-US" i="0" baseline="0" dirty="0"/>
              <a:t>-ALWAYS single input and single output</a:t>
            </a:r>
          </a:p>
          <a:p>
            <a:pPr marL="0" indent="0">
              <a:buFontTx/>
              <a:buNone/>
            </a:pPr>
            <a:r>
              <a:rPr lang="en-US" i="0" baseline="0" dirty="0"/>
              <a:t>-input contains a NULL hash</a:t>
            </a:r>
          </a:p>
          <a:p>
            <a:pPr marL="0" indent="0">
              <a:buFontTx/>
              <a:buNone/>
            </a:pPr>
            <a:r>
              <a:rPr lang="en-US" i="0" baseline="0" dirty="0"/>
              <a:t>-index n is always </a:t>
            </a:r>
            <a:r>
              <a:rPr lang="en-US" sz="1200" b="0" i="0" kern="1200" dirty="0">
                <a:solidFill>
                  <a:schemeClr val="tx1"/>
                </a:solidFill>
                <a:effectLst/>
                <a:latin typeface="+mn-lt"/>
                <a:ea typeface="+mn-ea"/>
                <a:cs typeface="+mn-cs"/>
              </a:rPr>
              <a:t>0xFFFFFFFF (</a:t>
            </a:r>
            <a:r>
              <a:rPr lang="en-US" sz="1200" dirty="0">
                <a:solidFill>
                  <a:schemeClr val="tx1"/>
                </a:solidFill>
              </a:rPr>
              <a:t>4294967295</a:t>
            </a:r>
            <a:r>
              <a:rPr lang="en-US" sz="1200" b="0" i="0" kern="1200" dirty="0">
                <a:solidFill>
                  <a:schemeClr val="tx1"/>
                </a:solidFill>
                <a:effectLst/>
                <a:latin typeface="+mn-lt"/>
                <a:ea typeface="+mn-ea"/>
                <a:cs typeface="+mn-cs"/>
              </a:rPr>
              <a:t>)</a:t>
            </a:r>
          </a:p>
          <a:p>
            <a:pPr marL="0" indent="0">
              <a:buFontTx/>
              <a:buNone/>
            </a:pPr>
            <a:r>
              <a:rPr lang="en-US" i="0" baseline="0" dirty="0"/>
              <a:t>-value determined by algorithm</a:t>
            </a:r>
          </a:p>
          <a:p>
            <a:pPr marL="0" indent="0">
              <a:buFontTx/>
              <a:buNone/>
            </a:pPr>
            <a:r>
              <a:rPr lang="en-US" i="0" baseline="0" dirty="0"/>
              <a:t>-special </a:t>
            </a:r>
            <a:r>
              <a:rPr lang="en-US" i="0" baseline="0" dirty="0" err="1"/>
              <a:t>coinbase</a:t>
            </a:r>
            <a:r>
              <a:rPr lang="en-US" i="0" baseline="0" dirty="0"/>
              <a:t> parameter – miner can put in any random information</a:t>
            </a:r>
          </a:p>
          <a:p>
            <a:pPr marL="0" indent="0">
              <a:buFontTx/>
              <a:buNone/>
            </a:pPr>
            <a:endParaRPr lang="en-US" i="0" baseline="0" dirty="0"/>
          </a:p>
          <a:p>
            <a:pPr marL="0" indent="0">
              <a:buFontTx/>
              <a:buNone/>
            </a:pPr>
            <a:r>
              <a:rPr lang="en-US" i="0" baseline="0" dirty="0"/>
              <a:t>-</a:t>
            </a:r>
            <a:r>
              <a:rPr lang="en-US" i="0" baseline="0" dirty="0" err="1"/>
              <a:t>timestamping</a:t>
            </a:r>
            <a:r>
              <a:rPr lang="en-US" i="0" baseline="0" dirty="0"/>
              <a:t>! Block mined *after* 3/1/2009</a:t>
            </a:r>
          </a:p>
        </p:txBody>
      </p:sp>
      <p:sp>
        <p:nvSpPr>
          <p:cNvPr id="4" name="Slide Number Placeholder 3"/>
          <p:cNvSpPr>
            <a:spLocks noGrp="1"/>
          </p:cNvSpPr>
          <p:nvPr>
            <p:ph type="sldNum" sz="quarter" idx="10"/>
          </p:nvPr>
        </p:nvSpPr>
        <p:spPr/>
        <p:txBody>
          <a:bodyPr/>
          <a:lstStyle/>
          <a:p>
            <a:fld id="{49F71A0F-B233-4B9A-BA41-558A20141DF5}" type="slidenum">
              <a:rPr lang="en-US" smtClean="0"/>
              <a:t>15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-all nodes are equal, no master nodes, hierarchy, etc.</a:t>
            </a:r>
          </a:p>
          <a:p>
            <a:pPr marL="0" indent="0">
              <a:buFontTx/>
              <a:buNone/>
            </a:pPr>
            <a:endParaRPr lang="en-US" i="0" baseline="0" dirty="0"/>
          </a:p>
          <a:p>
            <a:pPr marL="0" indent="0">
              <a:buFontTx/>
              <a:buNone/>
            </a:pPr>
            <a:r>
              <a:rPr lang="en-US" i="0" baseline="0" dirty="0"/>
              <a:t>-if a node hasn’t been seen for 3 hours, other nodes start to forget it</a:t>
            </a:r>
          </a:p>
          <a:p>
            <a:pPr marL="0" indent="0">
              <a:buFontTx/>
              <a:buNone/>
            </a:pPr>
            <a:endParaRPr lang="en-US" i="0" baseline="0" dirty="0"/>
          </a:p>
          <a:p>
            <a:pPr marL="0" indent="0">
              <a:buFontTx/>
              <a:buNone/>
            </a:pPr>
            <a:r>
              <a:rPr lang="en-US" i="0" baseline="0" dirty="0"/>
              <a:t>-if a node gets a transaction that’s not in the blockchain, it validates, forwards, and stores it in </a:t>
            </a:r>
            <a:r>
              <a:rPr lang="en-US" i="0" baseline="0" dirty="0" err="1"/>
              <a:t>mempool</a:t>
            </a:r>
            <a:endParaRPr lang="en-US" i="0" baseline="0" dirty="0"/>
          </a:p>
          <a:p>
            <a:pPr marL="0" indent="0">
              <a:buFontTx/>
              <a:buNone/>
            </a:pPr>
            <a:r>
              <a:rPr lang="en-US" i="0" baseline="0" dirty="0"/>
              <a:t>-if it receives a transaction already in </a:t>
            </a:r>
            <a:r>
              <a:rPr lang="en-US" i="0" baseline="0" dirty="0" err="1"/>
              <a:t>mempool</a:t>
            </a:r>
            <a:r>
              <a:rPr lang="en-US" i="0" baseline="0" dirty="0"/>
              <a:t>, it doesn’t further broadcast it</a:t>
            </a:r>
          </a:p>
          <a:p>
            <a:pPr marL="0" indent="0">
              <a:buFontTx/>
              <a:buNone/>
            </a:pPr>
            <a:r>
              <a:rPr lang="en-US" i="0" baseline="0" dirty="0"/>
              <a:t>-necessary so that flows terminate and loops don’t build in the network</a:t>
            </a:r>
          </a:p>
          <a:p>
            <a:pPr marL="0" indent="0">
              <a:buFontTx/>
              <a:buNone/>
            </a:pPr>
            <a:endParaRPr lang="en-US" i="0" baseline="0" dirty="0"/>
          </a:p>
          <a:p>
            <a:pPr marL="0" indent="0">
              <a:buFontTx/>
              <a:buNone/>
            </a:pPr>
            <a:endParaRPr lang="en-US" i="0" baseline="0" dirty="0"/>
          </a:p>
          <a:p>
            <a:pPr marL="0" indent="0">
              <a:buFontTx/>
              <a:buNone/>
            </a:pPr>
            <a:r>
              <a:rPr lang="en-US" i="0" baseline="0" dirty="0"/>
              <a:t>-connect to seed node which introduces you to other nodes and so on and so forth</a:t>
            </a:r>
          </a:p>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-transaction is valid means format must be correct and scripts must return true</a:t>
            </a:r>
          </a:p>
          <a:p>
            <a:pPr marL="0" indent="0">
              <a:buFontTx/>
              <a:buNone/>
            </a:pPr>
            <a:endParaRPr lang="en-US" i="0" baseline="0" dirty="0"/>
          </a:p>
          <a:p>
            <a:pPr marL="0" indent="0">
              <a:buFontTx/>
              <a:buNone/>
            </a:pPr>
            <a:r>
              <a:rPr lang="en-US" i="0" baseline="0" dirty="0"/>
              <a:t>-super cautious on scripts since some have been known to cause errors</a:t>
            </a:r>
          </a:p>
          <a:p>
            <a:pPr marL="0" indent="0">
              <a:buFontTx/>
              <a:buNone/>
            </a:pPr>
            <a:endParaRPr lang="en-US" i="0" baseline="0" dirty="0"/>
          </a:p>
          <a:p>
            <a:pPr marL="0" indent="0">
              <a:buFontTx/>
              <a:buNone/>
            </a:pPr>
            <a:r>
              <a:rPr lang="en-US" i="0" baseline="0" dirty="0"/>
              <a:t>-outputs must not have been spent already</a:t>
            </a:r>
          </a:p>
          <a:p>
            <a:pPr marL="0" indent="0">
              <a:buFontTx/>
              <a:buNone/>
            </a:pPr>
            <a:endParaRPr lang="en-US" i="0" baseline="0" dirty="0"/>
          </a:p>
          <a:p>
            <a:pPr marL="0" indent="0">
              <a:buFontTx/>
              <a:buNone/>
            </a:pPr>
            <a:r>
              <a:rPr lang="en-US" i="0" baseline="0" dirty="0"/>
              <a:t>-if node receives transaction it has already seen, it doesn’t forward it</a:t>
            </a:r>
          </a:p>
          <a:p>
            <a:pPr marL="0" indent="0">
              <a:buFontTx/>
              <a:buNone/>
            </a:pPr>
            <a:endParaRPr lang="en-US" i="0" baseline="0" dirty="0"/>
          </a:p>
          <a:p>
            <a:pPr marL="0" indent="0">
              <a:buFontTx/>
              <a:buNone/>
            </a:pPr>
            <a:r>
              <a:rPr lang="en-US" i="0" baseline="0" dirty="0"/>
              <a:t>-why must *every* node do these checks for themselves?</a:t>
            </a:r>
          </a:p>
        </p:txBody>
      </p:sp>
      <p:sp>
        <p:nvSpPr>
          <p:cNvPr id="4" name="Slide Number Placeholder 3"/>
          <p:cNvSpPr>
            <a:spLocks noGrp="1"/>
          </p:cNvSpPr>
          <p:nvPr>
            <p:ph type="sldNum" sz="quarter" idx="10"/>
          </p:nvPr>
        </p:nvSpPr>
        <p:spPr/>
        <p:txBody>
          <a:bodyPr/>
          <a:lstStyle/>
          <a:p>
            <a:fld id="{49F71A0F-B233-4B9A-BA41-558A20141DF5}" type="slidenum">
              <a:rPr lang="en-US" smtClean="0"/>
              <a:t>17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-hash value has to be valid and meet difficulty level</a:t>
            </a:r>
          </a:p>
          <a:p>
            <a:pPr marL="0" indent="0">
              <a:buFontTx/>
              <a:buNone/>
            </a:pPr>
            <a:r>
              <a:rPr lang="en-US" i="0" baseline="0" dirty="0"/>
              <a:t>-node *only* forwards block if it is received on the longest branch – this minimizes forks building up</a:t>
            </a:r>
          </a:p>
          <a:p>
            <a:pPr marL="0" indent="0">
              <a:buFontTx/>
              <a:buNone/>
            </a:pPr>
            <a:endParaRPr lang="en-US" i="0" baseline="0" dirty="0"/>
          </a:p>
          <a:p>
            <a:pPr marL="0" indent="0">
              <a:buFontTx/>
              <a:buNone/>
            </a:pPr>
            <a:r>
              <a:rPr lang="en-US" i="0" baseline="0" dirty="0"/>
              <a:t>-checks on transactions in blocks?</a:t>
            </a:r>
          </a:p>
          <a:p>
            <a:pPr marL="0" indent="0">
              <a:buFontTx/>
              <a:buNone/>
            </a:pPr>
            <a:r>
              <a:rPr lang="en-US" i="0" baseline="0" dirty="0"/>
              <a:t>-compare and remove for the most part! Only do transaction checks if there is a new transaction in the block</a:t>
            </a:r>
          </a:p>
        </p:txBody>
      </p:sp>
      <p:sp>
        <p:nvSpPr>
          <p:cNvPr id="4" name="Slide Number Placeholder 3"/>
          <p:cNvSpPr>
            <a:spLocks noGrp="1"/>
          </p:cNvSpPr>
          <p:nvPr>
            <p:ph type="sldNum" sz="quarter" idx="10"/>
          </p:nvPr>
        </p:nvSpPr>
        <p:spPr/>
        <p:txBody>
          <a:bodyPr/>
          <a:lstStyle/>
          <a:p>
            <a:fld id="{49F71A0F-B233-4B9A-BA41-558A20141DF5}" type="slidenum">
              <a:rPr lang="en-US" smtClean="0"/>
              <a:t>19</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-ideal of </a:t>
            </a:r>
            <a:r>
              <a:rPr lang="en-US" i="0" baseline="0" dirty="0" err="1"/>
              <a:t>Bitcoin</a:t>
            </a:r>
            <a:r>
              <a:rPr lang="en-US" i="0" baseline="0" dirty="0"/>
              <a:t> is zero-confirmation transactions</a:t>
            </a:r>
          </a:p>
          <a:p>
            <a:pPr marL="0" indent="0">
              <a:buFontTx/>
              <a:buNone/>
            </a:pPr>
            <a:r>
              <a:rPr lang="en-US" i="0" baseline="0" dirty="0"/>
              <a:t>-replace-by-fee is good for miners – nodes replace a transaction in their pool if they hear of a double-spend which has higher transaction fees</a:t>
            </a:r>
          </a:p>
          <a:p>
            <a:pPr marL="0" indent="0">
              <a:buFontTx/>
              <a:buNone/>
            </a:pPr>
            <a:r>
              <a:rPr lang="en-US" i="0" baseline="0" dirty="0"/>
              <a:t>-actually makes double-spend much easier</a:t>
            </a:r>
          </a:p>
          <a:p>
            <a:pPr marL="0" indent="0">
              <a:buFontTx/>
              <a:buNone/>
            </a:pPr>
            <a:endParaRPr lang="en-US" i="0" baseline="0" dirty="0"/>
          </a:p>
          <a:p>
            <a:pPr marL="0" indent="0">
              <a:buFontTx/>
              <a:buNone/>
            </a:pPr>
            <a:r>
              <a:rPr lang="en-US" i="0" baseline="0" dirty="0"/>
              <a:t>-special field (sequence number) whereby transactions eligible for replace-by-fee can be specially marked</a:t>
            </a:r>
          </a:p>
        </p:txBody>
      </p:sp>
      <p:sp>
        <p:nvSpPr>
          <p:cNvPr id="4" name="Slide Number Placeholder 3"/>
          <p:cNvSpPr>
            <a:spLocks noGrp="1"/>
          </p:cNvSpPr>
          <p:nvPr>
            <p:ph type="sldNum" sz="quarter" idx="10"/>
          </p:nvPr>
        </p:nvSpPr>
        <p:spPr/>
        <p:txBody>
          <a:bodyPr/>
          <a:lstStyle/>
          <a:p>
            <a:fld id="{49F71A0F-B233-4B9A-BA41-558A20141DF5}" type="slidenum">
              <a:rPr lang="en-US" smtClean="0"/>
              <a:t>20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-nodes require more and more storage and RAM as blockchain grows</a:t>
            </a:r>
          </a:p>
          <a:p>
            <a:pPr marL="0" indent="0">
              <a:buFontTx/>
              <a:buNone/>
            </a:pPr>
            <a:r>
              <a:rPr lang="en-US" i="0" baseline="0" dirty="0"/>
              <a:t>-size was 10s of Gigs in 2015 – now 150 </a:t>
            </a:r>
            <a:r>
              <a:rPr lang="en-US" i="0" baseline="0" dirty="0" err="1"/>
              <a:t>gi</a:t>
            </a:r>
            <a:endParaRPr lang="en-US" i="0" baseline="0" dirty="0"/>
          </a:p>
          <a:p>
            <a:pPr marL="0" indent="0">
              <a:buFontTx/>
              <a:buNone/>
            </a:pPr>
            <a:r>
              <a:rPr lang="en-US" i="0" baseline="0" dirty="0"/>
              <a:t>-also a lot of new </a:t>
            </a:r>
            <a:r>
              <a:rPr lang="en-US" i="0" baseline="0" dirty="0" err="1"/>
              <a:t>cryptocurrencies</a:t>
            </a:r>
            <a:r>
              <a:rPr lang="en-US" i="0" baseline="0" dirty="0"/>
              <a:t> out there that people would rather follow</a:t>
            </a:r>
          </a:p>
          <a:p>
            <a:pPr marL="0" indent="0">
              <a:buFontTx/>
              <a:buNone/>
            </a:pPr>
            <a:endParaRPr lang="en-US" i="0" baseline="0" dirty="0"/>
          </a:p>
          <a:p>
            <a:pPr marL="0" indent="0">
              <a:buFontTx/>
              <a:buNone/>
            </a:pPr>
            <a:r>
              <a:rPr lang="en-US" i="0" baseline="0" dirty="0"/>
              <a:t>-UTXO set – unspent TX outputs maintained in RAM to speed up processing</a:t>
            </a:r>
          </a:p>
        </p:txBody>
      </p:sp>
      <p:sp>
        <p:nvSpPr>
          <p:cNvPr id="4" name="Slide Number Placeholder 3"/>
          <p:cNvSpPr>
            <a:spLocks noGrp="1"/>
          </p:cNvSpPr>
          <p:nvPr>
            <p:ph type="sldNum" sz="quarter" idx="10"/>
          </p:nvPr>
        </p:nvSpPr>
        <p:spPr/>
        <p:txBody>
          <a:bodyPr/>
          <a:lstStyle/>
          <a:p>
            <a:fld id="{49F71A0F-B233-4B9A-BA41-558A20141DF5}" type="slidenum">
              <a:rPr lang="en-US" smtClean="0"/>
              <a:t>21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-SPV – Simplified Payment Verification</a:t>
            </a:r>
          </a:p>
          <a:p>
            <a:pPr marL="0" indent="0">
              <a:buFontTx/>
              <a:buNone/>
            </a:pPr>
            <a:endParaRPr lang="en-US" i="0" baseline="0" dirty="0"/>
          </a:p>
          <a:p>
            <a:pPr marL="0" indent="0">
              <a:buFontTx/>
              <a:buNone/>
            </a:pPr>
            <a:r>
              <a:rPr lang="en-US" i="0" baseline="0" dirty="0"/>
              <a:t>-trust full nodes to have done entire validation</a:t>
            </a:r>
          </a:p>
          <a:p>
            <a:pPr marL="0" indent="0">
              <a:buFontTx/>
              <a:buNone/>
            </a:pPr>
            <a:r>
              <a:rPr lang="en-US" i="0" baseline="0" dirty="0"/>
              <a:t>-assumption that since mining is hard (which SPV nodes *do* check), miners would have at least validated the block and its contents too</a:t>
            </a:r>
          </a:p>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22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-from 2015</a:t>
            </a:r>
          </a:p>
          <a:p>
            <a:pPr marL="0" indent="0">
              <a:buFontTx/>
              <a:buNone/>
            </a:pPr>
            <a:r>
              <a:rPr lang="en-US" i="0" baseline="0" dirty="0"/>
              <a:t>-90% of nodes run Core </a:t>
            </a:r>
            <a:r>
              <a:rPr lang="en-US" i="0" baseline="0" dirty="0" err="1"/>
              <a:t>Bitcoin</a:t>
            </a:r>
            <a:r>
              <a:rPr lang="en-US" i="0" baseline="0" dirty="0"/>
              <a:t> client</a:t>
            </a:r>
          </a:p>
        </p:txBody>
      </p:sp>
      <p:sp>
        <p:nvSpPr>
          <p:cNvPr id="4" name="Slide Number Placeholder 3"/>
          <p:cNvSpPr>
            <a:spLocks noGrp="1"/>
          </p:cNvSpPr>
          <p:nvPr>
            <p:ph type="sldNum" sz="quarter" idx="10"/>
          </p:nvPr>
        </p:nvSpPr>
        <p:spPr/>
        <p:txBody>
          <a:bodyPr/>
          <a:lstStyle/>
          <a:p>
            <a:fld id="{49F71A0F-B233-4B9A-BA41-558A20141DF5}" type="slidenum">
              <a:rPr lang="en-US" smtClean="0"/>
              <a:t>23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00" marR="0" lvl="0" indent="0" rtl="0">
              <a:lnSpc>
                <a:spcPct val="100000"/>
              </a:lnSpc>
              <a:spcBef>
                <a:spcPts val="600"/>
              </a:spcBef>
              <a:spcAft>
                <a:spcPts val="0"/>
              </a:spcAft>
              <a:buSzPts val="3000"/>
              <a:buNone/>
            </a:pPr>
            <a:r>
              <a:rPr lang="en-US" i="0" baseline="0" dirty="0"/>
              <a:t>-coin supply and reward will likely not change, financial implications are </a:t>
            </a:r>
            <a:r>
              <a:rPr lang="en-US" i="0" baseline="0"/>
              <a:t>too great</a:t>
            </a:r>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24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25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-hard forks – upgraded nodes recognize a block which older blocks do not</a:t>
            </a:r>
          </a:p>
          <a:p>
            <a:pPr marL="0" indent="0">
              <a:buFontTx/>
              <a:buNone/>
            </a:pPr>
            <a:endParaRPr lang="en-US" i="0" baseline="0" dirty="0"/>
          </a:p>
          <a:p>
            <a:pPr marL="0" indent="0">
              <a:buFontTx/>
              <a:buNone/>
            </a:pPr>
            <a:r>
              <a:rPr lang="en-US" i="0" baseline="0" dirty="0"/>
              <a:t>-in this case, Block 23 is as per old format, Block 24 is new</a:t>
            </a:r>
          </a:p>
          <a:p>
            <a:pPr marL="0" indent="0">
              <a:buFontTx/>
              <a:buNone/>
            </a:pPr>
            <a:endParaRPr lang="en-US" i="0" baseline="0" dirty="0"/>
          </a:p>
          <a:p>
            <a:pPr marL="0" indent="0">
              <a:buFontTx/>
              <a:buNone/>
            </a:pPr>
            <a:r>
              <a:rPr lang="en-US" i="0" baseline="0" dirty="0"/>
              <a:t>-no compromise – blockchain splits</a:t>
            </a:r>
          </a:p>
        </p:txBody>
      </p:sp>
      <p:sp>
        <p:nvSpPr>
          <p:cNvPr id="4" name="Slide Number Placeholder 3"/>
          <p:cNvSpPr>
            <a:spLocks noGrp="1"/>
          </p:cNvSpPr>
          <p:nvPr>
            <p:ph type="sldNum" sz="quarter" idx="10"/>
          </p:nvPr>
        </p:nvSpPr>
        <p:spPr/>
        <p:txBody>
          <a:bodyPr/>
          <a:lstStyle/>
          <a:p>
            <a:fld id="{49F71A0F-B233-4B9A-BA41-558A20141DF5}" type="slidenum">
              <a:rPr lang="en-US" smtClean="0"/>
              <a:t>26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-interoperable with older nodes</a:t>
            </a:r>
          </a:p>
          <a:p>
            <a:pPr marL="0" indent="0">
              <a:buFontTx/>
              <a:buNone/>
            </a:pPr>
            <a:endParaRPr lang="en-US" i="0" baseline="0" dirty="0"/>
          </a:p>
          <a:p>
            <a:pPr marL="0" indent="0">
              <a:buFontTx/>
              <a:buNone/>
            </a:pPr>
            <a:r>
              <a:rPr lang="en-US" i="0" baseline="0" dirty="0"/>
              <a:t>-P2SH feature caused a soft fork</a:t>
            </a:r>
          </a:p>
          <a:p>
            <a:pPr marL="0" indent="0">
              <a:buFontTx/>
              <a:buNone/>
            </a:pPr>
            <a:r>
              <a:rPr lang="en-US" i="0" baseline="0" dirty="0"/>
              <a:t>-old nodes: hash a data value and check if hash matches value in output script</a:t>
            </a:r>
          </a:p>
          <a:p>
            <a:pPr marL="0" indent="0">
              <a:buFontTx/>
              <a:buNone/>
            </a:pPr>
            <a:r>
              <a:rPr lang="en-US" i="0" baseline="0" dirty="0"/>
              <a:t>-new nodes: addition step to running the output script to check script validity</a:t>
            </a:r>
          </a:p>
          <a:p>
            <a:pPr marL="0" indent="0">
              <a:buFontTx/>
              <a:buNone/>
            </a:pPr>
            <a:endParaRPr lang="en-US" i="0" baseline="0" dirty="0"/>
          </a:p>
          <a:p>
            <a:pPr marL="0" indent="0">
              <a:buFontTx/>
              <a:buNone/>
            </a:pPr>
            <a:r>
              <a:rPr lang="en-US" i="0" baseline="0" dirty="0"/>
              <a:t>-e.g. add UTXO tree in </a:t>
            </a:r>
            <a:r>
              <a:rPr lang="en-US" i="0" baseline="0" dirty="0" err="1"/>
              <a:t>coinbase</a:t>
            </a:r>
            <a:r>
              <a:rPr lang="en-US" i="0" baseline="0" dirty="0"/>
              <a:t> parameter</a:t>
            </a:r>
          </a:p>
        </p:txBody>
      </p:sp>
      <p:sp>
        <p:nvSpPr>
          <p:cNvPr id="4" name="Slide Number Placeholder 3"/>
          <p:cNvSpPr>
            <a:spLocks noGrp="1"/>
          </p:cNvSpPr>
          <p:nvPr>
            <p:ph type="sldNum" sz="quarter" idx="10"/>
          </p:nvPr>
        </p:nvSpPr>
        <p:spPr/>
        <p:txBody>
          <a:bodyPr/>
          <a:lstStyle/>
          <a:p>
            <a:fld id="{49F71A0F-B233-4B9A-BA41-558A20141DF5}" type="slidenum">
              <a:rPr lang="en-US" smtClean="0"/>
              <a:t>27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-bugs – e.g. the extra bit in MULTISIG instruction</a:t>
            </a:r>
          </a:p>
          <a:p>
            <a:pPr marL="0" indent="0">
              <a:buFontTx/>
              <a:buNone/>
            </a:pPr>
            <a:endParaRPr lang="en-US" i="0" baseline="0" dirty="0"/>
          </a:p>
          <a:p>
            <a:pPr marL="0" indent="0">
              <a:buFontTx/>
              <a:buNone/>
            </a:pPr>
            <a:r>
              <a:rPr lang="en-US" i="0" baseline="0" dirty="0"/>
              <a:t>-work around problems – like in real life!</a:t>
            </a:r>
          </a:p>
          <a:p>
            <a:pPr marL="0" indent="0">
              <a:buFontTx/>
              <a:buNone/>
            </a:pPr>
            <a:endParaRPr lang="en-US" i="0" baseline="0" dirty="0"/>
          </a:p>
          <a:p>
            <a:pPr marL="0" indent="0">
              <a:buFontTx/>
              <a:buNone/>
            </a:pPr>
            <a:r>
              <a:rPr lang="en-US" i="0" baseline="0" dirty="0"/>
              <a:t>-many of these fixes have been implemented and validated in newer coins</a:t>
            </a:r>
          </a:p>
        </p:txBody>
      </p:sp>
      <p:sp>
        <p:nvSpPr>
          <p:cNvPr id="4" name="Slide Number Placeholder 3"/>
          <p:cNvSpPr>
            <a:spLocks noGrp="1"/>
          </p:cNvSpPr>
          <p:nvPr>
            <p:ph type="sldNum" sz="quarter" idx="10"/>
          </p:nvPr>
        </p:nvSpPr>
        <p:spPr/>
        <p:txBody>
          <a:bodyPr/>
          <a:lstStyle/>
          <a:p>
            <a:fld id="{49F71A0F-B233-4B9A-BA41-558A20141DF5}" type="slidenum">
              <a:rPr lang="en-US" smtClean="0"/>
              <a:t>28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29</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By "burning" a tranche of </a:t>
            </a:r>
            <a:r>
              <a:rPr lang="en-US" sz="1200" b="0" i="0" kern="1200" dirty="0" err="1">
                <a:solidFill>
                  <a:schemeClr val="tx1"/>
                </a:solidFill>
                <a:effectLst/>
                <a:latin typeface="+mn-lt"/>
                <a:ea typeface="+mn-ea"/>
                <a:cs typeface="+mn-cs"/>
              </a:rPr>
              <a:t>bitcoins</a:t>
            </a:r>
            <a:r>
              <a:rPr lang="en-US" sz="1200" b="0" i="0" kern="1200" dirty="0">
                <a:solidFill>
                  <a:schemeClr val="tx1"/>
                </a:solidFill>
                <a:effectLst/>
                <a:latin typeface="+mn-lt"/>
                <a:ea typeface="+mn-ea"/>
                <a:cs typeface="+mn-cs"/>
              </a:rPr>
              <a:t> I just mean sending them to an address which is </a:t>
            </a:r>
            <a:r>
              <a:rPr lang="en-US" sz="1200" b="0" i="0" kern="1200" dirty="0" err="1">
                <a:solidFill>
                  <a:schemeClr val="tx1"/>
                </a:solidFill>
                <a:effectLst/>
                <a:latin typeface="+mn-lt"/>
                <a:ea typeface="+mn-ea"/>
                <a:cs typeface="+mn-cs"/>
              </a:rPr>
              <a:t>unspendable</a:t>
            </a:r>
            <a:r>
              <a:rPr lang="en-US" sz="1200" b="0" i="0" kern="1200" dirty="0">
                <a:solidFill>
                  <a:schemeClr val="tx1"/>
                </a:solidFill>
                <a:effectLst/>
                <a:latin typeface="+mn-lt"/>
                <a:ea typeface="+mn-ea"/>
                <a:cs typeface="+mn-cs"/>
              </a:rPr>
              <a:t>. The precise technical details of this will vary from cryptocurrency to cryptocurrency. With </a:t>
            </a:r>
            <a:r>
              <a:rPr lang="en-US" sz="1200" b="0" i="0" kern="1200" dirty="0" err="1">
                <a:solidFill>
                  <a:schemeClr val="tx1"/>
                </a:solidFill>
                <a:effectLst/>
                <a:latin typeface="+mn-lt"/>
                <a:ea typeface="+mn-ea"/>
                <a:cs typeface="+mn-cs"/>
              </a:rPr>
              <a:t>Bitcoin</a:t>
            </a:r>
            <a:r>
              <a:rPr lang="en-US" sz="1200" b="0" i="0" kern="1200" dirty="0">
                <a:solidFill>
                  <a:schemeClr val="tx1"/>
                </a:solidFill>
                <a:effectLst/>
                <a:latin typeface="+mn-lt"/>
                <a:ea typeface="+mn-ea"/>
                <a:cs typeface="+mn-cs"/>
              </a:rPr>
              <a:t>, any address which is [the RIPEMD160/SHA256 hash of] a script that evaluates to false will do. So, the script should do a "deliberately silly" thing - instead of things like "check such-and-such signature, and put the validity result on the stack", it should do something like "add 2 and 2, and now check if what's on top of the stack is equal to 5". (Or just "push 4, and check if it's equal to 5". Anything of that sort.)  (https://en.bitcoin.it/wiki/Proof_of_burn)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-maintain</a:t>
            </a:r>
            <a:r>
              <a:rPr lang="en-US" sz="1200" b="0" i="0" kern="1200" baseline="0" dirty="0">
                <a:solidFill>
                  <a:schemeClr val="tx1"/>
                </a:solidFill>
                <a:effectLst/>
                <a:latin typeface="+mn-lt"/>
                <a:ea typeface="+mn-ea"/>
                <a:cs typeface="+mn-cs"/>
              </a:rPr>
              <a:t> scarcity</a:t>
            </a:r>
          </a:p>
          <a:p>
            <a:r>
              <a:rPr lang="en-US" sz="1200" b="0" i="0" kern="1200" baseline="0" dirty="0">
                <a:solidFill>
                  <a:schemeClr val="tx1"/>
                </a:solidFill>
                <a:effectLst/>
                <a:latin typeface="+mn-lt"/>
                <a:ea typeface="+mn-ea"/>
                <a:cs typeface="+mn-cs"/>
              </a:rPr>
              <a:t>-similar to when government’s contract money supply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-alternative to </a:t>
            </a:r>
            <a:r>
              <a:rPr lang="en-US" sz="1200" b="0" i="0" kern="1200" dirty="0" err="1">
                <a:solidFill>
                  <a:schemeClr val="tx1"/>
                </a:solidFill>
                <a:effectLst/>
                <a:latin typeface="+mn-lt"/>
                <a:ea typeface="+mn-ea"/>
                <a:cs typeface="+mn-cs"/>
              </a:rPr>
              <a:t>PoW</a:t>
            </a:r>
            <a:r>
              <a:rPr lang="en-US" sz="1200" b="0" i="0" kern="1200" dirty="0">
                <a:solidFill>
                  <a:schemeClr val="tx1"/>
                </a:solidFill>
                <a:effectLst/>
                <a:latin typeface="+mn-lt"/>
                <a:ea typeface="+mn-ea"/>
                <a:cs typeface="+mn-cs"/>
              </a:rPr>
              <a:t> – a *different* way to make</a:t>
            </a:r>
            <a:r>
              <a:rPr lang="en-US" sz="1200" b="0" i="0" kern="1200" baseline="0" dirty="0">
                <a:solidFill>
                  <a:schemeClr val="tx1"/>
                </a:solidFill>
                <a:effectLst/>
                <a:latin typeface="+mn-lt"/>
                <a:ea typeface="+mn-ea"/>
                <a:cs typeface="+mn-cs"/>
              </a:rPr>
              <a:t> effort</a:t>
            </a:r>
          </a:p>
          <a:p>
            <a:r>
              <a:rPr lang="en-US" sz="1200" b="0" i="0" kern="1200" baseline="0" dirty="0">
                <a:solidFill>
                  <a:schemeClr val="tx1"/>
                </a:solidFill>
                <a:effectLst/>
                <a:latin typeface="+mn-lt"/>
                <a:ea typeface="+mn-ea"/>
                <a:cs typeface="+mn-cs"/>
              </a:rPr>
              <a:t>-with </a:t>
            </a:r>
            <a:r>
              <a:rPr lang="en-US" sz="1200" b="0" i="0" kern="1200" baseline="0" dirty="0" err="1">
                <a:solidFill>
                  <a:schemeClr val="tx1"/>
                </a:solidFill>
                <a:effectLst/>
                <a:latin typeface="+mn-lt"/>
                <a:ea typeface="+mn-ea"/>
                <a:cs typeface="+mn-cs"/>
              </a:rPr>
              <a:t>PoW</a:t>
            </a:r>
            <a:r>
              <a:rPr lang="en-US" sz="1200" b="0" i="0" kern="1200" baseline="0" dirty="0">
                <a:solidFill>
                  <a:schemeClr val="tx1"/>
                </a:solidFill>
                <a:effectLst/>
                <a:latin typeface="+mn-lt"/>
                <a:ea typeface="+mn-ea"/>
                <a:cs typeface="+mn-cs"/>
              </a:rPr>
              <a:t>, you spend in terms of energy for mining</a:t>
            </a:r>
          </a:p>
          <a:p>
            <a:r>
              <a:rPr lang="en-US" sz="1200" b="0" i="0" kern="1200" baseline="0" dirty="0">
                <a:solidFill>
                  <a:schemeClr val="tx1"/>
                </a:solidFill>
                <a:effectLst/>
                <a:latin typeface="+mn-lt"/>
                <a:ea typeface="+mn-ea"/>
                <a:cs typeface="+mn-cs"/>
              </a:rPr>
              <a:t>-in this case, you spend coins directly – auction for who gets to mine the next block!</a:t>
            </a:r>
          </a:p>
          <a:p>
            <a:r>
              <a:rPr lang="en-US" sz="1200" b="0" i="0" kern="1200" baseline="0" dirty="0">
                <a:solidFill>
                  <a:schemeClr val="tx1"/>
                </a:solidFill>
                <a:effectLst/>
                <a:latin typeface="+mn-lt"/>
                <a:ea typeface="+mn-ea"/>
                <a:cs typeface="+mn-cs"/>
              </a:rPr>
              <a:t>-no pollution!</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-inherently wasteful though</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idea behind these consensus strategies should be pretty obvious: Find something that:</a:t>
            </a:r>
          </a:p>
          <a:p>
            <a:pPr fontAlgn="base"/>
            <a:r>
              <a:rPr lang="en-US" sz="1200" b="0" i="0" kern="1200" dirty="0">
                <a:solidFill>
                  <a:schemeClr val="tx1"/>
                </a:solidFill>
                <a:effectLst/>
                <a:latin typeface="+mn-lt"/>
                <a:ea typeface="+mn-ea"/>
                <a:cs typeface="+mn-cs"/>
              </a:rPr>
              <a:t>is hard to do.</a:t>
            </a:r>
          </a:p>
          <a:p>
            <a:pPr fontAlgn="base"/>
            <a:r>
              <a:rPr lang="en-US" sz="1200" b="0" i="0" kern="1200" dirty="0">
                <a:solidFill>
                  <a:schemeClr val="tx1"/>
                </a:solidFill>
                <a:effectLst/>
                <a:latin typeface="+mn-lt"/>
                <a:ea typeface="+mn-ea"/>
                <a:cs typeface="+mn-cs"/>
              </a:rPr>
              <a:t>is easy to verify.</a:t>
            </a:r>
          </a:p>
          <a:p>
            <a:pPr fontAlgn="base"/>
            <a:r>
              <a:rPr lang="en-US" sz="1200" b="0" i="0" kern="1200" dirty="0">
                <a:solidFill>
                  <a:schemeClr val="tx1"/>
                </a:solidFill>
                <a:effectLst/>
                <a:latin typeface="+mn-lt"/>
                <a:ea typeface="+mn-ea"/>
                <a:cs typeface="+mn-cs"/>
              </a:rPr>
              <a:t>enforces a linear history.</a:t>
            </a:r>
          </a:p>
          <a:p>
            <a:pPr fontAlgn="base"/>
            <a:r>
              <a:rPr lang="en-US" sz="1200" b="0" i="0" kern="1200" dirty="0" err="1">
                <a:solidFill>
                  <a:schemeClr val="tx1"/>
                </a:solidFill>
                <a:effectLst/>
                <a:latin typeface="+mn-lt"/>
                <a:ea typeface="+mn-ea"/>
                <a:cs typeface="+mn-cs"/>
              </a:rPr>
              <a:t>PoW</a:t>
            </a:r>
            <a:r>
              <a:rPr lang="en-US" sz="1200" b="0" i="0" kern="1200" dirty="0">
                <a:solidFill>
                  <a:schemeClr val="tx1"/>
                </a:solidFill>
                <a:effectLst/>
                <a:latin typeface="+mn-lt"/>
                <a:ea typeface="+mn-ea"/>
                <a:cs typeface="+mn-cs"/>
              </a:rPr>
              <a:t> is trivial, you know it of course: Find a hash that's smaller than a given value.</a:t>
            </a:r>
          </a:p>
          <a:p>
            <a:pPr fontAlgn="base"/>
            <a:r>
              <a:rPr lang="en-US" sz="1200" b="0" i="0" kern="1200" dirty="0" err="1">
                <a:solidFill>
                  <a:schemeClr val="tx1"/>
                </a:solidFill>
                <a:effectLst/>
                <a:latin typeface="+mn-lt"/>
                <a:ea typeface="+mn-ea"/>
                <a:cs typeface="+mn-cs"/>
              </a:rPr>
              <a:t>PoB</a:t>
            </a:r>
            <a:r>
              <a:rPr lang="en-US" sz="1200" b="0" i="0" kern="1200" dirty="0">
                <a:solidFill>
                  <a:schemeClr val="tx1"/>
                </a:solidFill>
                <a:effectLst/>
                <a:latin typeface="+mn-lt"/>
                <a:ea typeface="+mn-ea"/>
                <a:cs typeface="+mn-cs"/>
              </a:rPr>
              <a:t> can be done in such a way that you send out a transaction which burns some of your money. If you burn the most (possibly combined with other criteria, a lot of proposals factor age of the coins in; not necessarily much of </a:t>
            </a:r>
            <a:r>
              <a:rPr lang="en-US" sz="1200" b="1" i="0" kern="1200" dirty="0">
                <a:solidFill>
                  <a:schemeClr val="tx1"/>
                </a:solidFill>
                <a:effectLst/>
                <a:latin typeface="+mn-lt"/>
                <a:ea typeface="+mn-ea"/>
                <a:cs typeface="+mn-cs"/>
              </a:rPr>
              <a:t>your</a:t>
            </a:r>
            <a:r>
              <a:rPr lang="en-US" sz="1200" b="0" i="0" kern="1200" dirty="0">
                <a:solidFill>
                  <a:schemeClr val="tx1"/>
                </a:solidFill>
                <a:effectLst/>
                <a:latin typeface="+mn-lt"/>
                <a:ea typeface="+mn-ea"/>
                <a:cs typeface="+mn-cs"/>
              </a:rPr>
              <a:t> money), you win. Others will mine (I use the word "mine" because "burn" could lead to confusion.) on top of your block. You, yourself, can take transactions of other miners burning their coins and add them to your block, meaning that you burn their coins if you win. Of course, you need a way of others telling you your transactions. Sounds hard at first, I mean why would they give you transactions to put into </a:t>
            </a:r>
            <a:r>
              <a:rPr lang="en-US" sz="1200" b="1" i="0" kern="1200" dirty="0">
                <a:solidFill>
                  <a:schemeClr val="tx1"/>
                </a:solidFill>
                <a:effectLst/>
                <a:latin typeface="+mn-lt"/>
                <a:ea typeface="+mn-ea"/>
                <a:cs typeface="+mn-cs"/>
              </a:rPr>
              <a:t>your</a:t>
            </a:r>
            <a:r>
              <a:rPr lang="en-US" sz="1200" b="0" i="0" kern="1200" dirty="0">
                <a:solidFill>
                  <a:schemeClr val="tx1"/>
                </a:solidFill>
                <a:effectLst/>
                <a:latin typeface="+mn-lt"/>
                <a:ea typeface="+mn-ea"/>
                <a:cs typeface="+mn-cs"/>
              </a:rPr>
              <a:t> block, burning </a:t>
            </a:r>
            <a:r>
              <a:rPr lang="en-US" sz="1200" b="1" i="0" kern="1200" dirty="0">
                <a:solidFill>
                  <a:schemeClr val="tx1"/>
                </a:solidFill>
                <a:effectLst/>
                <a:latin typeface="+mn-lt"/>
                <a:ea typeface="+mn-ea"/>
                <a:cs typeface="+mn-cs"/>
              </a:rPr>
              <a:t>their</a:t>
            </a:r>
            <a:r>
              <a:rPr lang="en-US" sz="1200" b="0" i="0" kern="1200" dirty="0">
                <a:solidFill>
                  <a:schemeClr val="tx1"/>
                </a:solidFill>
                <a:effectLst/>
                <a:latin typeface="+mn-lt"/>
                <a:ea typeface="+mn-ea"/>
                <a:cs typeface="+mn-cs"/>
              </a:rPr>
              <a:t> money. However, it's pretty obvious why they would to this: It's necessary to tell others about the transactions burning their money in order to propagate their block. So you receive blocks burning other miner's money, try to burn your own money on top of that block's parent, burning that other miner's money, too. If your block burns the most money, you win and get the block reward.</a:t>
            </a:r>
          </a:p>
          <a:p>
            <a:pPr fontAlgn="base"/>
            <a:r>
              <a:rPr lang="en-US" sz="1200" b="0" i="0" kern="1200" dirty="0" err="1">
                <a:solidFill>
                  <a:schemeClr val="tx1"/>
                </a:solidFill>
                <a:effectLst/>
                <a:latin typeface="+mn-lt"/>
                <a:ea typeface="+mn-ea"/>
                <a:cs typeface="+mn-cs"/>
              </a:rPr>
              <a:t>PoS</a:t>
            </a:r>
            <a:r>
              <a:rPr lang="en-US" sz="1200" b="0" i="0" kern="1200" dirty="0">
                <a:solidFill>
                  <a:schemeClr val="tx1"/>
                </a:solidFill>
                <a:effectLst/>
                <a:latin typeface="+mn-lt"/>
                <a:ea typeface="+mn-ea"/>
                <a:cs typeface="+mn-cs"/>
              </a:rPr>
              <a:t>, on the other hand, tries a lottery approach. There is a certain amount of money at stake and the bigger your share of that money is, the higher your chances of winning. It's like lining the coins of everyone up, say, there are n coins in total, all numbered from 1 to n. Then, a random number r ∈ [1, n] is drawn. The owner of coin r wins and gets the block reward and possibly the money the others risked (or it's burned, or something else).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6000 </a:t>
            </a:r>
            <a:r>
              <a:rPr lang="en-US" sz="1200" b="0" i="0" kern="1200" dirty="0" err="1">
                <a:solidFill>
                  <a:schemeClr val="tx1"/>
                </a:solidFill>
                <a:effectLst/>
                <a:latin typeface="+mn-lt"/>
                <a:ea typeface="+mn-ea"/>
                <a:cs typeface="+mn-cs"/>
              </a:rPr>
              <a:t>satoshis</a:t>
            </a:r>
            <a:r>
              <a:rPr lang="en-US" sz="1200" b="0" i="0" kern="1200" dirty="0">
                <a:solidFill>
                  <a:schemeClr val="tx1"/>
                </a:solidFill>
                <a:effectLst/>
                <a:latin typeface="+mn-lt"/>
                <a:ea typeface="+mn-ea"/>
                <a:cs typeface="+mn-cs"/>
              </a:rPr>
              <a:t> sent to the Exodus address mark the transaction as a </a:t>
            </a:r>
            <a:r>
              <a:rPr lang="en-US" sz="1200" b="0" i="0" kern="1200" dirty="0" err="1">
                <a:solidFill>
                  <a:schemeClr val="tx1"/>
                </a:solidFill>
                <a:effectLst/>
                <a:latin typeface="+mn-lt"/>
                <a:ea typeface="+mn-ea"/>
                <a:cs typeface="+mn-cs"/>
              </a:rPr>
              <a:t>Mastercoin</a:t>
            </a:r>
            <a:r>
              <a:rPr lang="en-US" sz="1200" b="0" i="0" kern="1200" dirty="0">
                <a:solidFill>
                  <a:schemeClr val="tx1"/>
                </a:solidFill>
                <a:effectLst/>
                <a:latin typeface="+mn-lt"/>
                <a:ea typeface="+mn-ea"/>
                <a:cs typeface="+mn-cs"/>
              </a:rPr>
              <a:t> transaction (as well as providing the </a:t>
            </a:r>
            <a:r>
              <a:rPr lang="en-US" sz="1200" b="0" i="0" kern="1200" dirty="0" err="1">
                <a:solidFill>
                  <a:schemeClr val="tx1"/>
                </a:solidFill>
                <a:effectLst/>
                <a:latin typeface="+mn-lt"/>
                <a:ea typeface="+mn-ea"/>
                <a:cs typeface="+mn-cs"/>
              </a:rPr>
              <a:t>Mastercoin</a:t>
            </a:r>
            <a:r>
              <a:rPr lang="en-US" sz="1200" b="0" i="0" kern="1200" dirty="0">
                <a:solidFill>
                  <a:schemeClr val="tx1"/>
                </a:solidFill>
                <a:effectLst/>
                <a:latin typeface="+mn-lt"/>
                <a:ea typeface="+mn-ea"/>
                <a:cs typeface="+mn-cs"/>
              </a:rPr>
              <a:t> developers an extra $0.012 USD to use to fund the project). The recipient is taken as the 6000-satoshi output that does not encode data and is not the Exodus address, and the sender is taken as the owner of the address that the transaction spends from. There are also other types of transactions, such as currency issuance, price ticker updates, bets and decentralized exchange, and they all have their own transaction type, and a similar data protocol is used to determine the details of the transaction.</a:t>
            </a:r>
          </a:p>
        </p:txBody>
      </p:sp>
      <p:sp>
        <p:nvSpPr>
          <p:cNvPr id="4" name="Slide Number Placeholder 3"/>
          <p:cNvSpPr>
            <a:spLocks noGrp="1"/>
          </p:cNvSpPr>
          <p:nvPr>
            <p:ph type="sldNum" sz="quarter" idx="10"/>
          </p:nvPr>
        </p:nvSpPr>
        <p:spPr/>
        <p:txBody>
          <a:bodyPr/>
          <a:lstStyle/>
          <a:p>
            <a:fld id="{49F71A0F-B233-4B9A-BA41-558A20141DF5}" type="slidenum">
              <a:rPr lang="en-US" smtClean="0"/>
              <a:t>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30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instance, shopping at online marketplace, buyer may use MULTISIG</a:t>
            </a:r>
          </a:p>
          <a:p>
            <a:endParaRPr lang="en-US" baseline="0" dirty="0"/>
          </a:p>
          <a:p>
            <a:r>
              <a:rPr lang="en-US" baseline="0" dirty="0"/>
              <a:t>-this feature was added in later</a:t>
            </a:r>
          </a:p>
          <a:p>
            <a:endParaRPr lang="en-US" baseline="0" dirty="0"/>
          </a:p>
          <a:p>
            <a:r>
              <a:rPr lang="en-US" baseline="0" dirty="0"/>
              <a:t>-process – hash top value on stack, check whether it matches provided hash value,, execute a second step of validation – the top data value from stack is reinterpreted as a sequence of instructions and executed a second time as a script with rest of stack as input</a:t>
            </a:r>
          </a:p>
          <a:p>
            <a:endParaRPr lang="en-US" baseline="0" dirty="0"/>
          </a:p>
          <a:p>
            <a:r>
              <a:rPr lang="en-US" baseline="0" dirty="0"/>
              <a:t>-miners don’t need to maintain entire script in RAM, complexity is pushed to inputs</a:t>
            </a:r>
          </a:p>
        </p:txBody>
      </p:sp>
      <p:sp>
        <p:nvSpPr>
          <p:cNvPr id="4" name="Slide Number Placeholder 3"/>
          <p:cNvSpPr>
            <a:spLocks noGrp="1"/>
          </p:cNvSpPr>
          <p:nvPr>
            <p:ph type="sldNum" sz="quarter" idx="10"/>
          </p:nvPr>
        </p:nvSpPr>
        <p:spPr/>
        <p:txBody>
          <a:bodyPr/>
          <a:lstStyle/>
          <a:p>
            <a:fld id="{49F71A0F-B233-4B9A-BA41-558A20141DF5}" type="slidenum">
              <a:rPr lang="en-US" smtClean="0"/>
              <a:t>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-Alice is making a purchase from Bob, she doesn’t want to pay until she receives the items, Bob doesn’t want to send until he has been paid</a:t>
            </a:r>
          </a:p>
          <a:p>
            <a:endParaRPr lang="en-US" baseline="0" dirty="0"/>
          </a:p>
          <a:p>
            <a:r>
              <a:rPr lang="en-US" baseline="0" dirty="0"/>
              <a:t>-they bring in Judy as an arbitrator</a:t>
            </a:r>
          </a:p>
          <a:p>
            <a:endParaRPr lang="en-US" baseline="0" dirty="0"/>
          </a:p>
          <a:p>
            <a:r>
              <a:rPr lang="en-US" baseline="0" dirty="0"/>
              <a:t>-coins are held in escrow on the blockchain</a:t>
            </a:r>
          </a:p>
          <a:p>
            <a:endParaRPr lang="en-US" baseline="0" dirty="0"/>
          </a:p>
          <a:p>
            <a:r>
              <a:rPr lang="en-US" baseline="0" dirty="0"/>
              <a:t>-this is all decentralized!</a:t>
            </a:r>
          </a:p>
        </p:txBody>
      </p:sp>
      <p:sp>
        <p:nvSpPr>
          <p:cNvPr id="4" name="Slide Number Placeholder 3"/>
          <p:cNvSpPr>
            <a:spLocks noGrp="1"/>
          </p:cNvSpPr>
          <p:nvPr>
            <p:ph type="sldNum" sz="quarter" idx="10"/>
          </p:nvPr>
        </p:nvSpPr>
        <p:spPr/>
        <p:txBody>
          <a:bodyPr/>
          <a:lstStyle/>
          <a:p>
            <a:fld id="{49F71A0F-B233-4B9A-BA41-558A20141DF5}" type="slidenum">
              <a:rPr lang="en-US" smtClean="0"/>
              <a:t>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-Alice is making a purchase from Bob</a:t>
            </a:r>
          </a:p>
          <a:p>
            <a:r>
              <a:rPr lang="en-US" baseline="0" dirty="0"/>
              <a:t>-Bob may be offline and cant check blockchain for transaction</a:t>
            </a:r>
          </a:p>
          <a:p>
            <a:r>
              <a:rPr lang="en-US" baseline="0" dirty="0"/>
              <a:t>-or Alice may not be able to wait for six confirmations – suppose she wants food! E.g. Bob may be street vendor</a:t>
            </a:r>
          </a:p>
          <a:p>
            <a:endParaRPr lang="en-US" baseline="0" dirty="0"/>
          </a:p>
          <a:p>
            <a:r>
              <a:rPr lang="en-US" baseline="0" dirty="0"/>
              <a:t>-Alice requests bank to expedite a payment to Bob</a:t>
            </a:r>
          </a:p>
          <a:p>
            <a:r>
              <a:rPr lang="en-US" baseline="0" dirty="0"/>
              <a:t>-bank pays Bob accordingly from an address it controls</a:t>
            </a:r>
          </a:p>
          <a:p>
            <a:r>
              <a:rPr lang="en-US" baseline="0" dirty="0"/>
              <a:t>-bank pledges no double-spending</a:t>
            </a:r>
          </a:p>
          <a:p>
            <a:r>
              <a:rPr lang="en-US" baseline="0" dirty="0"/>
              <a:t>-only bank itself can do double-spend</a:t>
            </a:r>
          </a:p>
          <a:p>
            <a:r>
              <a:rPr lang="en-US" baseline="0" dirty="0"/>
              <a:t>-Alice shows Bob a transaction signed by the bank</a:t>
            </a:r>
          </a:p>
          <a:p>
            <a:r>
              <a:rPr lang="en-US" baseline="0" dirty="0"/>
              <a:t>-real-world guarantee – not cryptographic guarantee!</a:t>
            </a:r>
          </a:p>
          <a:p>
            <a:r>
              <a:rPr lang="en-US" baseline="0" dirty="0"/>
              <a:t>-the green address is very well-known</a:t>
            </a:r>
          </a:p>
          <a:p>
            <a:r>
              <a:rPr lang="en-US" baseline="0" dirty="0"/>
              <a:t>-bank will say – look at my past history, I haven’t done any double-spends before</a:t>
            </a:r>
          </a:p>
          <a:p>
            <a:r>
              <a:rPr lang="en-US" baseline="0" dirty="0"/>
              <a:t>-if bank is exposed, it will ruin its reputation</a:t>
            </a:r>
          </a:p>
          <a:p>
            <a:endParaRPr lang="en-US" baseline="0" dirty="0" smtClean="0"/>
          </a:p>
          <a:p>
            <a:r>
              <a:rPr lang="en-US" baseline="0" dirty="0" smtClean="0"/>
              <a:t>-address reuse pros and cons – compromise privacy – sender AND receiver – if you send to a public address, e.g. a gambling site, a political charity, etc.</a:t>
            </a:r>
            <a:endParaRPr lang="en-US"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could be for some streaming service, minutes-on-phone, Pay-as-you-go, etc.</a:t>
            </a:r>
          </a:p>
          <a:p>
            <a:endParaRPr lang="en-US" baseline="0" dirty="0"/>
          </a:p>
          <a:p>
            <a:r>
              <a:rPr lang="en-US" baseline="0" dirty="0"/>
              <a:t>-for max payment, Alice and Bob would both need to sign to redeem – coins effectively locked</a:t>
            </a:r>
          </a:p>
          <a:p>
            <a:endParaRPr lang="en-US" baseline="0" dirty="0"/>
          </a:p>
          <a:p>
            <a:r>
              <a:rPr lang="en-US" baseline="0" dirty="0"/>
              <a:t>-after first minute, Alice makes a transaction, spending one of the locked coins, returning rest to herself, and sends to Bob</a:t>
            </a:r>
          </a:p>
          <a:p>
            <a:r>
              <a:rPr lang="en-US" baseline="0" dirty="0"/>
              <a:t>-after second minute, Alice makes another transaction, spending another locked coin, returning rest to self, sends to Bob</a:t>
            </a:r>
          </a:p>
          <a:p>
            <a:r>
              <a:rPr lang="en-US" baseline="0" dirty="0"/>
              <a:t>-so on and so forth for every minute that she uses the service</a:t>
            </a:r>
          </a:p>
          <a:p>
            <a:r>
              <a:rPr lang="en-US" baseline="0" dirty="0"/>
              <a:t>-finally, she asks Bob to terminate the service and sends him a final transaction</a:t>
            </a:r>
          </a:p>
          <a:p>
            <a:r>
              <a:rPr lang="en-US" baseline="0" dirty="0"/>
              <a:t>-Bob signs and circulates, thereby redeeming funds</a:t>
            </a:r>
          </a:p>
          <a:p>
            <a:endParaRPr lang="en-US" baseline="0" dirty="0"/>
          </a:p>
          <a:p>
            <a:r>
              <a:rPr lang="en-US" baseline="0" dirty="0"/>
              <a:t>-can Bob use earlier transactions as double spends</a:t>
            </a:r>
          </a:p>
          <a:p>
            <a:r>
              <a:rPr lang="en-US" baseline="0" dirty="0"/>
              <a:t>-intermediate transactions are discarded – Bob has no benefit by publishing them – he loses money if he does</a:t>
            </a:r>
          </a:p>
        </p:txBody>
      </p:sp>
      <p:sp>
        <p:nvSpPr>
          <p:cNvPr id="4" name="Slide Number Placeholder 3"/>
          <p:cNvSpPr>
            <a:spLocks noGrp="1"/>
          </p:cNvSpPr>
          <p:nvPr>
            <p:ph type="sldNum" sz="quarter" idx="10"/>
          </p:nvPr>
        </p:nvSpPr>
        <p:spPr/>
        <p:txBody>
          <a:bodyPr/>
          <a:lstStyle/>
          <a:p>
            <a:fld id="{49F71A0F-B233-4B9A-BA41-558A20141DF5}" type="slidenum">
              <a:rPr lang="en-US" smtClean="0"/>
              <a:t>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-from transaction meta-data</a:t>
            </a:r>
          </a:p>
          <a:p>
            <a:pPr marL="0" indent="0">
              <a:buFontTx/>
              <a:buNone/>
            </a:pPr>
            <a:endParaRPr lang="en-US" i="0" baseline="0" dirty="0"/>
          </a:p>
          <a:p>
            <a:pPr marL="0" indent="0">
              <a:buFontTx/>
              <a:buNone/>
            </a:pPr>
            <a:r>
              <a:rPr lang="en-US" i="0" baseline="0" dirty="0"/>
              <a:t>-</a:t>
            </a:r>
            <a:r>
              <a:rPr lang="en-US" i="0" baseline="0" dirty="0" err="1"/>
              <a:t>lock_time</a:t>
            </a:r>
            <a:r>
              <a:rPr lang="en-US" i="0" baseline="0" dirty="0"/>
              <a:t> = block index or timestamp before which this transaction CANNOT be published</a:t>
            </a:r>
          </a:p>
        </p:txBody>
      </p:sp>
      <p:sp>
        <p:nvSpPr>
          <p:cNvPr id="4" name="Slide Number Placeholder 3"/>
          <p:cNvSpPr>
            <a:spLocks noGrp="1"/>
          </p:cNvSpPr>
          <p:nvPr>
            <p:ph type="sldNum" sz="quarter" idx="10"/>
          </p:nvPr>
        </p:nvSpPr>
        <p:spPr/>
        <p:txBody>
          <a:bodyPr/>
          <a:lstStyle/>
          <a:p>
            <a:fld id="{49F71A0F-B233-4B9A-BA41-558A20141DF5}" type="slidenum">
              <a:rPr lang="en-US" smtClean="0"/>
              <a:t>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-before micropayment protocol starts, Alice and Bob both sign a transaction which returns all of Alice’s money to her</a:t>
            </a:r>
          </a:p>
          <a:p>
            <a:pPr marL="0" indent="0">
              <a:buFontTx/>
              <a:buNone/>
            </a:pPr>
            <a:endParaRPr lang="en-US" i="0" baseline="0" dirty="0"/>
          </a:p>
          <a:p>
            <a:pPr marL="0" indent="0">
              <a:buFontTx/>
              <a:buNone/>
            </a:pPr>
            <a:r>
              <a:rPr lang="en-US" i="0" baseline="0" dirty="0"/>
              <a:t>-miners cannot publish this transaction until the block specified in that parameter has been mined</a:t>
            </a:r>
          </a:p>
          <a:p>
            <a:pPr marL="0" indent="0">
              <a:buFontTx/>
              <a:buNone/>
            </a:pPr>
            <a:r>
              <a:rPr lang="en-US" i="0" baseline="0" dirty="0"/>
              <a:t>-if transaction published before then, it will be regarded as invalid and discarded</a:t>
            </a:r>
          </a:p>
          <a:p>
            <a:pPr marL="0" indent="0">
              <a:buFontTx/>
              <a:buNone/>
            </a:pPr>
            <a:endParaRPr lang="en-US" i="0" baseline="0" dirty="0"/>
          </a:p>
          <a:p>
            <a:pPr marL="0" indent="0">
              <a:buFontTx/>
              <a:buNone/>
            </a:pPr>
            <a:r>
              <a:rPr lang="en-US" i="0" baseline="0" dirty="0"/>
              <a:t>-this guarantees she cant retrieve her money while the micropayments protocol is underway</a:t>
            </a:r>
          </a:p>
          <a:p>
            <a:pPr marL="0" indent="0">
              <a:buFontTx/>
              <a:buNone/>
            </a:pPr>
            <a:r>
              <a:rPr lang="en-US" i="0" baseline="0" dirty="0"/>
              <a:t>-if Bob violates protocol, she can publish this to get all her money back</a:t>
            </a:r>
          </a:p>
          <a:p>
            <a:pPr marL="0" indent="0">
              <a:buFontTx/>
              <a:buNone/>
            </a:pPr>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-what happens if protocol executes fairly and then Alice publishes refund transaction?</a:t>
            </a:r>
          </a:p>
          <a:p>
            <a:pPr marL="0" indent="0">
              <a:buFontTx/>
              <a:buNone/>
            </a:pPr>
            <a:r>
              <a:rPr lang="en-US" i="0" baseline="0" dirty="0"/>
              <a:t>-can Alice cheat? Not pay Bob for final payment?</a:t>
            </a:r>
          </a:p>
        </p:txBody>
      </p:sp>
      <p:sp>
        <p:nvSpPr>
          <p:cNvPr id="4" name="Slide Number Placeholder 3"/>
          <p:cNvSpPr>
            <a:spLocks noGrp="1"/>
          </p:cNvSpPr>
          <p:nvPr>
            <p:ph type="sldNum" sz="quarter" idx="10"/>
          </p:nvPr>
        </p:nvSpPr>
        <p:spPr/>
        <p:txBody>
          <a:bodyPr/>
          <a:lstStyle/>
          <a:p>
            <a:fld id="{49F71A0F-B233-4B9A-BA41-558A20141DF5}" type="slidenum">
              <a:rPr lang="en-US" smtClean="0"/>
              <a:t>9</a:t>
            </a:fld>
            <a:endParaRPr lang="en-US"/>
          </a:p>
        </p:txBody>
      </p:sp>
    </p:spTree>
    <p:extLst>
      <p:ext uri="{BB962C8B-B14F-4D97-AF65-F5344CB8AC3E}">
        <p14:creationId xmlns:p14="http://schemas.microsoft.com/office/powerpoint/2010/main" val="12061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bitnodes.earn.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bitnodes.earn.com/" TargetMode="External"/><Relationship Id="rId3" Type="http://schemas.openxmlformats.org/officeDocument/2006/relationships/image" Target="../media/image7.gif"/><Relationship Id="rId7" Type="http://schemas.openxmlformats.org/officeDocument/2006/relationships/hyperlink" Target="https://blockchain.info/"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www.soroushjp.com/2014/12/20/bitcoin-multisig-the-hard-way-understanding-raw-multisignature-bitcoin-transactions/" TargetMode="External"/><Relationship Id="rId5" Type="http://schemas.openxmlformats.org/officeDocument/2006/relationships/hyperlink" Target="https://bitcoinmagazine.com/technical/mastercoin-a-second-generation-protocol-on-the-bitcoin-blockchain-1383603310" TargetMode="External"/><Relationship Id="rId4" Type="http://schemas.openxmlformats.org/officeDocument/2006/relationships/hyperlink" Target="https://themerkle.com/proof-of-stake-vs-proof-of-work-vs-proof-of-bur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3352799"/>
          </a:xfrm>
        </p:spPr>
        <p:txBody>
          <a:bodyPr>
            <a:normAutofit fontScale="90000"/>
          </a:bodyPr>
          <a:lstStyle/>
          <a:p>
            <a:r>
              <a:rPr lang="en-US" dirty="0"/>
              <a:t/>
            </a:r>
            <a:br>
              <a:rPr lang="en-US" dirty="0"/>
            </a:br>
            <a:r>
              <a:rPr lang="en-US" dirty="0"/>
              <a:t/>
            </a:r>
            <a:br>
              <a:rPr lang="en-US" dirty="0"/>
            </a:br>
            <a:r>
              <a:rPr lang="en-US" sz="5300" b="1" dirty="0" err="1"/>
              <a:t>Bitcoin</a:t>
            </a:r>
            <a:r>
              <a:rPr lang="en-US" sz="5300" b="1" dirty="0"/>
              <a:t> – nuts and bolts</a:t>
            </a:r>
            <a:br>
              <a:rPr lang="en-US" sz="5300" b="1" dirty="0"/>
            </a:br>
            <a:r>
              <a:rPr lang="en-US" sz="5300" b="1" dirty="0"/>
              <a:t/>
            </a:r>
            <a:br>
              <a:rPr lang="en-US" sz="5300" b="1" dirty="0"/>
            </a:br>
            <a:r>
              <a:rPr lang="en-US" sz="2200" b="1" dirty="0"/>
              <a:t>[scripts + network + blocks]</a:t>
            </a:r>
          </a:p>
        </p:txBody>
      </p:sp>
    </p:spTree>
    <p:extLst>
      <p:ext uri="{BB962C8B-B14F-4D97-AF65-F5344CB8AC3E}">
        <p14:creationId xmlns:p14="http://schemas.microsoft.com/office/powerpoint/2010/main" val="33411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Smart contracts</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9</a:t>
            </a:r>
          </a:p>
        </p:txBody>
      </p:sp>
      <p:sp>
        <p:nvSpPr>
          <p:cNvPr id="2"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Related image"/>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3"/>
          <p:cNvSpPr txBox="1">
            <a:spLocks noChangeArrowheads="1"/>
          </p:cNvSpPr>
          <p:nvPr/>
        </p:nvSpPr>
        <p:spPr bwMode="auto">
          <a:xfrm>
            <a:off x="0" y="838200"/>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contracts</a:t>
            </a:r>
          </a:p>
          <a:p>
            <a:pPr marL="457200" indent="-457200" eaLnBrk="1" hangingPunct="1">
              <a:lnSpc>
                <a:spcPct val="150000"/>
              </a:lnSpc>
              <a:buSzPct val="75000"/>
              <a:buBlip>
                <a:blip r:embed="rId3"/>
              </a:buBlip>
            </a:pPr>
            <a:r>
              <a:rPr lang="en-AU" sz="2600" dirty="0">
                <a:latin typeface="Century Gothic" pitchFamily="34" charset="0"/>
              </a:rPr>
              <a:t>decentralization</a:t>
            </a:r>
          </a:p>
          <a:p>
            <a:pPr marL="457200" indent="-457200" eaLnBrk="1" hangingPunct="1">
              <a:lnSpc>
                <a:spcPct val="150000"/>
              </a:lnSpc>
              <a:buSzPct val="75000"/>
              <a:buBlip>
                <a:blip r:embed="rId3"/>
              </a:buBlip>
            </a:pPr>
            <a:r>
              <a:rPr lang="en-AU" sz="2600" dirty="0" err="1">
                <a:latin typeface="Century Gothic" pitchFamily="34" charset="0"/>
              </a:rPr>
              <a:t>Ethereum</a:t>
            </a:r>
            <a:endParaRPr lang="en-AU" sz="2600" dirty="0">
              <a:latin typeface="Century Gothic" pitchFamily="34" charset="0"/>
            </a:endParaRPr>
          </a:p>
          <a:p>
            <a:pPr marL="457200" indent="-457200" eaLnBrk="1" hangingPunct="1">
              <a:lnSpc>
                <a:spcPct val="150000"/>
              </a:lnSpc>
              <a:buSzPct val="75000"/>
              <a:buBlip>
                <a:blip r:embed="rId3"/>
              </a:buBlip>
            </a:pPr>
            <a:r>
              <a:rPr lang="en-AU" sz="2600" dirty="0">
                <a:latin typeface="Century Gothic" pitchFamily="34" charset="0"/>
              </a:rPr>
              <a:t>Turing-complete</a:t>
            </a:r>
          </a:p>
          <a:p>
            <a:pPr marL="457200" indent="-457200" eaLnBrk="1" hangingPunct="1">
              <a:lnSpc>
                <a:spcPct val="150000"/>
              </a:lnSpc>
              <a:buSzPct val="75000"/>
              <a:buBlip>
                <a:blip r:embed="rId3"/>
              </a:buBlip>
            </a:pPr>
            <a:r>
              <a:rPr lang="en-AU" sz="2600" dirty="0">
                <a:latin typeface="Century Gothic" pitchFamily="34" charset="0"/>
              </a:rPr>
              <a:t>DAO</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3352800"/>
            <a:ext cx="705663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03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blocks</a:t>
            </a:r>
          </a:p>
        </p:txBody>
      </p:sp>
      <p:sp>
        <p:nvSpPr>
          <p:cNvPr id="7" name="Text Box 3"/>
          <p:cNvSpPr txBox="1">
            <a:spLocks noChangeArrowheads="1"/>
          </p:cNvSpPr>
          <p:nvPr/>
        </p:nvSpPr>
        <p:spPr bwMode="auto">
          <a:xfrm>
            <a:off x="0" y="838200"/>
            <a:ext cx="9143999" cy="52405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why blocks?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10</a:t>
            </a:r>
          </a:p>
        </p:txBody>
      </p:sp>
      <p:sp>
        <p:nvSpPr>
          <p:cNvPr id="9" name="Text Box 3"/>
          <p:cNvSpPr txBox="1">
            <a:spLocks noChangeArrowheads="1"/>
          </p:cNvSpPr>
          <p:nvPr/>
        </p:nvSpPr>
        <p:spPr bwMode="auto">
          <a:xfrm>
            <a:off x="0" y="2438400"/>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overheads</a:t>
            </a:r>
          </a:p>
          <a:p>
            <a:pPr marL="1200150" lvl="1" indent="-457200" eaLnBrk="1" hangingPunct="1">
              <a:lnSpc>
                <a:spcPct val="150000"/>
              </a:lnSpc>
              <a:buSzPct val="75000"/>
              <a:buBlip>
                <a:blip r:embed="rId3"/>
              </a:buBlip>
            </a:pPr>
            <a:r>
              <a:rPr lang="en-US" sz="2600" dirty="0">
                <a:latin typeface="Century Gothic" pitchFamily="34" charset="0"/>
              </a:rPr>
              <a:t>data</a:t>
            </a:r>
          </a:p>
          <a:p>
            <a:pPr marL="1200150" lvl="1" indent="-457200" eaLnBrk="1" hangingPunct="1">
              <a:lnSpc>
                <a:spcPct val="150000"/>
              </a:lnSpc>
              <a:buSzPct val="75000"/>
              <a:buBlip>
                <a:blip r:embed="rId3"/>
              </a:buBlip>
            </a:pPr>
            <a:r>
              <a:rPr lang="en-AU" sz="2600" dirty="0">
                <a:latin typeface="Century Gothic" pitchFamily="34" charset="0"/>
              </a:rPr>
              <a:t>mining overhead</a:t>
            </a:r>
          </a:p>
          <a:p>
            <a:pPr marL="457200" indent="-457200" eaLnBrk="1" hangingPunct="1">
              <a:lnSpc>
                <a:spcPct val="150000"/>
              </a:lnSpc>
              <a:buSzPct val="75000"/>
              <a:buBlip>
                <a:blip r:embed="rId3"/>
              </a:buBlip>
            </a:pPr>
            <a:r>
              <a:rPr lang="en-US" sz="2600" dirty="0">
                <a:latin typeface="Century Gothic" pitchFamily="34" charset="0"/>
              </a:rPr>
              <a:t>consensus?</a:t>
            </a:r>
          </a:p>
        </p:txBody>
      </p:sp>
      <p:sp>
        <p:nvSpPr>
          <p:cNvPr id="11" name="Text Box 3"/>
          <p:cNvSpPr txBox="1">
            <a:spLocks noChangeArrowheads="1"/>
          </p:cNvSpPr>
          <p:nvPr/>
        </p:nvSpPr>
        <p:spPr bwMode="auto">
          <a:xfrm>
            <a:off x="0" y="5334000"/>
            <a:ext cx="9143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hash chain of blocks</a:t>
            </a:r>
          </a:p>
          <a:p>
            <a:pPr marL="457200" indent="-457200" eaLnBrk="1" hangingPunct="1">
              <a:lnSpc>
                <a:spcPct val="150000"/>
              </a:lnSpc>
              <a:buSzPct val="75000"/>
              <a:buBlip>
                <a:blip r:embed="rId3"/>
              </a:buBlip>
            </a:pPr>
            <a:r>
              <a:rPr lang="en-US" sz="2600" dirty="0">
                <a:latin typeface="Century Gothic" pitchFamily="34" charset="0"/>
              </a:rPr>
              <a:t>hash tree within block</a:t>
            </a:r>
          </a:p>
        </p:txBody>
      </p:sp>
    </p:spTree>
    <p:extLst>
      <p:ext uri="{BB962C8B-B14F-4D97-AF65-F5344CB8AC3E}">
        <p14:creationId xmlns:p14="http://schemas.microsoft.com/office/powerpoint/2010/main" val="23850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blocks</a:t>
            </a:r>
          </a:p>
        </p:txBody>
      </p:sp>
      <p:sp>
        <p:nvSpPr>
          <p:cNvPr id="7" name="Text Box 3"/>
          <p:cNvSpPr txBox="1">
            <a:spLocks noChangeArrowheads="1"/>
          </p:cNvSpPr>
          <p:nvPr/>
        </p:nvSpPr>
        <p:spPr bwMode="auto">
          <a:xfrm>
            <a:off x="0" y="838200"/>
            <a:ext cx="9143999" cy="52405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block = header data + hash tree of transactions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11</a:t>
            </a:r>
          </a:p>
        </p:txBody>
      </p:sp>
      <p:grpSp>
        <p:nvGrpSpPr>
          <p:cNvPr id="2" name="Group 1"/>
          <p:cNvGrpSpPr/>
          <p:nvPr/>
        </p:nvGrpSpPr>
        <p:grpSpPr>
          <a:xfrm>
            <a:off x="480925" y="2209800"/>
            <a:ext cx="7901075" cy="4252325"/>
            <a:chOff x="168675" y="834500"/>
            <a:chExt cx="7901075" cy="4252325"/>
          </a:xfrm>
        </p:grpSpPr>
        <p:grpSp>
          <p:nvGrpSpPr>
            <p:cNvPr id="10" name="Shape 399"/>
            <p:cNvGrpSpPr/>
            <p:nvPr/>
          </p:nvGrpSpPr>
          <p:grpSpPr>
            <a:xfrm>
              <a:off x="3891475" y="1671700"/>
              <a:ext cx="1344300" cy="702000"/>
              <a:chOff x="5333050" y="2139900"/>
              <a:chExt cx="1344300" cy="702000"/>
            </a:xfrm>
          </p:grpSpPr>
          <p:sp>
            <p:nvSpPr>
              <p:cNvPr id="12" name="Shape 400"/>
              <p:cNvSpPr/>
              <p:nvPr/>
            </p:nvSpPr>
            <p:spPr>
              <a:xfrm>
                <a:off x="5333050" y="2462100"/>
                <a:ext cx="1344300" cy="3798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 H(  )</a:t>
                </a:r>
                <a:endParaRPr sz="1800" baseline="-25000">
                  <a:latin typeface="Trebuchet MS"/>
                  <a:ea typeface="Trebuchet MS"/>
                  <a:cs typeface="Trebuchet MS"/>
                  <a:sym typeface="Trebuchet MS"/>
                </a:endParaRPr>
              </a:p>
            </p:txBody>
          </p:sp>
          <p:sp>
            <p:nvSpPr>
              <p:cNvPr id="13" name="Shape 401"/>
              <p:cNvSpPr/>
              <p:nvPr/>
            </p:nvSpPr>
            <p:spPr>
              <a:xfrm>
                <a:off x="5333050" y="2139900"/>
                <a:ext cx="1344300" cy="3222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14" name="Shape 403"/>
            <p:cNvSpPr/>
            <p:nvPr/>
          </p:nvSpPr>
          <p:spPr>
            <a:xfrm>
              <a:off x="2902675" y="1521228"/>
              <a:ext cx="2066550" cy="542892"/>
            </a:xfrm>
            <a:custGeom>
              <a:avLst/>
              <a:gdLst/>
              <a:ahLst/>
              <a:cxnLst/>
              <a:rect l="0" t="0" r="0" b="0"/>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15" name="Shape 404"/>
            <p:cNvGrpSpPr/>
            <p:nvPr/>
          </p:nvGrpSpPr>
          <p:grpSpPr>
            <a:xfrm>
              <a:off x="1558375" y="1720925"/>
              <a:ext cx="1344300" cy="702000"/>
              <a:chOff x="5333050" y="2139900"/>
              <a:chExt cx="1344300" cy="702000"/>
            </a:xfrm>
          </p:grpSpPr>
          <p:sp>
            <p:nvSpPr>
              <p:cNvPr id="16" name="Shape 405"/>
              <p:cNvSpPr/>
              <p:nvPr/>
            </p:nvSpPr>
            <p:spPr>
              <a:xfrm>
                <a:off x="5333050" y="2462100"/>
                <a:ext cx="1344300" cy="3798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 H(  )</a:t>
                </a:r>
                <a:endParaRPr sz="1800" baseline="-25000">
                  <a:latin typeface="Trebuchet MS"/>
                  <a:ea typeface="Trebuchet MS"/>
                  <a:cs typeface="Trebuchet MS"/>
                  <a:sym typeface="Trebuchet MS"/>
                </a:endParaRPr>
              </a:p>
            </p:txBody>
          </p:sp>
          <p:sp>
            <p:nvSpPr>
              <p:cNvPr id="17" name="Shape 406"/>
              <p:cNvSpPr/>
              <p:nvPr/>
            </p:nvSpPr>
            <p:spPr>
              <a:xfrm>
                <a:off x="5333050" y="2139900"/>
                <a:ext cx="1344300" cy="3222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18" name="Shape 407"/>
            <p:cNvSpPr/>
            <p:nvPr/>
          </p:nvSpPr>
          <p:spPr>
            <a:xfrm>
              <a:off x="550650" y="1558053"/>
              <a:ext cx="2066550" cy="542892"/>
            </a:xfrm>
            <a:custGeom>
              <a:avLst/>
              <a:gdLst/>
              <a:ahLst/>
              <a:cxnLst/>
              <a:rect l="0" t="0" r="0" b="0"/>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19" name="Shape 408"/>
            <p:cNvGrpSpPr/>
            <p:nvPr/>
          </p:nvGrpSpPr>
          <p:grpSpPr>
            <a:xfrm>
              <a:off x="6243500" y="1671700"/>
              <a:ext cx="1344300" cy="702000"/>
              <a:chOff x="5333050" y="2139900"/>
              <a:chExt cx="1344300" cy="702000"/>
            </a:xfrm>
          </p:grpSpPr>
          <p:sp>
            <p:nvSpPr>
              <p:cNvPr id="20" name="Shape 409"/>
              <p:cNvSpPr/>
              <p:nvPr/>
            </p:nvSpPr>
            <p:spPr>
              <a:xfrm>
                <a:off x="5333050" y="2462100"/>
                <a:ext cx="1344300" cy="3798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 H(  )</a:t>
                </a:r>
                <a:endParaRPr sz="1800" baseline="-25000">
                  <a:latin typeface="Trebuchet MS"/>
                  <a:ea typeface="Trebuchet MS"/>
                  <a:cs typeface="Trebuchet MS"/>
                  <a:sym typeface="Trebuchet MS"/>
                </a:endParaRPr>
              </a:p>
            </p:txBody>
          </p:sp>
          <p:sp>
            <p:nvSpPr>
              <p:cNvPr id="21" name="Shape 410"/>
              <p:cNvSpPr/>
              <p:nvPr/>
            </p:nvSpPr>
            <p:spPr>
              <a:xfrm>
                <a:off x="5333050" y="2139900"/>
                <a:ext cx="1344300" cy="3222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22" name="Shape 411"/>
            <p:cNvSpPr/>
            <p:nvPr/>
          </p:nvSpPr>
          <p:spPr>
            <a:xfrm>
              <a:off x="5254700" y="1521228"/>
              <a:ext cx="2066550" cy="542892"/>
            </a:xfrm>
            <a:custGeom>
              <a:avLst/>
              <a:gdLst/>
              <a:ahLst/>
              <a:cxnLst/>
              <a:rect l="0" t="0" r="0" b="0"/>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23" name="Shape 412"/>
            <p:cNvSpPr txBox="1"/>
            <p:nvPr/>
          </p:nvSpPr>
          <p:spPr>
            <a:xfrm>
              <a:off x="4332300" y="2858738"/>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4" name="Shape 413"/>
            <p:cNvSpPr txBox="1"/>
            <p:nvPr/>
          </p:nvSpPr>
          <p:spPr>
            <a:xfrm>
              <a:off x="3480400" y="37158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5" name="Shape 414"/>
            <p:cNvSpPr txBox="1"/>
            <p:nvPr/>
          </p:nvSpPr>
          <p:spPr>
            <a:xfrm>
              <a:off x="5445800" y="37158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6" name="Shape 415"/>
            <p:cNvSpPr/>
            <p:nvPr/>
          </p:nvSpPr>
          <p:spPr>
            <a:xfrm>
              <a:off x="4111475" y="3093675"/>
              <a:ext cx="638367" cy="622200"/>
            </a:xfrm>
            <a:custGeom>
              <a:avLst/>
              <a:gdLst/>
              <a:ahLst/>
              <a:cxnLst/>
              <a:rect l="0" t="0" r="0" b="0"/>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7" name="Shape 416"/>
            <p:cNvSpPr/>
            <p:nvPr/>
          </p:nvSpPr>
          <p:spPr>
            <a:xfrm flipH="1">
              <a:off x="5363557" y="3093675"/>
              <a:ext cx="766538" cy="622200"/>
            </a:xfrm>
            <a:custGeom>
              <a:avLst/>
              <a:gdLst/>
              <a:ahLst/>
              <a:cxnLst/>
              <a:rect l="0" t="0" r="0" b="0"/>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cxnSp>
          <p:nvCxnSpPr>
            <p:cNvPr id="28" name="Shape 417"/>
            <p:cNvCxnSpPr/>
            <p:nvPr/>
          </p:nvCxnSpPr>
          <p:spPr>
            <a:xfrm flipH="1">
              <a:off x="4980475" y="2272538"/>
              <a:ext cx="44400" cy="586200"/>
            </a:xfrm>
            <a:prstGeom prst="straightConnector1">
              <a:avLst/>
            </a:prstGeom>
            <a:noFill/>
            <a:ln w="19050" cap="flat" cmpd="sng">
              <a:solidFill>
                <a:srgbClr val="990000"/>
              </a:solidFill>
              <a:prstDash val="solid"/>
              <a:round/>
              <a:headEnd type="none" w="med" len="med"/>
              <a:tailEnd type="triangle" w="med" len="med"/>
            </a:ln>
          </p:spPr>
        </p:cxnSp>
        <p:cxnSp>
          <p:nvCxnSpPr>
            <p:cNvPr id="29" name="Shape 418"/>
            <p:cNvCxnSpPr>
              <a:endCxn id="31" idx="0"/>
            </p:cNvCxnSpPr>
            <p:nvPr/>
          </p:nvCxnSpPr>
          <p:spPr>
            <a:xfrm flipH="1">
              <a:off x="3237100" y="4008075"/>
              <a:ext cx="670500" cy="683700"/>
            </a:xfrm>
            <a:prstGeom prst="straightConnector1">
              <a:avLst/>
            </a:prstGeom>
            <a:noFill/>
            <a:ln w="19050" cap="flat" cmpd="sng">
              <a:solidFill>
                <a:srgbClr val="990000"/>
              </a:solidFill>
              <a:prstDash val="solid"/>
              <a:round/>
              <a:headEnd type="none" w="med" len="med"/>
              <a:tailEnd type="triangle" w="med" len="med"/>
            </a:ln>
          </p:spPr>
        </p:cxnSp>
        <p:cxnSp>
          <p:nvCxnSpPr>
            <p:cNvPr id="30" name="Shape 420"/>
            <p:cNvCxnSpPr>
              <a:endCxn id="32" idx="0"/>
            </p:cNvCxnSpPr>
            <p:nvPr/>
          </p:nvCxnSpPr>
          <p:spPr>
            <a:xfrm>
              <a:off x="4546825" y="3972675"/>
              <a:ext cx="16800" cy="719100"/>
            </a:xfrm>
            <a:prstGeom prst="straightConnector1">
              <a:avLst/>
            </a:prstGeom>
            <a:noFill/>
            <a:ln w="19050" cap="flat" cmpd="sng">
              <a:solidFill>
                <a:srgbClr val="990000"/>
              </a:solidFill>
              <a:prstDash val="solid"/>
              <a:round/>
              <a:headEnd type="none" w="med" len="med"/>
              <a:tailEnd type="triangle" w="med" len="med"/>
            </a:ln>
          </p:spPr>
        </p:cxnSp>
        <p:sp>
          <p:nvSpPr>
            <p:cNvPr id="31" name="Shape 419"/>
            <p:cNvSpPr txBox="1"/>
            <p:nvPr/>
          </p:nvSpPr>
          <p:spPr>
            <a:xfrm>
              <a:off x="2708950"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200"/>
                <a:t>transaction</a:t>
              </a:r>
              <a:endParaRPr sz="1200"/>
            </a:p>
          </p:txBody>
        </p:sp>
        <p:sp>
          <p:nvSpPr>
            <p:cNvPr id="32" name="Shape 421"/>
            <p:cNvSpPr txBox="1"/>
            <p:nvPr/>
          </p:nvSpPr>
          <p:spPr>
            <a:xfrm>
              <a:off x="4035475"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transaction</a:t>
              </a:r>
              <a:endParaRPr sz="1200"/>
            </a:p>
          </p:txBody>
        </p:sp>
        <p:cxnSp>
          <p:nvCxnSpPr>
            <p:cNvPr id="33" name="Shape 422"/>
            <p:cNvCxnSpPr>
              <a:endCxn id="35" idx="0"/>
            </p:cNvCxnSpPr>
            <p:nvPr/>
          </p:nvCxnSpPr>
          <p:spPr>
            <a:xfrm flipH="1">
              <a:off x="5890150" y="3959475"/>
              <a:ext cx="13500" cy="732300"/>
            </a:xfrm>
            <a:prstGeom prst="straightConnector1">
              <a:avLst/>
            </a:prstGeom>
            <a:noFill/>
            <a:ln w="19050" cap="flat" cmpd="sng">
              <a:solidFill>
                <a:srgbClr val="990000"/>
              </a:solidFill>
              <a:prstDash val="solid"/>
              <a:round/>
              <a:headEnd type="none" w="med" len="med"/>
              <a:tailEnd type="triangle" w="med" len="med"/>
            </a:ln>
          </p:spPr>
        </p:cxnSp>
        <p:cxnSp>
          <p:nvCxnSpPr>
            <p:cNvPr id="34" name="Shape 424"/>
            <p:cNvCxnSpPr>
              <a:endCxn id="36" idx="0"/>
            </p:cNvCxnSpPr>
            <p:nvPr/>
          </p:nvCxnSpPr>
          <p:spPr>
            <a:xfrm>
              <a:off x="6525050" y="3986175"/>
              <a:ext cx="793200" cy="705600"/>
            </a:xfrm>
            <a:prstGeom prst="straightConnector1">
              <a:avLst/>
            </a:prstGeom>
            <a:noFill/>
            <a:ln w="19050" cap="flat" cmpd="sng">
              <a:solidFill>
                <a:srgbClr val="990000"/>
              </a:solidFill>
              <a:prstDash val="solid"/>
              <a:round/>
              <a:headEnd type="none" w="med" len="med"/>
              <a:tailEnd type="triangle" w="med" len="med"/>
            </a:ln>
          </p:spPr>
        </p:cxnSp>
        <p:sp>
          <p:nvSpPr>
            <p:cNvPr id="35" name="Shape 423"/>
            <p:cNvSpPr txBox="1"/>
            <p:nvPr/>
          </p:nvSpPr>
          <p:spPr>
            <a:xfrm>
              <a:off x="5362000"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transaction</a:t>
              </a:r>
              <a:endParaRPr sz="1200"/>
            </a:p>
          </p:txBody>
        </p:sp>
        <p:sp>
          <p:nvSpPr>
            <p:cNvPr id="36" name="Shape 425"/>
            <p:cNvSpPr txBox="1"/>
            <p:nvPr/>
          </p:nvSpPr>
          <p:spPr>
            <a:xfrm>
              <a:off x="6790100"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transaction</a:t>
              </a:r>
              <a:endParaRPr sz="1200"/>
            </a:p>
          </p:txBody>
        </p:sp>
        <p:sp>
          <p:nvSpPr>
            <p:cNvPr id="37" name="Shape 426"/>
            <p:cNvSpPr/>
            <p:nvPr/>
          </p:nvSpPr>
          <p:spPr>
            <a:xfrm>
              <a:off x="284075" y="1260625"/>
              <a:ext cx="7785600" cy="1314000"/>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427"/>
            <p:cNvSpPr/>
            <p:nvPr/>
          </p:nvSpPr>
          <p:spPr>
            <a:xfrm>
              <a:off x="2521250" y="2761225"/>
              <a:ext cx="5548500" cy="2325600"/>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428"/>
            <p:cNvSpPr txBox="1"/>
            <p:nvPr/>
          </p:nvSpPr>
          <p:spPr>
            <a:xfrm>
              <a:off x="1225125" y="834500"/>
              <a:ext cx="2255400" cy="351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Hash chain of blocks</a:t>
              </a:r>
              <a:endParaRPr/>
            </a:p>
          </p:txBody>
        </p:sp>
        <p:sp>
          <p:nvSpPr>
            <p:cNvPr id="40" name="Shape 429"/>
            <p:cNvSpPr txBox="1"/>
            <p:nvPr/>
          </p:nvSpPr>
          <p:spPr>
            <a:xfrm>
              <a:off x="168675" y="3463775"/>
              <a:ext cx="2352600" cy="351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Hash tree (Merkle tree) of transactions in each block</a:t>
              </a:r>
              <a:endParaRPr/>
            </a:p>
          </p:txBody>
        </p:sp>
      </p:grpSp>
    </p:spTree>
    <p:extLst>
      <p:ext uri="{BB962C8B-B14F-4D97-AF65-F5344CB8AC3E}">
        <p14:creationId xmlns:p14="http://schemas.microsoft.com/office/powerpoint/2010/main" val="11541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12</a:t>
            </a:r>
          </a:p>
        </p:txBody>
      </p:sp>
      <p:sp>
        <p:nvSpPr>
          <p:cNvPr id="9" name="Text Box 3"/>
          <p:cNvSpPr txBox="1">
            <a:spLocks noChangeArrowheads="1"/>
          </p:cNvSpPr>
          <p:nvPr/>
        </p:nvSpPr>
        <p:spPr bwMode="auto">
          <a:xfrm>
            <a:off x="0" y="761286"/>
            <a:ext cx="9143999" cy="4201150"/>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header</a:t>
            </a:r>
          </a:p>
          <a:p>
            <a:pPr marL="1200150" lvl="1" indent="-457200" eaLnBrk="1" hangingPunct="1">
              <a:lnSpc>
                <a:spcPct val="150000"/>
              </a:lnSpc>
              <a:buSzPct val="75000"/>
              <a:buBlip>
                <a:blip r:embed="rId3"/>
              </a:buBlip>
            </a:pPr>
            <a:r>
              <a:rPr lang="en-US" sz="2600" dirty="0">
                <a:latin typeface="Century Gothic" pitchFamily="34" charset="0"/>
              </a:rPr>
              <a:t>block hash</a:t>
            </a:r>
          </a:p>
          <a:p>
            <a:pPr marL="1200150" lvl="1" indent="-457200" eaLnBrk="1" hangingPunct="1">
              <a:lnSpc>
                <a:spcPct val="150000"/>
              </a:lnSpc>
              <a:buSzPct val="75000"/>
              <a:buBlip>
                <a:blip r:embed="rId3"/>
              </a:buBlip>
            </a:pPr>
            <a:r>
              <a:rPr lang="en-US" sz="2600" dirty="0">
                <a:latin typeface="Century Gothic" pitchFamily="34" charset="0"/>
              </a:rPr>
              <a:t>nonce</a:t>
            </a:r>
          </a:p>
          <a:p>
            <a:pPr marL="1200150" lvl="1" indent="-457200" eaLnBrk="1" hangingPunct="1">
              <a:lnSpc>
                <a:spcPct val="150000"/>
              </a:lnSpc>
              <a:buSzPct val="75000"/>
              <a:buBlip>
                <a:blip r:embed="rId3"/>
              </a:buBlip>
            </a:pPr>
            <a:r>
              <a:rPr lang="en-US" sz="2600" dirty="0">
                <a:latin typeface="Century Gothic" pitchFamily="34" charset="0"/>
              </a:rPr>
              <a:t>timestamp</a:t>
            </a:r>
          </a:p>
          <a:p>
            <a:pPr marL="1200150" lvl="1" indent="-457200" eaLnBrk="1" hangingPunct="1">
              <a:lnSpc>
                <a:spcPct val="150000"/>
              </a:lnSpc>
              <a:buSzPct val="75000"/>
              <a:buBlip>
                <a:blip r:embed="rId3"/>
              </a:buBlip>
            </a:pPr>
            <a:r>
              <a:rPr lang="en-US" sz="2600" dirty="0">
                <a:latin typeface="Century Gothic" pitchFamily="34" charset="0"/>
              </a:rPr>
              <a:t>difficulty level</a:t>
            </a:r>
          </a:p>
          <a:p>
            <a:pPr marL="1200150" lvl="1" indent="-457200" eaLnBrk="1" hangingPunct="1">
              <a:lnSpc>
                <a:spcPct val="150000"/>
              </a:lnSpc>
              <a:buSzPct val="75000"/>
              <a:buBlip>
                <a:blip r:embed="rId3"/>
              </a:buBlip>
            </a:pPr>
            <a:r>
              <a:rPr lang="en-US" sz="2600" dirty="0" err="1">
                <a:latin typeface="Century Gothic" pitchFamily="34" charset="0"/>
              </a:rPr>
              <a:t>mrkl_root</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miners hash headers</a:t>
            </a:r>
          </a:p>
        </p:txBody>
      </p:sp>
    </p:spTree>
    <p:extLst>
      <p:ext uri="{BB962C8B-B14F-4D97-AF65-F5344CB8AC3E}">
        <p14:creationId xmlns:p14="http://schemas.microsoft.com/office/powerpoint/2010/main" val="896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 header</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13</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4" y="1104900"/>
            <a:ext cx="898263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23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Coinbase</a:t>
            </a:r>
            <a:r>
              <a:rPr lang="en-US" sz="4000" b="1" cap="all" dirty="0">
                <a:latin typeface="Arial Rounded MT Bold" pitchFamily="34" charset="0"/>
              </a:rPr>
              <a:t> transaction</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14</a:t>
            </a:r>
          </a:p>
        </p:txBody>
      </p:sp>
      <p:grpSp>
        <p:nvGrpSpPr>
          <p:cNvPr id="4" name="Group 3"/>
          <p:cNvGrpSpPr/>
          <p:nvPr/>
        </p:nvGrpSpPr>
        <p:grpSpPr>
          <a:xfrm>
            <a:off x="-11876" y="1295400"/>
            <a:ext cx="8749076" cy="4497600"/>
            <a:chOff x="-11876" y="784550"/>
            <a:chExt cx="8749076" cy="4497600"/>
          </a:xfrm>
        </p:grpSpPr>
        <p:sp>
          <p:nvSpPr>
            <p:cNvPr id="13" name="Shape 459"/>
            <p:cNvSpPr txBox="1">
              <a:spLocks/>
            </p:cNvSpPr>
            <p:nvPr/>
          </p:nvSpPr>
          <p:spPr>
            <a:xfrm>
              <a:off x="1976075" y="784550"/>
              <a:ext cx="6480600" cy="44976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2400" dirty="0">
                  <a:solidFill>
                    <a:schemeClr val="tx1"/>
                  </a:solidFill>
                </a:rPr>
                <a:t>      "in":[</a:t>
              </a:r>
              <a:br>
                <a:rPr lang="en-US" sz="2400" dirty="0">
                  <a:solidFill>
                    <a:schemeClr val="tx1"/>
                  </a:solidFill>
                </a:rPr>
              </a:br>
              <a:r>
                <a:rPr lang="en-US" sz="2400" dirty="0">
                  <a:solidFill>
                    <a:schemeClr val="tx1"/>
                  </a:solidFill>
                </a:rPr>
                <a:t>        {</a:t>
              </a:r>
              <a:br>
                <a:rPr lang="en-US" sz="2400" dirty="0">
                  <a:solidFill>
                    <a:schemeClr val="tx1"/>
                  </a:solidFill>
                </a:rPr>
              </a:br>
              <a:r>
                <a:rPr lang="en-US" sz="2400" dirty="0">
                  <a:solidFill>
                    <a:schemeClr val="tx1"/>
                  </a:solidFill>
                </a:rPr>
                <a:t>          "</a:t>
              </a:r>
              <a:r>
                <a:rPr lang="en-US" sz="2400" dirty="0" err="1">
                  <a:solidFill>
                    <a:schemeClr val="tx1"/>
                  </a:solidFill>
                </a:rPr>
                <a:t>prev_out</a:t>
              </a:r>
              <a:r>
                <a:rPr lang="en-US" sz="2400" dirty="0">
                  <a:solidFill>
                    <a:schemeClr val="tx1"/>
                  </a:solidFill>
                </a:rPr>
                <a:t>":{</a:t>
              </a:r>
              <a:br>
                <a:rPr lang="en-US" sz="2400" dirty="0">
                  <a:solidFill>
                    <a:schemeClr val="tx1"/>
                  </a:solidFill>
                </a:rPr>
              </a:br>
              <a:r>
                <a:rPr lang="en-US" sz="2400" dirty="0">
                  <a:solidFill>
                    <a:schemeClr val="tx1"/>
                  </a:solidFill>
                </a:rPr>
                <a:t>            "hash":"000000.....0000000",</a:t>
              </a:r>
              <a:br>
                <a:rPr lang="en-US" sz="2400" dirty="0">
                  <a:solidFill>
                    <a:schemeClr val="tx1"/>
                  </a:solidFill>
                </a:rPr>
              </a:br>
              <a:r>
                <a:rPr lang="en-US" sz="2400" dirty="0">
                  <a:solidFill>
                    <a:schemeClr val="tx1"/>
                  </a:solidFill>
                </a:rPr>
                <a:t>            "n":4294967295</a:t>
              </a:r>
              <a:br>
                <a:rPr lang="en-US" sz="2400" dirty="0">
                  <a:solidFill>
                    <a:schemeClr val="tx1"/>
                  </a:solidFill>
                </a:rPr>
              </a:br>
              <a:r>
                <a:rPr lang="en-US" sz="2400" dirty="0">
                  <a:solidFill>
                    <a:schemeClr val="tx1"/>
                  </a:solidFill>
                </a:rPr>
                <a:t>          }, </a:t>
              </a:r>
            </a:p>
            <a:p>
              <a:pPr indent="457200" algn="l">
                <a:spcBef>
                  <a:spcPts val="600"/>
                </a:spcBef>
              </a:pPr>
              <a:r>
                <a:rPr lang="en-US" sz="2400" dirty="0">
                  <a:solidFill>
                    <a:schemeClr val="tx1"/>
                  </a:solidFill>
                </a:rPr>
                <a:t>"</a:t>
              </a:r>
              <a:r>
                <a:rPr lang="en-US" sz="2400" dirty="0" err="1">
                  <a:solidFill>
                    <a:schemeClr val="tx1"/>
                  </a:solidFill>
                </a:rPr>
                <a:t>coinbase</a:t>
              </a:r>
              <a:r>
                <a:rPr lang="en-US" sz="2400" dirty="0">
                  <a:solidFill>
                    <a:schemeClr val="tx1"/>
                  </a:solidFill>
                </a:rPr>
                <a:t>":"..."</a:t>
              </a:r>
              <a:br>
                <a:rPr lang="en-US" sz="2400" dirty="0">
                  <a:solidFill>
                    <a:schemeClr val="tx1"/>
                  </a:solidFill>
                </a:rPr>
              </a:br>
              <a:r>
                <a:rPr lang="en-US" sz="2400" dirty="0">
                  <a:solidFill>
                    <a:schemeClr val="tx1"/>
                  </a:solidFill>
                </a:rPr>
                <a:t>        },</a:t>
              </a:r>
              <a:br>
                <a:rPr lang="en-US" sz="2400" dirty="0">
                  <a:solidFill>
                    <a:schemeClr val="tx1"/>
                  </a:solidFill>
                </a:rPr>
              </a:br>
              <a:r>
                <a:rPr lang="en-US" sz="2400" dirty="0">
                  <a:solidFill>
                    <a:schemeClr val="tx1"/>
                  </a:solidFill>
                </a:rPr>
                <a:t>       "out":[</a:t>
              </a:r>
              <a:br>
                <a:rPr lang="en-US" sz="2400" dirty="0">
                  <a:solidFill>
                    <a:schemeClr val="tx1"/>
                  </a:solidFill>
                </a:rPr>
              </a:br>
              <a:r>
                <a:rPr lang="en-US" sz="2400" dirty="0">
                  <a:solidFill>
                    <a:schemeClr val="tx1"/>
                  </a:solidFill>
                </a:rPr>
                <a:t>    {</a:t>
              </a:r>
              <a:br>
                <a:rPr lang="en-US" sz="2400" dirty="0">
                  <a:solidFill>
                    <a:schemeClr val="tx1"/>
                  </a:solidFill>
                </a:rPr>
              </a:br>
              <a:r>
                <a:rPr lang="en-US" sz="2400" dirty="0">
                  <a:solidFill>
                    <a:schemeClr val="tx1"/>
                  </a:solidFill>
                </a:rPr>
                <a:t>      "value":"25.03371419",</a:t>
              </a:r>
              <a:br>
                <a:rPr lang="en-US" sz="2400" dirty="0">
                  <a:solidFill>
                    <a:schemeClr val="tx1"/>
                  </a:solidFill>
                </a:rPr>
              </a:br>
              <a:r>
                <a:rPr lang="en-US" sz="2400" dirty="0">
                  <a:solidFill>
                    <a:schemeClr val="tx1"/>
                  </a:solidFill>
                </a:rPr>
                <a:t>      "</a:t>
              </a:r>
              <a:r>
                <a:rPr lang="en-US" sz="2400" dirty="0" err="1">
                  <a:solidFill>
                    <a:schemeClr val="tx1"/>
                  </a:solidFill>
                </a:rPr>
                <a:t>scriptPubKey</a:t>
              </a:r>
              <a:r>
                <a:rPr lang="en-US" sz="2400" dirty="0">
                  <a:solidFill>
                    <a:schemeClr val="tx1"/>
                  </a:solidFill>
                </a:rPr>
                <a:t>":"OPDUP OPHASH160 ... ”</a:t>
              </a:r>
            </a:p>
            <a:p>
              <a:pPr indent="457200" algn="l">
                <a:spcBef>
                  <a:spcPts val="600"/>
                </a:spcBef>
              </a:pPr>
              <a:r>
                <a:rPr lang="en-US" sz="2400" dirty="0">
                  <a:solidFill>
                    <a:schemeClr val="tx1"/>
                  </a:solidFill>
                </a:rPr>
                <a:t>}</a:t>
              </a:r>
            </a:p>
          </p:txBody>
        </p:sp>
        <p:sp>
          <p:nvSpPr>
            <p:cNvPr id="14" name="Shape 460"/>
            <p:cNvSpPr/>
            <p:nvPr/>
          </p:nvSpPr>
          <p:spPr>
            <a:xfrm>
              <a:off x="1632700" y="2105700"/>
              <a:ext cx="234600" cy="256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461"/>
            <p:cNvSpPr/>
            <p:nvPr/>
          </p:nvSpPr>
          <p:spPr>
            <a:xfrm>
              <a:off x="1632700" y="2819325"/>
              <a:ext cx="234600" cy="11499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462"/>
            <p:cNvSpPr txBox="1"/>
            <p:nvPr/>
          </p:nvSpPr>
          <p:spPr>
            <a:xfrm>
              <a:off x="-11876" y="2864850"/>
              <a:ext cx="1400221" cy="42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arbitrary</a:t>
              </a:r>
              <a:endParaRPr sz="2400" dirty="0"/>
            </a:p>
          </p:txBody>
        </p:sp>
        <p:sp>
          <p:nvSpPr>
            <p:cNvPr id="17" name="Shape 463"/>
            <p:cNvSpPr txBox="1"/>
            <p:nvPr/>
          </p:nvSpPr>
          <p:spPr>
            <a:xfrm>
              <a:off x="-11876" y="1836200"/>
              <a:ext cx="1586750" cy="90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redeeming nothing</a:t>
              </a:r>
              <a:endParaRPr sz="2400" dirty="0"/>
            </a:p>
          </p:txBody>
        </p:sp>
        <p:sp>
          <p:nvSpPr>
            <p:cNvPr id="18" name="Shape 464"/>
            <p:cNvSpPr/>
            <p:nvPr/>
          </p:nvSpPr>
          <p:spPr>
            <a:xfrm>
              <a:off x="5186400" y="1447800"/>
              <a:ext cx="1971600" cy="550475"/>
            </a:xfrm>
            <a:prstGeom prst="wedgeRectCallout">
              <a:avLst>
                <a:gd name="adj1" fmla="val -20833"/>
                <a:gd name="adj2" fmla="val 62500"/>
              </a:avLst>
            </a:prstGeom>
            <a:solidFill>
              <a:srgbClr val="6D9EE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Null hash pointer</a:t>
              </a:r>
              <a:endParaRPr dirty="0"/>
            </a:p>
          </p:txBody>
        </p:sp>
        <p:sp>
          <p:nvSpPr>
            <p:cNvPr id="19" name="Shape 465"/>
            <p:cNvSpPr/>
            <p:nvPr/>
          </p:nvSpPr>
          <p:spPr>
            <a:xfrm>
              <a:off x="4724400" y="2819325"/>
              <a:ext cx="4012800" cy="1029900"/>
            </a:xfrm>
            <a:prstGeom prst="wedgeRectCallout">
              <a:avLst>
                <a:gd name="adj1" fmla="val -55215"/>
                <a:gd name="adj2" fmla="val -2704"/>
              </a:avLst>
            </a:prstGeom>
            <a:solidFill>
              <a:srgbClr val="EAD1D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800"/>
                <a:t>First ever coinbase parameter:</a:t>
              </a:r>
              <a:endParaRPr sz="1800"/>
            </a:p>
            <a:p>
              <a:pPr marL="0" lvl="0" indent="0">
                <a:spcBef>
                  <a:spcPts val="0"/>
                </a:spcBef>
                <a:spcAft>
                  <a:spcPts val="0"/>
                </a:spcAft>
                <a:buNone/>
              </a:pPr>
              <a:r>
                <a:rPr lang="en" sz="1800"/>
                <a:t>“</a:t>
              </a:r>
              <a:r>
                <a:rPr lang="en" sz="1800">
                  <a:latin typeface="Trebuchet MS"/>
                  <a:ea typeface="Trebuchet MS"/>
                  <a:cs typeface="Trebuchet MS"/>
                  <a:sym typeface="Trebuchet MS"/>
                </a:rPr>
                <a:t>The Times 03/Jan/2009 Chancellor on brink of second bailout for banks”</a:t>
              </a:r>
              <a:endParaRPr sz="1800"/>
            </a:p>
          </p:txBody>
        </p:sp>
        <p:sp>
          <p:nvSpPr>
            <p:cNvPr id="20" name="Shape 466"/>
            <p:cNvSpPr/>
            <p:nvPr/>
          </p:nvSpPr>
          <p:spPr>
            <a:xfrm rot="5400000">
              <a:off x="3481000" y="4289449"/>
              <a:ext cx="591600" cy="2196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467"/>
            <p:cNvSpPr/>
            <p:nvPr/>
          </p:nvSpPr>
          <p:spPr>
            <a:xfrm rot="5400000">
              <a:off x="4483900" y="3987399"/>
              <a:ext cx="234600" cy="10704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468"/>
            <p:cNvSpPr txBox="1"/>
            <p:nvPr/>
          </p:nvSpPr>
          <p:spPr>
            <a:xfrm>
              <a:off x="3258899" y="3702350"/>
              <a:ext cx="1957475" cy="4124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t>block reward</a:t>
              </a:r>
              <a:endParaRPr b="1" dirty="0"/>
            </a:p>
          </p:txBody>
        </p:sp>
        <p:sp>
          <p:nvSpPr>
            <p:cNvPr id="23" name="Shape 469"/>
            <p:cNvSpPr txBox="1"/>
            <p:nvPr/>
          </p:nvSpPr>
          <p:spPr>
            <a:xfrm>
              <a:off x="4116800" y="4038600"/>
              <a:ext cx="1726800" cy="57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t>transaction fees</a:t>
              </a:r>
              <a:endParaRPr b="1" dirty="0"/>
            </a:p>
          </p:txBody>
        </p:sp>
      </p:grpSp>
    </p:spTree>
    <p:extLst>
      <p:ext uri="{BB962C8B-B14F-4D97-AF65-F5344CB8AC3E}">
        <p14:creationId xmlns:p14="http://schemas.microsoft.com/office/powerpoint/2010/main" val="31591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15</a:t>
            </a:r>
          </a:p>
        </p:txBody>
      </p:sp>
      <p:sp>
        <p:nvSpPr>
          <p:cNvPr id="24" name="Text Box 3"/>
          <p:cNvSpPr txBox="1">
            <a:spLocks noChangeArrowheads="1"/>
          </p:cNvSpPr>
          <p:nvPr/>
        </p:nvSpPr>
        <p:spPr bwMode="auto">
          <a:xfrm>
            <a:off x="0" y="761286"/>
            <a:ext cx="9143999" cy="4201150"/>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p2p, TCP</a:t>
            </a:r>
          </a:p>
          <a:p>
            <a:pPr marL="457200" indent="-457200" eaLnBrk="1" hangingPunct="1">
              <a:lnSpc>
                <a:spcPct val="150000"/>
              </a:lnSpc>
              <a:buSzPct val="75000"/>
              <a:buBlip>
                <a:blip r:embed="rId3"/>
              </a:buBlip>
            </a:pPr>
            <a:r>
              <a:rPr lang="en-US" sz="2600">
                <a:latin typeface="Century Gothic" pitchFamily="34" charset="0"/>
              </a:rPr>
              <a:t>random </a:t>
            </a:r>
            <a:r>
              <a:rPr lang="en-US" sz="2600" smtClean="0">
                <a:latin typeface="Century Gothic" pitchFamily="34" charset="0"/>
              </a:rPr>
              <a:t>topology </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dynamic</a:t>
            </a:r>
          </a:p>
          <a:p>
            <a:pPr marL="457200" indent="-457200" eaLnBrk="1" hangingPunct="1">
              <a:lnSpc>
                <a:spcPct val="150000"/>
              </a:lnSpc>
              <a:buSzPct val="75000"/>
              <a:buBlip>
                <a:blip r:embed="rId3"/>
              </a:buBlip>
            </a:pPr>
            <a:r>
              <a:rPr lang="en-US" sz="2600" dirty="0">
                <a:latin typeface="Century Gothic" pitchFamily="34" charset="0"/>
              </a:rPr>
              <a:t>bootstrap – seed node</a:t>
            </a:r>
          </a:p>
          <a:p>
            <a:pPr marL="457200" indent="-457200" eaLnBrk="1" hangingPunct="1">
              <a:lnSpc>
                <a:spcPct val="150000"/>
              </a:lnSpc>
              <a:buSzPct val="75000"/>
              <a:buBlip>
                <a:blip r:embed="rId3"/>
              </a:buBlip>
            </a:pPr>
            <a:r>
              <a:rPr lang="en-US" sz="2600" dirty="0">
                <a:latin typeface="Century Gothic" pitchFamily="34" charset="0"/>
              </a:rPr>
              <a:t>flooding algorithm / gossip protocol</a:t>
            </a:r>
          </a:p>
          <a:p>
            <a:pPr marL="457200" indent="-457200" eaLnBrk="1" hangingPunct="1">
              <a:lnSpc>
                <a:spcPct val="150000"/>
              </a:lnSpc>
              <a:buSzPct val="75000"/>
              <a:buBlip>
                <a:blip r:embed="rId3"/>
              </a:buBlip>
            </a:pPr>
            <a:r>
              <a:rPr lang="en-US" sz="2600" dirty="0">
                <a:latin typeface="Century Gothic" pitchFamily="34" charset="0"/>
              </a:rPr>
              <a:t>peers validate and forward</a:t>
            </a:r>
          </a:p>
          <a:p>
            <a:pPr marL="457200" indent="-457200" eaLnBrk="1" hangingPunct="1">
              <a:lnSpc>
                <a:spcPct val="150000"/>
              </a:lnSpc>
              <a:buSzPct val="75000"/>
              <a:buBlip>
                <a:blip r:embed="rId3"/>
              </a:buBlip>
            </a:pPr>
            <a:r>
              <a:rPr lang="en-US" sz="2600" dirty="0" err="1">
                <a:latin typeface="Century Gothic" pitchFamily="34" charset="0"/>
              </a:rPr>
              <a:t>mempool</a:t>
            </a:r>
            <a:endParaRPr lang="en-US" sz="2600" dirty="0">
              <a:latin typeface="Century Gothic" pitchFamily="34" charset="0"/>
            </a:endParaRPr>
          </a:p>
        </p:txBody>
      </p:sp>
    </p:spTree>
    <p:extLst>
      <p:ext uri="{BB962C8B-B14F-4D97-AF65-F5344CB8AC3E}">
        <p14:creationId xmlns:p14="http://schemas.microsoft.com/office/powerpoint/2010/main" val="29204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16</a:t>
            </a:r>
          </a:p>
        </p:txBody>
      </p:sp>
      <p:sp>
        <p:nvSpPr>
          <p:cNvPr id="24" name="Text Box 3"/>
          <p:cNvSpPr txBox="1">
            <a:spLocks noChangeArrowheads="1"/>
          </p:cNvSpPr>
          <p:nvPr/>
        </p:nvSpPr>
        <p:spPr bwMode="auto">
          <a:xfrm>
            <a:off x="0" y="761286"/>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transaction checks:</a:t>
            </a:r>
          </a:p>
          <a:p>
            <a:pPr marL="1200150" lvl="1" indent="-457200" eaLnBrk="1" hangingPunct="1">
              <a:lnSpc>
                <a:spcPct val="150000"/>
              </a:lnSpc>
              <a:buSzPct val="75000"/>
              <a:buBlip>
                <a:blip r:embed="rId3"/>
              </a:buBlip>
            </a:pPr>
            <a:r>
              <a:rPr lang="en-US" sz="2600" dirty="0">
                <a:latin typeface="Century Gothic" pitchFamily="34" charset="0"/>
              </a:rPr>
              <a:t>transaction is valid</a:t>
            </a:r>
          </a:p>
          <a:p>
            <a:pPr marL="1200150" lvl="1" indent="-457200" eaLnBrk="1" hangingPunct="1">
              <a:lnSpc>
                <a:spcPct val="150000"/>
              </a:lnSpc>
              <a:buSzPct val="75000"/>
              <a:buBlip>
                <a:blip r:embed="rId3"/>
              </a:buBlip>
            </a:pPr>
            <a:r>
              <a:rPr lang="en-US" sz="2600" dirty="0">
                <a:latin typeface="Century Gothic" pitchFamily="34" charset="0"/>
              </a:rPr>
              <a:t>whitelist of scripts</a:t>
            </a:r>
          </a:p>
          <a:p>
            <a:pPr marL="1200150" lvl="1" indent="-457200" eaLnBrk="1" hangingPunct="1">
              <a:lnSpc>
                <a:spcPct val="150000"/>
              </a:lnSpc>
              <a:buSzPct val="75000"/>
              <a:buBlip>
                <a:blip r:embed="rId3"/>
              </a:buBlip>
            </a:pPr>
            <a:r>
              <a:rPr lang="en-US" sz="2600" dirty="0">
                <a:latin typeface="Century Gothic" pitchFamily="34" charset="0"/>
              </a:rPr>
              <a:t>outputs can be redeemed</a:t>
            </a:r>
          </a:p>
          <a:p>
            <a:pPr marL="1200150" lvl="1" indent="-457200" eaLnBrk="1" hangingPunct="1">
              <a:lnSpc>
                <a:spcPct val="150000"/>
              </a:lnSpc>
              <a:buSzPct val="75000"/>
              <a:buBlip>
                <a:blip r:embed="rId3"/>
              </a:buBlip>
            </a:pPr>
            <a:r>
              <a:rPr lang="en-US" sz="2600" dirty="0">
                <a:latin typeface="Century Gothic" pitchFamily="34" charset="0"/>
              </a:rPr>
              <a:t>fresh transaction</a:t>
            </a:r>
          </a:p>
        </p:txBody>
      </p:sp>
    </p:spTree>
    <p:extLst>
      <p:ext uri="{BB962C8B-B14F-4D97-AF65-F5344CB8AC3E}">
        <p14:creationId xmlns:p14="http://schemas.microsoft.com/office/powerpoint/2010/main" val="158298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17</a:t>
            </a:r>
          </a:p>
        </p:txBody>
      </p:sp>
      <p:grpSp>
        <p:nvGrpSpPr>
          <p:cNvPr id="7" name="Group 6"/>
          <p:cNvGrpSpPr/>
          <p:nvPr/>
        </p:nvGrpSpPr>
        <p:grpSpPr>
          <a:xfrm>
            <a:off x="381000" y="1172025"/>
            <a:ext cx="8381999" cy="5249413"/>
            <a:chOff x="856875" y="1172025"/>
            <a:chExt cx="6715200" cy="3741075"/>
          </a:xfrm>
        </p:grpSpPr>
        <p:sp>
          <p:nvSpPr>
            <p:cNvPr id="9" name="Shape 493"/>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1</a:t>
              </a:r>
              <a:endParaRPr/>
            </a:p>
          </p:txBody>
        </p:sp>
        <p:sp>
          <p:nvSpPr>
            <p:cNvPr id="10" name="Shape 494"/>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6</a:t>
              </a:r>
              <a:endParaRPr/>
            </a:p>
          </p:txBody>
        </p:sp>
        <p:sp>
          <p:nvSpPr>
            <p:cNvPr id="11" name="Shape 495"/>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4</a:t>
              </a:r>
              <a:endParaRPr/>
            </a:p>
          </p:txBody>
        </p:sp>
        <p:sp>
          <p:nvSpPr>
            <p:cNvPr id="12" name="Shape 496"/>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7</a:t>
              </a:r>
              <a:endParaRPr/>
            </a:p>
          </p:txBody>
        </p:sp>
        <p:sp>
          <p:nvSpPr>
            <p:cNvPr id="13" name="Shape 497"/>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3</a:t>
              </a:r>
              <a:endParaRPr/>
            </a:p>
          </p:txBody>
        </p:sp>
        <p:sp>
          <p:nvSpPr>
            <p:cNvPr id="14" name="Shape 498"/>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5</a:t>
              </a:r>
              <a:endParaRPr/>
            </a:p>
          </p:txBody>
        </p:sp>
        <p:sp>
          <p:nvSpPr>
            <p:cNvPr id="15" name="Shape 499"/>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2</a:t>
              </a:r>
              <a:endParaRPr/>
            </a:p>
          </p:txBody>
        </p:sp>
        <p:cxnSp>
          <p:nvCxnSpPr>
            <p:cNvPr id="16" name="Shape 500"/>
            <p:cNvCxnSpPr>
              <a:stCxn id="9" idx="3"/>
              <a:endCxn id="10"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17" name="Shape 501"/>
            <p:cNvCxnSpPr>
              <a:stCxn id="14" idx="2"/>
              <a:endCxn id="9"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18" name="Shape 502"/>
            <p:cNvCxnSpPr>
              <a:stCxn id="13"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19" name="Shape 503"/>
            <p:cNvCxnSpPr>
              <a:stCxn id="12" idx="2"/>
              <a:endCxn id="13"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20" name="Shape 504"/>
            <p:cNvCxnSpPr>
              <a:stCxn id="12" idx="2"/>
              <a:endCxn id="14"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21" name="Shape 505"/>
            <p:cNvCxnSpPr>
              <a:stCxn id="13"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22" name="Shape 506"/>
            <p:cNvCxnSpPr>
              <a:stCxn id="15"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23" name="Shape 507"/>
            <p:cNvCxnSpPr>
              <a:stCxn id="15" idx="2"/>
              <a:endCxn id="11"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25" name="Shape 508"/>
            <p:cNvSpPr/>
            <p:nvPr/>
          </p:nvSpPr>
          <p:spPr>
            <a:xfrm>
              <a:off x="2788050" y="2185863"/>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8</a:t>
              </a:r>
              <a:endParaRPr/>
            </a:p>
          </p:txBody>
        </p:sp>
        <p:sp>
          <p:nvSpPr>
            <p:cNvPr id="26" name="Shape 509"/>
            <p:cNvSpPr/>
            <p:nvPr/>
          </p:nvSpPr>
          <p:spPr>
            <a:xfrm>
              <a:off x="2934025" y="1425275"/>
              <a:ext cx="2220300" cy="654300"/>
            </a:xfrm>
            <a:prstGeom prst="wedgeEllipseCallout">
              <a:avLst>
                <a:gd name="adj1" fmla="val -20833"/>
                <a:gd name="adj2" fmla="val 625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Hello World! I’m ready to Bitcoin!</a:t>
              </a:r>
              <a:endParaRPr/>
            </a:p>
          </p:txBody>
        </p:sp>
        <p:cxnSp>
          <p:nvCxnSpPr>
            <p:cNvPr id="27" name="Shape 510"/>
            <p:cNvCxnSpPr>
              <a:stCxn id="25" idx="4"/>
              <a:endCxn id="26" idx="4"/>
            </p:cNvCxnSpPr>
            <p:nvPr/>
          </p:nvCxnSpPr>
          <p:spPr>
            <a:xfrm rot="10800000" flipH="1">
              <a:off x="3514950" y="1983662"/>
              <a:ext cx="1314300" cy="584100"/>
            </a:xfrm>
            <a:prstGeom prst="straightConnector1">
              <a:avLst/>
            </a:prstGeom>
            <a:noFill/>
            <a:ln w="19050" cap="flat" cmpd="sng">
              <a:solidFill>
                <a:schemeClr val="dk2"/>
              </a:solidFill>
              <a:prstDash val="dash"/>
              <a:round/>
              <a:headEnd type="none" w="med" len="med"/>
              <a:tailEnd type="triangle" w="med" len="med"/>
            </a:ln>
          </p:spPr>
        </p:cxnSp>
        <p:sp>
          <p:nvSpPr>
            <p:cNvPr id="28" name="Shape 511"/>
            <p:cNvSpPr txBox="1"/>
            <p:nvPr/>
          </p:nvSpPr>
          <p:spPr>
            <a:xfrm>
              <a:off x="3818525" y="2217070"/>
              <a:ext cx="1179900" cy="31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urier New"/>
                  <a:ea typeface="Courier New"/>
                  <a:cs typeface="Courier New"/>
                  <a:sym typeface="Courier New"/>
                </a:rPr>
                <a:t>getaddr()</a:t>
              </a:r>
              <a:endParaRPr>
                <a:latin typeface="Courier New"/>
                <a:ea typeface="Courier New"/>
                <a:cs typeface="Courier New"/>
                <a:sym typeface="Courier New"/>
              </a:endParaRPr>
            </a:p>
          </p:txBody>
        </p:sp>
        <p:cxnSp>
          <p:nvCxnSpPr>
            <p:cNvPr id="29" name="Shape 512"/>
            <p:cNvCxnSpPr>
              <a:stCxn id="14" idx="3"/>
            </p:cNvCxnSpPr>
            <p:nvPr/>
          </p:nvCxnSpPr>
          <p:spPr>
            <a:xfrm flipH="1">
              <a:off x="3459800" y="1935825"/>
              <a:ext cx="1714200" cy="852300"/>
            </a:xfrm>
            <a:prstGeom prst="straightConnector1">
              <a:avLst/>
            </a:prstGeom>
            <a:noFill/>
            <a:ln w="19050" cap="flat" cmpd="sng">
              <a:solidFill>
                <a:schemeClr val="dk2"/>
              </a:solidFill>
              <a:prstDash val="dash"/>
              <a:round/>
              <a:headEnd type="none" w="med" len="med"/>
              <a:tailEnd type="triangle" w="med" len="med"/>
            </a:ln>
          </p:spPr>
        </p:cxnSp>
        <p:sp>
          <p:nvSpPr>
            <p:cNvPr id="30" name="Shape 513"/>
            <p:cNvSpPr txBox="1"/>
            <p:nvPr/>
          </p:nvSpPr>
          <p:spPr>
            <a:xfrm>
              <a:off x="4266000" y="2217070"/>
              <a:ext cx="1179900" cy="31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1, 7</a:t>
              </a:r>
              <a:endParaRPr>
                <a:latin typeface="Courier New"/>
                <a:ea typeface="Courier New"/>
                <a:cs typeface="Courier New"/>
                <a:sym typeface="Courier New"/>
              </a:endParaRPr>
            </a:p>
          </p:txBody>
        </p:sp>
        <p:cxnSp>
          <p:nvCxnSpPr>
            <p:cNvPr id="31" name="Shape 514"/>
            <p:cNvCxnSpPr>
              <a:stCxn id="25" idx="2"/>
            </p:cNvCxnSpPr>
            <p:nvPr/>
          </p:nvCxnSpPr>
          <p:spPr>
            <a:xfrm rot="10800000">
              <a:off x="2235750" y="2033462"/>
              <a:ext cx="552300" cy="534300"/>
            </a:xfrm>
            <a:prstGeom prst="straightConnector1">
              <a:avLst/>
            </a:prstGeom>
            <a:noFill/>
            <a:ln w="19050" cap="flat" cmpd="sng">
              <a:solidFill>
                <a:schemeClr val="dk2"/>
              </a:solidFill>
              <a:prstDash val="dash"/>
              <a:round/>
              <a:headEnd type="none" w="med" len="med"/>
              <a:tailEnd type="triangle" w="med" len="med"/>
            </a:ln>
          </p:spPr>
        </p:cxnSp>
        <p:cxnSp>
          <p:nvCxnSpPr>
            <p:cNvPr id="32" name="Shape 515"/>
            <p:cNvCxnSpPr>
              <a:stCxn id="25" idx="4"/>
            </p:cNvCxnSpPr>
            <p:nvPr/>
          </p:nvCxnSpPr>
          <p:spPr>
            <a:xfrm rot="10800000" flipH="1">
              <a:off x="3514950" y="2217362"/>
              <a:ext cx="2870700" cy="350400"/>
            </a:xfrm>
            <a:prstGeom prst="straightConnector1">
              <a:avLst/>
            </a:prstGeom>
            <a:noFill/>
            <a:ln w="19050" cap="flat" cmpd="sng">
              <a:solidFill>
                <a:schemeClr val="dk2"/>
              </a:solidFill>
              <a:prstDash val="dash"/>
              <a:round/>
              <a:headEnd type="none" w="med" len="med"/>
              <a:tailEnd type="triangle" w="med" len="med"/>
            </a:ln>
          </p:spPr>
        </p:cxnSp>
        <p:sp>
          <p:nvSpPr>
            <p:cNvPr id="33" name="Shape 516"/>
            <p:cNvSpPr txBox="1"/>
            <p:nvPr/>
          </p:nvSpPr>
          <p:spPr>
            <a:xfrm>
              <a:off x="4998425" y="2255632"/>
              <a:ext cx="1179900" cy="31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getaddr()</a:t>
              </a:r>
              <a:endParaRPr>
                <a:latin typeface="Courier New"/>
                <a:ea typeface="Courier New"/>
                <a:cs typeface="Courier New"/>
                <a:sym typeface="Courier New"/>
              </a:endParaRPr>
            </a:p>
          </p:txBody>
        </p:sp>
        <p:sp>
          <p:nvSpPr>
            <p:cNvPr id="34" name="Shape 517"/>
            <p:cNvSpPr txBox="1"/>
            <p:nvPr/>
          </p:nvSpPr>
          <p:spPr>
            <a:xfrm>
              <a:off x="1754125" y="2232820"/>
              <a:ext cx="1179900" cy="31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getaddr()</a:t>
              </a:r>
              <a:endParaRPr>
                <a:latin typeface="Courier New"/>
                <a:ea typeface="Courier New"/>
                <a:cs typeface="Courier New"/>
                <a:sym typeface="Courier New"/>
              </a:endParaRPr>
            </a:p>
          </p:txBody>
        </p:sp>
        <p:cxnSp>
          <p:nvCxnSpPr>
            <p:cNvPr id="35" name="Shape 518"/>
            <p:cNvCxnSpPr>
              <a:stCxn id="14" idx="3"/>
              <a:endCxn id="25"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cxnSp>
          <p:nvCxnSpPr>
            <p:cNvPr id="36" name="Shape 519"/>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37" name="Shape 520"/>
            <p:cNvCxnSpPr>
              <a:stCxn id="25"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grpSp>
      <p:grpSp>
        <p:nvGrpSpPr>
          <p:cNvPr id="2" name="Group 1"/>
          <p:cNvGrpSpPr/>
          <p:nvPr/>
        </p:nvGrpSpPr>
        <p:grpSpPr>
          <a:xfrm>
            <a:off x="457200" y="1064150"/>
            <a:ext cx="8287124" cy="5108050"/>
            <a:chOff x="856875" y="987950"/>
            <a:chExt cx="7871150" cy="3925150"/>
          </a:xfrm>
        </p:grpSpPr>
        <p:sp>
          <p:nvSpPr>
            <p:cNvPr id="38" name="Shape 526"/>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9" name="Shape 527"/>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40" name="Shape 528"/>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41" name="Shape 529"/>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42" name="Shape 530"/>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43" name="Shape 531"/>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44" name="Shape 532"/>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cxnSp>
          <p:nvCxnSpPr>
            <p:cNvPr id="45" name="Shape 533"/>
            <p:cNvCxnSpPr>
              <a:stCxn id="38" idx="3"/>
              <a:endCxn id="39"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46" name="Shape 534"/>
            <p:cNvCxnSpPr>
              <a:stCxn id="43" idx="2"/>
              <a:endCxn id="38"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47" name="Shape 535"/>
            <p:cNvCxnSpPr>
              <a:stCxn id="42"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48" name="Shape 536"/>
            <p:cNvCxnSpPr>
              <a:stCxn id="41" idx="2"/>
              <a:endCxn id="42"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49" name="Shape 537"/>
            <p:cNvCxnSpPr>
              <a:stCxn id="41" idx="2"/>
              <a:endCxn id="43"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50" name="Shape 538"/>
            <p:cNvCxnSpPr>
              <a:stCxn id="42"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51" name="Shape 539"/>
            <p:cNvCxnSpPr>
              <a:stCxn id="44"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52" name="Shape 540"/>
            <p:cNvCxnSpPr>
              <a:stCxn id="44" idx="2"/>
              <a:endCxn id="40"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53" name="Shape 541"/>
            <p:cNvSpPr/>
            <p:nvPr/>
          </p:nvSpPr>
          <p:spPr>
            <a:xfrm>
              <a:off x="2788050" y="2185863"/>
              <a:ext cx="726900" cy="763800"/>
            </a:xfrm>
            <a:prstGeom prst="can">
              <a:avLst>
                <a:gd name="adj" fmla="val 25000"/>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cxnSp>
          <p:nvCxnSpPr>
            <p:cNvPr id="54" name="Shape 542"/>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55" name="Shape 543"/>
            <p:cNvCxnSpPr>
              <a:stCxn id="53"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cxnSp>
          <p:nvCxnSpPr>
            <p:cNvPr id="56" name="Shape 544"/>
            <p:cNvCxnSpPr>
              <a:stCxn id="43" idx="3"/>
              <a:endCxn id="53"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sp>
          <p:nvSpPr>
            <p:cNvPr id="57" name="Shape 545"/>
            <p:cNvSpPr/>
            <p:nvPr/>
          </p:nvSpPr>
          <p:spPr>
            <a:xfrm>
              <a:off x="3151500" y="3154275"/>
              <a:ext cx="12558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New tx!</a:t>
              </a:r>
              <a:endParaRPr/>
            </a:p>
            <a:p>
              <a:pPr marL="0" lvl="0" indent="0">
                <a:spcBef>
                  <a:spcPts val="0"/>
                </a:spcBef>
                <a:spcAft>
                  <a:spcPts val="0"/>
                </a:spcAft>
                <a:buNone/>
              </a:pPr>
              <a:r>
                <a:rPr lang="en"/>
                <a:t>A→B</a:t>
              </a:r>
              <a:endParaRPr/>
            </a:p>
          </p:txBody>
        </p:sp>
        <p:sp>
          <p:nvSpPr>
            <p:cNvPr id="58" name="Shape 546"/>
            <p:cNvSpPr txBox="1"/>
            <p:nvPr/>
          </p:nvSpPr>
          <p:spPr>
            <a:xfrm>
              <a:off x="2961375" y="4715225"/>
              <a:ext cx="546900" cy="143700"/>
            </a:xfrm>
            <a:prstGeom prst="rect">
              <a:avLst/>
            </a:prstGeom>
            <a:solidFill>
              <a:srgbClr val="A4C2F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 name="Shape 547"/>
            <p:cNvSpPr txBox="1"/>
            <p:nvPr/>
          </p:nvSpPr>
          <p:spPr>
            <a:xfrm>
              <a:off x="4582500" y="3623700"/>
              <a:ext cx="546900" cy="143700"/>
            </a:xfrm>
            <a:prstGeom prst="rect">
              <a:avLst/>
            </a:prstGeom>
            <a:solidFill>
              <a:srgbClr val="A4C2F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0" name="Shape 548"/>
            <p:cNvSpPr txBox="1"/>
            <p:nvPr/>
          </p:nvSpPr>
          <p:spPr>
            <a:xfrm>
              <a:off x="6935175" y="3958950"/>
              <a:ext cx="546900" cy="143700"/>
            </a:xfrm>
            <a:prstGeom prst="rect">
              <a:avLst/>
            </a:prstGeom>
            <a:solidFill>
              <a:srgbClr val="A4C2F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1" name="Shape 549"/>
            <p:cNvSpPr txBox="1"/>
            <p:nvPr/>
          </p:nvSpPr>
          <p:spPr>
            <a:xfrm>
              <a:off x="978825" y="3767400"/>
              <a:ext cx="546900" cy="143700"/>
            </a:xfrm>
            <a:prstGeom prst="rect">
              <a:avLst/>
            </a:prstGeom>
            <a:solidFill>
              <a:srgbClr val="A4C2F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2" name="Shape 550"/>
            <p:cNvSpPr txBox="1"/>
            <p:nvPr/>
          </p:nvSpPr>
          <p:spPr>
            <a:xfrm>
              <a:off x="5296775" y="4149300"/>
              <a:ext cx="644100" cy="21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chemeClr val="dk1"/>
                  </a:solidFill>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63" name="Shape 551"/>
            <p:cNvSpPr txBox="1"/>
            <p:nvPr/>
          </p:nvSpPr>
          <p:spPr>
            <a:xfrm>
              <a:off x="7112825" y="2837850"/>
              <a:ext cx="644100" cy="21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chemeClr val="dk1"/>
                  </a:solidFill>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64" name="Shape 552"/>
            <p:cNvSpPr txBox="1"/>
            <p:nvPr/>
          </p:nvSpPr>
          <p:spPr>
            <a:xfrm>
              <a:off x="4090800" y="4111350"/>
              <a:ext cx="644100" cy="21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chemeClr val="dk1"/>
                  </a:solidFill>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65" name="Shape 553"/>
            <p:cNvSpPr txBox="1"/>
            <p:nvPr/>
          </p:nvSpPr>
          <p:spPr>
            <a:xfrm>
              <a:off x="2375350" y="3249238"/>
              <a:ext cx="644100" cy="21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chemeClr val="dk1"/>
                  </a:solidFill>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66" name="Shape 554"/>
            <p:cNvSpPr txBox="1"/>
            <p:nvPr/>
          </p:nvSpPr>
          <p:spPr>
            <a:xfrm>
              <a:off x="5821800" y="2787525"/>
              <a:ext cx="644100" cy="21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chemeClr val="dk1"/>
                  </a:solidFill>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67" name="Shape 555"/>
            <p:cNvSpPr txBox="1"/>
            <p:nvPr/>
          </p:nvSpPr>
          <p:spPr>
            <a:xfrm>
              <a:off x="6643600" y="2364600"/>
              <a:ext cx="546900" cy="143700"/>
            </a:xfrm>
            <a:prstGeom prst="rect">
              <a:avLst/>
            </a:prstGeom>
            <a:solidFill>
              <a:srgbClr val="A4C2F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8" name="Shape 556"/>
            <p:cNvSpPr/>
            <p:nvPr/>
          </p:nvSpPr>
          <p:spPr>
            <a:xfrm>
              <a:off x="7150025" y="987950"/>
              <a:ext cx="15780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Already heard that!</a:t>
              </a:r>
              <a:endParaRPr/>
            </a:p>
          </p:txBody>
        </p:sp>
      </p:grpSp>
    </p:spTree>
    <p:extLst>
      <p:ext uri="{BB962C8B-B14F-4D97-AF65-F5344CB8AC3E}">
        <p14:creationId xmlns:p14="http://schemas.microsoft.com/office/powerpoint/2010/main" val="371038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18</a:t>
            </a:r>
          </a:p>
        </p:txBody>
      </p:sp>
      <p:sp>
        <p:nvSpPr>
          <p:cNvPr id="24" name="Text Box 3"/>
          <p:cNvSpPr txBox="1">
            <a:spLocks noChangeArrowheads="1"/>
          </p:cNvSpPr>
          <p:nvPr/>
        </p:nvSpPr>
        <p:spPr bwMode="auto">
          <a:xfrm>
            <a:off x="0" y="761286"/>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transaction checks:</a:t>
            </a:r>
          </a:p>
          <a:p>
            <a:pPr marL="1200150" lvl="1" indent="-457200" eaLnBrk="1" hangingPunct="1">
              <a:lnSpc>
                <a:spcPct val="150000"/>
              </a:lnSpc>
              <a:buSzPct val="75000"/>
              <a:buBlip>
                <a:blip r:embed="rId3"/>
              </a:buBlip>
            </a:pPr>
            <a:r>
              <a:rPr lang="en-US" sz="2600" dirty="0">
                <a:latin typeface="Century Gothic" pitchFamily="34" charset="0"/>
              </a:rPr>
              <a:t>transaction is valid</a:t>
            </a:r>
          </a:p>
          <a:p>
            <a:pPr marL="1200150" lvl="1" indent="-457200" eaLnBrk="1" hangingPunct="1">
              <a:lnSpc>
                <a:spcPct val="150000"/>
              </a:lnSpc>
              <a:buSzPct val="75000"/>
              <a:buBlip>
                <a:blip r:embed="rId3"/>
              </a:buBlip>
            </a:pPr>
            <a:r>
              <a:rPr lang="en-US" sz="2600" dirty="0">
                <a:latin typeface="Century Gothic" pitchFamily="34" charset="0"/>
              </a:rPr>
              <a:t>whitelist of scripts</a:t>
            </a:r>
          </a:p>
          <a:p>
            <a:pPr marL="1200150" lvl="1" indent="-457200" eaLnBrk="1" hangingPunct="1">
              <a:lnSpc>
                <a:spcPct val="150000"/>
              </a:lnSpc>
              <a:buSzPct val="75000"/>
              <a:buBlip>
                <a:blip r:embed="rId3"/>
              </a:buBlip>
            </a:pPr>
            <a:r>
              <a:rPr lang="en-US" sz="2600" dirty="0">
                <a:latin typeface="Century Gothic" pitchFamily="34" charset="0"/>
              </a:rPr>
              <a:t>outputs can be redeemed</a:t>
            </a:r>
          </a:p>
          <a:p>
            <a:pPr marL="1200150" lvl="1" indent="-457200" eaLnBrk="1" hangingPunct="1">
              <a:lnSpc>
                <a:spcPct val="150000"/>
              </a:lnSpc>
              <a:buSzPct val="75000"/>
              <a:buBlip>
                <a:blip r:embed="rId3"/>
              </a:buBlip>
            </a:pPr>
            <a:r>
              <a:rPr lang="en-US" sz="2600" dirty="0">
                <a:latin typeface="Century Gothic" pitchFamily="34" charset="0"/>
              </a:rPr>
              <a:t>fresh transaction</a:t>
            </a:r>
          </a:p>
        </p:txBody>
      </p:sp>
      <p:sp>
        <p:nvSpPr>
          <p:cNvPr id="5" name="Text Box 3"/>
          <p:cNvSpPr txBox="1">
            <a:spLocks noChangeArrowheads="1"/>
          </p:cNvSpPr>
          <p:nvPr/>
        </p:nvSpPr>
        <p:spPr bwMode="auto">
          <a:xfrm>
            <a:off x="0" y="4343400"/>
            <a:ext cx="91439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block checks:</a:t>
            </a:r>
          </a:p>
          <a:p>
            <a:pPr marL="1200150" lvl="1" indent="-457200" eaLnBrk="1" hangingPunct="1">
              <a:lnSpc>
                <a:spcPct val="150000"/>
              </a:lnSpc>
              <a:buSzPct val="75000"/>
              <a:buBlip>
                <a:blip r:embed="rId3"/>
              </a:buBlip>
            </a:pPr>
            <a:r>
              <a:rPr lang="en-US" sz="2600" dirty="0">
                <a:latin typeface="Century Gothic" pitchFamily="34" charset="0"/>
              </a:rPr>
              <a:t>hash value correct</a:t>
            </a:r>
          </a:p>
          <a:p>
            <a:pPr marL="1200150" lvl="1" indent="-457200" eaLnBrk="1" hangingPunct="1">
              <a:lnSpc>
                <a:spcPct val="150000"/>
              </a:lnSpc>
              <a:buSzPct val="75000"/>
              <a:buBlip>
                <a:blip r:embed="rId3"/>
              </a:buBlip>
            </a:pPr>
            <a:r>
              <a:rPr lang="en-US" sz="2600" dirty="0">
                <a:latin typeface="Century Gothic" pitchFamily="34" charset="0"/>
              </a:rPr>
              <a:t>longest branch</a:t>
            </a:r>
          </a:p>
        </p:txBody>
      </p:sp>
    </p:spTree>
    <p:extLst>
      <p:ext uri="{BB962C8B-B14F-4D97-AF65-F5344CB8AC3E}">
        <p14:creationId xmlns:p14="http://schemas.microsoft.com/office/powerpoint/2010/main" val="280493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Scripts in practice</a:t>
            </a:r>
          </a:p>
        </p:txBody>
      </p:sp>
      <p:sp>
        <p:nvSpPr>
          <p:cNvPr id="7" name="Text Box 3"/>
          <p:cNvSpPr txBox="1">
            <a:spLocks noChangeArrowheads="1"/>
          </p:cNvSpPr>
          <p:nvPr/>
        </p:nvSpPr>
        <p:spPr bwMode="auto">
          <a:xfrm>
            <a:off x="0" y="799743"/>
            <a:ext cx="8885237" cy="480131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US" sz="2600" b="1" dirty="0">
                <a:latin typeface="Century Gothic" pitchFamily="34" charset="0"/>
              </a:rPr>
              <a:t>scripts let us determine conditions of payment</a:t>
            </a:r>
          </a:p>
          <a:p>
            <a:pPr algn="just" eaLnBrk="1" hangingPunct="1">
              <a:lnSpc>
                <a:spcPct val="150000"/>
              </a:lnSpc>
              <a:buSzPct val="75000"/>
            </a:pPr>
            <a:endParaRPr lang="en-US" sz="2600" b="1" dirty="0">
              <a:latin typeface="Century Gothic" pitchFamily="34" charset="0"/>
            </a:endParaRPr>
          </a:p>
          <a:p>
            <a:pPr marL="457200" indent="-457200" algn="just" eaLnBrk="1" hangingPunct="1">
              <a:lnSpc>
                <a:spcPct val="150000"/>
              </a:lnSpc>
              <a:buSzPct val="75000"/>
              <a:buBlip>
                <a:blip r:embed="rId3"/>
              </a:buBlip>
            </a:pPr>
            <a:r>
              <a:rPr lang="en-US" sz="2600" dirty="0">
                <a:latin typeface="Century Gothic" pitchFamily="34" charset="0"/>
              </a:rPr>
              <a:t>most nodes whitelist known scripts</a:t>
            </a:r>
          </a:p>
          <a:p>
            <a:pPr marL="457200" indent="-457200" algn="just" eaLnBrk="1" hangingPunct="1">
              <a:lnSpc>
                <a:spcPct val="150000"/>
              </a:lnSpc>
              <a:buSzPct val="75000"/>
              <a:buBlip>
                <a:blip r:embed="rId3"/>
              </a:buBlip>
            </a:pPr>
            <a:r>
              <a:rPr lang="en-US" sz="2600" dirty="0">
                <a:latin typeface="Century Gothic" pitchFamily="34" charset="0"/>
              </a:rPr>
              <a:t>99.9% are simple signature checks</a:t>
            </a:r>
          </a:p>
          <a:p>
            <a:pPr marL="457200" indent="-457200" algn="just" eaLnBrk="1" hangingPunct="1">
              <a:lnSpc>
                <a:spcPct val="150000"/>
              </a:lnSpc>
              <a:buSzPct val="75000"/>
              <a:buBlip>
                <a:blip r:embed="rId3"/>
              </a:buBlip>
            </a:pPr>
            <a:r>
              <a:rPr lang="en-US" sz="2600" dirty="0">
                <a:latin typeface="Century Gothic" pitchFamily="34" charset="0"/>
              </a:rPr>
              <a:t>~0.01% are MULTISIG</a:t>
            </a:r>
          </a:p>
          <a:p>
            <a:pPr marL="457200" indent="-457200" algn="just" eaLnBrk="1" hangingPunct="1">
              <a:lnSpc>
                <a:spcPct val="150000"/>
              </a:lnSpc>
              <a:buSzPct val="75000"/>
              <a:buBlip>
                <a:blip r:embed="rId3"/>
              </a:buBlip>
            </a:pPr>
            <a:r>
              <a:rPr lang="en-US" sz="2600" dirty="0">
                <a:latin typeface="Century Gothic" pitchFamily="34" charset="0"/>
              </a:rPr>
              <a:t>~0.01% are Pay-to-Script-Hash</a:t>
            </a:r>
          </a:p>
          <a:p>
            <a:pPr marL="457200" indent="-457200" algn="just" eaLnBrk="1" hangingPunct="1">
              <a:lnSpc>
                <a:spcPct val="150000"/>
              </a:lnSpc>
              <a:buSzPct val="75000"/>
              <a:buBlip>
                <a:blip r:embed="rId3"/>
              </a:buBlip>
            </a:pPr>
            <a:r>
              <a:rPr lang="en-US" sz="2600" dirty="0">
                <a:latin typeface="Century Gothic" pitchFamily="34" charset="0"/>
              </a:rPr>
              <a:t>remainder are mistakes, proof-of-burn</a:t>
            </a:r>
          </a:p>
          <a:p>
            <a:pPr marL="457200" indent="-457200" algn="just" eaLnBrk="1" hangingPunct="1">
              <a:lnSpc>
                <a:spcPct val="150000"/>
              </a:lnSpc>
              <a:buSzPct val="75000"/>
              <a:buBlip>
                <a:blip r:embed="rId3"/>
              </a:buBlip>
            </a:pPr>
            <a:r>
              <a:rPr lang="en-US" sz="2600" dirty="0">
                <a:latin typeface="Century Gothic" pitchFamily="34" charset="0"/>
              </a:rPr>
              <a:t>not much diversity at all</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a:t>
            </a:r>
          </a:p>
        </p:txBody>
      </p:sp>
      <p:sp>
        <p:nvSpPr>
          <p:cNvPr id="2" name="AutoShape 2" descr="Image result for account-based ledger bitcoi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072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Double spends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19</a:t>
            </a:r>
          </a:p>
        </p:txBody>
      </p:sp>
      <p:sp>
        <p:nvSpPr>
          <p:cNvPr id="24" name="Text Box 3"/>
          <p:cNvSpPr txBox="1">
            <a:spLocks noChangeArrowheads="1"/>
          </p:cNvSpPr>
          <p:nvPr/>
        </p:nvSpPr>
        <p:spPr bwMode="auto">
          <a:xfrm>
            <a:off x="0" y="761286"/>
            <a:ext cx="91439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double spend</a:t>
            </a:r>
          </a:p>
          <a:p>
            <a:pPr marL="457200" indent="-457200" eaLnBrk="1" hangingPunct="1">
              <a:lnSpc>
                <a:spcPct val="150000"/>
              </a:lnSpc>
              <a:buSzPct val="75000"/>
              <a:buBlip>
                <a:blip r:embed="rId3"/>
              </a:buBlip>
            </a:pPr>
            <a:r>
              <a:rPr lang="en-US" sz="2600" dirty="0">
                <a:latin typeface="Century Gothic" pitchFamily="34" charset="0"/>
              </a:rPr>
              <a:t>race condition</a:t>
            </a:r>
          </a:p>
          <a:p>
            <a:pPr marL="457200" indent="-457200" eaLnBrk="1" hangingPunct="1">
              <a:lnSpc>
                <a:spcPct val="150000"/>
              </a:lnSpc>
              <a:buSzPct val="75000"/>
              <a:buBlip>
                <a:blip r:embed="rId3"/>
              </a:buBlip>
            </a:pPr>
            <a:r>
              <a:rPr lang="en-US" sz="2600" dirty="0">
                <a:latin typeface="Century Gothic" pitchFamily="34" charset="0"/>
              </a:rPr>
              <a:t>miner breaks tie</a:t>
            </a:r>
          </a:p>
          <a:p>
            <a:pPr marL="457200" indent="-457200" eaLnBrk="1" hangingPunct="1">
              <a:lnSpc>
                <a:spcPct val="150000"/>
              </a:lnSpc>
              <a:buSzPct val="75000"/>
              <a:buBlip>
                <a:blip r:embed="rId3"/>
              </a:buBlip>
            </a:pPr>
            <a:r>
              <a:rPr lang="en-US" sz="2600" dirty="0">
                <a:latin typeface="Century Gothic" pitchFamily="34" charset="0"/>
              </a:rPr>
              <a:t>zero-confirmation</a:t>
            </a:r>
          </a:p>
          <a:p>
            <a:pPr marL="457200" indent="-457200" eaLnBrk="1" hangingPunct="1">
              <a:lnSpc>
                <a:spcPct val="150000"/>
              </a:lnSpc>
              <a:buSzPct val="75000"/>
              <a:buBlip>
                <a:blip r:embed="rId3"/>
              </a:buBlip>
            </a:pPr>
            <a:r>
              <a:rPr lang="en-US" sz="2600" dirty="0">
                <a:latin typeface="Century Gothic" pitchFamily="34" charset="0"/>
              </a:rPr>
              <a:t>replace-by-fee</a:t>
            </a:r>
          </a:p>
          <a:p>
            <a:pPr marL="457200" indent="-457200" eaLnBrk="1" hangingPunct="1">
              <a:lnSpc>
                <a:spcPct val="150000"/>
              </a:lnSpc>
              <a:buSzPct val="75000"/>
              <a:buBlip>
                <a:blip r:embed="rId3"/>
              </a:buBlip>
            </a:pPr>
            <a:r>
              <a:rPr lang="en-US" sz="2600" dirty="0">
                <a:latin typeface="Century Gothic" pitchFamily="34" charset="0"/>
              </a:rPr>
              <a:t>‘opt-in’</a:t>
            </a:r>
          </a:p>
        </p:txBody>
      </p:sp>
    </p:spTree>
    <p:extLst>
      <p:ext uri="{BB962C8B-B14F-4D97-AF65-F5344CB8AC3E}">
        <p14:creationId xmlns:p14="http://schemas.microsoft.com/office/powerpoint/2010/main" val="15679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20</a:t>
            </a:r>
          </a:p>
        </p:txBody>
      </p:sp>
      <p:sp>
        <p:nvSpPr>
          <p:cNvPr id="24" name="Text Box 3"/>
          <p:cNvSpPr txBox="1">
            <a:spLocks noChangeArrowheads="1"/>
          </p:cNvSpPr>
          <p:nvPr/>
        </p:nvSpPr>
        <p:spPr bwMode="auto">
          <a:xfrm>
            <a:off x="0" y="761286"/>
            <a:ext cx="91439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impossible to measure exactly</a:t>
            </a:r>
          </a:p>
          <a:p>
            <a:pPr marL="457200" indent="-457200" eaLnBrk="1" hangingPunct="1">
              <a:lnSpc>
                <a:spcPct val="150000"/>
              </a:lnSpc>
              <a:buSzPct val="75000"/>
              <a:buBlip>
                <a:blip r:embed="rId3"/>
              </a:buBlip>
            </a:pPr>
            <a:r>
              <a:rPr lang="en-US" sz="2600" dirty="0">
                <a:latin typeface="Century Gothic" pitchFamily="34" charset="0"/>
              </a:rPr>
              <a:t>1 million IP addresses/month</a:t>
            </a:r>
          </a:p>
          <a:p>
            <a:pPr marL="457200" indent="-457200" eaLnBrk="1" hangingPunct="1">
              <a:lnSpc>
                <a:spcPct val="150000"/>
              </a:lnSpc>
              <a:buSzPct val="75000"/>
              <a:buBlip>
                <a:blip r:embed="rId3"/>
              </a:buBlip>
            </a:pPr>
            <a:r>
              <a:rPr lang="en-US" sz="2600" dirty="0">
                <a:latin typeface="Century Gothic" pitchFamily="34" charset="0"/>
              </a:rPr>
              <a:t>5-10k permanent nodes (2015)</a:t>
            </a:r>
          </a:p>
          <a:p>
            <a:pPr marL="457200" indent="-457200" eaLnBrk="1" hangingPunct="1">
              <a:lnSpc>
                <a:spcPct val="150000"/>
              </a:lnSpc>
              <a:buSzPct val="75000"/>
              <a:buBlip>
                <a:blip r:embed="rId3"/>
              </a:buBlip>
            </a:pPr>
            <a:r>
              <a:rPr lang="en-US" sz="2600" dirty="0">
                <a:latin typeface="Century Gothic" pitchFamily="34" charset="0"/>
              </a:rPr>
              <a:t>requirements escalating</a:t>
            </a:r>
          </a:p>
          <a:p>
            <a:pPr marL="457200" indent="-457200" eaLnBrk="1" hangingPunct="1">
              <a:lnSpc>
                <a:spcPct val="150000"/>
              </a:lnSpc>
              <a:buSzPct val="75000"/>
              <a:buBlip>
                <a:blip r:embed="rId3"/>
              </a:buBlip>
            </a:pPr>
            <a:r>
              <a:rPr lang="en-US" sz="2600" dirty="0">
                <a:latin typeface="Century Gothic" pitchFamily="34" charset="0"/>
              </a:rPr>
              <a:t>UTXO set</a:t>
            </a:r>
          </a:p>
          <a:p>
            <a:pPr marL="457200" indent="-457200" eaLnBrk="1" hangingPunct="1">
              <a:lnSpc>
                <a:spcPct val="150000"/>
              </a:lnSpc>
              <a:buSzPct val="75000"/>
              <a:buBlip>
                <a:blip r:embed="rId3"/>
              </a:buBlip>
            </a:pPr>
            <a:r>
              <a:rPr lang="en-US" sz="2600" dirty="0">
                <a:latin typeface="Century Gothic" pitchFamily="34" charset="0"/>
              </a:rPr>
              <a:t>distribution (</a:t>
            </a:r>
            <a:r>
              <a:rPr lang="en-US" sz="2600" dirty="0">
                <a:latin typeface="Century Gothic" pitchFamily="34" charset="0"/>
                <a:hlinkClick r:id="rId4"/>
              </a:rPr>
              <a:t>link</a:t>
            </a:r>
            <a:r>
              <a:rPr lang="en-US" sz="2600" dirty="0">
                <a:latin typeface="Century Gothic" pitchFamily="34" charset="0"/>
              </a:rPr>
              <a:t>)</a:t>
            </a:r>
          </a:p>
        </p:txBody>
      </p:sp>
    </p:spTree>
    <p:extLst>
      <p:ext uri="{BB962C8B-B14F-4D97-AF65-F5344CB8AC3E}">
        <p14:creationId xmlns:p14="http://schemas.microsoft.com/office/powerpoint/2010/main" val="122759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Thin clients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21</a:t>
            </a:r>
          </a:p>
        </p:txBody>
      </p:sp>
      <p:sp>
        <p:nvSpPr>
          <p:cNvPr id="24" name="Text Box 3"/>
          <p:cNvSpPr txBox="1">
            <a:spLocks noChangeArrowheads="1"/>
          </p:cNvSpPr>
          <p:nvPr/>
        </p:nvSpPr>
        <p:spPr bwMode="auto">
          <a:xfrm>
            <a:off x="0" y="761286"/>
            <a:ext cx="9143999" cy="480131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SPV clients</a:t>
            </a:r>
          </a:p>
          <a:p>
            <a:pPr marL="457200" indent="-457200" eaLnBrk="1" hangingPunct="1">
              <a:lnSpc>
                <a:spcPct val="150000"/>
              </a:lnSpc>
              <a:buSzPct val="75000"/>
              <a:buBlip>
                <a:blip r:embed="rId3"/>
              </a:buBlip>
            </a:pPr>
            <a:r>
              <a:rPr lang="en-US" sz="2600" dirty="0">
                <a:latin typeface="Century Gothic" pitchFamily="34" charset="0"/>
              </a:rPr>
              <a:t>only store pertinent data </a:t>
            </a:r>
          </a:p>
          <a:p>
            <a:pPr marL="457200" indent="-457200" eaLnBrk="1" hangingPunct="1">
              <a:lnSpc>
                <a:spcPct val="150000"/>
              </a:lnSpc>
              <a:buSzPct val="75000"/>
              <a:buBlip>
                <a:blip r:embed="rId3"/>
              </a:buBlip>
            </a:pPr>
            <a:r>
              <a:rPr lang="en-US" sz="2600" dirty="0">
                <a:latin typeface="Century Gothic" pitchFamily="34" charset="0"/>
              </a:rPr>
              <a:t>block headers</a:t>
            </a:r>
          </a:p>
          <a:p>
            <a:pPr marL="457200" indent="-457200" eaLnBrk="1" hangingPunct="1">
              <a:lnSpc>
                <a:spcPct val="150000"/>
              </a:lnSpc>
              <a:buSzPct val="75000"/>
              <a:buBlip>
                <a:blip r:embed="rId3"/>
              </a:buBlip>
            </a:pPr>
            <a:r>
              <a:rPr lang="en-US" sz="2600" dirty="0">
                <a:latin typeface="Century Gothic" pitchFamily="34" charset="0"/>
              </a:rPr>
              <a:t>transactions of interest only</a:t>
            </a:r>
          </a:p>
          <a:p>
            <a:pPr marL="457200" indent="-457200" eaLnBrk="1" hangingPunct="1">
              <a:lnSpc>
                <a:spcPct val="150000"/>
              </a:lnSpc>
              <a:buSzPct val="75000"/>
              <a:buBlip>
                <a:blip r:embed="rId3"/>
              </a:buBlip>
            </a:pPr>
            <a:r>
              <a:rPr lang="en-US" sz="2600" dirty="0">
                <a:latin typeface="Century Gothic" pitchFamily="34" charset="0"/>
              </a:rPr>
              <a:t>requests</a:t>
            </a:r>
          </a:p>
          <a:p>
            <a:pPr marL="457200" indent="-457200" eaLnBrk="1" hangingPunct="1">
              <a:lnSpc>
                <a:spcPct val="150000"/>
              </a:lnSpc>
              <a:buSzPct val="75000"/>
              <a:buBlip>
                <a:blip r:embed="rId3"/>
              </a:buBlip>
            </a:pPr>
            <a:r>
              <a:rPr lang="en-US" sz="2600" dirty="0">
                <a:latin typeface="Century Gothic" pitchFamily="34" charset="0"/>
              </a:rPr>
              <a:t>piggyback on full nodes</a:t>
            </a:r>
          </a:p>
          <a:p>
            <a:pPr marL="457200" indent="-457200" eaLnBrk="1" hangingPunct="1">
              <a:lnSpc>
                <a:spcPct val="150000"/>
              </a:lnSpc>
              <a:buSzPct val="75000"/>
              <a:buBlip>
                <a:blip r:embed="rId3"/>
              </a:buBlip>
            </a:pPr>
            <a:r>
              <a:rPr lang="en-US" sz="2600" dirty="0">
                <a:latin typeface="Century Gothic" pitchFamily="34" charset="0"/>
              </a:rPr>
              <a:t>reduced security</a:t>
            </a:r>
          </a:p>
          <a:p>
            <a:pPr marL="457200" indent="-457200" eaLnBrk="1" hangingPunct="1">
              <a:lnSpc>
                <a:spcPct val="150000"/>
              </a:lnSpc>
              <a:buSzPct val="75000"/>
              <a:buBlip>
                <a:blip r:embed="rId3"/>
              </a:buBlip>
            </a:pPr>
            <a:r>
              <a:rPr lang="en-US" sz="2600" dirty="0">
                <a:latin typeface="Century Gothic" pitchFamily="34" charset="0"/>
              </a:rPr>
              <a:t>few tens of megabytes</a:t>
            </a:r>
          </a:p>
        </p:txBody>
      </p:sp>
    </p:spTree>
    <p:extLst>
      <p:ext uri="{BB962C8B-B14F-4D97-AF65-F5344CB8AC3E}">
        <p14:creationId xmlns:p14="http://schemas.microsoft.com/office/powerpoint/2010/main" val="393843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diversity</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22</a:t>
            </a:r>
          </a:p>
        </p:txBody>
      </p:sp>
      <p:sp>
        <p:nvSpPr>
          <p:cNvPr id="24" name="Text Box 3"/>
          <p:cNvSpPr txBox="1">
            <a:spLocks noChangeArrowheads="1"/>
          </p:cNvSpPr>
          <p:nvPr/>
        </p:nvSpPr>
        <p:spPr bwMode="auto">
          <a:xfrm>
            <a:off x="0" y="761286"/>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Core </a:t>
            </a:r>
            <a:r>
              <a:rPr lang="en-US" sz="2600" dirty="0" err="1">
                <a:latin typeface="Century Gothic" pitchFamily="34" charset="0"/>
              </a:rPr>
              <a:t>Bitcoin</a:t>
            </a:r>
            <a:r>
              <a:rPr lang="en-US" sz="2600" dirty="0">
                <a:latin typeface="Century Gothic" pitchFamily="34" charset="0"/>
              </a:rPr>
              <a:t> client (C++)</a:t>
            </a:r>
          </a:p>
          <a:p>
            <a:pPr marL="457200" indent="-457200" eaLnBrk="1" hangingPunct="1">
              <a:lnSpc>
                <a:spcPct val="150000"/>
              </a:lnSpc>
              <a:buSzPct val="75000"/>
              <a:buBlip>
                <a:blip r:embed="rId3"/>
              </a:buBlip>
            </a:pPr>
            <a:r>
              <a:rPr lang="en-US" sz="2600" dirty="0" err="1">
                <a:latin typeface="Century Gothic" pitchFamily="34" charset="0"/>
              </a:rPr>
              <a:t>BitcoinJ</a:t>
            </a:r>
            <a:r>
              <a:rPr lang="en-US" sz="2600" dirty="0">
                <a:latin typeface="Century Gothic" pitchFamily="34" charset="0"/>
              </a:rPr>
              <a:t> (Java)</a:t>
            </a:r>
          </a:p>
          <a:p>
            <a:pPr marL="457200" indent="-457200" eaLnBrk="1" hangingPunct="1">
              <a:lnSpc>
                <a:spcPct val="150000"/>
              </a:lnSpc>
              <a:buSzPct val="75000"/>
              <a:buBlip>
                <a:blip r:embed="rId3"/>
              </a:buBlip>
            </a:pPr>
            <a:r>
              <a:rPr lang="en-US" sz="2600" dirty="0" err="1">
                <a:latin typeface="Century Gothic" pitchFamily="34" charset="0"/>
              </a:rPr>
              <a:t>LibbitCoin</a:t>
            </a:r>
            <a:r>
              <a:rPr lang="en-US" sz="2600" dirty="0">
                <a:latin typeface="Century Gothic" pitchFamily="34" charset="0"/>
              </a:rPr>
              <a:t> (C++)</a:t>
            </a:r>
          </a:p>
          <a:p>
            <a:pPr marL="457200" indent="-457200" eaLnBrk="1" hangingPunct="1">
              <a:lnSpc>
                <a:spcPct val="150000"/>
              </a:lnSpc>
              <a:buSzPct val="75000"/>
              <a:buBlip>
                <a:blip r:embed="rId3"/>
              </a:buBlip>
            </a:pPr>
            <a:r>
              <a:rPr lang="en-US" sz="2600" dirty="0" err="1">
                <a:latin typeface="Century Gothic" pitchFamily="34" charset="0"/>
              </a:rPr>
              <a:t>btcd</a:t>
            </a:r>
            <a:r>
              <a:rPr lang="en-US" sz="2600" dirty="0">
                <a:latin typeface="Century Gothic" pitchFamily="34" charset="0"/>
              </a:rPr>
              <a:t> (Go)</a:t>
            </a:r>
          </a:p>
        </p:txBody>
      </p:sp>
    </p:spTree>
    <p:extLst>
      <p:ext uri="{BB962C8B-B14F-4D97-AF65-F5344CB8AC3E}">
        <p14:creationId xmlns:p14="http://schemas.microsoft.com/office/powerpoint/2010/main" val="33863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limitations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23</a:t>
            </a:r>
          </a:p>
        </p:txBody>
      </p:sp>
      <p:sp>
        <p:nvSpPr>
          <p:cNvPr id="24" name="Text Box 3"/>
          <p:cNvSpPr txBox="1">
            <a:spLocks noChangeArrowheads="1"/>
          </p:cNvSpPr>
          <p:nvPr/>
        </p:nvSpPr>
        <p:spPr bwMode="auto">
          <a:xfrm>
            <a:off x="0" y="761286"/>
            <a:ext cx="9143999" cy="392415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hard-coded parameters</a:t>
            </a:r>
          </a:p>
          <a:p>
            <a:pPr marL="1200150" lvl="1" indent="-457200" eaLnBrk="1" hangingPunct="1">
              <a:lnSpc>
                <a:spcPct val="150000"/>
              </a:lnSpc>
              <a:buSzPct val="75000"/>
              <a:buBlip>
                <a:blip r:embed="rId3"/>
              </a:buBlip>
            </a:pPr>
            <a:r>
              <a:rPr lang="en-US" sz="2400" dirty="0">
                <a:latin typeface="Century Gothic" pitchFamily="34" charset="0"/>
              </a:rPr>
              <a:t>10 min. average creation time per block</a:t>
            </a:r>
          </a:p>
          <a:p>
            <a:pPr marL="1200150" lvl="1" indent="-457200" eaLnBrk="1" hangingPunct="1">
              <a:lnSpc>
                <a:spcPct val="150000"/>
              </a:lnSpc>
              <a:buSzPct val="75000"/>
              <a:buBlip>
                <a:blip r:embed="rId3"/>
              </a:buBlip>
            </a:pPr>
            <a:r>
              <a:rPr lang="en-US" sz="2400" dirty="0">
                <a:latin typeface="Century Gothic" pitchFamily="34" charset="0"/>
              </a:rPr>
              <a:t>1 M bytes in a block</a:t>
            </a:r>
          </a:p>
          <a:p>
            <a:pPr marL="1200150" lvl="1" indent="-457200" eaLnBrk="1" hangingPunct="1">
              <a:lnSpc>
                <a:spcPct val="150000"/>
              </a:lnSpc>
              <a:buSzPct val="75000"/>
              <a:buBlip>
                <a:blip r:embed="rId3"/>
              </a:buBlip>
            </a:pPr>
            <a:r>
              <a:rPr lang="en-US" sz="2400" dirty="0">
                <a:latin typeface="Century Gothic" pitchFamily="34" charset="0"/>
              </a:rPr>
              <a:t>20,000 signature operations per block</a:t>
            </a:r>
          </a:p>
          <a:p>
            <a:pPr marL="1200150" lvl="1" indent="-457200" eaLnBrk="1" hangingPunct="1">
              <a:lnSpc>
                <a:spcPct val="150000"/>
              </a:lnSpc>
              <a:buSzPct val="75000"/>
              <a:buBlip>
                <a:blip r:embed="rId3"/>
              </a:buBlip>
            </a:pPr>
            <a:r>
              <a:rPr lang="en-US" sz="2400" dirty="0">
                <a:latin typeface="Century Gothic" pitchFamily="34" charset="0"/>
              </a:rPr>
              <a:t>100 M </a:t>
            </a:r>
            <a:r>
              <a:rPr lang="en-US" sz="2400" dirty="0" err="1">
                <a:latin typeface="Century Gothic" pitchFamily="34" charset="0"/>
              </a:rPr>
              <a:t>satoshis</a:t>
            </a:r>
            <a:r>
              <a:rPr lang="en-US" sz="2400" dirty="0">
                <a:latin typeface="Century Gothic" pitchFamily="34" charset="0"/>
              </a:rPr>
              <a:t> per </a:t>
            </a:r>
            <a:r>
              <a:rPr lang="en-US" sz="2400" dirty="0" err="1">
                <a:latin typeface="Century Gothic" pitchFamily="34" charset="0"/>
              </a:rPr>
              <a:t>bitcoin</a:t>
            </a:r>
            <a:endParaRPr lang="en-US" sz="2400" dirty="0">
              <a:latin typeface="Century Gothic" pitchFamily="34" charset="0"/>
            </a:endParaRPr>
          </a:p>
          <a:p>
            <a:pPr marL="1200150" lvl="1" indent="-457200" eaLnBrk="1" hangingPunct="1">
              <a:lnSpc>
                <a:spcPct val="150000"/>
              </a:lnSpc>
              <a:buSzPct val="75000"/>
              <a:buBlip>
                <a:blip r:embed="rId3"/>
              </a:buBlip>
            </a:pPr>
            <a:r>
              <a:rPr lang="en-US" sz="2400" u="sng" dirty="0">
                <a:latin typeface="Century Gothic" pitchFamily="34" charset="0"/>
              </a:rPr>
              <a:t>21M total bitcoins maximum</a:t>
            </a:r>
          </a:p>
          <a:p>
            <a:pPr marL="1200150" lvl="1" indent="-457200" eaLnBrk="1" hangingPunct="1">
              <a:lnSpc>
                <a:spcPct val="150000"/>
              </a:lnSpc>
              <a:buSzPct val="75000"/>
              <a:buBlip>
                <a:blip r:embed="rId3"/>
              </a:buBlip>
            </a:pPr>
            <a:r>
              <a:rPr lang="en-US" sz="2400" u="sng" dirty="0">
                <a:latin typeface="Century Gothic" pitchFamily="34" charset="0"/>
              </a:rPr>
              <a:t>50,25,12.5... </a:t>
            </a:r>
            <a:r>
              <a:rPr lang="en-US" sz="2400" u="sng" dirty="0" err="1">
                <a:latin typeface="Century Gothic" pitchFamily="34" charset="0"/>
              </a:rPr>
              <a:t>bitcoin</a:t>
            </a:r>
            <a:r>
              <a:rPr lang="en-US" sz="2400" u="sng" dirty="0">
                <a:latin typeface="Century Gothic" pitchFamily="34" charset="0"/>
              </a:rPr>
              <a:t> mining reward</a:t>
            </a:r>
          </a:p>
        </p:txBody>
      </p:sp>
    </p:spTree>
    <p:extLst>
      <p:ext uri="{BB962C8B-B14F-4D97-AF65-F5344CB8AC3E}">
        <p14:creationId xmlns:p14="http://schemas.microsoft.com/office/powerpoint/2010/main" val="267808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limitations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24</a:t>
            </a:r>
          </a:p>
        </p:txBody>
      </p:sp>
      <p:sp>
        <p:nvSpPr>
          <p:cNvPr id="24" name="Text Box 3"/>
          <p:cNvSpPr txBox="1">
            <a:spLocks noChangeArrowheads="1"/>
          </p:cNvSpPr>
          <p:nvPr/>
        </p:nvSpPr>
        <p:spPr bwMode="auto">
          <a:xfrm>
            <a:off x="0" y="761286"/>
            <a:ext cx="9143999" cy="392415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throughput limits</a:t>
            </a:r>
          </a:p>
          <a:p>
            <a:pPr marL="1200150" lvl="1" indent="-457200" eaLnBrk="1" hangingPunct="1">
              <a:lnSpc>
                <a:spcPct val="150000"/>
              </a:lnSpc>
              <a:buSzPct val="75000"/>
              <a:buBlip>
                <a:blip r:embed="rId3"/>
              </a:buBlip>
            </a:pPr>
            <a:r>
              <a:rPr lang="en-US" sz="2400" dirty="0">
                <a:latin typeface="Century Gothic" pitchFamily="34" charset="0"/>
              </a:rPr>
              <a:t>1 M bytes of transactions per 10 minutes</a:t>
            </a:r>
          </a:p>
          <a:p>
            <a:pPr marL="1200150" lvl="1" indent="-457200" eaLnBrk="1" hangingPunct="1">
              <a:lnSpc>
                <a:spcPct val="150000"/>
              </a:lnSpc>
              <a:buSzPct val="75000"/>
              <a:buBlip>
                <a:blip r:embed="rId3"/>
              </a:buBlip>
            </a:pPr>
            <a:r>
              <a:rPr lang="en-US" sz="2400" dirty="0">
                <a:latin typeface="Century Gothic" pitchFamily="34" charset="0"/>
              </a:rPr>
              <a:t>average transaction size &gt;250 bytes</a:t>
            </a:r>
          </a:p>
          <a:p>
            <a:pPr marL="1200150" lvl="1" indent="-457200" eaLnBrk="1" hangingPunct="1">
              <a:lnSpc>
                <a:spcPct val="150000"/>
              </a:lnSpc>
              <a:buSzPct val="75000"/>
              <a:buBlip>
                <a:blip r:embed="rId3"/>
              </a:buBlip>
            </a:pPr>
            <a:r>
              <a:rPr lang="en-US" sz="2400" dirty="0">
                <a:latin typeface="Century Gothic" pitchFamily="34" charset="0"/>
              </a:rPr>
              <a:t>7 transactions/second</a:t>
            </a:r>
          </a:p>
          <a:p>
            <a:pPr marL="1200150" lvl="1" indent="-457200" eaLnBrk="1" hangingPunct="1">
              <a:lnSpc>
                <a:spcPct val="150000"/>
              </a:lnSpc>
              <a:buSzPct val="75000"/>
              <a:buBlip>
                <a:blip r:embed="rId3"/>
              </a:buBlip>
            </a:pPr>
            <a:endParaRPr lang="en-US" sz="2400" dirty="0">
              <a:latin typeface="Century Gothic" pitchFamily="34" charset="0"/>
            </a:endParaRPr>
          </a:p>
          <a:p>
            <a:pPr marL="1200150" lvl="1" indent="-457200" eaLnBrk="1" hangingPunct="1">
              <a:lnSpc>
                <a:spcPct val="150000"/>
              </a:lnSpc>
              <a:buSzPct val="75000"/>
              <a:buBlip>
                <a:blip r:embed="rId3"/>
              </a:buBlip>
            </a:pPr>
            <a:r>
              <a:rPr lang="en-US" sz="2400" dirty="0">
                <a:latin typeface="Century Gothic" pitchFamily="34" charset="0"/>
              </a:rPr>
              <a:t>PayPal – 50-100 transactions/second</a:t>
            </a:r>
          </a:p>
          <a:p>
            <a:pPr marL="1200150" lvl="1" indent="-457200" eaLnBrk="1" hangingPunct="1">
              <a:lnSpc>
                <a:spcPct val="150000"/>
              </a:lnSpc>
              <a:buSzPct val="75000"/>
              <a:buBlip>
                <a:blip r:embed="rId3"/>
              </a:buBlip>
            </a:pPr>
            <a:r>
              <a:rPr lang="en-US" sz="2400" dirty="0">
                <a:latin typeface="Century Gothic" pitchFamily="34" charset="0"/>
              </a:rPr>
              <a:t>VISA – 2-10k transactions/second</a:t>
            </a:r>
          </a:p>
        </p:txBody>
      </p:sp>
    </p:spTree>
    <p:extLst>
      <p:ext uri="{BB962C8B-B14F-4D97-AF65-F5344CB8AC3E}">
        <p14:creationId xmlns:p14="http://schemas.microsoft.com/office/powerpoint/2010/main" val="4224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Hard forks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25</a:t>
            </a:r>
          </a:p>
        </p:txBody>
      </p:sp>
      <p:grpSp>
        <p:nvGrpSpPr>
          <p:cNvPr id="2" name="Group 1"/>
          <p:cNvGrpSpPr/>
          <p:nvPr/>
        </p:nvGrpSpPr>
        <p:grpSpPr>
          <a:xfrm>
            <a:off x="0" y="1172025"/>
            <a:ext cx="9067800" cy="5117105"/>
            <a:chOff x="186499" y="1172025"/>
            <a:chExt cx="8600125" cy="3911257"/>
          </a:xfrm>
        </p:grpSpPr>
        <p:sp>
          <p:nvSpPr>
            <p:cNvPr id="5" name="Shape 694"/>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 name="Shape 695"/>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9" name="Shape 696"/>
            <p:cNvSpPr/>
            <p:nvPr/>
          </p:nvSpPr>
          <p:spPr>
            <a:xfrm>
              <a:off x="2871375" y="4149300"/>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0" name="Shape 697"/>
            <p:cNvSpPr/>
            <p:nvPr/>
          </p:nvSpPr>
          <p:spPr>
            <a:xfrm>
              <a:off x="6553600" y="1805750"/>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11" name="Shape 698"/>
            <p:cNvSpPr/>
            <p:nvPr/>
          </p:nvSpPr>
          <p:spPr>
            <a:xfrm>
              <a:off x="4492500" y="3055950"/>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2" name="Shape 699"/>
            <p:cNvSpPr/>
            <p:nvPr/>
          </p:nvSpPr>
          <p:spPr>
            <a:xfrm>
              <a:off x="4810550" y="1172025"/>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3" name="Shape 700"/>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cxnSp>
          <p:nvCxnSpPr>
            <p:cNvPr id="14" name="Shape 701"/>
            <p:cNvCxnSpPr>
              <a:stCxn id="5" idx="3"/>
              <a:endCxn id="7"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15" name="Shape 702"/>
            <p:cNvCxnSpPr>
              <a:stCxn id="12" idx="2"/>
              <a:endCxn id="5"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16" name="Shape 703"/>
            <p:cNvCxnSpPr>
              <a:stCxn id="11"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17" name="Shape 704"/>
            <p:cNvCxnSpPr>
              <a:stCxn id="10" idx="2"/>
              <a:endCxn id="11"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18" name="Shape 705"/>
            <p:cNvCxnSpPr>
              <a:stCxn id="10" idx="2"/>
              <a:endCxn id="12"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19" name="Shape 706"/>
            <p:cNvCxnSpPr>
              <a:stCxn id="11"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20" name="Shape 707"/>
            <p:cNvCxnSpPr>
              <a:stCxn id="13"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21" name="Shape 708"/>
            <p:cNvCxnSpPr>
              <a:stCxn id="13" idx="2"/>
              <a:endCxn id="9"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22" name="Shape 709"/>
            <p:cNvSpPr/>
            <p:nvPr/>
          </p:nvSpPr>
          <p:spPr>
            <a:xfrm>
              <a:off x="2788050" y="2185863"/>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cxnSp>
          <p:nvCxnSpPr>
            <p:cNvPr id="23" name="Shape 710"/>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25" name="Shape 711"/>
            <p:cNvCxnSpPr>
              <a:stCxn id="22"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cxnSp>
          <p:nvCxnSpPr>
            <p:cNvPr id="26" name="Shape 712"/>
            <p:cNvCxnSpPr>
              <a:stCxn id="12" idx="3"/>
              <a:endCxn id="22"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sp>
          <p:nvSpPr>
            <p:cNvPr id="27" name="Shape 713"/>
            <p:cNvSpPr/>
            <p:nvPr/>
          </p:nvSpPr>
          <p:spPr>
            <a:xfrm>
              <a:off x="2382026" y="3154275"/>
              <a:ext cx="21501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 found a nifty new block!</a:t>
              </a:r>
              <a:endParaRPr/>
            </a:p>
          </p:txBody>
        </p:sp>
        <p:sp>
          <p:nvSpPr>
            <p:cNvPr id="28" name="Shape 714"/>
            <p:cNvSpPr txBox="1"/>
            <p:nvPr/>
          </p:nvSpPr>
          <p:spPr>
            <a:xfrm>
              <a:off x="2815600" y="4598175"/>
              <a:ext cx="1092000" cy="390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29" name="Shape 715"/>
            <p:cNvSpPr txBox="1"/>
            <p:nvPr/>
          </p:nvSpPr>
          <p:spPr>
            <a:xfrm>
              <a:off x="4445450" y="3502300"/>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0" name="Shape 716"/>
            <p:cNvSpPr txBox="1"/>
            <p:nvPr/>
          </p:nvSpPr>
          <p:spPr>
            <a:xfrm>
              <a:off x="2733175" y="2635625"/>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1" name="Shape 717"/>
            <p:cNvSpPr txBox="1"/>
            <p:nvPr/>
          </p:nvSpPr>
          <p:spPr>
            <a:xfrm>
              <a:off x="4716700" y="1599550"/>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2" name="Shape 718"/>
            <p:cNvSpPr txBox="1"/>
            <p:nvPr/>
          </p:nvSpPr>
          <p:spPr>
            <a:xfrm>
              <a:off x="6480075" y="222023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3" name="Shape 719"/>
            <p:cNvSpPr txBox="1"/>
            <p:nvPr/>
          </p:nvSpPr>
          <p:spPr>
            <a:xfrm>
              <a:off x="6787125" y="383563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4" name="Shape 720"/>
            <p:cNvSpPr txBox="1"/>
            <p:nvPr/>
          </p:nvSpPr>
          <p:spPr>
            <a:xfrm>
              <a:off x="780450" y="3635913"/>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5" name="Shape 721"/>
            <p:cNvSpPr txBox="1"/>
            <p:nvPr/>
          </p:nvSpPr>
          <p:spPr>
            <a:xfrm>
              <a:off x="1433500" y="175973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6" name="Shape 722"/>
            <p:cNvSpPr txBox="1"/>
            <p:nvPr/>
          </p:nvSpPr>
          <p:spPr>
            <a:xfrm>
              <a:off x="2733175" y="2739817"/>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37" name="Shape 723"/>
            <p:cNvSpPr txBox="1"/>
            <p:nvPr/>
          </p:nvSpPr>
          <p:spPr>
            <a:xfrm>
              <a:off x="4719511" y="1691435"/>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38" name="Shape 724"/>
            <p:cNvSpPr txBox="1"/>
            <p:nvPr/>
          </p:nvSpPr>
          <p:spPr>
            <a:xfrm>
              <a:off x="6480075" y="222023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9" name="Shape 725"/>
            <p:cNvSpPr txBox="1"/>
            <p:nvPr/>
          </p:nvSpPr>
          <p:spPr>
            <a:xfrm>
              <a:off x="4403150" y="3596064"/>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40" name="Shape 726"/>
            <p:cNvSpPr txBox="1"/>
            <p:nvPr/>
          </p:nvSpPr>
          <p:spPr>
            <a:xfrm>
              <a:off x="2815600" y="4692982"/>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41" name="Shape 727"/>
            <p:cNvSpPr txBox="1"/>
            <p:nvPr/>
          </p:nvSpPr>
          <p:spPr>
            <a:xfrm>
              <a:off x="4904550" y="414928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2" name="Shape 728"/>
            <p:cNvSpPr txBox="1"/>
            <p:nvPr/>
          </p:nvSpPr>
          <p:spPr>
            <a:xfrm>
              <a:off x="4026000" y="395413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3" name="Shape 729"/>
            <p:cNvSpPr txBox="1"/>
            <p:nvPr/>
          </p:nvSpPr>
          <p:spPr>
            <a:xfrm>
              <a:off x="5719988" y="2782363"/>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4" name="Shape 730"/>
            <p:cNvSpPr txBox="1"/>
            <p:nvPr/>
          </p:nvSpPr>
          <p:spPr>
            <a:xfrm>
              <a:off x="1872450" y="3444688"/>
              <a:ext cx="1092000" cy="39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5" name="Shape 731"/>
            <p:cNvSpPr/>
            <p:nvPr/>
          </p:nvSpPr>
          <p:spPr>
            <a:xfrm>
              <a:off x="7208624" y="2448875"/>
              <a:ext cx="1578000" cy="7638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That’s crazy talk!!</a:t>
              </a:r>
              <a:endParaRPr/>
            </a:p>
          </p:txBody>
        </p:sp>
        <p:sp>
          <p:nvSpPr>
            <p:cNvPr id="46" name="Shape 732"/>
            <p:cNvSpPr/>
            <p:nvPr/>
          </p:nvSpPr>
          <p:spPr>
            <a:xfrm>
              <a:off x="186499" y="2294713"/>
              <a:ext cx="1578000" cy="7638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That’s crazy talk!!</a:t>
              </a:r>
              <a:endParaRPr/>
            </a:p>
          </p:txBody>
        </p:sp>
        <p:sp>
          <p:nvSpPr>
            <p:cNvPr id="47" name="Shape 733"/>
            <p:cNvSpPr/>
            <p:nvPr/>
          </p:nvSpPr>
          <p:spPr>
            <a:xfrm>
              <a:off x="4020650" y="4523550"/>
              <a:ext cx="4490700" cy="528600"/>
            </a:xfrm>
            <a:prstGeom prst="roundRect">
              <a:avLst>
                <a:gd name="adj" fmla="val 16667"/>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PROBLEM: Old nodes will never catch up</a:t>
              </a:r>
              <a:endParaRPr sz="1800">
                <a:latin typeface="Trebuchet MS"/>
                <a:ea typeface="Trebuchet MS"/>
                <a:cs typeface="Trebuchet MS"/>
                <a:sym typeface="Trebuchet MS"/>
              </a:endParaRPr>
            </a:p>
          </p:txBody>
        </p:sp>
      </p:grpSp>
    </p:spTree>
    <p:extLst>
      <p:ext uri="{BB962C8B-B14F-4D97-AF65-F5344CB8AC3E}">
        <p14:creationId xmlns:p14="http://schemas.microsoft.com/office/powerpoint/2010/main" val="267257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soft forks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25</a:t>
            </a:r>
          </a:p>
        </p:txBody>
      </p:sp>
      <p:sp>
        <p:nvSpPr>
          <p:cNvPr id="48" name="Text Box 3"/>
          <p:cNvSpPr txBox="1">
            <a:spLocks noChangeArrowheads="1"/>
          </p:cNvSpPr>
          <p:nvPr/>
        </p:nvSpPr>
        <p:spPr bwMode="auto">
          <a:xfrm>
            <a:off x="0" y="761286"/>
            <a:ext cx="9143999" cy="480131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tighten validation rules</a:t>
            </a:r>
          </a:p>
          <a:p>
            <a:pPr marL="457200" indent="-457200" eaLnBrk="1" hangingPunct="1">
              <a:lnSpc>
                <a:spcPct val="150000"/>
              </a:lnSpc>
              <a:buSzPct val="75000"/>
              <a:buBlip>
                <a:blip r:embed="rId3"/>
              </a:buBlip>
            </a:pPr>
            <a:r>
              <a:rPr lang="en-US" sz="2600" dirty="0">
                <a:latin typeface="Century Gothic" pitchFamily="34" charset="0"/>
              </a:rPr>
              <a:t>only some blocks will be rejected</a:t>
            </a:r>
          </a:p>
          <a:p>
            <a:pPr marL="457200" indent="-457200" eaLnBrk="1" hangingPunct="1">
              <a:lnSpc>
                <a:spcPct val="150000"/>
              </a:lnSpc>
              <a:buSzPct val="75000"/>
              <a:buBlip>
                <a:blip r:embed="rId3"/>
              </a:buBlip>
            </a:pPr>
            <a:r>
              <a:rPr lang="en-US" sz="2600" dirty="0">
                <a:latin typeface="Century Gothic" pitchFamily="34" charset="0"/>
              </a:rPr>
              <a:t>new blocks valid for everyone</a:t>
            </a:r>
          </a:p>
          <a:p>
            <a:pPr marL="457200" indent="-457200" eaLnBrk="1" hangingPunct="1">
              <a:lnSpc>
                <a:spcPct val="150000"/>
              </a:lnSpc>
              <a:buSzPct val="75000"/>
              <a:buBlip>
                <a:blip r:embed="rId3"/>
              </a:buBlip>
            </a:pPr>
            <a:r>
              <a:rPr lang="en-US" sz="2600" dirty="0">
                <a:latin typeface="Century Gothic" pitchFamily="34" charset="0"/>
              </a:rPr>
              <a:t>majority adoption</a:t>
            </a:r>
          </a:p>
          <a:p>
            <a:pPr marL="457200" indent="-457200" eaLnBrk="1" hangingPunct="1">
              <a:lnSpc>
                <a:spcPct val="150000"/>
              </a:lnSpc>
              <a:buSzPct val="75000"/>
              <a:buBlip>
                <a:blip r:embed="rId3"/>
              </a:buBlip>
            </a:pPr>
            <a:r>
              <a:rPr lang="en-US" sz="2600" dirty="0">
                <a:latin typeface="Century Gothic" pitchFamily="34" charset="0"/>
              </a:rPr>
              <a:t>P2SH</a:t>
            </a:r>
          </a:p>
          <a:p>
            <a:pPr marL="457200" indent="-457200" eaLnBrk="1" hangingPunct="1">
              <a:lnSpc>
                <a:spcPct val="150000"/>
              </a:lnSpc>
              <a:buSzPct val="75000"/>
              <a:buBlip>
                <a:blip r:embed="rId3"/>
              </a:buBlip>
            </a:pPr>
            <a:r>
              <a:rPr lang="en-US" sz="2600" dirty="0">
                <a:latin typeface="Century Gothic" pitchFamily="34" charset="0"/>
              </a:rPr>
              <a:t>new features</a:t>
            </a:r>
          </a:p>
          <a:p>
            <a:pPr marL="457200" indent="-457200" eaLnBrk="1" hangingPunct="1">
              <a:lnSpc>
                <a:spcPct val="150000"/>
              </a:lnSpc>
              <a:buSzPct val="75000"/>
              <a:buBlip>
                <a:blip r:embed="rId3"/>
              </a:buBlip>
            </a:pPr>
            <a:r>
              <a:rPr lang="en-US" sz="2600" dirty="0">
                <a:latin typeface="Century Gothic" pitchFamily="34" charset="0"/>
              </a:rPr>
              <a:t>add useful metadata in </a:t>
            </a:r>
            <a:r>
              <a:rPr lang="en-US" sz="2600" dirty="0" err="1">
                <a:latin typeface="Century Gothic" pitchFamily="34" charset="0"/>
              </a:rPr>
              <a:t>coinbase</a:t>
            </a:r>
            <a:r>
              <a:rPr lang="en-US" sz="2600" dirty="0">
                <a:latin typeface="Century Gothic" pitchFamily="34" charset="0"/>
              </a:rPr>
              <a:t> parameter</a:t>
            </a:r>
          </a:p>
          <a:p>
            <a:pPr marL="457200" indent="-457200" eaLnBrk="1" hangingPunct="1">
              <a:lnSpc>
                <a:spcPct val="150000"/>
              </a:lnSpc>
              <a:buSzPct val="75000"/>
              <a:buBlip>
                <a:blip r:embed="rId3"/>
              </a:buBlip>
            </a:pPr>
            <a:endParaRPr lang="en-US" sz="2600" dirty="0">
              <a:latin typeface="Century Gothic" pitchFamily="34" charset="0"/>
            </a:endParaRPr>
          </a:p>
        </p:txBody>
      </p:sp>
    </p:spTree>
    <p:extLst>
      <p:ext uri="{BB962C8B-B14F-4D97-AF65-F5344CB8AC3E}">
        <p14:creationId xmlns:p14="http://schemas.microsoft.com/office/powerpoint/2010/main" val="21060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Hard forks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26</a:t>
            </a:r>
          </a:p>
        </p:txBody>
      </p:sp>
      <p:sp>
        <p:nvSpPr>
          <p:cNvPr id="48" name="Text Box 3"/>
          <p:cNvSpPr txBox="1">
            <a:spLocks noChangeArrowheads="1"/>
          </p:cNvSpPr>
          <p:nvPr/>
        </p:nvSpPr>
        <p:spPr bwMode="auto">
          <a:xfrm>
            <a:off x="0" y="761286"/>
            <a:ext cx="9143999" cy="540147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new op codes</a:t>
            </a:r>
          </a:p>
          <a:p>
            <a:pPr marL="457200" indent="-457200" eaLnBrk="1" hangingPunct="1">
              <a:lnSpc>
                <a:spcPct val="150000"/>
              </a:lnSpc>
              <a:buSzPct val="75000"/>
              <a:buBlip>
                <a:blip r:embed="rId3"/>
              </a:buBlip>
            </a:pPr>
            <a:r>
              <a:rPr lang="en-US" sz="2600" dirty="0">
                <a:latin typeface="Century Gothic" pitchFamily="34" charset="0"/>
              </a:rPr>
              <a:t>switch from wasteful </a:t>
            </a:r>
            <a:r>
              <a:rPr lang="en-US" sz="2600" dirty="0" err="1">
                <a:latin typeface="Century Gothic" pitchFamily="34" charset="0"/>
              </a:rPr>
              <a:t>PoW</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changes to hard-coded parameters</a:t>
            </a:r>
          </a:p>
          <a:p>
            <a:pPr marL="1200150" lvl="1" indent="-457200" eaLnBrk="1" hangingPunct="1">
              <a:lnSpc>
                <a:spcPct val="150000"/>
              </a:lnSpc>
              <a:buSzPct val="75000"/>
              <a:buBlip>
                <a:blip r:embed="rId3"/>
              </a:buBlip>
            </a:pPr>
            <a:r>
              <a:rPr lang="en-US" sz="2600" dirty="0">
                <a:latin typeface="Century Gothic" pitchFamily="34" charset="0"/>
              </a:rPr>
              <a:t>block size</a:t>
            </a:r>
          </a:p>
          <a:p>
            <a:pPr marL="1200150" lvl="1" indent="-457200" eaLnBrk="1" hangingPunct="1">
              <a:lnSpc>
                <a:spcPct val="150000"/>
              </a:lnSpc>
              <a:buSzPct val="75000"/>
              <a:buBlip>
                <a:blip r:embed="rId3"/>
              </a:buBlip>
            </a:pPr>
            <a:r>
              <a:rPr lang="en-US" sz="2600" dirty="0">
                <a:latin typeface="Century Gothic" pitchFamily="34" charset="0"/>
              </a:rPr>
              <a:t>mining rate, etc.</a:t>
            </a:r>
          </a:p>
          <a:p>
            <a:pPr marL="457200" indent="-457200" eaLnBrk="1" hangingPunct="1">
              <a:lnSpc>
                <a:spcPct val="150000"/>
              </a:lnSpc>
              <a:buSzPct val="75000"/>
              <a:buBlip>
                <a:blip r:embed="rId3"/>
              </a:buBlip>
            </a:pPr>
            <a:r>
              <a:rPr lang="en-US" sz="2600" dirty="0">
                <a:latin typeface="Century Gothic" pitchFamily="34" charset="0"/>
              </a:rPr>
              <a:t>fixing bugs</a:t>
            </a:r>
          </a:p>
          <a:p>
            <a:pPr marL="457200" indent="-457200" eaLnBrk="1" hangingPunct="1">
              <a:lnSpc>
                <a:spcPct val="150000"/>
              </a:lnSpc>
              <a:buSzPct val="75000"/>
              <a:buBlip>
                <a:blip r:embed="rId3"/>
              </a:buBlip>
            </a:pPr>
            <a:r>
              <a:rPr lang="en-US" sz="2600" dirty="0">
                <a:latin typeface="Century Gothic" pitchFamily="34" charset="0"/>
              </a:rPr>
              <a:t>very expensive</a:t>
            </a:r>
          </a:p>
          <a:p>
            <a:pPr marL="457200" indent="-457200" eaLnBrk="1" hangingPunct="1">
              <a:lnSpc>
                <a:spcPct val="150000"/>
              </a:lnSpc>
              <a:buSzPct val="75000"/>
              <a:buBlip>
                <a:blip r:embed="rId3"/>
              </a:buBlip>
            </a:pPr>
            <a:r>
              <a:rPr lang="en-US" sz="2600" dirty="0">
                <a:latin typeface="Century Gothic" pitchFamily="34" charset="0"/>
              </a:rPr>
              <a:t>work *around* problems</a:t>
            </a:r>
          </a:p>
          <a:p>
            <a:pPr marL="457200" indent="-457200" eaLnBrk="1" hangingPunct="1">
              <a:lnSpc>
                <a:spcPct val="150000"/>
              </a:lnSpc>
              <a:buSzPct val="75000"/>
              <a:buBlip>
                <a:blip r:embed="rId3"/>
              </a:buBlip>
            </a:pPr>
            <a:r>
              <a:rPr lang="en-US" sz="2600" dirty="0">
                <a:latin typeface="Century Gothic" pitchFamily="34" charset="0"/>
              </a:rPr>
              <a:t>new coins</a:t>
            </a:r>
          </a:p>
        </p:txBody>
      </p:sp>
    </p:spTree>
    <p:extLst>
      <p:ext uri="{BB962C8B-B14F-4D97-AF65-F5344CB8AC3E}">
        <p14:creationId xmlns:p14="http://schemas.microsoft.com/office/powerpoint/2010/main" val="58755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humor</a:t>
            </a:r>
          </a:p>
        </p:txBody>
      </p:sp>
      <p:sp>
        <p:nvSpPr>
          <p:cNvPr id="2" name="AutoShape 2" descr="Image result for understanding bitcoin scrips mem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7143496"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90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a:t>
            </a:r>
          </a:p>
        </p:txBody>
      </p:sp>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Proof of burn</a:t>
            </a:r>
          </a:p>
        </p:txBody>
      </p:sp>
      <p:sp>
        <p:nvSpPr>
          <p:cNvPr id="9" name="Text Box 3"/>
          <p:cNvSpPr txBox="1">
            <a:spLocks noChangeArrowheads="1"/>
          </p:cNvSpPr>
          <p:nvPr/>
        </p:nvSpPr>
        <p:spPr bwMode="auto">
          <a:xfrm>
            <a:off x="0" y="685800"/>
            <a:ext cx="91439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err="1">
                <a:latin typeface="Century Gothic" pitchFamily="34" charset="0"/>
              </a:rPr>
              <a:t>PoW</a:t>
            </a:r>
            <a:r>
              <a:rPr lang="en-AU" sz="2600" dirty="0">
                <a:latin typeface="Century Gothic" pitchFamily="34" charset="0"/>
              </a:rPr>
              <a:t>, </a:t>
            </a:r>
            <a:r>
              <a:rPr lang="en-AU" sz="2600" dirty="0" err="1">
                <a:latin typeface="Century Gothic" pitchFamily="34" charset="0"/>
              </a:rPr>
              <a:t>PoS</a:t>
            </a:r>
            <a:endParaRPr lang="en-AU" sz="2600" dirty="0">
              <a:latin typeface="Century Gothic" pitchFamily="34" charset="0"/>
            </a:endParaRPr>
          </a:p>
          <a:p>
            <a:pPr marL="457200" indent="-457200" algn="just" eaLnBrk="1" hangingPunct="1">
              <a:lnSpc>
                <a:spcPct val="150000"/>
              </a:lnSpc>
              <a:buSzPct val="75000"/>
              <a:buBlip>
                <a:blip r:embed="rId3"/>
              </a:buBlip>
            </a:pPr>
            <a:r>
              <a:rPr lang="en-AU" sz="2600" dirty="0">
                <a:latin typeface="Century Gothic" pitchFamily="34" charset="0"/>
              </a:rPr>
              <a:t>destroy coins</a:t>
            </a:r>
          </a:p>
          <a:p>
            <a:pPr marL="457200" indent="-457200" algn="just" eaLnBrk="1" hangingPunct="1">
              <a:lnSpc>
                <a:spcPct val="150000"/>
              </a:lnSpc>
              <a:buSzPct val="75000"/>
              <a:buBlip>
                <a:blip r:embed="rId3"/>
              </a:buBlip>
            </a:pPr>
            <a:r>
              <a:rPr lang="en-AU" sz="2600" dirty="0">
                <a:latin typeface="Century Gothic" pitchFamily="34" charset="0"/>
              </a:rPr>
              <a:t>benefits?</a:t>
            </a:r>
          </a:p>
        </p:txBody>
      </p:sp>
      <p:sp>
        <p:nvSpPr>
          <p:cNvPr id="7" name="Text Box 3"/>
          <p:cNvSpPr txBox="1">
            <a:spLocks noChangeArrowheads="1"/>
          </p:cNvSpPr>
          <p:nvPr/>
        </p:nvSpPr>
        <p:spPr bwMode="auto">
          <a:xfrm>
            <a:off x="0" y="2876014"/>
            <a:ext cx="91439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a:latin typeface="Century Gothic" pitchFamily="34" charset="0"/>
              </a:rPr>
              <a:t>maintain scarcity</a:t>
            </a:r>
          </a:p>
          <a:p>
            <a:pPr marL="457200" indent="-457200" algn="just" eaLnBrk="1" hangingPunct="1">
              <a:lnSpc>
                <a:spcPct val="150000"/>
              </a:lnSpc>
              <a:buSzPct val="75000"/>
              <a:buBlip>
                <a:blip r:embed="rId3"/>
              </a:buBlip>
            </a:pPr>
            <a:r>
              <a:rPr lang="en-AU" sz="2600" dirty="0">
                <a:latin typeface="Century Gothic" pitchFamily="34" charset="0"/>
              </a:rPr>
              <a:t>alternative to </a:t>
            </a:r>
            <a:r>
              <a:rPr lang="en-AU" sz="2600" dirty="0" err="1">
                <a:latin typeface="Century Gothic" pitchFamily="34" charset="0"/>
              </a:rPr>
              <a:t>PoW</a:t>
            </a:r>
            <a:endParaRPr lang="en-AU" sz="2600" dirty="0">
              <a:latin typeface="Century Gothic" pitchFamily="34" charset="0"/>
            </a:endParaRPr>
          </a:p>
          <a:p>
            <a:pPr marL="457200" indent="-457200" algn="just" eaLnBrk="1" hangingPunct="1">
              <a:lnSpc>
                <a:spcPct val="150000"/>
              </a:lnSpc>
              <a:buSzPct val="75000"/>
              <a:buBlip>
                <a:blip r:embed="rId3"/>
              </a:buBlip>
            </a:pPr>
            <a:r>
              <a:rPr lang="en-AU" sz="2600" dirty="0" err="1">
                <a:latin typeface="Century Gothic" pitchFamily="34" charset="0"/>
              </a:rPr>
              <a:t>Slimcoin</a:t>
            </a:r>
            <a:endParaRPr lang="en-AU" sz="2600" dirty="0">
              <a:latin typeface="Century Gothic" pitchFamily="34" charset="0"/>
            </a:endParaRPr>
          </a:p>
          <a:p>
            <a:pPr marL="457200" indent="-457200" algn="just" eaLnBrk="1" hangingPunct="1">
              <a:lnSpc>
                <a:spcPct val="150000"/>
              </a:lnSpc>
              <a:buSzPct val="75000"/>
              <a:buBlip>
                <a:blip r:embed="rId3"/>
              </a:buBlip>
            </a:pPr>
            <a:r>
              <a:rPr lang="en-AU" sz="2600" dirty="0">
                <a:latin typeface="Century Gothic" pitchFamily="34" charset="0"/>
              </a:rPr>
              <a:t>bootstrap new currency</a:t>
            </a:r>
          </a:p>
          <a:p>
            <a:pPr marL="457200" indent="-457200" algn="just" eaLnBrk="1" hangingPunct="1">
              <a:lnSpc>
                <a:spcPct val="150000"/>
              </a:lnSpc>
              <a:buSzPct val="75000"/>
              <a:buBlip>
                <a:blip r:embed="rId3"/>
              </a:buBlip>
            </a:pPr>
            <a:r>
              <a:rPr lang="en-AU" sz="2600" dirty="0">
                <a:latin typeface="Century Gothic" pitchFamily="34" charset="0"/>
              </a:rPr>
              <a:t>notary public</a:t>
            </a:r>
          </a:p>
          <a:p>
            <a:pPr marL="457200" indent="-457200" algn="just" eaLnBrk="1" hangingPunct="1">
              <a:lnSpc>
                <a:spcPct val="150000"/>
              </a:lnSpc>
              <a:buSzPct val="75000"/>
              <a:buBlip>
                <a:blip r:embed="rId3"/>
              </a:buBlip>
            </a:pPr>
            <a:r>
              <a:rPr lang="en-AU" sz="2600" dirty="0">
                <a:latin typeface="Century Gothic" pitchFamily="34" charset="0"/>
              </a:rPr>
              <a:t>overlays (</a:t>
            </a:r>
            <a:r>
              <a:rPr lang="en-AU" sz="2600" dirty="0" err="1">
                <a:latin typeface="Century Gothic" pitchFamily="34" charset="0"/>
              </a:rPr>
              <a:t>Mastercoin</a:t>
            </a:r>
            <a:r>
              <a:rPr lang="en-AU" sz="2600" dirty="0">
                <a:latin typeface="Century Gothic" pitchFamily="34" charset="0"/>
              </a:rPr>
              <a:t>, Counterparty)</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528" t="12444" r="9445" b="6224"/>
          <a:stretch/>
        </p:blipFill>
        <p:spPr bwMode="auto">
          <a:xfrm>
            <a:off x="0" y="900071"/>
            <a:ext cx="9143999" cy="588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28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Homework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a:latin typeface="Arial Rounded MT Bold" pitchFamily="34" charset="0"/>
              </a:rPr>
              <a:t>28</a:t>
            </a:r>
            <a:endParaRPr lang="en-US" sz="2200" dirty="0">
              <a:latin typeface="Arial Rounded MT Bold" pitchFamily="34" charset="0"/>
            </a:endParaRPr>
          </a:p>
        </p:txBody>
      </p:sp>
      <p:sp>
        <p:nvSpPr>
          <p:cNvPr id="7" name="Text Box 3"/>
          <p:cNvSpPr txBox="1">
            <a:spLocks noChangeArrowheads="1"/>
          </p:cNvSpPr>
          <p:nvPr/>
        </p:nvSpPr>
        <p:spPr bwMode="auto">
          <a:xfrm>
            <a:off x="24114" y="832009"/>
            <a:ext cx="9144000" cy="546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a:latin typeface="Century Gothic" pitchFamily="34" charset="0"/>
              </a:rPr>
              <a:t>Chap 3: </a:t>
            </a:r>
            <a:r>
              <a:rPr lang="en-US" sz="2400" b="1" dirty="0" err="1">
                <a:latin typeface="Century Gothic" pitchFamily="34" charset="0"/>
              </a:rPr>
              <a:t>Bitcoin</a:t>
            </a:r>
            <a:r>
              <a:rPr lang="en-US" sz="2400" b="1" dirty="0">
                <a:latin typeface="Century Gothic" pitchFamily="34" charset="0"/>
              </a:rPr>
              <a:t> Mechanics</a:t>
            </a:r>
            <a:r>
              <a:rPr lang="en-US" sz="2400" dirty="0">
                <a:latin typeface="Century Gothic" pitchFamily="34" charset="0"/>
              </a:rPr>
              <a:t/>
            </a:r>
            <a:br>
              <a:rPr lang="en-US" sz="2400" dirty="0">
                <a:latin typeface="Century Gothic" pitchFamily="34" charset="0"/>
              </a:rPr>
            </a:br>
            <a:r>
              <a:rPr lang="en-US" sz="2400" dirty="0" err="1">
                <a:latin typeface="Century Gothic" pitchFamily="34" charset="0"/>
              </a:rPr>
              <a:t>Bitcoin</a:t>
            </a:r>
            <a:r>
              <a:rPr lang="en-US" sz="2400" dirty="0">
                <a:latin typeface="Century Gothic" pitchFamily="34" charset="0"/>
              </a:rPr>
              <a:t> and Cryptocurrency Technologies:</a:t>
            </a:r>
            <a:br>
              <a:rPr lang="en-US" sz="2400" dirty="0">
                <a:latin typeface="Century Gothic" pitchFamily="34" charset="0"/>
              </a:rPr>
            </a:br>
            <a:r>
              <a:rPr lang="en-US" sz="2400" dirty="0">
                <a:latin typeface="Century Gothic" pitchFamily="34" charset="0"/>
              </a:rPr>
              <a:t>		A Comprehensive Introduction</a:t>
            </a:r>
          </a:p>
          <a:p>
            <a:pPr marL="342900" indent="-342900" eaLnBrk="1" hangingPunct="1">
              <a:lnSpc>
                <a:spcPct val="150000"/>
              </a:lnSpc>
              <a:spcBef>
                <a:spcPct val="0"/>
              </a:spcBef>
              <a:buSzPct val="100000"/>
              <a:buBlip>
                <a:blip r:embed="rId3"/>
              </a:buBlip>
            </a:pPr>
            <a:r>
              <a:rPr lang="en-US" sz="2400" b="1" dirty="0">
                <a:latin typeface="Century Gothic" pitchFamily="34" charset="0"/>
              </a:rPr>
              <a:t>Proof of Work, Burn, Space </a:t>
            </a:r>
            <a:r>
              <a:rPr lang="en-US" sz="2400" dirty="0">
                <a:latin typeface="Century Gothic" pitchFamily="34" charset="0"/>
              </a:rPr>
              <a:t>(</a:t>
            </a:r>
            <a:r>
              <a:rPr lang="en-US" sz="2400" dirty="0">
                <a:latin typeface="Century Gothic" pitchFamily="34" charset="0"/>
                <a:hlinkClick r:id="rId4"/>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An overview of </a:t>
            </a:r>
            <a:r>
              <a:rPr lang="en-US" sz="2400" b="1" dirty="0" err="1">
                <a:latin typeface="Century Gothic" pitchFamily="34" charset="0"/>
              </a:rPr>
              <a:t>Mastercoin</a:t>
            </a:r>
            <a:r>
              <a:rPr lang="en-US" sz="2400" b="1" dirty="0">
                <a:latin typeface="Century Gothic" pitchFamily="34" charset="0"/>
              </a:rPr>
              <a:t> </a:t>
            </a:r>
            <a:r>
              <a:rPr lang="en-US" sz="2400" dirty="0">
                <a:latin typeface="Century Gothic" pitchFamily="34" charset="0"/>
              </a:rPr>
              <a:t>(</a:t>
            </a:r>
            <a:r>
              <a:rPr lang="en-US" sz="2400" dirty="0">
                <a:latin typeface="Century Gothic" pitchFamily="34" charset="0"/>
                <a:hlinkClick r:id="rId5"/>
              </a:rPr>
              <a:t>link</a:t>
            </a:r>
            <a:r>
              <a:rPr lang="en-US" sz="2400" dirty="0">
                <a:latin typeface="Century Gothic" pitchFamily="34" charset="0"/>
              </a:rPr>
              <a:t>)</a:t>
            </a:r>
            <a:endParaRPr lang="en-US" sz="2400" b="1" dirty="0">
              <a:latin typeface="Century Gothic" pitchFamily="34" charset="0"/>
            </a:endParaRPr>
          </a:p>
          <a:p>
            <a:pPr marL="342900" indent="-342900" eaLnBrk="1" hangingPunct="1">
              <a:lnSpc>
                <a:spcPct val="150000"/>
              </a:lnSpc>
              <a:spcBef>
                <a:spcPct val="0"/>
              </a:spcBef>
              <a:buSzPct val="100000"/>
              <a:buBlip>
                <a:blip r:embed="rId3"/>
              </a:buBlip>
            </a:pPr>
            <a:r>
              <a:rPr lang="en-US" sz="2400" b="1" dirty="0">
                <a:latin typeface="Century Gothic" pitchFamily="34" charset="0"/>
              </a:rPr>
              <a:t>P2SH </a:t>
            </a:r>
            <a:r>
              <a:rPr lang="en-US" sz="2400" dirty="0">
                <a:latin typeface="Century Gothic" pitchFamily="34" charset="0"/>
              </a:rPr>
              <a:t>(</a:t>
            </a:r>
            <a:r>
              <a:rPr lang="en-US" sz="2400" dirty="0">
                <a:latin typeface="Century Gothic" pitchFamily="34" charset="0"/>
                <a:hlinkClick r:id="rId6"/>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Blockchain exploration: blockchain.info </a:t>
            </a:r>
            <a:r>
              <a:rPr lang="en-US" sz="2400" dirty="0">
                <a:latin typeface="Century Gothic" pitchFamily="34" charset="0"/>
              </a:rPr>
              <a:t>(</a:t>
            </a:r>
            <a:r>
              <a:rPr lang="en-US" sz="2400" dirty="0">
                <a:latin typeface="Century Gothic" pitchFamily="34" charset="0"/>
                <a:hlinkClick r:id="rId7"/>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Distribution of nodes </a:t>
            </a:r>
            <a:r>
              <a:rPr lang="en-US" sz="2400" dirty="0">
                <a:latin typeface="Century Gothic" pitchFamily="34" charset="0"/>
              </a:rPr>
              <a:t>(</a:t>
            </a:r>
            <a:r>
              <a:rPr lang="en-US" sz="2400" dirty="0">
                <a:latin typeface="Century Gothic" pitchFamily="34" charset="0"/>
                <a:hlinkClick r:id="rId8"/>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endParaRPr lang="en-US" sz="2400" dirty="0">
              <a:latin typeface="Century Gothic" pitchFamily="34" charset="0"/>
            </a:endParaRPr>
          </a:p>
          <a:p>
            <a:pPr marL="342900" indent="-342900" eaLnBrk="1" hangingPunct="1">
              <a:lnSpc>
                <a:spcPct val="150000"/>
              </a:lnSpc>
              <a:spcBef>
                <a:spcPct val="0"/>
              </a:spcBef>
              <a:buSzPct val="100000"/>
              <a:buBlip>
                <a:blip r:embed="rId3"/>
              </a:buBlip>
            </a:pPr>
            <a:endParaRPr lang="en-US" sz="2400" dirty="0">
              <a:latin typeface="Century Gothic" pitchFamily="34" charset="0"/>
            </a:endParaRPr>
          </a:p>
        </p:txBody>
      </p:sp>
    </p:spTree>
    <p:extLst>
      <p:ext uri="{BB962C8B-B14F-4D97-AF65-F5344CB8AC3E}">
        <p14:creationId xmlns:p14="http://schemas.microsoft.com/office/powerpoint/2010/main" val="4144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P2SH</a:t>
            </a:r>
          </a:p>
        </p:txBody>
      </p:sp>
      <p:sp>
        <p:nvSpPr>
          <p:cNvPr id="7" name="Text Box 3"/>
          <p:cNvSpPr txBox="1">
            <a:spLocks noChangeArrowheads="1"/>
          </p:cNvSpPr>
          <p:nvPr/>
        </p:nvSpPr>
        <p:spPr bwMode="auto">
          <a:xfrm>
            <a:off x="76200" y="838200"/>
            <a:ext cx="8885237" cy="356764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Pay-to-Script-Hash</a:t>
            </a:r>
          </a:p>
          <a:p>
            <a:pPr marL="457200" indent="-457200" eaLnBrk="1" hangingPunct="1">
              <a:lnSpc>
                <a:spcPct val="150000"/>
              </a:lnSpc>
              <a:buSzPct val="75000"/>
              <a:buBlip>
                <a:blip r:embed="rId3"/>
              </a:buBlip>
            </a:pPr>
            <a:r>
              <a:rPr lang="en-AU" sz="2600" dirty="0">
                <a:latin typeface="Century Gothic" pitchFamily="34" charset="0"/>
              </a:rPr>
              <a:t>script specification</a:t>
            </a:r>
          </a:p>
          <a:p>
            <a:pPr marL="457200" indent="-457200" eaLnBrk="1" hangingPunct="1">
              <a:lnSpc>
                <a:spcPct val="150000"/>
              </a:lnSpc>
              <a:buSzPct val="75000"/>
              <a:buBlip>
                <a:blip r:embed="rId3"/>
              </a:buBlip>
            </a:pPr>
            <a:r>
              <a:rPr lang="en-AU" sz="2600" dirty="0">
                <a:latin typeface="Century Gothic" pitchFamily="34" charset="0"/>
              </a:rPr>
              <a:t>complex scripts</a:t>
            </a:r>
          </a:p>
          <a:p>
            <a:pPr marL="457200" indent="-457200" eaLnBrk="1" hangingPunct="1">
              <a:lnSpc>
                <a:spcPct val="150000"/>
              </a:lnSpc>
              <a:buSzPct val="75000"/>
              <a:buBlip>
                <a:blip r:embed="rId3"/>
              </a:buBlip>
            </a:pPr>
            <a:r>
              <a:rPr lang="en-AU" sz="2600" dirty="0">
                <a:latin typeface="Century Gothic" pitchFamily="34" charset="0"/>
              </a:rPr>
              <a:t>ease of use</a:t>
            </a:r>
          </a:p>
          <a:p>
            <a:pPr marL="457200" indent="-457200" eaLnBrk="1" hangingPunct="1">
              <a:lnSpc>
                <a:spcPct val="150000"/>
              </a:lnSpc>
              <a:buSzPct val="75000"/>
              <a:buBlip>
                <a:blip r:embed="rId3"/>
              </a:buBlip>
            </a:pPr>
            <a:r>
              <a:rPr lang="en-AU" sz="2600" dirty="0">
                <a:latin typeface="Century Gothic" pitchFamily="34" charset="0"/>
              </a:rPr>
              <a:t>pay to a </a:t>
            </a:r>
            <a:r>
              <a:rPr lang="en-AU" sz="2600" i="1" dirty="0">
                <a:latin typeface="Century Gothic" pitchFamily="34" charset="0"/>
              </a:rPr>
              <a:t>value</a:t>
            </a:r>
          </a:p>
          <a:p>
            <a:pPr marL="457200" indent="-457200" eaLnBrk="1" hangingPunct="1">
              <a:lnSpc>
                <a:spcPct val="150000"/>
              </a:lnSpc>
              <a:buSzPct val="75000"/>
              <a:buBlip>
                <a:blip r:embed="rId3"/>
              </a:buBlip>
            </a:pPr>
            <a:r>
              <a:rPr lang="en-US" sz="2600" dirty="0">
                <a:latin typeface="Century Gothic" pitchFamily="34" charset="0"/>
              </a:rPr>
              <a:t>e</a:t>
            </a:r>
            <a:r>
              <a:rPr lang="en-AU" sz="2600" dirty="0" err="1">
                <a:latin typeface="Century Gothic" pitchFamily="34" charset="0"/>
              </a:rPr>
              <a:t>fficiency</a:t>
            </a:r>
            <a:r>
              <a:rPr lang="en-AU" sz="2600" dirty="0">
                <a:latin typeface="Century Gothic" pitchFamily="34" charset="0"/>
              </a:rPr>
              <a:t> gains</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3</a:t>
            </a:r>
          </a:p>
        </p:txBody>
      </p:sp>
      <p:sp>
        <p:nvSpPr>
          <p:cNvPr id="9" name="Text Box 3"/>
          <p:cNvSpPr txBox="1">
            <a:spLocks noChangeArrowheads="1"/>
          </p:cNvSpPr>
          <p:nvPr/>
        </p:nvSpPr>
        <p:spPr bwMode="auto">
          <a:xfrm>
            <a:off x="0" y="4590781"/>
            <a:ext cx="9143999" cy="112421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600" b="1" dirty="0">
                <a:latin typeface="Century Gothic" pitchFamily="34" charset="0"/>
              </a:rPr>
              <a:t>instead of sending coins to hash of this public key, send your coins to hash of this </a:t>
            </a:r>
            <a:r>
              <a:rPr lang="en-AU" sz="2600" b="1" i="1" dirty="0">
                <a:latin typeface="Century Gothic" pitchFamily="34" charset="0"/>
              </a:rPr>
              <a:t>script</a:t>
            </a:r>
          </a:p>
        </p:txBody>
      </p:sp>
    </p:spTree>
    <p:extLst>
      <p:ext uri="{BB962C8B-B14F-4D97-AF65-F5344CB8AC3E}">
        <p14:creationId xmlns:p14="http://schemas.microsoft.com/office/powerpoint/2010/main" val="30024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Escrow transactions</a:t>
            </a:r>
          </a:p>
        </p:txBody>
      </p:sp>
      <p:sp>
        <p:nvSpPr>
          <p:cNvPr id="33"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4</a:t>
            </a:r>
          </a:p>
        </p:txBody>
      </p:sp>
      <p:sp>
        <p:nvSpPr>
          <p:cNvPr id="14" name="Text Box 3"/>
          <p:cNvSpPr txBox="1">
            <a:spLocks noChangeArrowheads="1"/>
          </p:cNvSpPr>
          <p:nvPr/>
        </p:nvSpPr>
        <p:spPr bwMode="auto">
          <a:xfrm>
            <a:off x="76200" y="838200"/>
            <a:ext cx="8885237" cy="1767150"/>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a:t>
            </a:r>
            <a:r>
              <a:rPr lang="en-AU" sz="2600" dirty="0">
                <a:latin typeface="Century Gothic" pitchFamily="34" charset="0"/>
              </a:rPr>
              <a:t>he purchase dilemma</a:t>
            </a:r>
          </a:p>
          <a:p>
            <a:pPr marL="457200" indent="-457200" eaLnBrk="1" hangingPunct="1">
              <a:lnSpc>
                <a:spcPct val="150000"/>
              </a:lnSpc>
              <a:buSzPct val="75000"/>
              <a:buBlip>
                <a:blip r:embed="rId3"/>
              </a:buBlip>
            </a:pPr>
            <a:r>
              <a:rPr lang="en-US" sz="2600" dirty="0">
                <a:latin typeface="Century Gothic" pitchFamily="34" charset="0"/>
              </a:rPr>
              <a:t>t</a:t>
            </a:r>
            <a:r>
              <a:rPr lang="en-AU" sz="2600" dirty="0" err="1">
                <a:latin typeface="Century Gothic" pitchFamily="34" charset="0"/>
              </a:rPr>
              <a:t>hird</a:t>
            </a:r>
            <a:r>
              <a:rPr lang="en-AU" sz="2600" dirty="0">
                <a:latin typeface="Century Gothic" pitchFamily="34" charset="0"/>
              </a:rPr>
              <a:t> party</a:t>
            </a:r>
          </a:p>
          <a:p>
            <a:pPr marL="457200" indent="-457200" eaLnBrk="1" hangingPunct="1">
              <a:lnSpc>
                <a:spcPct val="150000"/>
              </a:lnSpc>
              <a:buSzPct val="75000"/>
              <a:buBlip>
                <a:blip r:embed="rId3"/>
              </a:buBlip>
            </a:pPr>
            <a:r>
              <a:rPr lang="en-AU" sz="2600" dirty="0">
                <a:latin typeface="Century Gothic" pitchFamily="34" charset="0"/>
              </a:rPr>
              <a:t>2-out-of-3 MULTISIG</a:t>
            </a:r>
          </a:p>
        </p:txBody>
      </p:sp>
      <p:sp>
        <p:nvSpPr>
          <p:cNvPr id="2" name="Rectangle 1"/>
          <p:cNvSpPr/>
          <p:nvPr/>
        </p:nvSpPr>
        <p:spPr>
          <a:xfrm>
            <a:off x="0" y="2819400"/>
            <a:ext cx="9144000" cy="830997"/>
          </a:xfrm>
          <a:prstGeom prst="rect">
            <a:avLst/>
          </a:prstGeom>
        </p:spPr>
        <p:txBody>
          <a:bodyPr wrap="square">
            <a:spAutoFit/>
          </a:bodyPr>
          <a:lstStyle/>
          <a:p>
            <a:pPr algn="ctr"/>
            <a:r>
              <a:rPr lang="en-US" sz="2400" b="1" dirty="0">
                <a:latin typeface="Arial"/>
                <a:cs typeface="Arial"/>
              </a:rPr>
              <a:t>OP_2 &lt;A </a:t>
            </a:r>
            <a:r>
              <a:rPr lang="en-US" sz="2400" b="1" dirty="0" err="1">
                <a:latin typeface="Arial"/>
                <a:cs typeface="Arial"/>
              </a:rPr>
              <a:t>pubkey</a:t>
            </a:r>
            <a:r>
              <a:rPr lang="en-US" sz="2400" b="1" dirty="0">
                <a:latin typeface="Arial"/>
                <a:cs typeface="Arial"/>
              </a:rPr>
              <a:t>&gt; &lt;B </a:t>
            </a:r>
            <a:r>
              <a:rPr lang="en-US" sz="2400" b="1" dirty="0" err="1">
                <a:latin typeface="Arial"/>
                <a:cs typeface="Arial"/>
              </a:rPr>
              <a:t>pubkey</a:t>
            </a:r>
            <a:r>
              <a:rPr lang="en-US" sz="2400" b="1" dirty="0">
                <a:latin typeface="Arial"/>
                <a:cs typeface="Arial"/>
              </a:rPr>
              <a:t>&gt; &lt;C </a:t>
            </a:r>
            <a:r>
              <a:rPr lang="en-US" sz="2400" b="1" dirty="0" err="1">
                <a:latin typeface="Arial"/>
                <a:cs typeface="Arial"/>
              </a:rPr>
              <a:t>pubkey</a:t>
            </a:r>
            <a:r>
              <a:rPr lang="en-US" sz="2400" b="1" dirty="0">
                <a:latin typeface="Arial"/>
                <a:cs typeface="Arial"/>
              </a:rPr>
              <a:t>&gt; OP_3 OP_CHECKMULTISIG</a:t>
            </a:r>
          </a:p>
        </p:txBody>
      </p:sp>
      <p:sp>
        <p:nvSpPr>
          <p:cNvPr id="16" name="Text Box 3"/>
          <p:cNvSpPr txBox="1">
            <a:spLocks noChangeArrowheads="1"/>
          </p:cNvSpPr>
          <p:nvPr/>
        </p:nvSpPr>
        <p:spPr bwMode="auto">
          <a:xfrm>
            <a:off x="0" y="3810000"/>
            <a:ext cx="9143999" cy="296747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transaction</a:t>
            </a:r>
          </a:p>
          <a:p>
            <a:pPr marL="457200" indent="-457200" eaLnBrk="1" hangingPunct="1">
              <a:lnSpc>
                <a:spcPct val="150000"/>
              </a:lnSpc>
              <a:buSzPct val="75000"/>
              <a:buBlip>
                <a:blip r:embed="rId3"/>
              </a:buBlip>
            </a:pPr>
            <a:r>
              <a:rPr lang="en-US" sz="2600" dirty="0">
                <a:latin typeface="Century Gothic" pitchFamily="34" charset="0"/>
              </a:rPr>
              <a:t>e</a:t>
            </a:r>
            <a:r>
              <a:rPr lang="en-AU" sz="2600" dirty="0" err="1">
                <a:latin typeface="Century Gothic" pitchFamily="34" charset="0"/>
              </a:rPr>
              <a:t>scrow</a:t>
            </a:r>
            <a:endParaRPr lang="en-AU"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d</a:t>
            </a:r>
            <a:r>
              <a:rPr lang="en-AU" sz="2600" dirty="0" err="1">
                <a:latin typeface="Century Gothic" pitchFamily="34" charset="0"/>
              </a:rPr>
              <a:t>elivery</a:t>
            </a:r>
            <a:r>
              <a:rPr lang="en-AU" sz="2600" dirty="0">
                <a:latin typeface="Century Gothic" pitchFamily="34" charset="0"/>
              </a:rPr>
              <a:t> of goods</a:t>
            </a:r>
          </a:p>
          <a:p>
            <a:pPr marL="457200" indent="-457200" eaLnBrk="1" hangingPunct="1">
              <a:lnSpc>
                <a:spcPct val="150000"/>
              </a:lnSpc>
              <a:buSzPct val="75000"/>
              <a:buBlip>
                <a:blip r:embed="rId3"/>
              </a:buBlip>
            </a:pPr>
            <a:r>
              <a:rPr lang="en-US" sz="2600" dirty="0">
                <a:latin typeface="Century Gothic" pitchFamily="34" charset="0"/>
              </a:rPr>
              <a:t>r</a:t>
            </a:r>
            <a:r>
              <a:rPr lang="en-AU" sz="2600" dirty="0" err="1">
                <a:latin typeface="Century Gothic" pitchFamily="34" charset="0"/>
              </a:rPr>
              <a:t>edemption</a:t>
            </a:r>
            <a:endParaRPr lang="en-AU" sz="2600" dirty="0">
              <a:latin typeface="Century Gothic" pitchFamily="34" charset="0"/>
            </a:endParaRPr>
          </a:p>
          <a:p>
            <a:pPr marL="457200" indent="-457200" eaLnBrk="1" hangingPunct="1">
              <a:lnSpc>
                <a:spcPct val="150000"/>
              </a:lnSpc>
              <a:buSzPct val="75000"/>
              <a:buBlip>
                <a:blip r:embed="rId3"/>
              </a:buBlip>
            </a:pPr>
            <a:r>
              <a:rPr lang="en-AU" sz="2600" dirty="0">
                <a:latin typeface="Century Gothic" pitchFamily="34" charset="0"/>
              </a:rPr>
              <a:t>dispute</a:t>
            </a:r>
          </a:p>
        </p:txBody>
      </p:sp>
    </p:spTree>
    <p:extLst>
      <p:ext uri="{BB962C8B-B14F-4D97-AF65-F5344CB8AC3E}">
        <p14:creationId xmlns:p14="http://schemas.microsoft.com/office/powerpoint/2010/main" val="40327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P spid="2"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Green addresses</a:t>
            </a:r>
          </a:p>
        </p:txBody>
      </p:sp>
      <p:sp>
        <p:nvSpPr>
          <p:cNvPr id="33"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5</a:t>
            </a:r>
          </a:p>
        </p:txBody>
      </p:sp>
      <p:sp>
        <p:nvSpPr>
          <p:cNvPr id="14" name="Text Box 3"/>
          <p:cNvSpPr txBox="1">
            <a:spLocks noChangeArrowheads="1"/>
          </p:cNvSpPr>
          <p:nvPr/>
        </p:nvSpPr>
        <p:spPr bwMode="auto">
          <a:xfrm>
            <a:off x="76200" y="838200"/>
            <a:ext cx="8885237" cy="296747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fr-FR" sz="2600" dirty="0">
                <a:latin typeface="Century Gothic" pitchFamily="34" charset="0"/>
              </a:rPr>
              <a:t>q</a:t>
            </a:r>
            <a:r>
              <a:rPr lang="en-US" sz="2600" dirty="0" err="1">
                <a:latin typeface="Century Gothic" pitchFamily="34" charset="0"/>
              </a:rPr>
              <a:t>uick</a:t>
            </a:r>
            <a:r>
              <a:rPr lang="en-US" sz="2600" dirty="0">
                <a:latin typeface="Century Gothic" pitchFamily="34" charset="0"/>
              </a:rPr>
              <a:t> and/or offline transactions</a:t>
            </a:r>
          </a:p>
          <a:p>
            <a:pPr marL="457200" indent="-457200" eaLnBrk="1" hangingPunct="1">
              <a:lnSpc>
                <a:spcPct val="150000"/>
              </a:lnSpc>
              <a:buSzPct val="75000"/>
              <a:buBlip>
                <a:blip r:embed="rId3"/>
              </a:buBlip>
            </a:pPr>
            <a:r>
              <a:rPr lang="en-US" sz="2600" dirty="0">
                <a:latin typeface="Century Gothic" pitchFamily="34" charset="0"/>
              </a:rPr>
              <a:t>third party</a:t>
            </a:r>
          </a:p>
          <a:p>
            <a:pPr marL="457200" indent="-457200" eaLnBrk="1" hangingPunct="1">
              <a:lnSpc>
                <a:spcPct val="150000"/>
              </a:lnSpc>
              <a:buSzPct val="75000"/>
              <a:buBlip>
                <a:blip r:embed="rId3"/>
              </a:buBlip>
            </a:pPr>
            <a:r>
              <a:rPr lang="en-US" sz="2600" dirty="0">
                <a:latin typeface="Century Gothic" pitchFamily="34" charset="0"/>
              </a:rPr>
              <a:t>bank</a:t>
            </a:r>
          </a:p>
          <a:p>
            <a:pPr marL="457200" indent="-457200" eaLnBrk="1" hangingPunct="1">
              <a:lnSpc>
                <a:spcPct val="150000"/>
              </a:lnSpc>
              <a:buSzPct val="75000"/>
              <a:buBlip>
                <a:blip r:embed="rId3"/>
              </a:buBlip>
            </a:pPr>
            <a:r>
              <a:rPr lang="en-US" sz="2600" dirty="0">
                <a:latin typeface="Century Gothic" pitchFamily="34" charset="0"/>
              </a:rPr>
              <a:t>‘green’ address</a:t>
            </a:r>
          </a:p>
          <a:p>
            <a:pPr marL="457200" indent="-457200" eaLnBrk="1" hangingPunct="1">
              <a:lnSpc>
                <a:spcPct val="150000"/>
              </a:lnSpc>
              <a:buSzPct val="75000"/>
              <a:buBlip>
                <a:blip r:embed="rId3"/>
              </a:buBlip>
            </a:pPr>
            <a:r>
              <a:rPr lang="en-US" sz="2600" dirty="0">
                <a:latin typeface="Century Gothic" pitchFamily="34" charset="0"/>
              </a:rPr>
              <a:t>honesty guarantee</a:t>
            </a:r>
          </a:p>
        </p:txBody>
      </p:sp>
      <p:sp>
        <p:nvSpPr>
          <p:cNvPr id="7" name="Text Box 3"/>
          <p:cNvSpPr txBox="1">
            <a:spLocks noChangeArrowheads="1"/>
          </p:cNvSpPr>
          <p:nvPr/>
        </p:nvSpPr>
        <p:spPr bwMode="auto">
          <a:xfrm>
            <a:off x="0" y="3886200"/>
            <a:ext cx="9143999" cy="296747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real-world guarantee</a:t>
            </a:r>
          </a:p>
          <a:p>
            <a:pPr marL="457200" indent="-457200" eaLnBrk="1" hangingPunct="1">
              <a:lnSpc>
                <a:spcPct val="150000"/>
              </a:lnSpc>
              <a:buSzPct val="75000"/>
              <a:buBlip>
                <a:blip r:embed="rId3"/>
              </a:buBlip>
            </a:pPr>
            <a:r>
              <a:rPr lang="en-US" sz="2600" dirty="0">
                <a:latin typeface="Century Gothic" pitchFamily="34" charset="0"/>
              </a:rPr>
              <a:t>k</a:t>
            </a:r>
            <a:r>
              <a:rPr lang="x-none" sz="2600" dirty="0">
                <a:latin typeface="Century Gothic" pitchFamily="34" charset="0"/>
              </a:rPr>
              <a:t>nown address</a:t>
            </a:r>
          </a:p>
          <a:p>
            <a:pPr marL="457200" indent="-457200" eaLnBrk="1" hangingPunct="1">
              <a:lnSpc>
                <a:spcPct val="150000"/>
              </a:lnSpc>
              <a:buSzPct val="75000"/>
              <a:buBlip>
                <a:blip r:embed="rId3"/>
              </a:buBlip>
            </a:pPr>
            <a:r>
              <a:rPr lang="en-US" sz="2600" dirty="0">
                <a:latin typeface="Century Gothic" pitchFamily="34" charset="0"/>
              </a:rPr>
              <a:t>h</a:t>
            </a:r>
            <a:r>
              <a:rPr lang="x-none" sz="2600" dirty="0">
                <a:latin typeface="Century Gothic" pitchFamily="34" charset="0"/>
              </a:rPr>
              <a:t>istory</a:t>
            </a:r>
          </a:p>
          <a:p>
            <a:pPr marL="457200" indent="-457200" eaLnBrk="1" hangingPunct="1">
              <a:lnSpc>
                <a:spcPct val="150000"/>
              </a:lnSpc>
              <a:buSzPct val="75000"/>
              <a:buBlip>
                <a:blip r:embed="rId3"/>
              </a:buBlip>
            </a:pPr>
            <a:r>
              <a:rPr lang="en-US" sz="2600" dirty="0">
                <a:latin typeface="Century Gothic" pitchFamily="34" charset="0"/>
              </a:rPr>
              <a:t>r</a:t>
            </a:r>
            <a:r>
              <a:rPr lang="x-none" sz="2600" dirty="0">
                <a:latin typeface="Century Gothic" pitchFamily="34" charset="0"/>
              </a:rPr>
              <a:t>eputation</a:t>
            </a:r>
          </a:p>
          <a:p>
            <a:pPr marL="457200" indent="-457200" eaLnBrk="1" hangingPunct="1">
              <a:lnSpc>
                <a:spcPct val="150000"/>
              </a:lnSpc>
              <a:buSzPct val="75000"/>
              <a:buBlip>
                <a:blip r:embed="rId3"/>
              </a:buBlip>
            </a:pPr>
            <a:r>
              <a:rPr lang="en-AU" sz="2600" dirty="0">
                <a:latin typeface="Century Gothic" pitchFamily="34" charset="0"/>
              </a:rPr>
              <a:t>Mt. </a:t>
            </a:r>
            <a:r>
              <a:rPr lang="en-AU" sz="2600" dirty="0" err="1">
                <a:latin typeface="Century Gothic" pitchFamily="34" charset="0"/>
              </a:rPr>
              <a:t>Gox</a:t>
            </a:r>
            <a:endParaRPr lang="en-AU" sz="2600" dirty="0">
              <a:latin typeface="Century Gothic" pitchFamily="34" charset="0"/>
            </a:endParaRPr>
          </a:p>
        </p:txBody>
      </p:sp>
    </p:spTree>
    <p:extLst>
      <p:ext uri="{BB962C8B-B14F-4D97-AF65-F5344CB8AC3E}">
        <p14:creationId xmlns:p14="http://schemas.microsoft.com/office/powerpoint/2010/main" val="324969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micropayments</a:t>
            </a:r>
          </a:p>
        </p:txBody>
      </p:sp>
      <p:sp>
        <p:nvSpPr>
          <p:cNvPr id="33" name="Text Box 6"/>
          <p:cNvSpPr txBox="1">
            <a:spLocks noChangeArrowheads="1"/>
          </p:cNvSpPr>
          <p:nvPr/>
        </p:nvSpPr>
        <p:spPr bwMode="auto">
          <a:xfrm>
            <a:off x="8778875" y="6421438"/>
            <a:ext cx="36512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6</a:t>
            </a:r>
          </a:p>
        </p:txBody>
      </p:sp>
      <p:sp>
        <p:nvSpPr>
          <p:cNvPr id="14" name="Text Box 3"/>
          <p:cNvSpPr txBox="1">
            <a:spLocks noChangeArrowheads="1"/>
          </p:cNvSpPr>
          <p:nvPr/>
        </p:nvSpPr>
        <p:spPr bwMode="auto">
          <a:xfrm>
            <a:off x="76200" y="762000"/>
            <a:ext cx="8885237"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v</a:t>
            </a:r>
            <a:r>
              <a:rPr lang="x-none" sz="2600" dirty="0">
                <a:latin typeface="Century Gothic" pitchFamily="34" charset="0"/>
              </a:rPr>
              <a:t>ery small and continuous payments</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err="1">
                <a:latin typeface="Century Gothic" pitchFamily="34" charset="0"/>
              </a:rPr>
              <a:t>tx</a:t>
            </a:r>
            <a:r>
              <a:rPr lang="en-US" sz="2600" dirty="0">
                <a:latin typeface="Century Gothic" pitchFamily="34" charset="0"/>
              </a:rPr>
              <a:t> fees!</a:t>
            </a:r>
          </a:p>
          <a:p>
            <a:pPr marL="457200" indent="-457200" eaLnBrk="1" hangingPunct="1">
              <a:lnSpc>
                <a:spcPct val="150000"/>
              </a:lnSpc>
              <a:buSzPct val="75000"/>
              <a:buBlip>
                <a:blip r:embed="rId3"/>
              </a:buBlip>
            </a:pPr>
            <a:r>
              <a:rPr lang="en-US" sz="2600" dirty="0">
                <a:latin typeface="Century Gothic" pitchFamily="34" charset="0"/>
              </a:rPr>
              <a:t>combo payment</a:t>
            </a:r>
          </a:p>
        </p:txBody>
      </p:sp>
      <p:sp>
        <p:nvSpPr>
          <p:cNvPr id="7" name="Text Box 3"/>
          <p:cNvSpPr txBox="1">
            <a:spLocks noChangeArrowheads="1"/>
          </p:cNvSpPr>
          <p:nvPr/>
        </p:nvSpPr>
        <p:spPr bwMode="auto">
          <a:xfrm>
            <a:off x="990602" y="2743200"/>
            <a:ext cx="8153398" cy="276998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200150" lvl="1" indent="-457200" eaLnBrk="1" hangingPunct="1">
              <a:lnSpc>
                <a:spcPct val="150000"/>
              </a:lnSpc>
              <a:buSzPct val="75000"/>
              <a:buBlip>
                <a:blip r:embed="rId3"/>
              </a:buBlip>
            </a:pPr>
            <a:r>
              <a:rPr lang="en-US" sz="2400" dirty="0">
                <a:latin typeface="Century Gothic" pitchFamily="34" charset="0"/>
              </a:rPr>
              <a:t>1. max. MULTISIG transaction</a:t>
            </a:r>
          </a:p>
          <a:p>
            <a:pPr marL="1200150" lvl="1" indent="-457200" eaLnBrk="1" hangingPunct="1">
              <a:lnSpc>
                <a:spcPct val="150000"/>
              </a:lnSpc>
              <a:buSzPct val="75000"/>
              <a:buBlip>
                <a:blip r:embed="rId3"/>
              </a:buBlip>
            </a:pPr>
            <a:r>
              <a:rPr lang="en-US" sz="2400" dirty="0">
                <a:latin typeface="Century Gothic" pitchFamily="34" charset="0"/>
              </a:rPr>
              <a:t>2. first payment – spend some coins, new </a:t>
            </a:r>
            <a:r>
              <a:rPr lang="en-US" sz="2400" dirty="0" err="1">
                <a:latin typeface="Century Gothic" pitchFamily="34" charset="0"/>
              </a:rPr>
              <a:t>tx</a:t>
            </a:r>
            <a:endParaRPr lang="x-none" sz="2400" dirty="0">
              <a:latin typeface="Century Gothic" pitchFamily="34" charset="0"/>
            </a:endParaRPr>
          </a:p>
          <a:p>
            <a:pPr marL="1200150" lvl="1" indent="-457200" eaLnBrk="1" hangingPunct="1">
              <a:lnSpc>
                <a:spcPct val="150000"/>
              </a:lnSpc>
              <a:buSzPct val="75000"/>
              <a:buBlip>
                <a:blip r:embed="rId3"/>
              </a:buBlip>
            </a:pPr>
            <a:r>
              <a:rPr lang="x-none" sz="2400" dirty="0">
                <a:latin typeface="Century Gothic" pitchFamily="34" charset="0"/>
              </a:rPr>
              <a:t>3. spend some more, new txs</a:t>
            </a:r>
          </a:p>
          <a:p>
            <a:pPr marL="1200150" lvl="1" indent="-457200" eaLnBrk="1" hangingPunct="1">
              <a:lnSpc>
                <a:spcPct val="150000"/>
              </a:lnSpc>
              <a:buSzPct val="75000"/>
              <a:buBlip>
                <a:blip r:embed="rId3"/>
              </a:buBlip>
            </a:pPr>
            <a:r>
              <a:rPr lang="x-none" sz="2400" dirty="0">
                <a:latin typeface="Century Gothic" pitchFamily="34" charset="0"/>
              </a:rPr>
              <a:t>4. terminate, send final tx</a:t>
            </a:r>
          </a:p>
          <a:p>
            <a:pPr marL="1200150" lvl="1" indent="-457200" eaLnBrk="1" hangingPunct="1">
              <a:lnSpc>
                <a:spcPct val="150000"/>
              </a:lnSpc>
              <a:buSzPct val="75000"/>
              <a:buBlip>
                <a:blip r:embed="rId3"/>
              </a:buBlip>
            </a:pPr>
            <a:r>
              <a:rPr lang="x-none" sz="2400" dirty="0">
                <a:latin typeface="Century Gothic" pitchFamily="34" charset="0"/>
              </a:rPr>
              <a:t>Bob signs and circulates</a:t>
            </a:r>
          </a:p>
        </p:txBody>
      </p:sp>
      <p:sp>
        <p:nvSpPr>
          <p:cNvPr id="9" name="Shape 345"/>
          <p:cNvSpPr/>
          <p:nvPr/>
        </p:nvSpPr>
        <p:spPr>
          <a:xfrm>
            <a:off x="173375" y="495927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346"/>
          <p:cNvSpPr txBox="1"/>
          <p:nvPr/>
        </p:nvSpPr>
        <p:spPr>
          <a:xfrm>
            <a:off x="381000" y="6265775"/>
            <a:ext cx="819425" cy="32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Alice</a:t>
            </a:r>
            <a:endParaRPr/>
          </a:p>
        </p:txBody>
      </p:sp>
      <p:sp>
        <p:nvSpPr>
          <p:cNvPr id="11" name="Shape 347"/>
          <p:cNvSpPr/>
          <p:nvPr/>
        </p:nvSpPr>
        <p:spPr>
          <a:xfrm>
            <a:off x="7184400" y="479817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348"/>
          <p:cNvSpPr txBox="1"/>
          <p:nvPr/>
        </p:nvSpPr>
        <p:spPr>
          <a:xfrm>
            <a:off x="7583550" y="6104675"/>
            <a:ext cx="627900" cy="32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Bob</a:t>
            </a:r>
            <a:endParaRPr/>
          </a:p>
        </p:txBody>
      </p:sp>
      <p:sp>
        <p:nvSpPr>
          <p:cNvPr id="13" name="Shape 349"/>
          <p:cNvSpPr/>
          <p:nvPr/>
        </p:nvSpPr>
        <p:spPr>
          <a:xfrm>
            <a:off x="1818012" y="5881800"/>
            <a:ext cx="5366400" cy="976200"/>
          </a:xfrm>
          <a:prstGeom prst="roundRect">
            <a:avLst>
              <a:gd name="adj" fmla="val 16667"/>
            </a:avLst>
          </a:prstGeom>
          <a:solidFill>
            <a:srgbClr val="D5A6B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Trebuchet MS"/>
                <a:ea typeface="Trebuchet MS"/>
                <a:cs typeface="Trebuchet MS"/>
                <a:sym typeface="Trebuchet MS"/>
              </a:rPr>
              <a:t>PROBLEM:</a:t>
            </a:r>
            <a:r>
              <a:rPr lang="en" sz="1800">
                <a:latin typeface="Trebuchet MS"/>
                <a:ea typeface="Trebuchet MS"/>
                <a:cs typeface="Trebuchet MS"/>
                <a:sym typeface="Trebuchet MS"/>
              </a:rPr>
              <a:t> Alice wants to pay Bob for each minute of phone service. She doesn’t want to incur a transaction fee every minute.</a:t>
            </a:r>
            <a:endParaRPr sz="1800">
              <a:latin typeface="Trebuchet MS"/>
              <a:ea typeface="Trebuchet MS"/>
              <a:cs typeface="Trebuchet MS"/>
              <a:sym typeface="Trebuchet MS"/>
            </a:endParaRPr>
          </a:p>
        </p:txBody>
      </p:sp>
      <p:sp>
        <p:nvSpPr>
          <p:cNvPr id="15" name="Shape 350"/>
          <p:cNvSpPr/>
          <p:nvPr/>
        </p:nvSpPr>
        <p:spPr>
          <a:xfrm>
            <a:off x="1890437" y="5526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dirty="0">
                <a:solidFill>
                  <a:schemeClr val="dk1"/>
                </a:solidFill>
                <a:latin typeface="Trebuchet MS"/>
                <a:ea typeface="Trebuchet MS"/>
                <a:cs typeface="Trebuchet MS"/>
                <a:sym typeface="Trebuchet MS"/>
              </a:rPr>
              <a:t>Input: </a:t>
            </a:r>
            <a:r>
              <a:rPr lang="en" sz="1800" i="1" dirty="0">
                <a:solidFill>
                  <a:schemeClr val="dk1"/>
                </a:solidFill>
                <a:latin typeface="Trebuchet MS"/>
                <a:ea typeface="Trebuchet MS"/>
                <a:cs typeface="Trebuchet MS"/>
                <a:sym typeface="Trebuchet MS"/>
              </a:rPr>
              <a:t>x</a:t>
            </a:r>
            <a:r>
              <a:rPr lang="en" sz="1800" dirty="0">
                <a:solidFill>
                  <a:schemeClr val="dk1"/>
                </a:solidFill>
                <a:latin typeface="Trebuchet MS"/>
                <a:ea typeface="Trebuchet MS"/>
                <a:cs typeface="Trebuchet MS"/>
                <a:sym typeface="Trebuchet MS"/>
              </a:rPr>
              <a:t>; Pay 01 to Bob, 99 to Alice</a:t>
            </a:r>
            <a:endParaRPr sz="1800" baseline="-25000" dirty="0">
              <a:solidFill>
                <a:schemeClr val="dk1"/>
              </a:solidFill>
              <a:latin typeface="Trebuchet MS"/>
              <a:ea typeface="Trebuchet MS"/>
              <a:cs typeface="Trebuchet MS"/>
              <a:sym typeface="Trebuchet MS"/>
            </a:endParaRPr>
          </a:p>
          <a:p>
            <a:pPr marL="0" lvl="0" indent="0" algn="r" rtl="0">
              <a:lnSpc>
                <a:spcPct val="100000"/>
              </a:lnSpc>
              <a:spcBef>
                <a:spcPts val="0"/>
              </a:spcBef>
              <a:spcAft>
                <a:spcPts val="0"/>
              </a:spcAft>
              <a:buNone/>
            </a:pPr>
            <a:r>
              <a:rPr lang="en" sz="1000" dirty="0">
                <a:solidFill>
                  <a:schemeClr val="dk1"/>
                </a:solidFill>
                <a:latin typeface="Trebuchet MS"/>
                <a:ea typeface="Trebuchet MS"/>
                <a:cs typeface="Trebuchet MS"/>
                <a:sym typeface="Trebuchet MS"/>
              </a:rPr>
              <a:t>SIGNED(ALICE)___________</a:t>
            </a:r>
            <a:endParaRPr sz="1000" dirty="0">
              <a:solidFill>
                <a:schemeClr val="dk1"/>
              </a:solidFill>
              <a:latin typeface="Trebuchet MS"/>
              <a:ea typeface="Trebuchet MS"/>
              <a:cs typeface="Trebuchet MS"/>
              <a:sym typeface="Trebuchet MS"/>
            </a:endParaRPr>
          </a:p>
        </p:txBody>
      </p:sp>
      <p:sp>
        <p:nvSpPr>
          <p:cNvPr id="16" name="Shape 351"/>
          <p:cNvSpPr/>
          <p:nvPr/>
        </p:nvSpPr>
        <p:spPr>
          <a:xfrm>
            <a:off x="1890437" y="5034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dirty="0">
                <a:solidFill>
                  <a:schemeClr val="dk1"/>
                </a:solidFill>
                <a:latin typeface="Trebuchet MS"/>
                <a:ea typeface="Trebuchet MS"/>
                <a:cs typeface="Trebuchet MS"/>
                <a:sym typeface="Trebuchet MS"/>
              </a:rPr>
              <a:t>Input: </a:t>
            </a:r>
            <a:r>
              <a:rPr lang="en" sz="1800" i="1" dirty="0">
                <a:solidFill>
                  <a:schemeClr val="dk1"/>
                </a:solidFill>
                <a:latin typeface="Trebuchet MS"/>
                <a:ea typeface="Trebuchet MS"/>
                <a:cs typeface="Trebuchet MS"/>
                <a:sym typeface="Trebuchet MS"/>
              </a:rPr>
              <a:t>x</a:t>
            </a:r>
            <a:r>
              <a:rPr lang="en" sz="1800" dirty="0">
                <a:solidFill>
                  <a:schemeClr val="dk1"/>
                </a:solidFill>
                <a:latin typeface="Trebuchet MS"/>
                <a:ea typeface="Trebuchet MS"/>
                <a:cs typeface="Trebuchet MS"/>
                <a:sym typeface="Trebuchet MS"/>
              </a:rPr>
              <a:t>; Pay 02 to Bob, 98 to Alice</a:t>
            </a:r>
            <a:endParaRPr sz="1800" baseline="-25000" dirty="0">
              <a:solidFill>
                <a:schemeClr val="dk1"/>
              </a:solidFill>
              <a:latin typeface="Trebuchet MS"/>
              <a:ea typeface="Trebuchet MS"/>
              <a:cs typeface="Trebuchet MS"/>
              <a:sym typeface="Trebuchet MS"/>
            </a:endParaRPr>
          </a:p>
          <a:p>
            <a:pPr marL="0" lvl="0" indent="0" algn="r" rtl="0">
              <a:spcBef>
                <a:spcPts val="0"/>
              </a:spcBef>
              <a:spcAft>
                <a:spcPts val="0"/>
              </a:spcAft>
              <a:buNone/>
            </a:pPr>
            <a:r>
              <a:rPr lang="en" sz="1000" dirty="0">
                <a:solidFill>
                  <a:schemeClr val="dk1"/>
                </a:solidFill>
                <a:latin typeface="Trebuchet MS"/>
                <a:ea typeface="Trebuchet MS"/>
                <a:cs typeface="Trebuchet MS"/>
                <a:sym typeface="Trebuchet MS"/>
              </a:rPr>
              <a:t>SIGNED(ALICE)___________</a:t>
            </a:r>
            <a:endParaRPr sz="1000" dirty="0">
              <a:solidFill>
                <a:schemeClr val="dk1"/>
              </a:solidFill>
              <a:latin typeface="Trebuchet MS"/>
              <a:ea typeface="Trebuchet MS"/>
              <a:cs typeface="Trebuchet MS"/>
              <a:sym typeface="Trebuchet MS"/>
            </a:endParaRPr>
          </a:p>
        </p:txBody>
      </p:sp>
      <p:sp>
        <p:nvSpPr>
          <p:cNvPr id="17" name="Shape 352"/>
          <p:cNvSpPr/>
          <p:nvPr/>
        </p:nvSpPr>
        <p:spPr>
          <a:xfrm>
            <a:off x="1890437" y="4542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a:solidFill>
                  <a:schemeClr val="dk1"/>
                </a:solidFill>
                <a:latin typeface="Trebuchet MS"/>
                <a:ea typeface="Trebuchet MS"/>
                <a:cs typeface="Trebuchet MS"/>
                <a:sym typeface="Trebuchet MS"/>
              </a:rPr>
              <a:t>Input: </a:t>
            </a:r>
            <a:r>
              <a:rPr lang="en" sz="1800" i="1">
                <a:solidFill>
                  <a:schemeClr val="dk1"/>
                </a:solidFill>
                <a:latin typeface="Trebuchet MS"/>
                <a:ea typeface="Trebuchet MS"/>
                <a:cs typeface="Trebuchet MS"/>
                <a:sym typeface="Trebuchet MS"/>
              </a:rPr>
              <a:t>x</a:t>
            </a:r>
            <a:r>
              <a:rPr lang="en" sz="1800">
                <a:solidFill>
                  <a:schemeClr val="dk1"/>
                </a:solidFill>
                <a:latin typeface="Trebuchet MS"/>
                <a:ea typeface="Trebuchet MS"/>
                <a:cs typeface="Trebuchet MS"/>
                <a:sym typeface="Trebuchet MS"/>
              </a:rPr>
              <a:t>; Pay 03 to Bob, 97 to Alice</a:t>
            </a:r>
            <a:endParaRPr sz="1800" baseline="-25000">
              <a:solidFill>
                <a:schemeClr val="dk1"/>
              </a:solidFill>
              <a:latin typeface="Trebuchet MS"/>
              <a:ea typeface="Trebuchet MS"/>
              <a:cs typeface="Trebuchet MS"/>
              <a:sym typeface="Trebuchet MS"/>
            </a:endParaRPr>
          </a:p>
          <a:p>
            <a:pPr marL="0" lvl="0" indent="0" algn="r" rtl="0">
              <a:spcBef>
                <a:spcPts val="0"/>
              </a:spcBef>
              <a:spcAft>
                <a:spcPts val="0"/>
              </a:spcAft>
              <a:buNone/>
            </a:pPr>
            <a:r>
              <a:rPr lang="en" sz="1000">
                <a:solidFill>
                  <a:schemeClr val="dk1"/>
                </a:solidFill>
                <a:latin typeface="Trebuchet MS"/>
                <a:ea typeface="Trebuchet MS"/>
                <a:cs typeface="Trebuchet MS"/>
                <a:sym typeface="Trebuchet MS"/>
              </a:rPr>
              <a:t>SIGNED(ALICE)___________</a:t>
            </a:r>
            <a:endParaRPr sz="1000">
              <a:solidFill>
                <a:schemeClr val="dk1"/>
              </a:solidFill>
              <a:latin typeface="Trebuchet MS"/>
              <a:ea typeface="Trebuchet MS"/>
              <a:cs typeface="Trebuchet MS"/>
              <a:sym typeface="Trebuchet MS"/>
            </a:endParaRPr>
          </a:p>
        </p:txBody>
      </p:sp>
      <p:sp>
        <p:nvSpPr>
          <p:cNvPr id="18" name="Shape 353"/>
          <p:cNvSpPr/>
          <p:nvPr/>
        </p:nvSpPr>
        <p:spPr>
          <a:xfrm>
            <a:off x="1890437" y="4050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a:solidFill>
                  <a:schemeClr val="dk1"/>
                </a:solidFill>
                <a:latin typeface="Trebuchet MS"/>
                <a:ea typeface="Trebuchet MS"/>
                <a:cs typeface="Trebuchet MS"/>
                <a:sym typeface="Trebuchet MS"/>
              </a:rPr>
              <a:t>Input: </a:t>
            </a:r>
            <a:r>
              <a:rPr lang="en" sz="1800" i="1">
                <a:solidFill>
                  <a:schemeClr val="dk1"/>
                </a:solidFill>
                <a:latin typeface="Trebuchet MS"/>
                <a:ea typeface="Trebuchet MS"/>
                <a:cs typeface="Trebuchet MS"/>
                <a:sym typeface="Trebuchet MS"/>
              </a:rPr>
              <a:t>x</a:t>
            </a:r>
            <a:r>
              <a:rPr lang="en" sz="1800">
                <a:solidFill>
                  <a:schemeClr val="dk1"/>
                </a:solidFill>
                <a:latin typeface="Trebuchet MS"/>
                <a:ea typeface="Trebuchet MS"/>
                <a:cs typeface="Trebuchet MS"/>
                <a:sym typeface="Trebuchet MS"/>
              </a:rPr>
              <a:t>; Pay 04 to Bob, 96 to Alice</a:t>
            </a:r>
            <a:endParaRPr sz="1800" baseline="-25000">
              <a:solidFill>
                <a:schemeClr val="dk1"/>
              </a:solidFill>
              <a:latin typeface="Trebuchet MS"/>
              <a:ea typeface="Trebuchet MS"/>
              <a:cs typeface="Trebuchet MS"/>
              <a:sym typeface="Trebuchet MS"/>
            </a:endParaRPr>
          </a:p>
          <a:p>
            <a:pPr marL="0" lvl="0" indent="0" algn="r" rtl="0">
              <a:spcBef>
                <a:spcPts val="0"/>
              </a:spcBef>
              <a:spcAft>
                <a:spcPts val="0"/>
              </a:spcAft>
              <a:buNone/>
            </a:pPr>
            <a:r>
              <a:rPr lang="en" sz="1000">
                <a:solidFill>
                  <a:schemeClr val="dk1"/>
                </a:solidFill>
                <a:latin typeface="Trebuchet MS"/>
                <a:ea typeface="Trebuchet MS"/>
                <a:cs typeface="Trebuchet MS"/>
                <a:sym typeface="Trebuchet MS"/>
              </a:rPr>
              <a:t>SIGNED(ALICE)___________</a:t>
            </a:r>
            <a:endParaRPr sz="1000">
              <a:solidFill>
                <a:schemeClr val="dk1"/>
              </a:solidFill>
              <a:latin typeface="Trebuchet MS"/>
              <a:ea typeface="Trebuchet MS"/>
              <a:cs typeface="Trebuchet MS"/>
              <a:sym typeface="Trebuchet MS"/>
            </a:endParaRPr>
          </a:p>
        </p:txBody>
      </p:sp>
      <p:sp>
        <p:nvSpPr>
          <p:cNvPr id="19" name="Shape 354"/>
          <p:cNvSpPr/>
          <p:nvPr/>
        </p:nvSpPr>
        <p:spPr>
          <a:xfrm>
            <a:off x="1890450" y="321707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a:solidFill>
                  <a:schemeClr val="dk1"/>
                </a:solidFill>
                <a:latin typeface="Trebuchet MS"/>
                <a:ea typeface="Trebuchet MS"/>
                <a:cs typeface="Trebuchet MS"/>
                <a:sym typeface="Trebuchet MS"/>
              </a:rPr>
              <a:t>Input: </a:t>
            </a:r>
            <a:r>
              <a:rPr lang="en" sz="1800" i="1">
                <a:solidFill>
                  <a:schemeClr val="dk1"/>
                </a:solidFill>
                <a:latin typeface="Trebuchet MS"/>
                <a:ea typeface="Trebuchet MS"/>
                <a:cs typeface="Trebuchet MS"/>
                <a:sym typeface="Trebuchet MS"/>
              </a:rPr>
              <a:t>x</a:t>
            </a:r>
            <a:r>
              <a:rPr lang="en" sz="1800">
                <a:solidFill>
                  <a:schemeClr val="dk1"/>
                </a:solidFill>
                <a:latin typeface="Trebuchet MS"/>
                <a:ea typeface="Trebuchet MS"/>
                <a:cs typeface="Trebuchet MS"/>
                <a:sym typeface="Trebuchet MS"/>
              </a:rPr>
              <a:t>; Pay 42 to Bob, 58 to Alice</a:t>
            </a:r>
            <a:endParaRPr sz="1800" baseline="-25000">
              <a:solidFill>
                <a:schemeClr val="dk1"/>
              </a:solidFill>
              <a:latin typeface="Trebuchet MS"/>
              <a:ea typeface="Trebuchet MS"/>
              <a:cs typeface="Trebuchet MS"/>
              <a:sym typeface="Trebuchet MS"/>
            </a:endParaRPr>
          </a:p>
          <a:p>
            <a:pPr marL="0" lvl="0" indent="0" algn="r" rtl="0">
              <a:spcBef>
                <a:spcPts val="0"/>
              </a:spcBef>
              <a:spcAft>
                <a:spcPts val="0"/>
              </a:spcAft>
              <a:buNone/>
            </a:pPr>
            <a:r>
              <a:rPr lang="en" sz="1000">
                <a:solidFill>
                  <a:schemeClr val="dk1"/>
                </a:solidFill>
                <a:latin typeface="Trebuchet MS"/>
                <a:ea typeface="Trebuchet MS"/>
                <a:cs typeface="Trebuchet MS"/>
                <a:sym typeface="Trebuchet MS"/>
              </a:rPr>
              <a:t>SIGNED(ALICE)___________</a:t>
            </a:r>
            <a:endParaRPr sz="1000">
              <a:solidFill>
                <a:schemeClr val="dk1"/>
              </a:solidFill>
              <a:latin typeface="Trebuchet MS"/>
              <a:ea typeface="Trebuchet MS"/>
              <a:cs typeface="Trebuchet MS"/>
              <a:sym typeface="Trebuchet MS"/>
            </a:endParaRPr>
          </a:p>
        </p:txBody>
      </p:sp>
      <p:sp>
        <p:nvSpPr>
          <p:cNvPr id="20" name="Shape 355"/>
          <p:cNvSpPr txBox="1"/>
          <p:nvPr/>
        </p:nvSpPr>
        <p:spPr>
          <a:xfrm>
            <a:off x="2000000" y="3662850"/>
            <a:ext cx="772500" cy="32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a:t>
            </a:r>
            <a:endParaRPr/>
          </a:p>
        </p:txBody>
      </p:sp>
      <p:sp>
        <p:nvSpPr>
          <p:cNvPr id="21" name="Shape 356"/>
          <p:cNvSpPr/>
          <p:nvPr/>
        </p:nvSpPr>
        <p:spPr>
          <a:xfrm>
            <a:off x="1323862" y="4537600"/>
            <a:ext cx="1448700" cy="492000"/>
          </a:xfrm>
          <a:prstGeom prst="wedgeEllipseCallout">
            <a:avLst>
              <a:gd name="adj1" fmla="val -33454"/>
              <a:gd name="adj2" fmla="val 94350"/>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I’m done!</a:t>
            </a:r>
            <a:endParaRPr/>
          </a:p>
        </p:txBody>
      </p:sp>
      <p:sp>
        <p:nvSpPr>
          <p:cNvPr id="22" name="Shape 357"/>
          <p:cNvSpPr/>
          <p:nvPr/>
        </p:nvSpPr>
        <p:spPr>
          <a:xfrm>
            <a:off x="6464037" y="4467275"/>
            <a:ext cx="1553700" cy="492000"/>
          </a:xfrm>
          <a:prstGeom prst="wedgeEllipseCallout">
            <a:avLst>
              <a:gd name="adj1" fmla="val 32013"/>
              <a:gd name="adj2" fmla="val 92983"/>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I’ll publish!</a:t>
            </a:r>
            <a:endParaRPr/>
          </a:p>
        </p:txBody>
      </p:sp>
      <p:sp>
        <p:nvSpPr>
          <p:cNvPr id="23" name="Shape 358"/>
          <p:cNvSpPr/>
          <p:nvPr/>
        </p:nvSpPr>
        <p:spPr>
          <a:xfrm>
            <a:off x="1661212" y="3303600"/>
            <a:ext cx="229200" cy="2667300"/>
          </a:xfrm>
          <a:prstGeom prst="leftBrace">
            <a:avLst>
              <a:gd name="adj1" fmla="val 8333"/>
              <a:gd name="adj2" fmla="val 12054"/>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359"/>
          <p:cNvSpPr txBox="1"/>
          <p:nvPr/>
        </p:nvSpPr>
        <p:spPr>
          <a:xfrm>
            <a:off x="212487" y="3303600"/>
            <a:ext cx="1553700" cy="598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t>all of these could be double-spends!</a:t>
            </a:r>
            <a:endParaRPr dirty="0"/>
          </a:p>
        </p:txBody>
      </p:sp>
      <p:sp>
        <p:nvSpPr>
          <p:cNvPr id="25" name="Shape 360"/>
          <p:cNvSpPr/>
          <p:nvPr/>
        </p:nvSpPr>
        <p:spPr>
          <a:xfrm>
            <a:off x="1890450" y="6265775"/>
            <a:ext cx="5003100" cy="492000"/>
          </a:xfrm>
          <a:prstGeom prst="rect">
            <a:avLst/>
          </a:prstGeom>
          <a:solidFill>
            <a:srgbClr val="00FF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a:solidFill>
                  <a:schemeClr val="dk1"/>
                </a:solidFill>
                <a:latin typeface="Trebuchet MS"/>
                <a:ea typeface="Trebuchet MS"/>
                <a:cs typeface="Trebuchet MS"/>
                <a:sym typeface="Trebuchet MS"/>
              </a:rPr>
              <a:t>Input: </a:t>
            </a:r>
            <a:r>
              <a:rPr lang="en" sz="1800" i="1">
                <a:solidFill>
                  <a:schemeClr val="dk1"/>
                </a:solidFill>
                <a:latin typeface="Trebuchet MS"/>
                <a:ea typeface="Trebuchet MS"/>
                <a:cs typeface="Trebuchet MS"/>
                <a:sym typeface="Trebuchet MS"/>
              </a:rPr>
              <a:t>y</a:t>
            </a:r>
            <a:r>
              <a:rPr lang="en" sz="1800">
                <a:solidFill>
                  <a:schemeClr val="dk1"/>
                </a:solidFill>
                <a:latin typeface="Trebuchet MS"/>
                <a:ea typeface="Trebuchet MS"/>
                <a:cs typeface="Trebuchet MS"/>
                <a:sym typeface="Trebuchet MS"/>
              </a:rPr>
              <a:t>; Pay 100 to Bob/Alice (MULTISIG)</a:t>
            </a:r>
            <a:endParaRPr sz="1800" baseline="-25000">
              <a:solidFill>
                <a:schemeClr val="dk1"/>
              </a:solidFill>
              <a:latin typeface="Trebuchet MS"/>
              <a:ea typeface="Trebuchet MS"/>
              <a:cs typeface="Trebuchet MS"/>
              <a:sym typeface="Trebuchet MS"/>
            </a:endParaRPr>
          </a:p>
          <a:p>
            <a:pPr marL="0" lvl="0" indent="0" algn="r" rtl="0">
              <a:lnSpc>
                <a:spcPct val="100000"/>
              </a:lnSpc>
              <a:spcBef>
                <a:spcPts val="0"/>
              </a:spcBef>
              <a:spcAft>
                <a:spcPts val="0"/>
              </a:spcAft>
              <a:buNone/>
            </a:pPr>
            <a:r>
              <a:rPr lang="en" sz="1000">
                <a:solidFill>
                  <a:schemeClr val="dk1"/>
                </a:solidFill>
                <a:latin typeface="Trebuchet MS"/>
                <a:ea typeface="Trebuchet MS"/>
                <a:cs typeface="Trebuchet MS"/>
                <a:sym typeface="Trebuchet MS"/>
              </a:rPr>
              <a:t>SIGNED(ALICE)</a:t>
            </a:r>
            <a:endParaRPr sz="1000">
              <a:solidFill>
                <a:schemeClr val="dk1"/>
              </a:solidFill>
              <a:latin typeface="Trebuchet MS"/>
              <a:ea typeface="Trebuchet MS"/>
              <a:cs typeface="Trebuchet MS"/>
              <a:sym typeface="Trebuchet MS"/>
            </a:endParaRPr>
          </a:p>
        </p:txBody>
      </p:sp>
      <p:sp>
        <p:nvSpPr>
          <p:cNvPr id="26" name="Shape 361"/>
          <p:cNvSpPr/>
          <p:nvPr/>
        </p:nvSpPr>
        <p:spPr>
          <a:xfrm>
            <a:off x="1890425" y="3217075"/>
            <a:ext cx="5003100" cy="492000"/>
          </a:xfrm>
          <a:prstGeom prst="rect">
            <a:avLst/>
          </a:prstGeom>
          <a:solidFill>
            <a:srgbClr val="00FF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dirty="0">
                <a:solidFill>
                  <a:schemeClr val="dk1"/>
                </a:solidFill>
                <a:latin typeface="Trebuchet MS"/>
                <a:ea typeface="Trebuchet MS"/>
                <a:cs typeface="Trebuchet MS"/>
                <a:sym typeface="Trebuchet MS"/>
              </a:rPr>
              <a:t>Input: </a:t>
            </a:r>
            <a:r>
              <a:rPr lang="en" sz="1800" i="1" dirty="0">
                <a:solidFill>
                  <a:schemeClr val="dk1"/>
                </a:solidFill>
                <a:latin typeface="Trebuchet MS"/>
                <a:ea typeface="Trebuchet MS"/>
                <a:cs typeface="Trebuchet MS"/>
                <a:sym typeface="Trebuchet MS"/>
              </a:rPr>
              <a:t>x</a:t>
            </a:r>
            <a:r>
              <a:rPr lang="en" sz="1800" dirty="0">
                <a:solidFill>
                  <a:schemeClr val="dk1"/>
                </a:solidFill>
                <a:latin typeface="Trebuchet MS"/>
                <a:ea typeface="Trebuchet MS"/>
                <a:cs typeface="Trebuchet MS"/>
                <a:sym typeface="Trebuchet MS"/>
              </a:rPr>
              <a:t>; Pay 42 to Bob, 58 to Alice</a:t>
            </a:r>
            <a:endParaRPr sz="1800" baseline="-25000" dirty="0">
              <a:solidFill>
                <a:schemeClr val="dk1"/>
              </a:solidFill>
              <a:latin typeface="Trebuchet MS"/>
              <a:ea typeface="Trebuchet MS"/>
              <a:cs typeface="Trebuchet MS"/>
              <a:sym typeface="Trebuchet MS"/>
            </a:endParaRPr>
          </a:p>
          <a:p>
            <a:pPr marL="0" lvl="0" indent="0" algn="r" rtl="0">
              <a:spcBef>
                <a:spcPts val="0"/>
              </a:spcBef>
              <a:spcAft>
                <a:spcPts val="0"/>
              </a:spcAft>
              <a:buNone/>
            </a:pPr>
            <a:r>
              <a:rPr lang="en" sz="1000" dirty="0">
                <a:solidFill>
                  <a:schemeClr val="dk1"/>
                </a:solidFill>
                <a:latin typeface="Trebuchet MS"/>
                <a:ea typeface="Trebuchet MS"/>
                <a:cs typeface="Trebuchet MS"/>
                <a:sym typeface="Trebuchet MS"/>
              </a:rPr>
              <a:t>SIGNED(ALICE) SIGNED(BOB)</a:t>
            </a:r>
            <a:endParaRPr sz="1000" dirty="0">
              <a:solidFill>
                <a:schemeClr val="dk1"/>
              </a:solidFill>
              <a:latin typeface="Trebuchet MS"/>
              <a:ea typeface="Trebuchet MS"/>
              <a:cs typeface="Trebuchet MS"/>
              <a:sym typeface="Trebuchet MS"/>
            </a:endParaRPr>
          </a:p>
        </p:txBody>
      </p:sp>
      <p:cxnSp>
        <p:nvCxnSpPr>
          <p:cNvPr id="27" name="Shape 362"/>
          <p:cNvCxnSpPr/>
          <p:nvPr/>
        </p:nvCxnSpPr>
        <p:spPr>
          <a:xfrm flipH="1">
            <a:off x="2772362" y="5837075"/>
            <a:ext cx="62700" cy="642300"/>
          </a:xfrm>
          <a:prstGeom prst="straightConnector1">
            <a:avLst/>
          </a:prstGeom>
          <a:noFill/>
          <a:ln w="19050" cap="flat" cmpd="sng">
            <a:solidFill>
              <a:srgbClr val="FF0000"/>
            </a:solidFill>
            <a:prstDash val="solid"/>
            <a:round/>
            <a:headEnd type="none" w="med" len="med"/>
            <a:tailEnd type="triangle" w="med" len="med"/>
          </a:ln>
        </p:spPr>
      </p:cxnSp>
      <p:cxnSp>
        <p:nvCxnSpPr>
          <p:cNvPr id="28" name="Shape 363"/>
          <p:cNvCxnSpPr/>
          <p:nvPr/>
        </p:nvCxnSpPr>
        <p:spPr>
          <a:xfrm flipH="1">
            <a:off x="2709537" y="5301700"/>
            <a:ext cx="87300" cy="1125300"/>
          </a:xfrm>
          <a:prstGeom prst="straightConnector1">
            <a:avLst/>
          </a:prstGeom>
          <a:noFill/>
          <a:ln w="19050" cap="flat" cmpd="sng">
            <a:solidFill>
              <a:srgbClr val="FF0000"/>
            </a:solidFill>
            <a:prstDash val="solid"/>
            <a:round/>
            <a:headEnd type="none" w="med" len="med"/>
            <a:tailEnd type="triangle" w="med" len="med"/>
          </a:ln>
        </p:spPr>
      </p:cxnSp>
      <p:cxnSp>
        <p:nvCxnSpPr>
          <p:cNvPr id="29" name="Shape 364"/>
          <p:cNvCxnSpPr/>
          <p:nvPr/>
        </p:nvCxnSpPr>
        <p:spPr>
          <a:xfrm flipH="1">
            <a:off x="2672662" y="4783600"/>
            <a:ext cx="99900" cy="1684500"/>
          </a:xfrm>
          <a:prstGeom prst="straightConnector1">
            <a:avLst/>
          </a:prstGeom>
          <a:noFill/>
          <a:ln w="19050" cap="flat" cmpd="sng">
            <a:solidFill>
              <a:srgbClr val="FF0000"/>
            </a:solidFill>
            <a:prstDash val="solid"/>
            <a:round/>
            <a:headEnd type="none" w="med" len="med"/>
            <a:tailEnd type="triangle" w="med" len="med"/>
          </a:ln>
        </p:spPr>
      </p:cxnSp>
      <p:cxnSp>
        <p:nvCxnSpPr>
          <p:cNvPr id="30" name="Shape 365"/>
          <p:cNvCxnSpPr/>
          <p:nvPr/>
        </p:nvCxnSpPr>
        <p:spPr>
          <a:xfrm flipH="1">
            <a:off x="2672562" y="4364775"/>
            <a:ext cx="66900" cy="2084400"/>
          </a:xfrm>
          <a:prstGeom prst="straightConnector1">
            <a:avLst/>
          </a:prstGeom>
          <a:noFill/>
          <a:ln w="19050" cap="flat" cmpd="sng">
            <a:solidFill>
              <a:srgbClr val="FF0000"/>
            </a:solidFill>
            <a:prstDash val="solid"/>
            <a:round/>
            <a:headEnd type="none" w="med" len="med"/>
            <a:tailEnd type="triangle" w="med" len="med"/>
          </a:ln>
        </p:spPr>
      </p:cxnSp>
      <p:cxnSp>
        <p:nvCxnSpPr>
          <p:cNvPr id="31" name="Shape 366"/>
          <p:cNvCxnSpPr/>
          <p:nvPr/>
        </p:nvCxnSpPr>
        <p:spPr>
          <a:xfrm flipH="1">
            <a:off x="2662937" y="3533025"/>
            <a:ext cx="9600" cy="2944800"/>
          </a:xfrm>
          <a:prstGeom prst="straightConnector1">
            <a:avLst/>
          </a:prstGeom>
          <a:noFill/>
          <a:ln w="19050" cap="flat" cmpd="sng">
            <a:solidFill>
              <a:srgbClr val="FF0000"/>
            </a:solidFill>
            <a:prstDash val="solid"/>
            <a:round/>
            <a:headEnd type="none" w="med" len="med"/>
            <a:tailEnd type="triangle" w="med" len="med"/>
          </a:ln>
        </p:spPr>
      </p:cxnSp>
      <p:sp>
        <p:nvSpPr>
          <p:cNvPr id="34" name="Shape 368"/>
          <p:cNvSpPr/>
          <p:nvPr/>
        </p:nvSpPr>
        <p:spPr>
          <a:xfrm>
            <a:off x="1890450" y="4187438"/>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800" dirty="0">
                <a:solidFill>
                  <a:schemeClr val="dk1"/>
                </a:solidFill>
                <a:latin typeface="Trebuchet MS"/>
                <a:ea typeface="Trebuchet MS"/>
                <a:cs typeface="Trebuchet MS"/>
                <a:sym typeface="Trebuchet MS"/>
              </a:rPr>
              <a:t>Input: </a:t>
            </a:r>
            <a:r>
              <a:rPr lang="en" sz="1800" i="1" dirty="0">
                <a:solidFill>
                  <a:schemeClr val="dk1"/>
                </a:solidFill>
                <a:latin typeface="Trebuchet MS"/>
                <a:ea typeface="Trebuchet MS"/>
                <a:cs typeface="Trebuchet MS"/>
                <a:sym typeface="Trebuchet MS"/>
              </a:rPr>
              <a:t>x</a:t>
            </a:r>
            <a:r>
              <a:rPr lang="en" sz="1800" dirty="0">
                <a:solidFill>
                  <a:schemeClr val="dk1"/>
                </a:solidFill>
                <a:latin typeface="Trebuchet MS"/>
                <a:ea typeface="Trebuchet MS"/>
                <a:cs typeface="Trebuchet MS"/>
                <a:sym typeface="Trebuchet MS"/>
              </a:rPr>
              <a:t>; Pay 100 to Alice, LOCK until time </a:t>
            </a:r>
            <a:r>
              <a:rPr lang="en" sz="1800" i="1" dirty="0">
                <a:solidFill>
                  <a:schemeClr val="dk1"/>
                </a:solidFill>
                <a:latin typeface="Trebuchet MS"/>
                <a:ea typeface="Trebuchet MS"/>
                <a:cs typeface="Trebuchet MS"/>
                <a:sym typeface="Trebuchet MS"/>
              </a:rPr>
              <a:t>t</a:t>
            </a:r>
            <a:endParaRPr sz="1800" i="1" baseline="-25000" dirty="0">
              <a:solidFill>
                <a:schemeClr val="dk1"/>
              </a:solidFill>
              <a:latin typeface="Trebuchet MS"/>
              <a:ea typeface="Trebuchet MS"/>
              <a:cs typeface="Trebuchet MS"/>
              <a:sym typeface="Trebuchet MS"/>
            </a:endParaRPr>
          </a:p>
          <a:p>
            <a:pPr marL="0" lvl="0" indent="0" algn="r" rtl="0">
              <a:lnSpc>
                <a:spcPct val="100000"/>
              </a:lnSpc>
              <a:spcBef>
                <a:spcPts val="0"/>
              </a:spcBef>
              <a:spcAft>
                <a:spcPts val="0"/>
              </a:spcAft>
              <a:buNone/>
            </a:pPr>
            <a:r>
              <a:rPr lang="en" sz="1000" dirty="0">
                <a:solidFill>
                  <a:schemeClr val="dk1"/>
                </a:solidFill>
                <a:latin typeface="Trebuchet MS"/>
                <a:ea typeface="Trebuchet MS"/>
                <a:cs typeface="Trebuchet MS"/>
                <a:sym typeface="Trebuchet MS"/>
              </a:rPr>
              <a:t>SIGNED(ALICE) SIGNED(BOB)</a:t>
            </a:r>
            <a:endParaRPr sz="1000" dirty="0">
              <a:solidFill>
                <a:schemeClr val="dk1"/>
              </a:solidFill>
              <a:latin typeface="Trebuchet MS"/>
              <a:ea typeface="Trebuchet MS"/>
              <a:cs typeface="Trebuchet MS"/>
              <a:sym typeface="Trebuchet MS"/>
            </a:endParaRPr>
          </a:p>
        </p:txBody>
      </p:sp>
      <p:sp>
        <p:nvSpPr>
          <p:cNvPr id="35" name="Shape 369"/>
          <p:cNvSpPr txBox="1"/>
          <p:nvPr/>
        </p:nvSpPr>
        <p:spPr>
          <a:xfrm>
            <a:off x="1937911" y="3733800"/>
            <a:ext cx="6079825" cy="25923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Alice demands a timed refund transaction before starting</a:t>
            </a:r>
            <a:endParaRPr dirty="0"/>
          </a:p>
        </p:txBody>
      </p:sp>
    </p:spTree>
    <p:extLst>
      <p:ext uri="{BB962C8B-B14F-4D97-AF65-F5344CB8AC3E}">
        <p14:creationId xmlns:p14="http://schemas.microsoft.com/office/powerpoint/2010/main" val="128764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13"/>
                                        </p:tgtEl>
                                      </p:cBhvr>
                                    </p:animEffect>
                                    <p:set>
                                      <p:cBhvr>
                                        <p:cTn id="28" dur="1" fill="hold">
                                          <p:stCondLst>
                                            <p:cond delay="1000"/>
                                          </p:stCondLst>
                                        </p:cTn>
                                        <p:tgtEl>
                                          <p:spTgt spid="13"/>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childTnLst>
                                </p:cTn>
                              </p:par>
                              <p:par>
                                <p:cTn id="58" presetID="10"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childTnLst>
                                </p:cTn>
                              </p:par>
                              <p:par>
                                <p:cTn id="77" presetID="10"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1000"/>
                                        <p:tgtEl>
                                          <p:spTgt spid="27"/>
                                        </p:tgtEl>
                                      </p:cBhvr>
                                    </p:animEffect>
                                  </p:childTnLst>
                                </p:cTn>
                              </p:par>
                              <p:par>
                                <p:cTn id="83" presetID="10"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1000"/>
                                        <p:tgtEl>
                                          <p:spTgt spid="28"/>
                                        </p:tgtEl>
                                      </p:cBhvr>
                                    </p:animEffect>
                                  </p:childTnLst>
                                </p:cTn>
                              </p:par>
                              <p:par>
                                <p:cTn id="86" presetID="10" presetClass="entr" presetSubtype="0" fill="hold"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10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childTnLst>
                                </p:cTn>
                              </p:par>
                              <p:par>
                                <p:cTn id="95" presetID="10" presetClass="entr" presetSubtype="0"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1000"/>
                                        <p:tgtEl>
                                          <p:spTgt spid="30"/>
                                        </p:tgtEl>
                                      </p:cBhvr>
                                    </p:animEffect>
                                  </p:childTnLst>
                                </p:cTn>
                              </p:par>
                              <p:par>
                                <p:cTn id="98" presetID="10" presetClass="entr" presetSubtype="0" fill="hold"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10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1000"/>
                                        <p:tgtEl>
                                          <p:spTgt spid="15"/>
                                        </p:tgtEl>
                                      </p:cBhvr>
                                    </p:animEffect>
                                    <p:set>
                                      <p:cBhvr>
                                        <p:cTn id="105" dur="1" fill="hold">
                                          <p:stCondLst>
                                            <p:cond delay="1000"/>
                                          </p:stCondLst>
                                        </p:cTn>
                                        <p:tgtEl>
                                          <p:spTgt spid="15"/>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1000"/>
                                        <p:tgtEl>
                                          <p:spTgt spid="16"/>
                                        </p:tgtEl>
                                      </p:cBhvr>
                                    </p:animEffect>
                                    <p:set>
                                      <p:cBhvr>
                                        <p:cTn id="108" dur="1" fill="hold">
                                          <p:stCondLst>
                                            <p:cond delay="1000"/>
                                          </p:stCondLst>
                                        </p:cTn>
                                        <p:tgtEl>
                                          <p:spTgt spid="16"/>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17"/>
                                        </p:tgtEl>
                                      </p:cBhvr>
                                    </p:animEffect>
                                    <p:set>
                                      <p:cBhvr>
                                        <p:cTn id="111" dur="1" fill="hold">
                                          <p:stCondLst>
                                            <p:cond delay="1000"/>
                                          </p:stCondLst>
                                        </p:cTn>
                                        <p:tgtEl>
                                          <p:spTgt spid="17"/>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1000"/>
                                        <p:tgtEl>
                                          <p:spTgt spid="27"/>
                                        </p:tgtEl>
                                      </p:cBhvr>
                                    </p:animEffect>
                                    <p:set>
                                      <p:cBhvr>
                                        <p:cTn id="114" dur="1" fill="hold">
                                          <p:stCondLst>
                                            <p:cond delay="1000"/>
                                          </p:stCondLst>
                                        </p:cTn>
                                        <p:tgtEl>
                                          <p:spTgt spid="2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1000"/>
                                        <p:tgtEl>
                                          <p:spTgt spid="28"/>
                                        </p:tgtEl>
                                      </p:cBhvr>
                                    </p:animEffect>
                                    <p:set>
                                      <p:cBhvr>
                                        <p:cTn id="117" dur="1" fill="hold">
                                          <p:stCondLst>
                                            <p:cond delay="1000"/>
                                          </p:stCondLst>
                                        </p:cTn>
                                        <p:tgtEl>
                                          <p:spTgt spid="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1000"/>
                                        <p:tgtEl>
                                          <p:spTgt spid="29"/>
                                        </p:tgtEl>
                                      </p:cBhvr>
                                    </p:animEffect>
                                    <p:set>
                                      <p:cBhvr>
                                        <p:cTn id="120" dur="1" fill="hold">
                                          <p:stCondLst>
                                            <p:cond delay="1000"/>
                                          </p:stCondLst>
                                        </p:cTn>
                                        <p:tgtEl>
                                          <p:spTgt spid="29"/>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1000"/>
                                        <p:tgtEl>
                                          <p:spTgt spid="30"/>
                                        </p:tgtEl>
                                      </p:cBhvr>
                                    </p:animEffect>
                                    <p:set>
                                      <p:cBhvr>
                                        <p:cTn id="123" dur="1" fill="hold">
                                          <p:stCondLst>
                                            <p:cond delay="1000"/>
                                          </p:stCondLst>
                                        </p:cTn>
                                        <p:tgtEl>
                                          <p:spTgt spid="30"/>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1000"/>
                                        <p:tgtEl>
                                          <p:spTgt spid="31"/>
                                        </p:tgtEl>
                                      </p:cBhvr>
                                    </p:animEffect>
                                    <p:set>
                                      <p:cBhvr>
                                        <p:cTn id="126" dur="1" fill="hold">
                                          <p:stCondLst>
                                            <p:cond delay="1000"/>
                                          </p:stCondLst>
                                        </p:cTn>
                                        <p:tgtEl>
                                          <p:spTgt spid="31"/>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1000"/>
                                        <p:tgtEl>
                                          <p:spTgt spid="18"/>
                                        </p:tgtEl>
                                      </p:cBhvr>
                                    </p:animEffect>
                                    <p:set>
                                      <p:cBhvr>
                                        <p:cTn id="129" dur="1" fill="hold">
                                          <p:stCondLst>
                                            <p:cond delay="1000"/>
                                          </p:stCondLst>
                                        </p:cTn>
                                        <p:tgtEl>
                                          <p:spTgt spid="18"/>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1000"/>
                                        <p:tgtEl>
                                          <p:spTgt spid="20"/>
                                        </p:tgtEl>
                                      </p:cBhvr>
                                    </p:animEffect>
                                    <p:set>
                                      <p:cBhvr>
                                        <p:cTn id="132" dur="1" fill="hold">
                                          <p:stCondLst>
                                            <p:cond delay="1000"/>
                                          </p:stCondLst>
                                        </p:cTn>
                                        <p:tgtEl>
                                          <p:spTgt spid="20"/>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1000"/>
                                        <p:tgtEl>
                                          <p:spTgt spid="21"/>
                                        </p:tgtEl>
                                      </p:cBhvr>
                                    </p:animEffect>
                                    <p:set>
                                      <p:cBhvr>
                                        <p:cTn id="135" dur="1" fill="hold">
                                          <p:stCondLst>
                                            <p:cond delay="1000"/>
                                          </p:stCondLst>
                                        </p:cTn>
                                        <p:tgtEl>
                                          <p:spTgt spid="21"/>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1000"/>
                                        <p:tgtEl>
                                          <p:spTgt spid="23"/>
                                        </p:tgtEl>
                                      </p:cBhvr>
                                    </p:animEffect>
                                    <p:set>
                                      <p:cBhvr>
                                        <p:cTn id="138" dur="1" fill="hold">
                                          <p:stCondLst>
                                            <p:cond delay="1000"/>
                                          </p:stCondLst>
                                        </p:cTn>
                                        <p:tgtEl>
                                          <p:spTgt spid="23"/>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1000"/>
                                        <p:tgtEl>
                                          <p:spTgt spid="24"/>
                                        </p:tgtEl>
                                      </p:cBhvr>
                                    </p:animEffect>
                                    <p:set>
                                      <p:cBhvr>
                                        <p:cTn id="141" dur="1" fill="hold">
                                          <p:stCondLst>
                                            <p:cond delay="1000"/>
                                          </p:stCondLst>
                                        </p:cTn>
                                        <p:tgtEl>
                                          <p:spTgt spid="24"/>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1000"/>
                                        <p:tgtEl>
                                          <p:spTgt spid="22"/>
                                        </p:tgtEl>
                                      </p:cBhvr>
                                    </p:animEffect>
                                    <p:set>
                                      <p:cBhvr>
                                        <p:cTn id="144" dur="1" fill="hold">
                                          <p:stCondLst>
                                            <p:cond delay="1000"/>
                                          </p:stCondLst>
                                        </p:cTn>
                                        <p:tgtEl>
                                          <p:spTgt spid="22"/>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1000"/>
                                        <p:tgtEl>
                                          <p:spTgt spid="26"/>
                                        </p:tgtEl>
                                      </p:cBhvr>
                                    </p:animEffect>
                                    <p:set>
                                      <p:cBhvr>
                                        <p:cTn id="147" dur="1" fill="hold">
                                          <p:stCondLst>
                                            <p:cond delay="1000"/>
                                          </p:stCondLst>
                                        </p:cTn>
                                        <p:tgtEl>
                                          <p:spTgt spid="2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5"/>
                                        </p:tgtEl>
                                        <p:attrNameLst>
                                          <p:attrName>style.visibility</p:attrName>
                                        </p:attrNameLst>
                                      </p:cBhvr>
                                      <p:to>
                                        <p:strVal val="visible"/>
                                      </p:to>
                                    </p:set>
                                    <p:animEffect transition="in" filter="fade">
                                      <p:cBhvr>
                                        <p:cTn id="152" dur="1000"/>
                                        <p:tgtEl>
                                          <p:spTgt spid="35"/>
                                        </p:tgtEl>
                                      </p:cBhvr>
                                    </p:animEffect>
                                  </p:childTnLst>
                                </p:cTn>
                              </p:par>
                              <p:par>
                                <p:cTn id="153" presetID="10" presetClass="entr" presetSubtype="0" fill="hold" nodeType="with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Lock time</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7</a:t>
            </a:r>
          </a:p>
        </p:txBody>
      </p:sp>
      <p:grpSp>
        <p:nvGrpSpPr>
          <p:cNvPr id="20" name="Group 19"/>
          <p:cNvGrpSpPr/>
          <p:nvPr/>
        </p:nvGrpSpPr>
        <p:grpSpPr>
          <a:xfrm>
            <a:off x="-55200" y="1079074"/>
            <a:ext cx="9199199" cy="5397926"/>
            <a:chOff x="-55200" y="850475"/>
            <a:chExt cx="9199199" cy="5397926"/>
          </a:xfrm>
        </p:grpSpPr>
        <p:sp>
          <p:nvSpPr>
            <p:cNvPr id="21" name="Shape 137"/>
            <p:cNvSpPr txBox="1">
              <a:spLocks/>
            </p:cNvSpPr>
            <p:nvPr/>
          </p:nvSpPr>
          <p:spPr>
            <a:xfrm>
              <a:off x="2085825" y="850475"/>
              <a:ext cx="7058174" cy="5397926"/>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3600" b="1" dirty="0">
                  <a:solidFill>
                    <a:schemeClr val="tx1"/>
                  </a:solidFill>
                </a:rPr>
                <a:t>{</a:t>
              </a:r>
              <a:br>
                <a:rPr lang="en-US" sz="3600" b="1" dirty="0">
                  <a:solidFill>
                    <a:schemeClr val="tx1"/>
                  </a:solidFill>
                </a:rPr>
              </a:br>
              <a:r>
                <a:rPr lang="en-US" sz="3600" b="1" dirty="0">
                  <a:solidFill>
                    <a:schemeClr val="tx1"/>
                  </a:solidFill>
                </a:rPr>
                <a:t>"hash":"5a42590...b8b6b",</a:t>
              </a:r>
              <a:br>
                <a:rPr lang="en-US" sz="3600" b="1" dirty="0">
                  <a:solidFill>
                    <a:schemeClr val="tx1"/>
                  </a:solidFill>
                </a:rPr>
              </a:br>
              <a:r>
                <a:rPr lang="en-US" sz="3600" b="1" dirty="0">
                  <a:solidFill>
                    <a:schemeClr val="tx1"/>
                  </a:solidFill>
                </a:rPr>
                <a:t>"ver":1,</a:t>
              </a:r>
              <a:br>
                <a:rPr lang="en-US" sz="3600" b="1" dirty="0">
                  <a:solidFill>
                    <a:schemeClr val="tx1"/>
                  </a:solidFill>
                </a:rPr>
              </a:br>
              <a:r>
                <a:rPr lang="en-US" sz="3600" b="1" dirty="0">
                  <a:solidFill>
                    <a:schemeClr val="tx1"/>
                  </a:solidFill>
                </a:rPr>
                <a:t>"vin_sz":2,</a:t>
              </a:r>
              <a:br>
                <a:rPr lang="en-US" sz="3600" b="1" dirty="0">
                  <a:solidFill>
                    <a:schemeClr val="tx1"/>
                  </a:solidFill>
                </a:rPr>
              </a:br>
              <a:r>
                <a:rPr lang="en-US" sz="3600" b="1" dirty="0">
                  <a:solidFill>
                    <a:schemeClr val="tx1"/>
                  </a:solidFill>
                </a:rPr>
                <a:t>"vout_sz":1,</a:t>
              </a:r>
              <a:br>
                <a:rPr lang="en-US" sz="3600" b="1" dirty="0">
                  <a:solidFill>
                    <a:schemeClr val="tx1"/>
                  </a:solidFill>
                </a:rPr>
              </a:br>
              <a:r>
                <a:rPr lang="en-US" sz="3600" b="1" dirty="0">
                  <a:solidFill>
                    <a:schemeClr val="tx1"/>
                  </a:solidFill>
                </a:rPr>
                <a:t>"lock_time":0,</a:t>
              </a:r>
              <a:br>
                <a:rPr lang="en-US" sz="3600" b="1" dirty="0">
                  <a:solidFill>
                    <a:schemeClr val="tx1"/>
                  </a:solidFill>
                </a:rPr>
              </a:br>
              <a:r>
                <a:rPr lang="en-US" sz="3600" b="1" dirty="0">
                  <a:solidFill>
                    <a:schemeClr val="tx1"/>
                  </a:solidFill>
                </a:rPr>
                <a:t>"size":404,</a:t>
              </a:r>
            </a:p>
            <a:p>
              <a:pPr algn="l">
                <a:spcBef>
                  <a:spcPts val="600"/>
                </a:spcBef>
              </a:pPr>
              <a:r>
                <a:rPr lang="en-US" sz="3600" b="1" dirty="0">
                  <a:solidFill>
                    <a:schemeClr val="tx1"/>
                  </a:solidFill>
                </a:rPr>
                <a:t>...</a:t>
              </a:r>
            </a:p>
            <a:p>
              <a:pPr algn="l">
                <a:spcBef>
                  <a:spcPts val="600"/>
                </a:spcBef>
              </a:pPr>
              <a:r>
                <a:rPr lang="en-US" sz="3600" b="1" dirty="0">
                  <a:solidFill>
                    <a:schemeClr val="tx1"/>
                  </a:solidFill>
                </a:rPr>
                <a:t>}</a:t>
              </a:r>
            </a:p>
          </p:txBody>
        </p:sp>
        <p:sp>
          <p:nvSpPr>
            <p:cNvPr id="22" name="Shape 138"/>
            <p:cNvSpPr/>
            <p:nvPr/>
          </p:nvSpPr>
          <p:spPr>
            <a:xfrm>
              <a:off x="1763800" y="2209800"/>
              <a:ext cx="321900" cy="1606336"/>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40"/>
            <p:cNvSpPr txBox="1"/>
            <p:nvPr/>
          </p:nvSpPr>
          <p:spPr>
            <a:xfrm>
              <a:off x="40800" y="2667000"/>
              <a:ext cx="17190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b="1" dirty="0"/>
                <a:t>housekeeping</a:t>
              </a:r>
              <a:endParaRPr sz="2000" b="1" dirty="0"/>
            </a:p>
          </p:txBody>
        </p:sp>
        <p:sp>
          <p:nvSpPr>
            <p:cNvPr id="24" name="Shape 141"/>
            <p:cNvSpPr/>
            <p:nvPr/>
          </p:nvSpPr>
          <p:spPr>
            <a:xfrm>
              <a:off x="1781400" y="4343400"/>
              <a:ext cx="254400" cy="4572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142"/>
            <p:cNvSpPr txBox="1"/>
            <p:nvPr/>
          </p:nvSpPr>
          <p:spPr>
            <a:xfrm>
              <a:off x="0" y="1405500"/>
              <a:ext cx="1809725" cy="8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transaction hash</a:t>
              </a:r>
              <a:endParaRPr sz="2000" b="1" dirty="0"/>
            </a:p>
          </p:txBody>
        </p:sp>
        <p:sp>
          <p:nvSpPr>
            <p:cNvPr id="26" name="Shape 143"/>
            <p:cNvSpPr/>
            <p:nvPr/>
          </p:nvSpPr>
          <p:spPr>
            <a:xfrm>
              <a:off x="1759800" y="1696225"/>
              <a:ext cx="276000" cy="361175"/>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144"/>
            <p:cNvSpPr txBox="1"/>
            <p:nvPr/>
          </p:nvSpPr>
          <p:spPr>
            <a:xfrm>
              <a:off x="-55200" y="3581400"/>
              <a:ext cx="1819000" cy="83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not valid before</a:t>
              </a:r>
              <a:endParaRPr sz="2000" b="1" dirty="0"/>
            </a:p>
          </p:txBody>
        </p:sp>
        <p:sp>
          <p:nvSpPr>
            <p:cNvPr id="28" name="Shape 145"/>
            <p:cNvSpPr/>
            <p:nvPr/>
          </p:nvSpPr>
          <p:spPr>
            <a:xfrm>
              <a:off x="1809825" y="3858300"/>
              <a:ext cx="225975" cy="4851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140"/>
            <p:cNvSpPr txBox="1"/>
            <p:nvPr/>
          </p:nvSpPr>
          <p:spPr>
            <a:xfrm>
              <a:off x="33600" y="4301100"/>
              <a:ext cx="17190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b="1" dirty="0"/>
                <a:t>housekeeping</a:t>
              </a:r>
              <a:endParaRPr sz="2000" b="1" dirty="0"/>
            </a:p>
          </p:txBody>
        </p:sp>
      </p:grpSp>
    </p:spTree>
    <p:extLst>
      <p:ext uri="{BB962C8B-B14F-4D97-AF65-F5344CB8AC3E}">
        <p14:creationId xmlns:p14="http://schemas.microsoft.com/office/powerpoint/2010/main" val="41666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steemitimages.com/0x0/https:/steemitimages.com/DQmREGJvWhPErVPvoB1aXZSRTqSsGvKBcC7JpFegBg31RdA/imag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steemitimages.com/0x0/https:/steemitimages.com/DQmREGJvWhPErVPvoB1aXZSRTqSsGvKBcC7JpFegBg31RdA/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steemitimages.com/0x0/https:/steemitimages.com/DQmREGJvWhPErVPvoB1aXZSRTqSsGvKBcC7JpFegBg31RdA/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blockchain me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20"/>
          <p:cNvSpPr>
            <a:spLocks noChangeArrowheads="1"/>
          </p:cNvSpPr>
          <p:nvPr/>
        </p:nvSpPr>
        <p:spPr bwMode="auto">
          <a:xfrm>
            <a:off x="0" y="0"/>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Lock time</a:t>
            </a:r>
          </a:p>
        </p:txBody>
      </p:sp>
      <p:sp>
        <p:nvSpPr>
          <p:cNvPr id="10" name="Text Box 3"/>
          <p:cNvSpPr txBox="1">
            <a:spLocks noChangeArrowheads="1"/>
          </p:cNvSpPr>
          <p:nvPr/>
        </p:nvSpPr>
        <p:spPr bwMode="auto">
          <a:xfrm>
            <a:off x="0" y="762000"/>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micropayments</a:t>
            </a:r>
          </a:p>
          <a:p>
            <a:pPr marL="457200" indent="-457200" eaLnBrk="1" hangingPunct="1">
              <a:lnSpc>
                <a:spcPct val="150000"/>
              </a:lnSpc>
              <a:buSzPct val="75000"/>
              <a:buBlip>
                <a:blip r:embed="rId3"/>
              </a:buBlip>
            </a:pPr>
            <a:r>
              <a:rPr lang="en-AU" sz="2600" dirty="0">
                <a:latin typeface="Century Gothic" pitchFamily="34" charset="0"/>
              </a:rPr>
              <a:t>refund transaction</a:t>
            </a:r>
          </a:p>
          <a:p>
            <a:pPr marL="457200" indent="-457200" eaLnBrk="1" hangingPunct="1">
              <a:lnSpc>
                <a:spcPct val="150000"/>
              </a:lnSpc>
              <a:buSzPct val="75000"/>
              <a:buBlip>
                <a:blip r:embed="rId3"/>
              </a:buBlip>
            </a:pPr>
            <a:r>
              <a:rPr lang="en-AU" sz="2600" dirty="0">
                <a:latin typeface="Century Gothic" pitchFamily="34" charset="0"/>
              </a:rPr>
              <a:t>‘locked’</a:t>
            </a:r>
          </a:p>
          <a:p>
            <a:pPr marL="457200" indent="-457200" eaLnBrk="1" hangingPunct="1">
              <a:lnSpc>
                <a:spcPct val="150000"/>
              </a:lnSpc>
              <a:buSzPct val="75000"/>
              <a:buBlip>
                <a:blip r:embed="rId3"/>
              </a:buBlip>
            </a:pPr>
            <a:r>
              <a:rPr lang="en-AU" sz="2600" dirty="0" err="1">
                <a:latin typeface="Century Gothic" pitchFamily="34" charset="0"/>
              </a:rPr>
              <a:t>lock_t</a:t>
            </a:r>
            <a:r>
              <a:rPr lang="en-AU" sz="2600" dirty="0">
                <a:latin typeface="Century Gothic" pitchFamily="34" charset="0"/>
              </a:rPr>
              <a:t> parameter</a:t>
            </a:r>
          </a:p>
          <a:p>
            <a:pPr marL="457200" indent="-457200" eaLnBrk="1" hangingPunct="1">
              <a:lnSpc>
                <a:spcPct val="150000"/>
              </a:lnSpc>
              <a:buSzPct val="75000"/>
              <a:buBlip>
                <a:blip r:embed="rId3"/>
              </a:buBlip>
            </a:pPr>
            <a:r>
              <a:rPr lang="en-AU" sz="2600" dirty="0">
                <a:latin typeface="Century Gothic" pitchFamily="34" charset="0"/>
              </a:rPr>
              <a:t>protection</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8</a:t>
            </a:r>
          </a:p>
        </p:txBody>
      </p:sp>
      <p:sp>
        <p:nvSpPr>
          <p:cNvPr id="11" name="Text Box 3"/>
          <p:cNvSpPr txBox="1">
            <a:spLocks noChangeArrowheads="1"/>
          </p:cNvSpPr>
          <p:nvPr/>
        </p:nvSpPr>
        <p:spPr bwMode="auto">
          <a:xfrm>
            <a:off x="0" y="3886200"/>
            <a:ext cx="91439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scripts for</a:t>
            </a:r>
          </a:p>
          <a:p>
            <a:pPr marL="1200150" lvl="1" indent="-457200" eaLnBrk="1" hangingPunct="1">
              <a:lnSpc>
                <a:spcPct val="150000"/>
              </a:lnSpc>
              <a:buSzPct val="75000"/>
              <a:buBlip>
                <a:blip r:embed="rId3"/>
              </a:buBlip>
            </a:pPr>
            <a:r>
              <a:rPr lang="en-US" sz="2600" dirty="0">
                <a:latin typeface="Century Gothic" pitchFamily="34" charset="0"/>
              </a:rPr>
              <a:t>lotteries</a:t>
            </a:r>
          </a:p>
          <a:p>
            <a:pPr marL="1200150" lvl="1" indent="-457200" eaLnBrk="1" hangingPunct="1">
              <a:lnSpc>
                <a:spcPct val="150000"/>
              </a:lnSpc>
              <a:buSzPct val="75000"/>
              <a:buBlip>
                <a:blip r:embed="rId3"/>
              </a:buBlip>
            </a:pPr>
            <a:r>
              <a:rPr lang="en-US" sz="2600" dirty="0">
                <a:latin typeface="Century Gothic" pitchFamily="34" charset="0"/>
              </a:rPr>
              <a:t>coin mixing</a:t>
            </a:r>
          </a:p>
        </p:txBody>
      </p:sp>
    </p:spTree>
    <p:extLst>
      <p:ext uri="{BB962C8B-B14F-4D97-AF65-F5344CB8AC3E}">
        <p14:creationId xmlns:p14="http://schemas.microsoft.com/office/powerpoint/2010/main" val="24887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8"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3688</TotalTime>
  <Words>2548</Words>
  <Application>Microsoft Office PowerPoint</Application>
  <PresentationFormat>On-screen Show (4:3)</PresentationFormat>
  <Paragraphs>526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Rounded MT Bold</vt:lpstr>
      <vt:lpstr>Calibri</vt:lpstr>
      <vt:lpstr>Century Gothic</vt:lpstr>
      <vt:lpstr>Courier New</vt:lpstr>
      <vt:lpstr>Trebuchet MS</vt:lpstr>
      <vt:lpstr>Office Theme</vt:lpstr>
      <vt:lpstr>  Bitcoin – nuts and bolts  [scripts + network +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EE-382: Advanced Computer Networks</dc:title>
  <dc:creator>seecs</dc:creator>
  <cp:lastModifiedBy>SEECS</cp:lastModifiedBy>
  <cp:revision>1333</cp:revision>
  <cp:lastPrinted>2018-02-27T11:28:50Z</cp:lastPrinted>
  <dcterms:created xsi:type="dcterms:W3CDTF">2006-08-16T00:00:00Z</dcterms:created>
  <dcterms:modified xsi:type="dcterms:W3CDTF">2022-03-31T11:19:27Z</dcterms:modified>
</cp:coreProperties>
</file>