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24" r:id="rId3"/>
    <p:sldId id="325" r:id="rId4"/>
    <p:sldId id="292" r:id="rId5"/>
    <p:sldId id="311" r:id="rId6"/>
    <p:sldId id="326" r:id="rId7"/>
    <p:sldId id="329" r:id="rId8"/>
    <p:sldId id="294" r:id="rId9"/>
    <p:sldId id="295" r:id="rId10"/>
    <p:sldId id="296" r:id="rId11"/>
    <p:sldId id="313" r:id="rId12"/>
    <p:sldId id="328" r:id="rId13"/>
    <p:sldId id="330" r:id="rId14"/>
    <p:sldId id="331" r:id="rId15"/>
    <p:sldId id="332" r:id="rId16"/>
    <p:sldId id="298" r:id="rId17"/>
    <p:sldId id="34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85317" autoAdjust="0"/>
  </p:normalViewPr>
  <p:slideViewPr>
    <p:cSldViewPr>
      <p:cViewPr varScale="1">
        <p:scale>
          <a:sx n="86" d="100"/>
          <a:sy n="86" d="100"/>
        </p:scale>
        <p:origin x="723" y="5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6A7EF1-0D1A-403C-B1FA-C5BA444A3D50}" type="datetimeFigureOut">
              <a:rPr lang="en-US" smtClean="0"/>
              <a:t>6/15/2023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71A0F-B233-4B9A-BA41-558A20141DF5}" type="slidenum">
              <a:rPr lang="en-US" smtClean="0"/>
              <a:t>‹#›</a:t>
            </a:fld>
            <a:endParaRPr lang="en-US"/>
          </a:p>
        </p:txBody>
      </p:sp>
    </p:spTree>
    <p:extLst>
      <p:ext uri="{BB962C8B-B14F-4D97-AF65-F5344CB8AC3E}">
        <p14:creationId xmlns:p14="http://schemas.microsoft.com/office/powerpoint/2010/main" val="87514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s.bham.ac.uk/~mdr/teaching/modules06/netsec/lectures/DigitalCash.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1</a:t>
            </a:fld>
            <a:endParaRPr lang="en-US"/>
          </a:p>
        </p:txBody>
      </p:sp>
    </p:spTree>
    <p:extLst>
      <p:ext uri="{BB962C8B-B14F-4D97-AF65-F5344CB8AC3E}">
        <p14:creationId xmlns:p14="http://schemas.microsoft.com/office/powerpoint/2010/main" val="323304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dirty="0"/>
              <a:t>-early versions</a:t>
            </a:r>
            <a:r>
              <a:rPr lang="en-US" i="0" baseline="0" dirty="0"/>
              <a:t> of </a:t>
            </a:r>
            <a:r>
              <a:rPr lang="en-US" i="0" baseline="0" dirty="0" err="1"/>
              <a:t>Bitcoin</a:t>
            </a:r>
            <a:r>
              <a:rPr lang="en-US" i="0" baseline="0" dirty="0"/>
              <a:t> Core always put change address as the first output</a:t>
            </a:r>
          </a:p>
          <a:p>
            <a:pPr marL="0" indent="0">
              <a:buFontTx/>
              <a:buNone/>
            </a:pPr>
            <a:endParaRPr lang="en-US" i="0" baseline="0" dirty="0"/>
          </a:p>
          <a:p>
            <a:pPr marL="0" indent="0">
              <a:buFontTx/>
              <a:buNone/>
            </a:pPr>
            <a:r>
              <a:rPr lang="en-US" i="0" dirty="0"/>
              <a:t>-once you’ve clustered all addresses, you can make</a:t>
            </a:r>
            <a:r>
              <a:rPr lang="en-US" i="0" baseline="0" dirty="0"/>
              <a:t> guesses about real world identities</a:t>
            </a:r>
            <a:endParaRPr lang="en-US" i="0" dirty="0"/>
          </a:p>
        </p:txBody>
      </p:sp>
      <p:sp>
        <p:nvSpPr>
          <p:cNvPr id="4" name="Slide Number Placeholder 3"/>
          <p:cNvSpPr>
            <a:spLocks noGrp="1"/>
          </p:cNvSpPr>
          <p:nvPr>
            <p:ph type="sldNum" sz="quarter" idx="10"/>
          </p:nvPr>
        </p:nvSpPr>
        <p:spPr/>
        <p:txBody>
          <a:bodyPr/>
          <a:lstStyle/>
          <a:p>
            <a:fld id="{49F71A0F-B233-4B9A-BA41-558A20141DF5}" type="slidenum">
              <a:rPr lang="en-US" smtClean="0"/>
              <a:t>10</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-Mt </a:t>
            </a:r>
            <a:r>
              <a:rPr lang="en-US" i="0" baseline="0" dirty="0" err="1"/>
              <a:t>Gox</a:t>
            </a:r>
            <a:r>
              <a:rPr lang="en-US" i="0" baseline="0" dirty="0"/>
              <a:t>, largest volume of transactions back in 2013</a:t>
            </a:r>
          </a:p>
          <a:p>
            <a:pPr marL="0" indent="0">
              <a:buFontTx/>
              <a:buNone/>
            </a:pPr>
            <a:r>
              <a:rPr lang="en-US" i="0" baseline="0" dirty="0"/>
              <a:t>-Satoshi Dice – very </a:t>
            </a:r>
            <a:r>
              <a:rPr lang="en-US" i="0" baseline="0" dirty="0" err="1"/>
              <a:t>very</a:t>
            </a:r>
            <a:r>
              <a:rPr lang="en-US" i="0" baseline="0" dirty="0"/>
              <a:t> large quantity of small value transactions</a:t>
            </a:r>
          </a:p>
        </p:txBody>
      </p:sp>
      <p:sp>
        <p:nvSpPr>
          <p:cNvPr id="4" name="Slide Number Placeholder 3"/>
          <p:cNvSpPr>
            <a:spLocks noGrp="1"/>
          </p:cNvSpPr>
          <p:nvPr>
            <p:ph type="sldNum" sz="quarter" idx="10"/>
          </p:nvPr>
        </p:nvSpPr>
        <p:spPr/>
        <p:txBody>
          <a:bodyPr/>
          <a:lstStyle/>
          <a:p>
            <a:fld id="{49F71A0F-B233-4B9A-BA41-558A20141DF5}" type="slidenum">
              <a:rPr lang="en-US" smtClean="0"/>
              <a:t>11</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-go to websites to get addresses for each merchant or exchange?</a:t>
            </a:r>
          </a:p>
          <a:p>
            <a:pPr marL="0" indent="0">
              <a:buFontTx/>
              <a:buNone/>
            </a:pPr>
            <a:r>
              <a:rPr lang="en-US" i="0" baseline="0" dirty="0"/>
              <a:t>-but they give fresh addresses!</a:t>
            </a:r>
          </a:p>
          <a:p>
            <a:pPr marL="0" indent="0">
              <a:buFontTx/>
              <a:buNone/>
            </a:pPr>
            <a:r>
              <a:rPr lang="en-US" i="0" baseline="0" dirty="0"/>
              <a:t>-instead, transact with them, and trace that address, see which cluster it ends up in!</a:t>
            </a:r>
          </a:p>
          <a:p>
            <a:pPr marL="0" indent="0">
              <a:buFontTx/>
              <a:buNone/>
            </a:pPr>
            <a:r>
              <a:rPr lang="en-US" i="0" baseline="0" dirty="0"/>
              <a:t>-tag entire cluster with identity then</a:t>
            </a:r>
          </a:p>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12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-directly transact with someone, you know one of their addresses now!</a:t>
            </a:r>
          </a:p>
          <a:p>
            <a:pPr marL="0" indent="0">
              <a:buFontTx/>
              <a:buNone/>
            </a:pPr>
            <a:endParaRPr lang="en-US" i="0" baseline="0" dirty="0"/>
          </a:p>
          <a:p>
            <a:pPr marL="0" indent="0">
              <a:buFontTx/>
              <a:buNone/>
            </a:pPr>
            <a:r>
              <a:rPr lang="en-US" i="0" baseline="0" dirty="0"/>
              <a:t>-service providers are usually centralized and most flows ultimately pass through them</a:t>
            </a:r>
          </a:p>
          <a:p>
            <a:pPr marL="0" indent="0">
              <a:buFontTx/>
              <a:buNone/>
            </a:pPr>
            <a:r>
              <a:rPr lang="en-US" i="0" baseline="0" dirty="0"/>
              <a:t>-many of them are legally required to ask for your identity (or physical address)</a:t>
            </a:r>
          </a:p>
          <a:p>
            <a:pPr marL="0" indent="0">
              <a:buFontTx/>
              <a:buNone/>
            </a:pPr>
            <a:endParaRPr lang="en-US" i="0" baseline="0" dirty="0"/>
          </a:p>
          <a:p>
            <a:pPr marL="0" indent="0">
              <a:buFontTx/>
              <a:buNone/>
            </a:pPr>
            <a:r>
              <a:rPr lang="en-US" i="0" baseline="0" dirty="0"/>
              <a:t>-attacks become better with time as new techniques evolve and new information becomes available</a:t>
            </a:r>
          </a:p>
          <a:p>
            <a:pPr marL="0" indent="0">
              <a:buFontTx/>
              <a:buNone/>
            </a:pPr>
            <a:endParaRPr lang="en-US" i="0" baseline="0" dirty="0"/>
          </a:p>
          <a:p>
            <a:pPr marL="0" indent="0">
              <a:buFontTx/>
              <a:buNone/>
            </a:pPr>
            <a:r>
              <a:rPr lang="en-US" i="0" baseline="0" dirty="0"/>
              <a:t>-carelessness – posting one of your addresses in a public forum</a:t>
            </a:r>
          </a:p>
          <a:p>
            <a:pPr marL="0" indent="0">
              <a:buFontTx/>
              <a:buNone/>
            </a:pPr>
            <a:endParaRPr lang="en-US" i="0" baseline="0" dirty="0"/>
          </a:p>
          <a:p>
            <a:pPr marL="0" indent="0">
              <a:buFontTx/>
              <a:buNone/>
            </a:pPr>
            <a:r>
              <a:rPr lang="en-US" i="0" baseline="0" dirty="0"/>
              <a:t>-Dan noticed that when a node creates a transaction, it connects to many nodes at once and broadcasts the transaction. If sufficiently many nodes collude with one another, they can figure out the first node to broadcast the transaction.</a:t>
            </a:r>
          </a:p>
        </p:txBody>
      </p:sp>
      <p:sp>
        <p:nvSpPr>
          <p:cNvPr id="4" name="Slide Number Placeholder 3"/>
          <p:cNvSpPr>
            <a:spLocks noGrp="1"/>
          </p:cNvSpPr>
          <p:nvPr>
            <p:ph type="sldNum" sz="quarter" idx="10"/>
          </p:nvPr>
        </p:nvSpPr>
        <p:spPr/>
        <p:txBody>
          <a:bodyPr/>
          <a:lstStyle/>
          <a:p>
            <a:fld id="{49F71A0F-B233-4B9A-BA41-558A20141DF5}" type="slidenum">
              <a:rPr lang="en-US" smtClean="0"/>
              <a:t>13</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-just like real bank – serial numbers for coins/notes will be different from the two. </a:t>
            </a:r>
          </a:p>
        </p:txBody>
      </p:sp>
      <p:sp>
        <p:nvSpPr>
          <p:cNvPr id="4" name="Slide Number Placeholder 3"/>
          <p:cNvSpPr>
            <a:spLocks noGrp="1"/>
          </p:cNvSpPr>
          <p:nvPr>
            <p:ph type="sldNum" sz="quarter" idx="10"/>
          </p:nvPr>
        </p:nvSpPr>
        <p:spPr/>
        <p:txBody>
          <a:bodyPr/>
          <a:lstStyle/>
          <a:p>
            <a:fld id="{49F71A0F-B233-4B9A-BA41-558A20141DF5}" type="slidenum">
              <a:rPr lang="en-US" smtClean="0"/>
              <a:t>14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-even if they mix your funds, they keep internal records</a:t>
            </a:r>
          </a:p>
          <a:p>
            <a:pPr marL="0" indent="0">
              <a:buFontTx/>
              <a:buNone/>
            </a:pPr>
            <a:endParaRPr lang="en-US" i="0" baseline="0" dirty="0"/>
          </a:p>
          <a:p>
            <a:pPr marL="0" indent="0">
              <a:buFontTx/>
              <a:buNone/>
            </a:pPr>
            <a:r>
              <a:rPr lang="en-US" i="0" baseline="0" dirty="0"/>
              <a:t>-reputable wallets even have customer identity on record</a:t>
            </a:r>
          </a:p>
          <a:p>
            <a:pPr marL="0" indent="0">
              <a:buFontTx/>
              <a:buNone/>
            </a:pPr>
            <a:endParaRPr lang="en-US" i="0" baseline="0" dirty="0"/>
          </a:p>
          <a:p>
            <a:pPr marL="0" indent="0">
              <a:buFontTx/>
              <a:buNone/>
            </a:pPr>
            <a:r>
              <a:rPr lang="en-US" i="0" baseline="0" dirty="0"/>
              <a:t>-better than no privacy!</a:t>
            </a:r>
          </a:p>
          <a:p>
            <a:pPr marL="0" indent="0">
              <a:buFontTx/>
              <a:buNone/>
            </a:pPr>
            <a:r>
              <a:rPr lang="en-US" i="0" baseline="0" dirty="0"/>
              <a:t>-from point of view of a stranger, we have *some* privacy</a:t>
            </a:r>
          </a:p>
          <a:p>
            <a:pPr marL="0" indent="0">
              <a:buFontTx/>
              <a:buNone/>
            </a:pPr>
            <a:endParaRPr lang="en-US" i="0" baseline="0" dirty="0"/>
          </a:p>
          <a:p>
            <a:pPr marL="0" indent="0">
              <a:buFontTx/>
              <a:buNone/>
            </a:pPr>
            <a:r>
              <a:rPr lang="en-US" i="0" baseline="0" dirty="0"/>
              <a:t>-but blockchain is public – so if something goes wrong (e.g. internal records get hacked), privacy risks may be worse than traditional banking system</a:t>
            </a:r>
          </a:p>
        </p:txBody>
      </p:sp>
      <p:sp>
        <p:nvSpPr>
          <p:cNvPr id="4" name="Slide Number Placeholder 3"/>
          <p:cNvSpPr>
            <a:spLocks noGrp="1"/>
          </p:cNvSpPr>
          <p:nvPr>
            <p:ph type="sldNum" sz="quarter" idx="10"/>
          </p:nvPr>
        </p:nvSpPr>
        <p:spPr/>
        <p:txBody>
          <a:bodyPr/>
          <a:lstStyle/>
          <a:p>
            <a:fld id="{49F71A0F-B233-4B9A-BA41-558A20141DF5}" type="slidenum">
              <a:rPr lang="en-US" smtClean="0"/>
              <a:t>15</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16</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17</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anonymity?</a:t>
            </a:r>
          </a:p>
          <a:p>
            <a:r>
              <a:rPr lang="en-US" baseline="0" dirty="0"/>
              <a:t>-ledger is public and immutable – without anonymity, privacy is MUCH worse than traditional banking!</a:t>
            </a:r>
            <a:endParaRPr lang="en-US" dirty="0"/>
          </a:p>
          <a:p>
            <a:endParaRPr lang="en-US" dirty="0"/>
          </a:p>
          <a:p>
            <a:r>
              <a:rPr lang="en-US" dirty="0"/>
              <a:t>-morally</a:t>
            </a:r>
            <a:r>
              <a:rPr lang="en-US" baseline="0" dirty="0"/>
              <a:t> different applications may be the same technology-wise</a:t>
            </a:r>
            <a:endParaRPr lang="en-US" dirty="0"/>
          </a:p>
          <a:p>
            <a:r>
              <a:rPr lang="en-US" dirty="0"/>
              <a:t>-a</a:t>
            </a:r>
            <a:r>
              <a:rPr lang="en-US" baseline="0" dirty="0"/>
              <a:t> different course needed to answer last three questions</a:t>
            </a:r>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-interacting without real name vs. interacting without</a:t>
            </a:r>
            <a:r>
              <a:rPr lang="en-US" sz="1200" b="0" i="0" kern="1200" baseline="0" dirty="0">
                <a:solidFill>
                  <a:schemeClr val="tx1"/>
                </a:solidFill>
                <a:effectLst/>
                <a:latin typeface="+mn-lt"/>
                <a:ea typeface="+mn-ea"/>
                <a:cs typeface="+mn-cs"/>
              </a:rPr>
              <a:t> any name at 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-can you translate </a:t>
            </a:r>
            <a:r>
              <a:rPr lang="en-US" sz="1200" b="0" i="0" kern="1200" dirty="0" err="1">
                <a:solidFill>
                  <a:schemeClr val="tx1"/>
                </a:solidFill>
                <a:effectLst/>
                <a:latin typeface="+mn-lt"/>
                <a:ea typeface="+mn-ea"/>
                <a:cs typeface="+mn-cs"/>
              </a:rPr>
              <a:t>pseudonymity</a:t>
            </a:r>
            <a:r>
              <a:rPr lang="en-US" sz="1200" b="0" i="0" kern="1200" baseline="0" dirty="0">
                <a:solidFill>
                  <a:schemeClr val="tx1"/>
                </a:solidFill>
                <a:effectLst/>
                <a:latin typeface="+mn-lt"/>
                <a:ea typeface="+mn-ea"/>
                <a:cs typeface="+mn-cs"/>
              </a:rPr>
              <a:t> into anonymity?</a:t>
            </a:r>
          </a:p>
          <a:p>
            <a:r>
              <a:rPr lang="en-US" sz="1200" b="0" i="0" kern="1200" baseline="0" dirty="0">
                <a:solidFill>
                  <a:schemeClr val="tx1"/>
                </a:solidFill>
                <a:effectLst/>
                <a:latin typeface="+mn-lt"/>
                <a:ea typeface="+mn-ea"/>
                <a:cs typeface="+mn-cs"/>
              </a:rPr>
              <a:t>-yes! constantly changing pseudonyms! </a:t>
            </a:r>
            <a:r>
              <a:rPr lang="en-US" sz="1200" b="0" i="0" kern="1200" baseline="0" dirty="0" err="1">
                <a:solidFill>
                  <a:schemeClr val="tx1"/>
                </a:solidFill>
                <a:effectLst/>
                <a:latin typeface="+mn-lt"/>
                <a:ea typeface="+mn-ea"/>
                <a:cs typeface="+mn-cs"/>
              </a:rPr>
              <a:t>unlinkable</a:t>
            </a:r>
            <a:r>
              <a:rPr lang="en-US" sz="1200" b="0" i="0" kern="1200" baseline="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-Tor – how does Tor provide </a:t>
            </a:r>
            <a:r>
              <a:rPr lang="en-US" sz="1200" b="0" i="0" kern="1200" baseline="0" dirty="0" err="1">
                <a:solidFill>
                  <a:schemeClr val="tx1"/>
                </a:solidFill>
                <a:effectLst/>
                <a:latin typeface="+mn-lt"/>
                <a:ea typeface="+mn-ea"/>
                <a:cs typeface="+mn-cs"/>
              </a:rPr>
              <a:t>unlinkability</a:t>
            </a:r>
            <a:r>
              <a:rPr lang="en-US" sz="1200" b="0" i="0" kern="1200" baseline="0" dirty="0">
                <a:solidFill>
                  <a:schemeClr val="tx1"/>
                </a:solidFill>
                <a:effectLst/>
                <a:latin typeface="+mn-lt"/>
                <a:ea typeface="+mn-ea"/>
                <a:cs typeface="+mn-cs"/>
              </a:rPr>
              <a:t>?</a:t>
            </a:r>
          </a:p>
          <a:p>
            <a:r>
              <a:rPr lang="en-US" sz="1200" b="0" i="0" kern="1200" baseline="0" dirty="0">
                <a:solidFill>
                  <a:schemeClr val="tx1"/>
                </a:solidFill>
                <a:effectLst/>
                <a:latin typeface="+mn-lt"/>
                <a:ea typeface="+mn-ea"/>
                <a:cs typeface="+mn-cs"/>
              </a:rPr>
              <a:t>-sender and receiver </a:t>
            </a:r>
            <a:r>
              <a:rPr lang="en-US" sz="1200" b="0" i="0" kern="1200" baseline="0" dirty="0" err="1">
                <a:solidFill>
                  <a:schemeClr val="tx1"/>
                </a:solidFill>
                <a:effectLst/>
                <a:latin typeface="+mn-lt"/>
                <a:ea typeface="+mn-ea"/>
                <a:cs typeface="+mn-cs"/>
              </a:rPr>
              <a:t>unlinkable</a:t>
            </a:r>
            <a:endParaRPr lang="en-US" sz="1200" b="0" i="0" kern="1200" baseline="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F71A0F-B233-4B9A-BA41-558A20141DF5}" type="slidenum">
              <a:rPr lang="en-US" smtClean="0"/>
              <a:t>3</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-examples of side-channels (Ross Ulbricht on Reddit)</a:t>
            </a:r>
          </a:p>
        </p:txBody>
      </p:sp>
      <p:sp>
        <p:nvSpPr>
          <p:cNvPr id="4" name="Slide Number Placeholder 3"/>
          <p:cNvSpPr>
            <a:spLocks noGrp="1"/>
          </p:cNvSpPr>
          <p:nvPr>
            <p:ph type="sldNum" sz="quarter" idx="10"/>
          </p:nvPr>
        </p:nvSpPr>
        <p:spPr/>
        <p:txBody>
          <a:bodyPr/>
          <a:lstStyle/>
          <a:p>
            <a:fld id="{49F71A0F-B233-4B9A-BA41-558A20141DF5}" type="slidenum">
              <a:rPr lang="en-US" smtClean="0"/>
              <a:t>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-complete </a:t>
            </a:r>
            <a:r>
              <a:rPr lang="en-US" baseline="0" dirty="0" err="1"/>
              <a:t>unlinkability</a:t>
            </a:r>
            <a:r>
              <a:rPr lang="en-US" baseline="0" dirty="0"/>
              <a:t> – among ALL addresses and transactions</a:t>
            </a:r>
          </a:p>
        </p:txBody>
      </p:sp>
      <p:sp>
        <p:nvSpPr>
          <p:cNvPr id="4" name="Slide Number Placeholder 3"/>
          <p:cNvSpPr>
            <a:spLocks noGrp="1"/>
          </p:cNvSpPr>
          <p:nvPr>
            <p:ph type="sldNum" sz="quarter" idx="10"/>
          </p:nvPr>
        </p:nvSpPr>
        <p:spPr/>
        <p:txBody>
          <a:bodyPr/>
          <a:lstStyle/>
          <a:p>
            <a:fld id="{49F71A0F-B233-4B9A-BA41-558A20141DF5}" type="slidenum">
              <a:rPr lang="en-US" smtClean="0"/>
              <a:t>5</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-father of Tor, E-cash, secure electronic voting</a:t>
            </a:r>
          </a:p>
          <a:p>
            <a:endParaRPr lang="en-US" baseline="0" dirty="0"/>
          </a:p>
          <a:p>
            <a:r>
              <a:rPr lang="en-US" baseline="0" dirty="0"/>
              <a:t>-blind signature primitive – two party protocol to create digital signature without signer knowing the input</a:t>
            </a:r>
          </a:p>
          <a:p>
            <a:endParaRPr lang="en-US" baseline="0" dirty="0"/>
          </a:p>
          <a:p>
            <a:pPr fontAlgn="base"/>
            <a:r>
              <a:rPr lang="en-US" sz="1200" b="0" i="0" kern="1200">
                <a:solidFill>
                  <a:schemeClr val="tx1"/>
                </a:solidFill>
                <a:effectLst/>
                <a:latin typeface="+mn-lt"/>
                <a:ea typeface="+mn-ea"/>
                <a:cs typeface="+mn-cs"/>
              </a:rPr>
              <a:t>-Here's </a:t>
            </a:r>
            <a:r>
              <a:rPr lang="en-US" sz="1200" b="0" i="0" kern="1200" dirty="0">
                <a:solidFill>
                  <a:schemeClr val="tx1"/>
                </a:solidFill>
                <a:effectLst/>
                <a:latin typeface="+mn-lt"/>
                <a:ea typeface="+mn-ea"/>
                <a:cs typeface="+mn-cs"/>
              </a:rPr>
              <a:t>the basic idea of blind signing in </a:t>
            </a:r>
            <a:r>
              <a:rPr lang="en-US" sz="1200" b="0" i="0" kern="1200" dirty="0" err="1">
                <a:solidFill>
                  <a:schemeClr val="tx1"/>
                </a:solidFill>
                <a:effectLst/>
                <a:latin typeface="+mn-lt"/>
                <a:ea typeface="+mn-ea"/>
                <a:cs typeface="+mn-cs"/>
              </a:rPr>
              <a:t>Chaumian</a:t>
            </a:r>
            <a:r>
              <a:rPr lang="en-US" sz="1200" b="0" i="0" kern="1200" dirty="0">
                <a:solidFill>
                  <a:schemeClr val="tx1"/>
                </a:solidFill>
                <a:effectLst/>
                <a:latin typeface="+mn-lt"/>
                <a:ea typeface="+mn-ea"/>
                <a:cs typeface="+mn-cs"/>
              </a:rPr>
              <a:t> e-cash:</a:t>
            </a:r>
          </a:p>
          <a:p>
            <a:pPr fontAlgn="base"/>
            <a:r>
              <a:rPr lang="en-US" sz="1200" b="0" i="0" kern="1200" dirty="0">
                <a:solidFill>
                  <a:schemeClr val="tx1"/>
                </a:solidFill>
                <a:effectLst/>
                <a:latin typeface="+mn-lt"/>
                <a:ea typeface="+mn-ea"/>
                <a:cs typeface="+mn-cs"/>
              </a:rPr>
              <a:t>Let's suppose that a central issuer (</a:t>
            </a:r>
            <a:r>
              <a:rPr lang="en-US" sz="1200" b="0" i="0" kern="1200" dirty="0" err="1">
                <a:solidFill>
                  <a:schemeClr val="tx1"/>
                </a:solidFill>
                <a:effectLst/>
                <a:latin typeface="+mn-lt"/>
                <a:ea typeface="+mn-ea"/>
                <a:cs typeface="+mn-cs"/>
              </a:rPr>
              <a:t>Chaumian</a:t>
            </a:r>
            <a:r>
              <a:rPr lang="en-US" sz="1200" b="0" i="0" kern="1200" dirty="0">
                <a:solidFill>
                  <a:schemeClr val="tx1"/>
                </a:solidFill>
                <a:effectLst/>
                <a:latin typeface="+mn-lt"/>
                <a:ea typeface="+mn-ea"/>
                <a:cs typeface="+mn-cs"/>
              </a:rPr>
              <a:t> e-cash is </a:t>
            </a:r>
            <a:r>
              <a:rPr lang="en-US" sz="1200" b="0" i="0" kern="1200" dirty="0" err="1">
                <a:solidFill>
                  <a:schemeClr val="tx1"/>
                </a:solidFill>
                <a:effectLst/>
                <a:latin typeface="+mn-lt"/>
                <a:ea typeface="+mn-ea"/>
                <a:cs typeface="+mn-cs"/>
              </a:rPr>
              <a:t>centralised</a:t>
            </a:r>
            <a:r>
              <a:rPr lang="en-US" sz="1200" b="0" i="0" kern="1200" dirty="0">
                <a:solidFill>
                  <a:schemeClr val="tx1"/>
                </a:solidFill>
                <a:effectLst/>
                <a:latin typeface="+mn-lt"/>
                <a:ea typeface="+mn-ea"/>
                <a:cs typeface="+mn-cs"/>
              </a:rPr>
              <a:t>) has </a:t>
            </a:r>
            <a:r>
              <a:rPr lang="en-US" sz="1200" b="1" i="0" kern="1200" dirty="0">
                <a:solidFill>
                  <a:schemeClr val="tx1"/>
                </a:solidFill>
                <a:effectLst/>
                <a:latin typeface="+mn-lt"/>
                <a:ea typeface="+mn-ea"/>
                <a:cs typeface="+mn-cs"/>
              </a:rPr>
              <a:t>an account in my name with a value of 10 dollars</a:t>
            </a:r>
            <a:r>
              <a:rPr lang="en-US" sz="1200" b="0" i="0" kern="1200" dirty="0">
                <a:solidFill>
                  <a:schemeClr val="tx1"/>
                </a:solidFill>
                <a:effectLst/>
                <a:latin typeface="+mn-lt"/>
                <a:ea typeface="+mn-ea"/>
                <a:cs typeface="+mn-cs"/>
              </a:rPr>
              <a:t>. In order to "withdraw" this money as 1-dollar "bills" I begin by generating ten random serial numbers, each long enough that I can be reasonably sure no one else will generate the same numbers.</a:t>
            </a:r>
          </a:p>
          <a:p>
            <a:pPr fontAlgn="base"/>
            <a:r>
              <a:rPr lang="en-US" sz="1200" b="0" i="0" kern="1200" dirty="0">
                <a:solidFill>
                  <a:schemeClr val="tx1"/>
                </a:solidFill>
                <a:effectLst/>
                <a:latin typeface="+mn-lt"/>
                <a:ea typeface="+mn-ea"/>
                <a:cs typeface="+mn-cs"/>
              </a:rPr>
              <a:t>I am going to have the central issuer sign </a:t>
            </a:r>
            <a:r>
              <a:rPr lang="en-US" sz="1200" b="1" i="0" kern="1200" dirty="0">
                <a:solidFill>
                  <a:schemeClr val="tx1"/>
                </a:solidFill>
                <a:effectLst/>
                <a:latin typeface="+mn-lt"/>
                <a:ea typeface="+mn-ea"/>
                <a:cs typeface="+mn-cs"/>
              </a:rPr>
              <a:t>a message saying these are now worth one dollar each</a:t>
            </a:r>
            <a:r>
              <a:rPr lang="en-US" sz="1200" b="0" i="0" kern="1200" dirty="0">
                <a:solidFill>
                  <a:schemeClr val="tx1"/>
                </a:solidFill>
                <a:effectLst/>
                <a:latin typeface="+mn-lt"/>
                <a:ea typeface="+mn-ea"/>
                <a:cs typeface="+mn-cs"/>
              </a:rPr>
              <a:t>, only I don't want the issuer to know which bill is which (otherwise they could just match up outgoing and incoming serial numbers to know who I spent it with, since </a:t>
            </a:r>
            <a:r>
              <a:rPr lang="en-US" sz="1200" b="0" i="0" kern="1200" dirty="0" err="1">
                <a:solidFill>
                  <a:schemeClr val="tx1"/>
                </a:solidFill>
                <a:effectLst/>
                <a:latin typeface="+mn-lt"/>
                <a:ea typeface="+mn-ea"/>
                <a:cs typeface="+mn-cs"/>
              </a:rPr>
              <a:t>Chaumian</a:t>
            </a:r>
            <a:r>
              <a:rPr lang="en-US" sz="1200" b="0" i="0" kern="1200" dirty="0">
                <a:solidFill>
                  <a:schemeClr val="tx1"/>
                </a:solidFill>
                <a:effectLst/>
                <a:latin typeface="+mn-lt"/>
                <a:ea typeface="+mn-ea"/>
                <a:cs typeface="+mn-cs"/>
              </a:rPr>
              <a:t> e-cash can only be spent once before it has to be re-issued).</a:t>
            </a:r>
          </a:p>
          <a:p>
            <a:pPr fontAlgn="base"/>
            <a:r>
              <a:rPr lang="en-US" sz="1200" b="0" i="0" kern="1200" dirty="0">
                <a:solidFill>
                  <a:schemeClr val="tx1"/>
                </a:solidFill>
                <a:effectLst/>
                <a:latin typeface="+mn-lt"/>
                <a:ea typeface="+mn-ea"/>
                <a:cs typeface="+mn-cs"/>
              </a:rPr>
              <a:t>So in addition to the serial numbers I also choose secret </a:t>
            </a:r>
            <a:r>
              <a:rPr lang="en-US" sz="1200" b="1" i="0" kern="1200" dirty="0">
                <a:solidFill>
                  <a:schemeClr val="tx1"/>
                </a:solidFill>
                <a:effectLst/>
                <a:latin typeface="+mn-lt"/>
                <a:ea typeface="+mn-ea"/>
                <a:cs typeface="+mn-cs"/>
              </a:rPr>
              <a:t>'blinding factors'</a:t>
            </a:r>
            <a:r>
              <a:rPr lang="en-US" sz="1200" b="0" i="0" kern="1200" dirty="0">
                <a:solidFill>
                  <a:schemeClr val="tx1"/>
                </a:solidFill>
                <a:effectLst/>
                <a:latin typeface="+mn-lt"/>
                <a:ea typeface="+mn-ea"/>
                <a:cs typeface="+mn-cs"/>
              </a:rPr>
              <a:t> and combine them with my serial numbers. I give these blinded serial numbers to the central issuer, and they sign each one with their 1-dollar key (they have different keys for different denominations) and reduce the amount in my account with them accordingly. They know how many 1-dollar bills they signed, but they don't know what serial numbers were on each bill they signed.</a:t>
            </a:r>
          </a:p>
          <a:p>
            <a:pPr fontAlgn="base"/>
            <a:r>
              <a:rPr lang="en-US" sz="1200" b="0" i="0" kern="1200" dirty="0">
                <a:solidFill>
                  <a:schemeClr val="tx1"/>
                </a:solidFill>
                <a:effectLst/>
                <a:latin typeface="+mn-lt"/>
                <a:ea typeface="+mn-ea"/>
                <a:cs typeface="+mn-cs"/>
              </a:rPr>
              <a:t>Now, the trick with "blind signing" comes in. Because of how blind signing works, I can now remove the blinding factor, but I still have a valid signed message which can be verified using the issuer's public key. This gives me </a:t>
            </a:r>
            <a:r>
              <a:rPr lang="en-US" sz="1200" b="1" i="0" kern="1200" dirty="0">
                <a:solidFill>
                  <a:schemeClr val="tx1"/>
                </a:solidFill>
                <a:effectLst/>
                <a:latin typeface="+mn-lt"/>
                <a:ea typeface="+mn-ea"/>
                <a:cs typeface="+mn-cs"/>
              </a:rPr>
              <a:t>a signed one dollar bill with its own serial number</a:t>
            </a:r>
            <a:r>
              <a:rPr lang="en-US" sz="1200" b="0" i="0" kern="1200" dirty="0">
                <a:solidFill>
                  <a:schemeClr val="tx1"/>
                </a:solidFill>
                <a:effectLst/>
                <a:latin typeface="+mn-lt"/>
                <a:ea typeface="+mn-ea"/>
                <a:cs typeface="+mn-cs"/>
              </a:rPr>
              <a:t> that the bank doesn't know (but they do know </a:t>
            </a:r>
            <a:r>
              <a:rPr lang="en-US" sz="1200" b="0" i="1" kern="1200" dirty="0">
                <a:solidFill>
                  <a:schemeClr val="tx1"/>
                </a:solidFill>
                <a:effectLst/>
                <a:latin typeface="+mn-lt"/>
                <a:ea typeface="+mn-ea"/>
                <a:cs typeface="+mn-cs"/>
              </a:rPr>
              <a:t>how many</a:t>
            </a:r>
            <a:r>
              <a:rPr lang="en-US" sz="1200" b="0" i="0" kern="1200" dirty="0">
                <a:solidFill>
                  <a:schemeClr val="tx1"/>
                </a:solidFill>
                <a:effectLst/>
                <a:latin typeface="+mn-lt"/>
                <a:ea typeface="+mn-ea"/>
                <a:cs typeface="+mn-cs"/>
              </a:rPr>
              <a:t> one dollar bills they have signed, because each one can only be un-blinded to a single serial number).</a:t>
            </a:r>
          </a:p>
          <a:p>
            <a:pPr fontAlgn="base"/>
            <a:r>
              <a:rPr lang="en-US" sz="1200" b="0" i="0" kern="1200" dirty="0">
                <a:solidFill>
                  <a:schemeClr val="tx1"/>
                </a:solidFill>
                <a:effectLst/>
                <a:latin typeface="+mn-lt"/>
                <a:ea typeface="+mn-ea"/>
                <a:cs typeface="+mn-cs"/>
              </a:rPr>
              <a:t>Now, to spend the bills to someone else, I simply show them the </a:t>
            </a:r>
            <a:r>
              <a:rPr lang="en-US" sz="1200" b="1" i="0" kern="1200" dirty="0">
                <a:solidFill>
                  <a:schemeClr val="tx1"/>
                </a:solidFill>
                <a:effectLst/>
                <a:latin typeface="+mn-lt"/>
                <a:ea typeface="+mn-ea"/>
                <a:cs typeface="+mn-cs"/>
              </a:rPr>
              <a:t>un-blinded, signed serial number</a:t>
            </a:r>
            <a:r>
              <a:rPr lang="en-US" sz="1200" b="0" i="0" kern="1200" dirty="0">
                <a:solidFill>
                  <a:schemeClr val="tx1"/>
                </a:solidFill>
                <a:effectLst/>
                <a:latin typeface="+mn-lt"/>
                <a:ea typeface="+mn-ea"/>
                <a:cs typeface="+mn-cs"/>
              </a:rPr>
              <a:t>. They must now immediately "cash in" this token by going to the central issuer and showing them the signed serial number. The central issuer verifies the signature using their "1 dollar" key, records the serial number, and credits the new person's account. From their perspective, </a:t>
            </a:r>
            <a:r>
              <a:rPr lang="en-US" sz="1200" b="1" i="0" kern="1200" dirty="0">
                <a:solidFill>
                  <a:schemeClr val="tx1"/>
                </a:solidFill>
                <a:effectLst/>
                <a:latin typeface="+mn-lt"/>
                <a:ea typeface="+mn-ea"/>
                <a:cs typeface="+mn-cs"/>
              </a:rPr>
              <a:t>this dollar is indistinguishable from any other they have issued in the past</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However, if someone else shows up and tries to cash in the same dollar again, they will not </a:t>
            </a:r>
            <a:r>
              <a:rPr lang="en-US" sz="1200" b="0" i="0" kern="1200" dirty="0" err="1">
                <a:solidFill>
                  <a:schemeClr val="tx1"/>
                </a:solidFill>
                <a:effectLst/>
                <a:latin typeface="+mn-lt"/>
                <a:ea typeface="+mn-ea"/>
                <a:cs typeface="+mn-cs"/>
              </a:rPr>
              <a:t>honour</a:t>
            </a:r>
            <a:r>
              <a:rPr lang="en-US" sz="1200" b="0" i="0" kern="1200" dirty="0">
                <a:solidFill>
                  <a:schemeClr val="tx1"/>
                </a:solidFill>
                <a:effectLst/>
                <a:latin typeface="+mn-lt"/>
                <a:ea typeface="+mn-ea"/>
                <a:cs typeface="+mn-cs"/>
              </a:rPr>
              <a:t> it because they have already recorded the serial number as spent. You also cannot spend a $1 serial number as a $50 serial number because $50 serial numbers use a different key.</a:t>
            </a:r>
          </a:p>
          <a:p>
            <a:pPr fontAlgn="base"/>
            <a:r>
              <a:rPr lang="en-US" sz="1200" b="1" i="0" kern="1200" dirty="0">
                <a:solidFill>
                  <a:schemeClr val="tx1"/>
                </a:solidFill>
                <a:effectLst/>
                <a:latin typeface="+mn-lt"/>
                <a:ea typeface="+mn-ea"/>
                <a:cs typeface="+mn-cs"/>
              </a:rPr>
              <a:t>More details about e-cash, including an "offline mode" that relies on trusted hardware, can be found </a:t>
            </a:r>
            <a:r>
              <a:rPr lang="en-US" sz="1200" b="1" i="0" u="none" strike="noStrike" kern="1200" dirty="0">
                <a:solidFill>
                  <a:schemeClr val="tx1"/>
                </a:solidFill>
                <a:effectLst/>
                <a:latin typeface="+mn-lt"/>
                <a:ea typeface="+mn-ea"/>
                <a:cs typeface="+mn-cs"/>
                <a:hlinkClick r:id="rId3"/>
              </a:rPr>
              <a:t>here</a:t>
            </a:r>
            <a:r>
              <a:rPr lang="en-US" sz="1200" b="0" i="0" kern="1200" dirty="0">
                <a:solidFill>
                  <a:schemeClr val="tx1"/>
                </a:solidFill>
                <a:effectLst/>
                <a:latin typeface="+mn-lt"/>
                <a:ea typeface="+mn-ea"/>
                <a:cs typeface="+mn-cs"/>
              </a:rPr>
              <a:t>. They use a different method of ensuring a $1 bill is not spent as a $50 bill--I don't remember which variant is whose but there are several of them which basically accomplish the same thing in slightly different ways.</a:t>
            </a:r>
          </a:p>
          <a:p>
            <a:endParaRPr lang="en-US"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6</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7</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8</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i="0" baseline="0" dirty="0"/>
              <a:t>-if Alice had 10000 BTC at an address, the bigger transfer would have been to a change address</a:t>
            </a:r>
          </a:p>
          <a:p>
            <a:pPr marL="0" indent="0">
              <a:buFontTx/>
              <a:buNone/>
            </a:pPr>
            <a:endParaRPr lang="en-US" i="0" baseline="0" dirty="0"/>
          </a:p>
          <a:p>
            <a:pPr marL="0" indent="0">
              <a:buFontTx/>
              <a:buNone/>
            </a:pPr>
            <a:r>
              <a:rPr lang="en-US" i="0" baseline="0" dirty="0"/>
              <a:t>-a better guess would be that if the teapot had cost 0.5 BTC, Alice would probably not have had to combine two different inputs to pay for it</a:t>
            </a:r>
          </a:p>
        </p:txBody>
      </p:sp>
      <p:sp>
        <p:nvSpPr>
          <p:cNvPr id="4" name="Slide Number Placeholder 3"/>
          <p:cNvSpPr>
            <a:spLocks noGrp="1"/>
          </p:cNvSpPr>
          <p:nvPr>
            <p:ph type="sldNum" sz="quarter" idx="10"/>
          </p:nvPr>
        </p:nvSpPr>
        <p:spPr/>
        <p:txBody>
          <a:bodyPr/>
          <a:lstStyle/>
          <a:p>
            <a:fld id="{49F71A0F-B233-4B9A-BA41-558A20141DF5}" type="slidenum">
              <a:rPr lang="en-US" smtClean="0"/>
              <a:t>9</a:t>
            </a:fld>
            <a:endParaRPr lang="en-US"/>
          </a:p>
        </p:txBody>
      </p:sp>
    </p:spTree>
    <p:extLst>
      <p:ext uri="{BB962C8B-B14F-4D97-AF65-F5344CB8AC3E}">
        <p14:creationId xmlns:p14="http://schemas.microsoft.com/office/powerpoint/2010/main" val="120619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000"/>
            <a:duotone>
              <a:prstClr val="black"/>
              <a:schemeClr val="accent5">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gif"/><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engadget.com/2015/02/08/silk-road-trial-lessons/" TargetMode="External"/><Relationship Id="rId5" Type="http://schemas.openxmlformats.org/officeDocument/2006/relationships/hyperlink" Target="https://www.theguardian.com/technology/2013/oct/03/five-stupid-things-dread-pirate-roberts-did-to-get-arrested" TargetMode="External"/><Relationship Id="rId4" Type="http://schemas.openxmlformats.org/officeDocument/2006/relationships/hyperlink" Target="https://blog.cryptographyengineering.com/category/ecash/"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cryptome.org/jya/digicrash.ht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shop.wikileaks.org/donat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3352799"/>
          </a:xfrm>
        </p:spPr>
        <p:txBody>
          <a:bodyPr>
            <a:normAutofit fontScale="90000"/>
          </a:bodyPr>
          <a:lstStyle/>
          <a:p>
            <a:br>
              <a:rPr lang="en-US" dirty="0"/>
            </a:br>
            <a:br>
              <a:rPr lang="en-US" dirty="0"/>
            </a:br>
            <a:r>
              <a:rPr lang="en-US" sz="5300" b="1" dirty="0" err="1"/>
              <a:t>Bitcoin</a:t>
            </a:r>
            <a:r>
              <a:rPr lang="en-US" sz="5300" b="1" dirty="0"/>
              <a:t> – anonymity</a:t>
            </a:r>
            <a:br>
              <a:rPr lang="en-US" sz="5300" b="1" dirty="0"/>
            </a:br>
            <a:br>
              <a:rPr lang="en-US" sz="5300" b="1" dirty="0"/>
            </a:br>
            <a:r>
              <a:rPr lang="en-US" sz="2200" b="1" dirty="0"/>
              <a:t>[basics + </a:t>
            </a:r>
            <a:r>
              <a:rPr lang="en-US" sz="2200" b="1" dirty="0" err="1"/>
              <a:t>deanonymization</a:t>
            </a:r>
            <a:r>
              <a:rPr lang="en-US" sz="2200" b="1"/>
              <a:t> + online wallets]</a:t>
            </a:r>
            <a:endParaRPr lang="en-US" sz="2200" b="1" dirty="0"/>
          </a:p>
        </p:txBody>
      </p:sp>
    </p:spTree>
    <p:extLst>
      <p:ext uri="{BB962C8B-B14F-4D97-AF65-F5344CB8AC3E}">
        <p14:creationId xmlns:p14="http://schemas.microsoft.com/office/powerpoint/2010/main" val="334118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Idioms of use</a:t>
            </a: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9</a:t>
            </a:r>
          </a:p>
        </p:txBody>
      </p:sp>
      <p:sp>
        <p:nvSpPr>
          <p:cNvPr id="2" name="AutoShape 2" descr="Related imag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Related image"/>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Box 3"/>
          <p:cNvSpPr txBox="1">
            <a:spLocks noChangeArrowheads="1"/>
          </p:cNvSpPr>
          <p:nvPr/>
        </p:nvSpPr>
        <p:spPr bwMode="auto">
          <a:xfrm>
            <a:off x="0" y="838200"/>
            <a:ext cx="9143999" cy="600164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idiosyncrasies of wallet software</a:t>
            </a:r>
          </a:p>
          <a:p>
            <a:pPr marL="457200" indent="-457200" eaLnBrk="1" hangingPunct="1">
              <a:lnSpc>
                <a:spcPct val="150000"/>
              </a:lnSpc>
              <a:buSzPct val="75000"/>
              <a:buBlip>
                <a:blip r:embed="rId3"/>
              </a:buBlip>
            </a:pPr>
            <a:r>
              <a:rPr lang="en-AU" sz="2600" dirty="0">
                <a:latin typeface="Century Gothic" pitchFamily="34" charset="0"/>
              </a:rPr>
              <a:t>early versions of </a:t>
            </a:r>
            <a:r>
              <a:rPr lang="en-AU" sz="2600" dirty="0" err="1">
                <a:latin typeface="Century Gothic" pitchFamily="34" charset="0"/>
              </a:rPr>
              <a:t>Bitcoin</a:t>
            </a:r>
            <a:r>
              <a:rPr lang="en-AU" sz="2600" dirty="0">
                <a:latin typeface="Century Gothic" pitchFamily="34" charset="0"/>
              </a:rPr>
              <a:t> Core</a:t>
            </a:r>
          </a:p>
          <a:p>
            <a:pPr marL="457200" indent="-457200" eaLnBrk="1" hangingPunct="1">
              <a:lnSpc>
                <a:spcPct val="150000"/>
              </a:lnSpc>
              <a:buSzPct val="75000"/>
              <a:buBlip>
                <a:blip r:embed="rId3"/>
              </a:buBlip>
            </a:pPr>
            <a:endParaRPr lang="en-AU" sz="2600" dirty="0">
              <a:latin typeface="Century Gothic" pitchFamily="34" charset="0"/>
            </a:endParaRPr>
          </a:p>
          <a:p>
            <a:pPr marL="457200" indent="-457200" eaLnBrk="1" hangingPunct="1">
              <a:lnSpc>
                <a:spcPct val="150000"/>
              </a:lnSpc>
              <a:buSzPct val="75000"/>
              <a:buBlip>
                <a:blip r:embed="rId3"/>
              </a:buBlip>
            </a:pPr>
            <a:r>
              <a:rPr lang="en-AU" sz="2600" b="1" dirty="0">
                <a:latin typeface="Century Gothic" pitchFamily="34" charset="0"/>
              </a:rPr>
              <a:t>‘A Fistful of </a:t>
            </a:r>
            <a:r>
              <a:rPr lang="en-AU" sz="2600" b="1" dirty="0" err="1">
                <a:latin typeface="Century Gothic" pitchFamily="34" charset="0"/>
              </a:rPr>
              <a:t>Bitcoins</a:t>
            </a:r>
            <a:r>
              <a:rPr lang="en-AU" sz="2600" b="1" dirty="0">
                <a:latin typeface="Century Gothic" pitchFamily="34" charset="0"/>
              </a:rPr>
              <a:t>’</a:t>
            </a:r>
          </a:p>
          <a:p>
            <a:pPr marL="1200150" lvl="1" indent="-457200" eaLnBrk="1" hangingPunct="1">
              <a:lnSpc>
                <a:spcPct val="150000"/>
              </a:lnSpc>
              <a:buSzPct val="75000"/>
              <a:buBlip>
                <a:blip r:embed="rId3"/>
              </a:buBlip>
            </a:pPr>
            <a:r>
              <a:rPr lang="en-AU" sz="2600" dirty="0">
                <a:latin typeface="Century Gothic" pitchFamily="34" charset="0"/>
              </a:rPr>
              <a:t>change address is generally fresh</a:t>
            </a:r>
          </a:p>
          <a:p>
            <a:pPr marL="1200150" lvl="1" indent="-457200" eaLnBrk="1" hangingPunct="1">
              <a:lnSpc>
                <a:spcPct val="150000"/>
              </a:lnSpc>
              <a:buSzPct val="75000"/>
              <a:buBlip>
                <a:blip r:embed="rId3"/>
              </a:buBlip>
            </a:pPr>
            <a:r>
              <a:rPr lang="en-AU" sz="2600" dirty="0">
                <a:latin typeface="Century Gothic" pitchFamily="34" charset="0"/>
              </a:rPr>
              <a:t>easy to evade</a:t>
            </a:r>
          </a:p>
          <a:p>
            <a:pPr marL="1200150" lvl="1" indent="-457200" eaLnBrk="1" hangingPunct="1">
              <a:lnSpc>
                <a:spcPct val="150000"/>
              </a:lnSpc>
              <a:buSzPct val="75000"/>
              <a:buBlip>
                <a:blip r:embed="rId3"/>
              </a:buBlip>
            </a:pPr>
            <a:r>
              <a:rPr lang="en-AU" sz="2600" dirty="0">
                <a:latin typeface="Century Gothic" pitchFamily="34" charset="0"/>
              </a:rPr>
              <a:t>false positives</a:t>
            </a:r>
          </a:p>
          <a:p>
            <a:pPr marL="1200150" lvl="1" indent="-457200" eaLnBrk="1" hangingPunct="1">
              <a:lnSpc>
                <a:spcPct val="150000"/>
              </a:lnSpc>
              <a:buSzPct val="75000"/>
              <a:buBlip>
                <a:blip r:embed="rId3"/>
              </a:buBlip>
            </a:pPr>
            <a:r>
              <a:rPr lang="en-AU" sz="2600" dirty="0">
                <a:latin typeface="Century Gothic" pitchFamily="34" charset="0"/>
              </a:rPr>
              <a:t>manual oversight</a:t>
            </a:r>
          </a:p>
          <a:p>
            <a:pPr marL="1200150" lvl="1" indent="-457200" eaLnBrk="1" hangingPunct="1">
              <a:lnSpc>
                <a:spcPct val="150000"/>
              </a:lnSpc>
              <a:buSzPct val="75000"/>
              <a:buBlip>
                <a:blip r:embed="rId3"/>
              </a:buBlip>
            </a:pPr>
            <a:r>
              <a:rPr lang="en-AU" sz="2600" dirty="0">
                <a:latin typeface="Century Gothic" pitchFamily="34" charset="0"/>
              </a:rPr>
              <a:t>clustering</a:t>
            </a:r>
          </a:p>
          <a:p>
            <a:pPr marL="1200150" lvl="1" indent="-457200" eaLnBrk="1" hangingPunct="1">
              <a:lnSpc>
                <a:spcPct val="150000"/>
              </a:lnSpc>
              <a:buSzPct val="75000"/>
              <a:buBlip>
                <a:blip r:embed="rId3"/>
              </a:buBlip>
            </a:pPr>
            <a:r>
              <a:rPr lang="en-AU" sz="2600" dirty="0">
                <a:latin typeface="Century Gothic" pitchFamily="34" charset="0"/>
              </a:rPr>
              <a:t>real world identities</a:t>
            </a:r>
          </a:p>
        </p:txBody>
      </p:sp>
    </p:spTree>
    <p:extLst>
      <p:ext uri="{BB962C8B-B14F-4D97-AF65-F5344CB8AC3E}">
        <p14:creationId xmlns:p14="http://schemas.microsoft.com/office/powerpoint/2010/main" val="206703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Real world identities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10</a:t>
            </a:r>
          </a:p>
        </p:txBody>
      </p:sp>
      <p:sp>
        <p:nvSpPr>
          <p:cNvPr id="11" name="Text Box 3"/>
          <p:cNvSpPr txBox="1">
            <a:spLocks noChangeArrowheads="1"/>
          </p:cNvSpPr>
          <p:nvPr/>
        </p:nvSpPr>
        <p:spPr bwMode="auto">
          <a:xfrm>
            <a:off x="6413500" y="819150"/>
            <a:ext cx="2730500"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Mt </a:t>
            </a:r>
            <a:r>
              <a:rPr lang="en-US" sz="2600" dirty="0" err="1">
                <a:latin typeface="Century Gothic" pitchFamily="34" charset="0"/>
              </a:rPr>
              <a:t>Gox</a:t>
            </a:r>
            <a:endParaRPr lang="en-US" sz="2600" dirty="0">
              <a:latin typeface="Century Gothic" pitchFamily="34" charset="0"/>
            </a:endParaRPr>
          </a:p>
          <a:p>
            <a:pPr marL="457200" indent="-457200" eaLnBrk="1" hangingPunct="1">
              <a:lnSpc>
                <a:spcPct val="150000"/>
              </a:lnSpc>
              <a:buSzPct val="75000"/>
              <a:buBlip>
                <a:blip r:embed="rId3"/>
              </a:buBlip>
            </a:pPr>
            <a:r>
              <a:rPr lang="en-US" sz="2600" dirty="0">
                <a:latin typeface="Century Gothic" pitchFamily="34" charset="0"/>
              </a:rPr>
              <a:t>Satoshi Dice</a:t>
            </a:r>
          </a:p>
        </p:txBody>
      </p:sp>
      <p:pic>
        <p:nvPicPr>
          <p:cNvPr id="10" name="Shape 243" descr="C:\Users\me\Desktop\high-res-vis.jpg"/>
          <p:cNvPicPr preferRelativeResize="0"/>
          <p:nvPr/>
        </p:nvPicPr>
        <p:blipFill rotWithShape="1">
          <a:blip r:embed="rId4">
            <a:alphaModFix/>
          </a:blip>
          <a:srcRect l="2917" r="10833"/>
          <a:stretch/>
        </p:blipFill>
        <p:spPr>
          <a:xfrm>
            <a:off x="0" y="819150"/>
            <a:ext cx="6172200" cy="5429250"/>
          </a:xfrm>
          <a:prstGeom prst="rect">
            <a:avLst/>
          </a:prstGeom>
          <a:noFill/>
          <a:ln>
            <a:noFill/>
          </a:ln>
        </p:spPr>
      </p:pic>
    </p:spTree>
    <p:extLst>
      <p:ext uri="{BB962C8B-B14F-4D97-AF65-F5344CB8AC3E}">
        <p14:creationId xmlns:p14="http://schemas.microsoft.com/office/powerpoint/2010/main" val="23850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Real world identities</a:t>
            </a:r>
          </a:p>
        </p:txBody>
      </p:sp>
      <p:sp>
        <p:nvSpPr>
          <p:cNvPr id="7" name="Text Box 3"/>
          <p:cNvSpPr txBox="1">
            <a:spLocks noChangeArrowheads="1"/>
          </p:cNvSpPr>
          <p:nvPr/>
        </p:nvSpPr>
        <p:spPr bwMode="auto">
          <a:xfrm>
            <a:off x="0" y="838200"/>
            <a:ext cx="9143999" cy="52405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tagging via transaction</a:t>
            </a:r>
          </a:p>
        </p:txBody>
      </p:sp>
      <p:pic>
        <p:nvPicPr>
          <p:cNvPr id="41" name="Shape 251"/>
          <p:cNvPicPr preferRelativeResize="0"/>
          <p:nvPr/>
        </p:nvPicPr>
        <p:blipFill rotWithShape="1">
          <a:blip r:embed="rId4">
            <a:alphaModFix/>
          </a:blip>
          <a:srcRect/>
          <a:stretch/>
        </p:blipFill>
        <p:spPr>
          <a:xfrm>
            <a:off x="152400" y="1447800"/>
            <a:ext cx="5257800" cy="5189081"/>
          </a:xfrm>
          <a:prstGeom prst="rect">
            <a:avLst/>
          </a:prstGeom>
          <a:noFill/>
          <a:ln>
            <a:noFill/>
          </a:ln>
        </p:spPr>
      </p:pic>
      <p:sp>
        <p:nvSpPr>
          <p:cNvPr id="42" name="Text Box 3"/>
          <p:cNvSpPr txBox="1">
            <a:spLocks noChangeArrowheads="1"/>
          </p:cNvSpPr>
          <p:nvPr/>
        </p:nvSpPr>
        <p:spPr bwMode="auto">
          <a:xfrm>
            <a:off x="5943600" y="1447800"/>
            <a:ext cx="3124200" cy="360098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344 transactions</a:t>
            </a:r>
          </a:p>
          <a:p>
            <a:pPr marL="457200" indent="-457200" eaLnBrk="1" hangingPunct="1">
              <a:lnSpc>
                <a:spcPct val="150000"/>
              </a:lnSpc>
              <a:buSzPct val="75000"/>
              <a:buBlip>
                <a:blip r:embed="rId3"/>
              </a:buBlip>
            </a:pPr>
            <a:r>
              <a:rPr lang="en-US" sz="2600" dirty="0">
                <a:latin typeface="Century Gothic" pitchFamily="34" charset="0"/>
              </a:rPr>
              <a:t>Mining pools</a:t>
            </a:r>
          </a:p>
          <a:p>
            <a:pPr marL="457200" indent="-457200" eaLnBrk="1" hangingPunct="1">
              <a:lnSpc>
                <a:spcPct val="150000"/>
              </a:lnSpc>
              <a:buSzPct val="75000"/>
              <a:buBlip>
                <a:blip r:embed="rId3"/>
              </a:buBlip>
            </a:pPr>
            <a:r>
              <a:rPr lang="en-US" sz="2600" dirty="0">
                <a:latin typeface="Century Gothic" pitchFamily="34" charset="0"/>
              </a:rPr>
              <a:t>Wallet services</a:t>
            </a:r>
          </a:p>
          <a:p>
            <a:pPr marL="457200" indent="-457200" eaLnBrk="1" hangingPunct="1">
              <a:lnSpc>
                <a:spcPct val="150000"/>
              </a:lnSpc>
              <a:buSzPct val="75000"/>
              <a:buBlip>
                <a:blip r:embed="rId3"/>
              </a:buBlip>
            </a:pPr>
            <a:r>
              <a:rPr lang="en-US" sz="2600" dirty="0">
                <a:latin typeface="Century Gothic" pitchFamily="34" charset="0"/>
              </a:rPr>
              <a:t>Exchanges</a:t>
            </a:r>
          </a:p>
          <a:p>
            <a:pPr marL="457200" indent="-457200" eaLnBrk="1" hangingPunct="1">
              <a:lnSpc>
                <a:spcPct val="150000"/>
              </a:lnSpc>
              <a:buSzPct val="75000"/>
              <a:buBlip>
                <a:blip r:embed="rId3"/>
              </a:buBlip>
            </a:pPr>
            <a:r>
              <a:rPr lang="en-US" sz="2600" dirty="0">
                <a:latin typeface="Century Gothic" pitchFamily="34" charset="0"/>
              </a:rPr>
              <a:t>Vendors</a:t>
            </a:r>
          </a:p>
          <a:p>
            <a:pPr marL="457200" indent="-457200" eaLnBrk="1" hangingPunct="1">
              <a:lnSpc>
                <a:spcPct val="150000"/>
              </a:lnSpc>
              <a:buSzPct val="75000"/>
              <a:buBlip>
                <a:blip r:embed="rId3"/>
              </a:buBlip>
            </a:pPr>
            <a:r>
              <a:rPr lang="en-US" sz="2600" dirty="0">
                <a:latin typeface="Century Gothic" pitchFamily="34" charset="0"/>
              </a:rPr>
              <a:t>Gambling sites</a:t>
            </a:r>
          </a:p>
        </p:txBody>
      </p:sp>
      <p:pic>
        <p:nvPicPr>
          <p:cNvPr id="43" name="Shape 257" descr="C:\Users\me\Dropbox\talk\rwc-bitcoin\meikeljohn.jpg"/>
          <p:cNvPicPr preferRelativeResize="0"/>
          <p:nvPr/>
        </p:nvPicPr>
        <p:blipFill rotWithShape="1">
          <a:blip r:embed="rId5">
            <a:alphaModFix/>
          </a:blip>
          <a:srcRect/>
          <a:stretch/>
        </p:blipFill>
        <p:spPr>
          <a:xfrm>
            <a:off x="-1" y="838199"/>
            <a:ext cx="9144001" cy="6014125"/>
          </a:xfrm>
          <a:prstGeom prst="rect">
            <a:avLst/>
          </a:prstGeom>
          <a:noFill/>
          <a:ln>
            <a:noFill/>
          </a:ln>
        </p:spPr>
      </p:pic>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11</a:t>
            </a:r>
          </a:p>
        </p:txBody>
      </p:sp>
    </p:spTree>
    <p:extLst>
      <p:ext uri="{BB962C8B-B14F-4D97-AF65-F5344CB8AC3E}">
        <p14:creationId xmlns:p14="http://schemas.microsoft.com/office/powerpoint/2010/main" val="11541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Deanonymizing</a:t>
            </a:r>
            <a:r>
              <a:rPr lang="en-US" sz="4000" b="1" cap="all" dirty="0">
                <a:latin typeface="Arial Rounded MT Bold" pitchFamily="34" charset="0"/>
              </a:rPr>
              <a:t> users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12</a:t>
            </a:r>
          </a:p>
        </p:txBody>
      </p:sp>
      <p:sp>
        <p:nvSpPr>
          <p:cNvPr id="9" name="Text Box 3"/>
          <p:cNvSpPr txBox="1">
            <a:spLocks noChangeArrowheads="1"/>
          </p:cNvSpPr>
          <p:nvPr/>
        </p:nvSpPr>
        <p:spPr bwMode="auto">
          <a:xfrm>
            <a:off x="1" y="761286"/>
            <a:ext cx="4953000"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direct transactions</a:t>
            </a:r>
          </a:p>
          <a:p>
            <a:pPr marL="457200" indent="-457200" eaLnBrk="1" hangingPunct="1">
              <a:lnSpc>
                <a:spcPct val="150000"/>
              </a:lnSpc>
              <a:buSzPct val="75000"/>
              <a:buBlip>
                <a:blip r:embed="rId3"/>
              </a:buBlip>
            </a:pPr>
            <a:r>
              <a:rPr lang="en-US" sz="2600" dirty="0">
                <a:latin typeface="Century Gothic" pitchFamily="34" charset="0"/>
              </a:rPr>
              <a:t>centralized service providers</a:t>
            </a:r>
          </a:p>
          <a:p>
            <a:pPr marL="457200" indent="-457200" eaLnBrk="1" hangingPunct="1">
              <a:lnSpc>
                <a:spcPct val="150000"/>
              </a:lnSpc>
              <a:buSzPct val="75000"/>
              <a:buBlip>
                <a:blip r:embed="rId3"/>
              </a:buBlip>
            </a:pPr>
            <a:r>
              <a:rPr lang="en-US" sz="2600" dirty="0">
                <a:latin typeface="Century Gothic" pitchFamily="34" charset="0"/>
              </a:rPr>
              <a:t>carelessness</a:t>
            </a:r>
          </a:p>
          <a:p>
            <a:pPr marL="457200" indent="-457200" eaLnBrk="1" hangingPunct="1">
              <a:lnSpc>
                <a:spcPct val="150000"/>
              </a:lnSpc>
              <a:buSzPct val="75000"/>
              <a:buBlip>
                <a:blip r:embed="rId3"/>
              </a:buBlip>
            </a:pPr>
            <a:r>
              <a:rPr lang="en-US" sz="2600" dirty="0">
                <a:latin typeface="Century Gothic" pitchFamily="34" charset="0"/>
              </a:rPr>
              <a:t>the ‘time’ factor</a:t>
            </a:r>
          </a:p>
        </p:txBody>
      </p:sp>
      <p:sp>
        <p:nvSpPr>
          <p:cNvPr id="7" name="Text Box 3"/>
          <p:cNvSpPr txBox="1">
            <a:spLocks noChangeArrowheads="1"/>
          </p:cNvSpPr>
          <p:nvPr/>
        </p:nvSpPr>
        <p:spPr bwMode="auto">
          <a:xfrm>
            <a:off x="12702" y="4457343"/>
            <a:ext cx="9143999"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network layer </a:t>
            </a:r>
            <a:r>
              <a:rPr lang="en-US" sz="2600" dirty="0" err="1">
                <a:latin typeface="Century Gothic" pitchFamily="34" charset="0"/>
              </a:rPr>
              <a:t>deanonymization</a:t>
            </a:r>
            <a:endParaRPr lang="en-US" sz="2600" dirty="0">
              <a:latin typeface="Century Gothic" pitchFamily="34" charset="0"/>
            </a:endParaRPr>
          </a:p>
          <a:p>
            <a:pPr marL="457200" indent="-457200" eaLnBrk="1" hangingPunct="1">
              <a:lnSpc>
                <a:spcPct val="150000"/>
              </a:lnSpc>
              <a:buSzPct val="75000"/>
              <a:buBlip>
                <a:blip r:embed="rId3"/>
              </a:buBlip>
            </a:pPr>
            <a:r>
              <a:rPr lang="en-US" sz="2600" dirty="0">
                <a:latin typeface="Century Gothic" pitchFamily="34" charset="0"/>
              </a:rPr>
              <a:t>“The first node to inform you of a transaction is probably the source of it.” – Dan </a:t>
            </a:r>
            <a:r>
              <a:rPr lang="en-US" sz="2600" dirty="0" err="1">
                <a:latin typeface="Century Gothic" pitchFamily="34" charset="0"/>
              </a:rPr>
              <a:t>Kaminsky</a:t>
            </a:r>
            <a:r>
              <a:rPr lang="en-US" sz="2600" dirty="0">
                <a:latin typeface="Century Gothic" pitchFamily="34" charset="0"/>
              </a:rPr>
              <a:t>, 2011</a:t>
            </a:r>
          </a:p>
          <a:p>
            <a:pPr marL="457200" indent="-457200" eaLnBrk="1" hangingPunct="1">
              <a:lnSpc>
                <a:spcPct val="150000"/>
              </a:lnSpc>
              <a:buSzPct val="75000"/>
              <a:buBlip>
                <a:blip r:embed="rId3"/>
              </a:buBlip>
            </a:pPr>
            <a:r>
              <a:rPr lang="en-US" sz="2600" dirty="0">
                <a:latin typeface="Century Gothic" pitchFamily="34" charset="0"/>
              </a:rPr>
              <a:t>Tor</a:t>
            </a:r>
          </a:p>
        </p:txBody>
      </p:sp>
      <p:grpSp>
        <p:nvGrpSpPr>
          <p:cNvPr id="2" name="Group 1"/>
          <p:cNvGrpSpPr/>
          <p:nvPr/>
        </p:nvGrpSpPr>
        <p:grpSpPr>
          <a:xfrm>
            <a:off x="4495800" y="914400"/>
            <a:ext cx="4564938" cy="3956051"/>
            <a:chOff x="381000" y="1143000"/>
            <a:chExt cx="5048250" cy="4000500"/>
          </a:xfrm>
        </p:grpSpPr>
        <p:pic>
          <p:nvPicPr>
            <p:cNvPr id="10" name="Shape 272" descr="http://images.gizmag.com/hero/p2p.jpg"/>
            <p:cNvPicPr preferRelativeResize="0"/>
            <p:nvPr/>
          </p:nvPicPr>
          <p:blipFill rotWithShape="1">
            <a:blip r:embed="rId4">
              <a:alphaModFix/>
            </a:blip>
            <a:srcRect/>
            <a:stretch/>
          </p:blipFill>
          <p:spPr>
            <a:xfrm>
              <a:off x="381000" y="1143000"/>
              <a:ext cx="5048250" cy="2838450"/>
            </a:xfrm>
            <a:prstGeom prst="rect">
              <a:avLst/>
            </a:prstGeom>
            <a:noFill/>
            <a:ln>
              <a:noFill/>
            </a:ln>
          </p:spPr>
        </p:pic>
        <p:pic>
          <p:nvPicPr>
            <p:cNvPr id="11" name="Shape 273"/>
            <p:cNvPicPr preferRelativeResize="0"/>
            <p:nvPr/>
          </p:nvPicPr>
          <p:blipFill rotWithShape="1">
            <a:blip r:embed="rId5">
              <a:alphaModFix/>
            </a:blip>
            <a:srcRect/>
            <a:stretch/>
          </p:blipFill>
          <p:spPr>
            <a:xfrm>
              <a:off x="2529220" y="4552950"/>
              <a:ext cx="666750" cy="590550"/>
            </a:xfrm>
            <a:prstGeom prst="rect">
              <a:avLst/>
            </a:prstGeom>
            <a:noFill/>
            <a:ln>
              <a:noFill/>
            </a:ln>
          </p:spPr>
        </p:pic>
        <p:cxnSp>
          <p:nvCxnSpPr>
            <p:cNvPr id="12" name="Shape 274"/>
            <p:cNvCxnSpPr/>
            <p:nvPr/>
          </p:nvCxnSpPr>
          <p:spPr>
            <a:xfrm rot="10800000">
              <a:off x="838200" y="3733801"/>
              <a:ext cx="1774198" cy="1114424"/>
            </a:xfrm>
            <a:prstGeom prst="straightConnector1">
              <a:avLst/>
            </a:prstGeom>
            <a:noFill/>
            <a:ln w="25400" cap="flat" cmpd="sng">
              <a:solidFill>
                <a:schemeClr val="accent2"/>
              </a:solidFill>
              <a:prstDash val="solid"/>
              <a:round/>
              <a:headEnd type="none" w="sm" len="sm"/>
              <a:tailEnd type="none" w="sm" len="sm"/>
            </a:ln>
          </p:spPr>
        </p:cxnSp>
        <p:cxnSp>
          <p:nvCxnSpPr>
            <p:cNvPr id="13" name="Shape 275"/>
            <p:cNvCxnSpPr/>
            <p:nvPr/>
          </p:nvCxnSpPr>
          <p:spPr>
            <a:xfrm rot="10800000">
              <a:off x="1481138" y="3019428"/>
              <a:ext cx="1164596" cy="1685922"/>
            </a:xfrm>
            <a:prstGeom prst="straightConnector1">
              <a:avLst/>
            </a:prstGeom>
            <a:noFill/>
            <a:ln w="25400" cap="flat" cmpd="sng">
              <a:solidFill>
                <a:schemeClr val="accent2"/>
              </a:solidFill>
              <a:prstDash val="solid"/>
              <a:round/>
              <a:headEnd type="none" w="sm" len="sm"/>
              <a:tailEnd type="none" w="sm" len="sm"/>
            </a:ln>
          </p:spPr>
        </p:cxnSp>
        <p:cxnSp>
          <p:nvCxnSpPr>
            <p:cNvPr id="14" name="Shape 276"/>
            <p:cNvCxnSpPr/>
            <p:nvPr/>
          </p:nvCxnSpPr>
          <p:spPr>
            <a:xfrm rot="10800000">
              <a:off x="2362200" y="3951767"/>
              <a:ext cx="446568" cy="666750"/>
            </a:xfrm>
            <a:prstGeom prst="straightConnector1">
              <a:avLst/>
            </a:prstGeom>
            <a:noFill/>
            <a:ln w="25400" cap="flat" cmpd="sng">
              <a:solidFill>
                <a:schemeClr val="accent2"/>
              </a:solidFill>
              <a:prstDash val="solid"/>
              <a:round/>
              <a:headEnd type="none" w="sm" len="sm"/>
              <a:tailEnd type="none" w="sm" len="sm"/>
            </a:ln>
          </p:spPr>
        </p:cxnSp>
        <p:cxnSp>
          <p:nvCxnSpPr>
            <p:cNvPr id="15" name="Shape 277"/>
            <p:cNvCxnSpPr/>
            <p:nvPr/>
          </p:nvCxnSpPr>
          <p:spPr>
            <a:xfrm rot="10800000" flipH="1">
              <a:off x="3071978" y="3581401"/>
              <a:ext cx="585622" cy="1076324"/>
            </a:xfrm>
            <a:prstGeom prst="straightConnector1">
              <a:avLst/>
            </a:prstGeom>
            <a:noFill/>
            <a:ln w="25400" cap="flat" cmpd="sng">
              <a:solidFill>
                <a:schemeClr val="accent2"/>
              </a:solidFill>
              <a:prstDash val="solid"/>
              <a:round/>
              <a:headEnd type="none" w="sm" len="sm"/>
              <a:tailEnd type="none" w="sm" len="sm"/>
            </a:ln>
          </p:spPr>
        </p:cxnSp>
        <p:cxnSp>
          <p:nvCxnSpPr>
            <p:cNvPr id="16" name="Shape 278"/>
            <p:cNvCxnSpPr/>
            <p:nvPr/>
          </p:nvCxnSpPr>
          <p:spPr>
            <a:xfrm rot="10800000" flipH="1">
              <a:off x="3071978" y="3814763"/>
              <a:ext cx="1881022" cy="1033462"/>
            </a:xfrm>
            <a:prstGeom prst="straightConnector1">
              <a:avLst/>
            </a:prstGeom>
            <a:noFill/>
            <a:ln w="25400" cap="flat" cmpd="sng">
              <a:solidFill>
                <a:schemeClr val="accent2"/>
              </a:solidFill>
              <a:prstDash val="solid"/>
              <a:round/>
              <a:headEnd type="none" w="sm" len="sm"/>
              <a:tailEnd type="none" w="sm" len="sm"/>
            </a:ln>
          </p:spPr>
        </p:cxnSp>
        <p:cxnSp>
          <p:nvCxnSpPr>
            <p:cNvPr id="17" name="Shape 279"/>
            <p:cNvCxnSpPr/>
            <p:nvPr/>
          </p:nvCxnSpPr>
          <p:spPr>
            <a:xfrm rot="10800000" flipH="1">
              <a:off x="2905125" y="2266950"/>
              <a:ext cx="376237" cy="2351568"/>
            </a:xfrm>
            <a:prstGeom prst="straightConnector1">
              <a:avLst/>
            </a:prstGeom>
            <a:noFill/>
            <a:ln w="25400" cap="flat" cmpd="sng">
              <a:solidFill>
                <a:schemeClr val="accent2"/>
              </a:solidFill>
              <a:prstDash val="solid"/>
              <a:round/>
              <a:headEnd type="none" w="sm" len="sm"/>
              <a:tailEnd type="none" w="sm" len="sm"/>
            </a:ln>
          </p:spPr>
        </p:cxnSp>
      </p:grpSp>
    </p:spTree>
    <p:extLst>
      <p:ext uri="{BB962C8B-B14F-4D97-AF65-F5344CB8AC3E}">
        <p14:creationId xmlns:p14="http://schemas.microsoft.com/office/powerpoint/2010/main" val="8962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Online wallets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13</a:t>
            </a:r>
          </a:p>
        </p:txBody>
      </p:sp>
      <p:sp>
        <p:nvSpPr>
          <p:cNvPr id="13" name="Text Box 3"/>
          <p:cNvSpPr txBox="1">
            <a:spLocks noChangeArrowheads="1"/>
          </p:cNvSpPr>
          <p:nvPr/>
        </p:nvSpPr>
        <p:spPr bwMode="auto">
          <a:xfrm>
            <a:off x="1" y="761286"/>
            <a:ext cx="9143998" cy="52405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coins input typically different from output coins</a:t>
            </a:r>
          </a:p>
        </p:txBody>
      </p:sp>
      <p:grpSp>
        <p:nvGrpSpPr>
          <p:cNvPr id="3" name="Group 2"/>
          <p:cNvGrpSpPr/>
          <p:nvPr/>
        </p:nvGrpSpPr>
        <p:grpSpPr>
          <a:xfrm>
            <a:off x="1066800" y="2362200"/>
            <a:ext cx="3505096" cy="3124200"/>
            <a:chOff x="457200" y="3429000"/>
            <a:chExt cx="3505096" cy="3124200"/>
          </a:xfrm>
        </p:grpSpPr>
        <p:sp>
          <p:nvSpPr>
            <p:cNvPr id="14" name="Shape 296"/>
            <p:cNvSpPr/>
            <p:nvPr/>
          </p:nvSpPr>
          <p:spPr>
            <a:xfrm>
              <a:off x="1828696" y="3429000"/>
              <a:ext cx="21336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15" name="Shape 297"/>
            <p:cNvSpPr/>
            <p:nvPr/>
          </p:nvSpPr>
          <p:spPr>
            <a:xfrm>
              <a:off x="2873344" y="4038600"/>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6" name="Shape 298"/>
            <p:cNvSpPr/>
            <p:nvPr/>
          </p:nvSpPr>
          <p:spPr>
            <a:xfrm>
              <a:off x="1251878" y="4038600"/>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17" name="Shape 299" descr="User 1 by cyberscooty - "/>
            <p:cNvPicPr preferRelativeResize="0"/>
            <p:nvPr/>
          </p:nvPicPr>
          <p:blipFill rotWithShape="1">
            <a:blip r:embed="rId4">
              <a:alphaModFix/>
            </a:blip>
            <a:srcRect/>
            <a:stretch/>
          </p:blipFill>
          <p:spPr>
            <a:xfrm>
              <a:off x="457200" y="3721166"/>
              <a:ext cx="572410" cy="711068"/>
            </a:xfrm>
            <a:prstGeom prst="rect">
              <a:avLst/>
            </a:prstGeom>
            <a:noFill/>
            <a:ln>
              <a:noFill/>
            </a:ln>
          </p:spPr>
        </p:pic>
        <p:pic>
          <p:nvPicPr>
            <p:cNvPr id="18" name="Shape 300" descr="User 2 by cyberscooty - "/>
            <p:cNvPicPr preferRelativeResize="0"/>
            <p:nvPr/>
          </p:nvPicPr>
          <p:blipFill rotWithShape="1">
            <a:blip r:embed="rId5">
              <a:alphaModFix/>
            </a:blip>
            <a:srcRect/>
            <a:stretch/>
          </p:blipFill>
          <p:spPr>
            <a:xfrm>
              <a:off x="457342" y="5588066"/>
              <a:ext cx="572410" cy="711068"/>
            </a:xfrm>
            <a:prstGeom prst="rect">
              <a:avLst/>
            </a:prstGeom>
            <a:noFill/>
            <a:ln>
              <a:noFill/>
            </a:ln>
          </p:spPr>
        </p:pic>
        <p:pic>
          <p:nvPicPr>
            <p:cNvPr id="19" name="Shape 301" descr="User 3 by cyberscooty - User #3 - special remix for a demand"/>
            <p:cNvPicPr preferRelativeResize="0"/>
            <p:nvPr/>
          </p:nvPicPr>
          <p:blipFill rotWithShape="1">
            <a:blip r:embed="rId6">
              <a:alphaModFix/>
            </a:blip>
            <a:srcRect/>
            <a:stretch/>
          </p:blipFill>
          <p:spPr>
            <a:xfrm>
              <a:off x="457200" y="4679601"/>
              <a:ext cx="562140" cy="698311"/>
            </a:xfrm>
            <a:prstGeom prst="rect">
              <a:avLst/>
            </a:prstGeom>
            <a:noFill/>
            <a:ln>
              <a:noFill/>
            </a:ln>
          </p:spPr>
        </p:pic>
        <p:cxnSp>
          <p:nvCxnSpPr>
            <p:cNvPr id="20" name="Shape 302"/>
            <p:cNvCxnSpPr>
              <a:stCxn id="16" idx="6"/>
              <a:endCxn id="15" idx="2"/>
            </p:cNvCxnSpPr>
            <p:nvPr/>
          </p:nvCxnSpPr>
          <p:spPr>
            <a:xfrm>
              <a:off x="1328078" y="4076700"/>
              <a:ext cx="1545300" cy="0"/>
            </a:xfrm>
            <a:prstGeom prst="straightConnector1">
              <a:avLst/>
            </a:prstGeom>
            <a:noFill/>
            <a:ln w="19050" cap="flat" cmpd="sng">
              <a:solidFill>
                <a:srgbClr val="A3A3A3"/>
              </a:solidFill>
              <a:prstDash val="solid"/>
              <a:round/>
              <a:headEnd type="none" w="sm" len="sm"/>
              <a:tailEnd type="none" w="sm" len="sm"/>
            </a:ln>
          </p:spPr>
        </p:cxnSp>
        <p:sp>
          <p:nvSpPr>
            <p:cNvPr id="21" name="Shape 303"/>
            <p:cNvSpPr/>
            <p:nvPr/>
          </p:nvSpPr>
          <p:spPr>
            <a:xfrm>
              <a:off x="2874230" y="499065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2" name="Shape 304"/>
            <p:cNvSpPr/>
            <p:nvPr/>
          </p:nvSpPr>
          <p:spPr>
            <a:xfrm>
              <a:off x="1252764" y="499065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23" name="Shape 305"/>
            <p:cNvCxnSpPr>
              <a:stCxn id="22" idx="6"/>
              <a:endCxn id="21" idx="2"/>
            </p:cNvCxnSpPr>
            <p:nvPr/>
          </p:nvCxnSpPr>
          <p:spPr>
            <a:xfrm>
              <a:off x="1328964" y="5028757"/>
              <a:ext cx="1545300" cy="0"/>
            </a:xfrm>
            <a:prstGeom prst="straightConnector1">
              <a:avLst/>
            </a:prstGeom>
            <a:noFill/>
            <a:ln w="19050" cap="flat" cmpd="sng">
              <a:solidFill>
                <a:srgbClr val="A3A3A3"/>
              </a:solidFill>
              <a:prstDash val="solid"/>
              <a:round/>
              <a:headEnd type="none" w="sm" len="sm"/>
              <a:tailEnd type="none" w="sm" len="sm"/>
            </a:ln>
          </p:spPr>
        </p:cxnSp>
        <p:sp>
          <p:nvSpPr>
            <p:cNvPr id="24" name="Shape 306"/>
            <p:cNvSpPr/>
            <p:nvPr/>
          </p:nvSpPr>
          <p:spPr>
            <a:xfrm>
              <a:off x="2874230" y="590550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5" name="Shape 307"/>
            <p:cNvSpPr/>
            <p:nvPr/>
          </p:nvSpPr>
          <p:spPr>
            <a:xfrm>
              <a:off x="1252764" y="590550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26" name="Shape 308"/>
            <p:cNvCxnSpPr>
              <a:stCxn id="25" idx="6"/>
              <a:endCxn id="24" idx="2"/>
            </p:cNvCxnSpPr>
            <p:nvPr/>
          </p:nvCxnSpPr>
          <p:spPr>
            <a:xfrm>
              <a:off x="1328964" y="5943600"/>
              <a:ext cx="1545300" cy="0"/>
            </a:xfrm>
            <a:prstGeom prst="straightConnector1">
              <a:avLst/>
            </a:prstGeom>
            <a:noFill/>
            <a:ln w="19050" cap="flat" cmpd="sng">
              <a:solidFill>
                <a:srgbClr val="A3A3A3"/>
              </a:solidFill>
              <a:prstDash val="solid"/>
              <a:round/>
              <a:headEnd type="none" w="sm" len="sm"/>
              <a:tailEnd type="none" w="sm" len="sm"/>
            </a:ln>
          </p:spPr>
        </p:cxnSp>
      </p:grpSp>
      <p:grpSp>
        <p:nvGrpSpPr>
          <p:cNvPr id="4" name="Group 3"/>
          <p:cNvGrpSpPr/>
          <p:nvPr/>
        </p:nvGrpSpPr>
        <p:grpSpPr>
          <a:xfrm>
            <a:off x="4038600" y="2362200"/>
            <a:ext cx="3505200" cy="3124200"/>
            <a:chOff x="3352800" y="1581150"/>
            <a:chExt cx="3505200" cy="3124200"/>
          </a:xfrm>
        </p:grpSpPr>
        <p:sp>
          <p:nvSpPr>
            <p:cNvPr id="27" name="Shape 315"/>
            <p:cNvSpPr/>
            <p:nvPr/>
          </p:nvSpPr>
          <p:spPr>
            <a:xfrm>
              <a:off x="3352800" y="1581150"/>
              <a:ext cx="21336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28" name="Shape 316"/>
            <p:cNvSpPr/>
            <p:nvPr/>
          </p:nvSpPr>
          <p:spPr>
            <a:xfrm>
              <a:off x="4401714" y="21907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9" name="Shape 317"/>
            <p:cNvSpPr/>
            <p:nvPr/>
          </p:nvSpPr>
          <p:spPr>
            <a:xfrm>
              <a:off x="4402600" y="314280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0" name="Shape 318"/>
            <p:cNvSpPr/>
            <p:nvPr/>
          </p:nvSpPr>
          <p:spPr>
            <a:xfrm>
              <a:off x="4402600" y="40576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 name="Shape 319"/>
            <p:cNvSpPr/>
            <p:nvPr/>
          </p:nvSpPr>
          <p:spPr>
            <a:xfrm>
              <a:off x="6044446" y="3144582"/>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32" name="Shape 320" descr="User 1 by cyberscooty - "/>
            <p:cNvPicPr preferRelativeResize="0"/>
            <p:nvPr/>
          </p:nvPicPr>
          <p:blipFill rotWithShape="1">
            <a:blip r:embed="rId4">
              <a:alphaModFix/>
            </a:blip>
            <a:srcRect/>
            <a:stretch/>
          </p:blipFill>
          <p:spPr>
            <a:xfrm>
              <a:off x="6285448" y="2827148"/>
              <a:ext cx="572410" cy="711068"/>
            </a:xfrm>
            <a:prstGeom prst="rect">
              <a:avLst/>
            </a:prstGeom>
            <a:noFill/>
            <a:ln>
              <a:noFill/>
            </a:ln>
          </p:spPr>
        </p:pic>
        <p:pic>
          <p:nvPicPr>
            <p:cNvPr id="33" name="Shape 321" descr="User 2 by cyberscooty - "/>
            <p:cNvPicPr preferRelativeResize="0"/>
            <p:nvPr/>
          </p:nvPicPr>
          <p:blipFill rotWithShape="1">
            <a:blip r:embed="rId5">
              <a:alphaModFix/>
            </a:blip>
            <a:srcRect/>
            <a:stretch/>
          </p:blipFill>
          <p:spPr>
            <a:xfrm>
              <a:off x="6285590" y="1873548"/>
              <a:ext cx="572410" cy="711068"/>
            </a:xfrm>
            <a:prstGeom prst="rect">
              <a:avLst/>
            </a:prstGeom>
            <a:noFill/>
            <a:ln>
              <a:noFill/>
            </a:ln>
          </p:spPr>
        </p:pic>
        <p:pic>
          <p:nvPicPr>
            <p:cNvPr id="34" name="Shape 322" descr="User 3 by cyberscooty - User #3 - special remix for a demand"/>
            <p:cNvPicPr preferRelativeResize="0"/>
            <p:nvPr/>
          </p:nvPicPr>
          <p:blipFill rotWithShape="1">
            <a:blip r:embed="rId6">
              <a:alphaModFix/>
            </a:blip>
            <a:srcRect/>
            <a:stretch/>
          </p:blipFill>
          <p:spPr>
            <a:xfrm>
              <a:off x="6285448" y="3743051"/>
              <a:ext cx="562140" cy="698311"/>
            </a:xfrm>
            <a:prstGeom prst="rect">
              <a:avLst/>
            </a:prstGeom>
            <a:noFill/>
            <a:ln>
              <a:noFill/>
            </a:ln>
          </p:spPr>
        </p:pic>
        <p:sp>
          <p:nvSpPr>
            <p:cNvPr id="35" name="Shape 323"/>
            <p:cNvSpPr/>
            <p:nvPr/>
          </p:nvSpPr>
          <p:spPr>
            <a:xfrm>
              <a:off x="6045332" y="40541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6" name="Shape 324"/>
            <p:cNvSpPr/>
            <p:nvPr/>
          </p:nvSpPr>
          <p:spPr>
            <a:xfrm>
              <a:off x="6045332" y="21907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37" name="Shape 325"/>
            <p:cNvCxnSpPr/>
            <p:nvPr/>
          </p:nvCxnSpPr>
          <p:spPr>
            <a:xfrm>
              <a:off x="4489430" y="3185782"/>
              <a:ext cx="1545266" cy="0"/>
            </a:xfrm>
            <a:prstGeom prst="straightConnector1">
              <a:avLst/>
            </a:prstGeom>
            <a:noFill/>
            <a:ln w="19050" cap="flat" cmpd="sng">
              <a:solidFill>
                <a:srgbClr val="A3A3A3"/>
              </a:solidFill>
              <a:prstDash val="solid"/>
              <a:round/>
              <a:headEnd type="none" w="sm" len="sm"/>
              <a:tailEnd type="none" w="sm" len="sm"/>
            </a:ln>
          </p:spPr>
        </p:cxnSp>
        <p:cxnSp>
          <p:nvCxnSpPr>
            <p:cNvPr id="38" name="Shape 326"/>
            <p:cNvCxnSpPr/>
            <p:nvPr/>
          </p:nvCxnSpPr>
          <p:spPr>
            <a:xfrm>
              <a:off x="4490316" y="4095307"/>
              <a:ext cx="1545266" cy="0"/>
            </a:xfrm>
            <a:prstGeom prst="straightConnector1">
              <a:avLst/>
            </a:prstGeom>
            <a:noFill/>
            <a:ln w="19050" cap="flat" cmpd="sng">
              <a:solidFill>
                <a:srgbClr val="A3A3A3"/>
              </a:solidFill>
              <a:prstDash val="solid"/>
              <a:round/>
              <a:headEnd type="none" w="sm" len="sm"/>
              <a:tailEnd type="none" w="sm" len="sm"/>
            </a:ln>
          </p:spPr>
        </p:cxnSp>
        <p:cxnSp>
          <p:nvCxnSpPr>
            <p:cNvPr id="39" name="Shape 327"/>
            <p:cNvCxnSpPr/>
            <p:nvPr/>
          </p:nvCxnSpPr>
          <p:spPr>
            <a:xfrm>
              <a:off x="4490316" y="2233951"/>
              <a:ext cx="1545266" cy="0"/>
            </a:xfrm>
            <a:prstGeom prst="straightConnector1">
              <a:avLst/>
            </a:prstGeom>
            <a:noFill/>
            <a:ln w="19050" cap="flat" cmpd="sng">
              <a:solidFill>
                <a:srgbClr val="A3A3A3"/>
              </a:solidFill>
              <a:prstDash val="solid"/>
              <a:round/>
              <a:headEnd type="none" w="sm" len="sm"/>
              <a:tailEnd type="none" w="sm" len="sm"/>
            </a:ln>
          </p:spPr>
        </p:cxnSp>
      </p:grpSp>
      <p:pic>
        <p:nvPicPr>
          <p:cNvPr id="40" name="Shape 332"/>
          <p:cNvPicPr preferRelativeResize="0"/>
          <p:nvPr/>
        </p:nvPicPr>
        <p:blipFill rotWithShape="1">
          <a:blip r:embed="rId7">
            <a:alphaModFix/>
          </a:blip>
          <a:srcRect/>
          <a:stretch/>
        </p:blipFill>
        <p:spPr>
          <a:xfrm>
            <a:off x="276225" y="1600200"/>
            <a:ext cx="8639175" cy="4572000"/>
          </a:xfrm>
          <a:prstGeom prst="rect">
            <a:avLst/>
          </a:prstGeom>
          <a:noFill/>
          <a:ln>
            <a:noFill/>
          </a:ln>
        </p:spPr>
      </p:pic>
      <p:pic>
        <p:nvPicPr>
          <p:cNvPr id="42" name="Shape 337"/>
          <p:cNvPicPr preferRelativeResize="0"/>
          <p:nvPr/>
        </p:nvPicPr>
        <p:blipFill rotWithShape="1">
          <a:blip r:embed="rId8">
            <a:alphaModFix/>
          </a:blip>
          <a:srcRect/>
          <a:stretch/>
        </p:blipFill>
        <p:spPr>
          <a:xfrm>
            <a:off x="276224" y="1600200"/>
            <a:ext cx="8639175" cy="4572000"/>
          </a:xfrm>
          <a:prstGeom prst="rect">
            <a:avLst/>
          </a:prstGeom>
          <a:noFill/>
          <a:ln>
            <a:noFill/>
          </a:ln>
        </p:spPr>
      </p:pic>
    </p:spTree>
    <p:extLst>
      <p:ext uri="{BB962C8B-B14F-4D97-AF65-F5344CB8AC3E}">
        <p14:creationId xmlns:p14="http://schemas.microsoft.com/office/powerpoint/2010/main" val="145623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Online wallets</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14</a:t>
            </a:r>
          </a:p>
        </p:txBody>
      </p:sp>
      <p:sp>
        <p:nvSpPr>
          <p:cNvPr id="24" name="Text Box 3"/>
          <p:cNvSpPr txBox="1">
            <a:spLocks noChangeArrowheads="1"/>
          </p:cNvSpPr>
          <p:nvPr/>
        </p:nvSpPr>
        <p:spPr bwMode="auto">
          <a:xfrm>
            <a:off x="1" y="761286"/>
            <a:ext cx="9143998" cy="360098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no guarantee of mixing</a:t>
            </a:r>
          </a:p>
          <a:p>
            <a:pPr marL="457200" indent="-457200" eaLnBrk="1" hangingPunct="1">
              <a:lnSpc>
                <a:spcPct val="150000"/>
              </a:lnSpc>
              <a:buSzPct val="75000"/>
              <a:buBlip>
                <a:blip r:embed="rId3"/>
              </a:buBlip>
            </a:pPr>
            <a:r>
              <a:rPr lang="en-US" sz="2600" dirty="0">
                <a:latin typeface="Century Gothic" pitchFamily="34" charset="0"/>
              </a:rPr>
              <a:t>internal records</a:t>
            </a:r>
          </a:p>
          <a:p>
            <a:pPr marL="457200" indent="-457200" eaLnBrk="1" hangingPunct="1">
              <a:lnSpc>
                <a:spcPct val="150000"/>
              </a:lnSpc>
              <a:buSzPct val="75000"/>
              <a:buBlip>
                <a:blip r:embed="rId3"/>
              </a:buBlip>
            </a:pPr>
            <a:r>
              <a:rPr lang="en-US" sz="2600" dirty="0">
                <a:latin typeface="Century Gothic" pitchFamily="34" charset="0"/>
              </a:rPr>
              <a:t>security and legal compliance</a:t>
            </a:r>
          </a:p>
          <a:p>
            <a:pPr marL="457200" indent="-457200" eaLnBrk="1" hangingPunct="1">
              <a:lnSpc>
                <a:spcPct val="150000"/>
              </a:lnSpc>
              <a:buSzPct val="75000"/>
              <a:buBlip>
                <a:blip r:embed="rId3"/>
              </a:buBlip>
            </a:pPr>
            <a:r>
              <a:rPr lang="en-US" sz="2600" dirty="0">
                <a:latin typeface="Century Gothic" pitchFamily="34" charset="0"/>
              </a:rPr>
              <a:t>identity record</a:t>
            </a:r>
          </a:p>
          <a:p>
            <a:pPr marL="457200" indent="-457200" eaLnBrk="1" hangingPunct="1">
              <a:lnSpc>
                <a:spcPct val="150000"/>
              </a:lnSpc>
              <a:buSzPct val="75000"/>
              <a:buBlip>
                <a:blip r:embed="rId3"/>
              </a:buBlip>
            </a:pPr>
            <a:r>
              <a:rPr lang="en-US" sz="2600" dirty="0">
                <a:latin typeface="Century Gothic" pitchFamily="34" charset="0"/>
              </a:rPr>
              <a:t>just like traditional banks!</a:t>
            </a:r>
          </a:p>
          <a:p>
            <a:pPr marL="457200" indent="-457200" eaLnBrk="1" hangingPunct="1">
              <a:lnSpc>
                <a:spcPct val="150000"/>
              </a:lnSpc>
              <a:buSzPct val="75000"/>
              <a:buBlip>
                <a:blip r:embed="rId3"/>
              </a:buBlip>
            </a:pPr>
            <a:r>
              <a:rPr lang="en-US" sz="2600" b="1" dirty="0">
                <a:latin typeface="Century Gothic" pitchFamily="34" charset="0"/>
              </a:rPr>
              <a:t>extra risk!</a:t>
            </a:r>
          </a:p>
        </p:txBody>
      </p:sp>
    </p:spTree>
    <p:extLst>
      <p:ext uri="{BB962C8B-B14F-4D97-AF65-F5344CB8AC3E}">
        <p14:creationId xmlns:p14="http://schemas.microsoft.com/office/powerpoint/2010/main" val="315917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Homework</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15</a:t>
            </a:r>
          </a:p>
        </p:txBody>
      </p:sp>
      <p:sp>
        <p:nvSpPr>
          <p:cNvPr id="7" name="Text Box 3"/>
          <p:cNvSpPr txBox="1">
            <a:spLocks noChangeArrowheads="1"/>
          </p:cNvSpPr>
          <p:nvPr/>
        </p:nvSpPr>
        <p:spPr bwMode="auto">
          <a:xfrm>
            <a:off x="24114" y="832009"/>
            <a:ext cx="91440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342900" indent="-342900" eaLnBrk="1" hangingPunct="1">
              <a:lnSpc>
                <a:spcPct val="150000"/>
              </a:lnSpc>
              <a:spcBef>
                <a:spcPct val="0"/>
              </a:spcBef>
              <a:buSzPct val="100000"/>
              <a:buBlip>
                <a:blip r:embed="rId3"/>
              </a:buBlip>
            </a:pPr>
            <a:r>
              <a:rPr lang="en-US" sz="2400" b="1" dirty="0">
                <a:latin typeface="Century Gothic" pitchFamily="34" charset="0"/>
              </a:rPr>
              <a:t>Chap 6: </a:t>
            </a:r>
            <a:r>
              <a:rPr lang="en-US" sz="2400" b="1" dirty="0" err="1">
                <a:latin typeface="Century Gothic" pitchFamily="34" charset="0"/>
              </a:rPr>
              <a:t>Bitcoin</a:t>
            </a:r>
            <a:r>
              <a:rPr lang="en-US" sz="2400" b="1" dirty="0">
                <a:latin typeface="Century Gothic" pitchFamily="34" charset="0"/>
              </a:rPr>
              <a:t> and Anonymity</a:t>
            </a:r>
            <a:br>
              <a:rPr lang="en-US" sz="2400" dirty="0">
                <a:latin typeface="Century Gothic" pitchFamily="34" charset="0"/>
              </a:rPr>
            </a:br>
            <a:r>
              <a:rPr lang="en-US" sz="2400" dirty="0" err="1">
                <a:latin typeface="Century Gothic" pitchFamily="34" charset="0"/>
              </a:rPr>
              <a:t>Bitcoin</a:t>
            </a:r>
            <a:r>
              <a:rPr lang="en-US" sz="2400" dirty="0">
                <a:latin typeface="Century Gothic" pitchFamily="34" charset="0"/>
              </a:rPr>
              <a:t> and Cryptocurrency Technologies:</a:t>
            </a:r>
            <a:br>
              <a:rPr lang="en-US" sz="2400" dirty="0">
                <a:latin typeface="Century Gothic" pitchFamily="34" charset="0"/>
              </a:rPr>
            </a:br>
            <a:r>
              <a:rPr lang="en-US" sz="2400" dirty="0">
                <a:latin typeface="Century Gothic" pitchFamily="34" charset="0"/>
              </a:rPr>
              <a:t>		A Comprehensive Introduction</a:t>
            </a:r>
          </a:p>
          <a:p>
            <a:pPr marL="342900" indent="-342900" eaLnBrk="1" hangingPunct="1">
              <a:lnSpc>
                <a:spcPct val="150000"/>
              </a:lnSpc>
              <a:spcBef>
                <a:spcPct val="0"/>
              </a:spcBef>
              <a:buSzPct val="100000"/>
              <a:buBlip>
                <a:blip r:embed="rId3"/>
              </a:buBlip>
            </a:pPr>
            <a:r>
              <a:rPr lang="en-US" sz="2400" b="1" dirty="0">
                <a:latin typeface="Century Gothic" pitchFamily="34" charset="0"/>
              </a:rPr>
              <a:t>The future of electronic currency </a:t>
            </a:r>
            <a:r>
              <a:rPr lang="en-US" sz="2400" dirty="0">
                <a:latin typeface="Century Gothic" pitchFamily="34" charset="0"/>
              </a:rPr>
              <a:t>(</a:t>
            </a:r>
            <a:r>
              <a:rPr lang="en-US" sz="2400" dirty="0">
                <a:latin typeface="Century Gothic" pitchFamily="34" charset="0"/>
                <a:hlinkClick r:id="rId4"/>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b="1" dirty="0">
                <a:latin typeface="Century Gothic" pitchFamily="34" charset="0"/>
              </a:rPr>
              <a:t>5 stupid things Dread Pirate Roberts did… </a:t>
            </a:r>
            <a:r>
              <a:rPr lang="en-US" sz="2400" dirty="0">
                <a:latin typeface="Century Gothic" pitchFamily="34" charset="0"/>
              </a:rPr>
              <a:t>(</a:t>
            </a:r>
            <a:r>
              <a:rPr lang="en-US" sz="2400" dirty="0">
                <a:latin typeface="Century Gothic" pitchFamily="34" charset="0"/>
                <a:hlinkClick r:id="rId5"/>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b="1" dirty="0">
                <a:latin typeface="Century Gothic" pitchFamily="34" charset="0"/>
              </a:rPr>
              <a:t>Anonymity is dead </a:t>
            </a:r>
            <a:r>
              <a:rPr lang="en-US" sz="2400" dirty="0">
                <a:latin typeface="Century Gothic" pitchFamily="34" charset="0"/>
              </a:rPr>
              <a:t>(</a:t>
            </a:r>
            <a:r>
              <a:rPr lang="en-US" sz="2400" dirty="0">
                <a:latin typeface="Century Gothic" pitchFamily="34" charset="0"/>
                <a:hlinkClick r:id="rId6"/>
              </a:rPr>
              <a:t>link</a:t>
            </a:r>
            <a:r>
              <a:rPr lang="en-US" sz="2400" dirty="0">
                <a:latin typeface="Century Gothic" pitchFamily="34" charset="0"/>
              </a:rPr>
              <a:t>)</a:t>
            </a:r>
          </a:p>
        </p:txBody>
      </p:sp>
    </p:spTree>
    <p:extLst>
      <p:ext uri="{BB962C8B-B14F-4D97-AF65-F5344CB8AC3E}">
        <p14:creationId xmlns:p14="http://schemas.microsoft.com/office/powerpoint/2010/main" val="41445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Further reading</a:t>
            </a:r>
          </a:p>
        </p:txBody>
      </p:sp>
      <p:sp>
        <p:nvSpPr>
          <p:cNvPr id="8" name="Text Box 6"/>
          <p:cNvSpPr txBox="1">
            <a:spLocks noChangeArrowheads="1"/>
          </p:cNvSpPr>
          <p:nvPr/>
        </p:nvSpPr>
        <p:spPr bwMode="auto">
          <a:xfrm>
            <a:off x="8534400" y="6421438"/>
            <a:ext cx="609601"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16</a:t>
            </a:r>
          </a:p>
        </p:txBody>
      </p:sp>
      <p:sp>
        <p:nvSpPr>
          <p:cNvPr id="7" name="Text Box 3"/>
          <p:cNvSpPr txBox="1">
            <a:spLocks noChangeArrowheads="1"/>
          </p:cNvSpPr>
          <p:nvPr/>
        </p:nvSpPr>
        <p:spPr bwMode="auto">
          <a:xfrm>
            <a:off x="24114" y="832009"/>
            <a:ext cx="9144000" cy="103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342900" indent="-342900" eaLnBrk="1" hangingPunct="1">
              <a:lnSpc>
                <a:spcPct val="150000"/>
              </a:lnSpc>
              <a:spcBef>
                <a:spcPct val="0"/>
              </a:spcBef>
              <a:buSzPct val="100000"/>
              <a:buBlip>
                <a:blip r:embed="rId3"/>
              </a:buBlip>
            </a:pPr>
            <a:r>
              <a:rPr lang="en-US" sz="2400" b="1" dirty="0">
                <a:latin typeface="Century Gothic" pitchFamily="34" charset="0"/>
              </a:rPr>
              <a:t>How </a:t>
            </a:r>
            <a:r>
              <a:rPr lang="en-US" sz="2400" b="1" dirty="0" err="1">
                <a:latin typeface="Century Gothic" pitchFamily="34" charset="0"/>
              </a:rPr>
              <a:t>Digicash</a:t>
            </a:r>
            <a:r>
              <a:rPr lang="en-US" sz="2400" b="1" dirty="0">
                <a:latin typeface="Century Gothic" pitchFamily="34" charset="0"/>
              </a:rPr>
              <a:t> blew everything </a:t>
            </a:r>
            <a:r>
              <a:rPr lang="en-US" sz="2400" dirty="0">
                <a:latin typeface="Century Gothic" pitchFamily="34" charset="0"/>
              </a:rPr>
              <a:t>(</a:t>
            </a:r>
            <a:r>
              <a:rPr lang="en-US" sz="2400" dirty="0">
                <a:latin typeface="Century Gothic" pitchFamily="34" charset="0"/>
                <a:hlinkClick r:id="rId4"/>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endParaRPr lang="en-US" sz="2400" b="1" dirty="0">
              <a:latin typeface="Century Gothic" pitchFamily="34" charset="0"/>
            </a:endParaRPr>
          </a:p>
        </p:txBody>
      </p:sp>
    </p:spTree>
    <p:extLst>
      <p:ext uri="{BB962C8B-B14F-4D97-AF65-F5344CB8AC3E}">
        <p14:creationId xmlns:p14="http://schemas.microsoft.com/office/powerpoint/2010/main" val="16107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anonymity</a:t>
            </a:r>
          </a:p>
        </p:txBody>
      </p:sp>
      <p:sp>
        <p:nvSpPr>
          <p:cNvPr id="7" name="Text Box 3"/>
          <p:cNvSpPr txBox="1">
            <a:spLocks noChangeArrowheads="1"/>
          </p:cNvSpPr>
          <p:nvPr/>
        </p:nvSpPr>
        <p:spPr bwMode="auto">
          <a:xfrm>
            <a:off x="0" y="799743"/>
            <a:ext cx="9143999"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ctr" eaLnBrk="1" hangingPunct="1">
              <a:lnSpc>
                <a:spcPct val="150000"/>
              </a:lnSpc>
              <a:buSzPct val="75000"/>
              <a:buBlip>
                <a:blip r:embed="rId3"/>
              </a:buBlip>
            </a:pPr>
            <a:r>
              <a:rPr lang="en-US" sz="2600" b="1" dirty="0">
                <a:latin typeface="Century Gothic" pitchFamily="34" charset="0"/>
              </a:rPr>
              <a:t>“</a:t>
            </a:r>
            <a:r>
              <a:rPr lang="en-US" sz="2600" b="1" dirty="0" err="1">
                <a:latin typeface="Century Gothic" pitchFamily="34" charset="0"/>
              </a:rPr>
              <a:t>Bitcoin</a:t>
            </a:r>
            <a:r>
              <a:rPr lang="en-US" sz="2600" b="1" dirty="0">
                <a:latin typeface="Century Gothic" pitchFamily="34" charset="0"/>
              </a:rPr>
              <a:t> is a secure and anonymous digital currency ” — </a:t>
            </a:r>
            <a:r>
              <a:rPr lang="en-US" sz="2600" b="1" dirty="0" err="1">
                <a:latin typeface="Century Gothic" pitchFamily="34" charset="0"/>
              </a:rPr>
              <a:t>WikiLeaks</a:t>
            </a:r>
            <a:r>
              <a:rPr lang="en-US" sz="2600" b="1" dirty="0">
                <a:latin typeface="Century Gothic" pitchFamily="34" charset="0"/>
              </a:rPr>
              <a:t> donations page</a:t>
            </a:r>
            <a:br>
              <a:rPr lang="en-US" sz="2600" b="1" dirty="0">
                <a:latin typeface="Century Gothic" pitchFamily="34" charset="0"/>
              </a:rPr>
            </a:br>
            <a:endParaRPr lang="en-US" sz="2600" b="1" dirty="0">
              <a:latin typeface="Century Gothic" pitchFamily="34" charset="0"/>
            </a:endParaRPr>
          </a:p>
          <a:p>
            <a:pPr marL="457200" indent="-457200" algn="ctr" eaLnBrk="1" hangingPunct="1">
              <a:lnSpc>
                <a:spcPct val="150000"/>
              </a:lnSpc>
              <a:buSzPct val="75000"/>
              <a:buBlip>
                <a:blip r:embed="rId3"/>
              </a:buBlip>
            </a:pPr>
            <a:r>
              <a:rPr lang="en-US" sz="2600" b="1" dirty="0">
                <a:latin typeface="Century Gothic" pitchFamily="34" charset="0"/>
              </a:rPr>
              <a:t>“ </a:t>
            </a:r>
            <a:r>
              <a:rPr lang="en-US" sz="2600" b="1" dirty="0" err="1">
                <a:latin typeface="Century Gothic" pitchFamily="34" charset="0"/>
              </a:rPr>
              <a:t>Bitcoin</a:t>
            </a:r>
            <a:r>
              <a:rPr lang="en-US" sz="2600" b="1" dirty="0">
                <a:latin typeface="Century Gothic" pitchFamily="34" charset="0"/>
              </a:rPr>
              <a:t> won't hide you from the NSA's prying eyes.” — Wired UK</a:t>
            </a: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a:t>
            </a:r>
          </a:p>
        </p:txBody>
      </p:sp>
      <p:sp>
        <p:nvSpPr>
          <p:cNvPr id="2" name="AutoShape 2" descr="Image result for account-based ledger bitcoin"/>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Box 3"/>
          <p:cNvSpPr txBox="1">
            <a:spLocks noChangeArrowheads="1"/>
          </p:cNvSpPr>
          <p:nvPr/>
        </p:nvSpPr>
        <p:spPr bwMode="auto">
          <a:xfrm>
            <a:off x="0" y="3810000"/>
            <a:ext cx="9143999"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what *is* anonymity?</a:t>
            </a:r>
          </a:p>
          <a:p>
            <a:pPr marL="457200" indent="-457200" eaLnBrk="1" hangingPunct="1">
              <a:lnSpc>
                <a:spcPct val="150000"/>
              </a:lnSpc>
              <a:buSzPct val="75000"/>
              <a:buBlip>
                <a:blip r:embed="rId3"/>
              </a:buBlip>
            </a:pPr>
            <a:r>
              <a:rPr lang="en-US" sz="2600" dirty="0">
                <a:latin typeface="Century Gothic" pitchFamily="34" charset="0"/>
              </a:rPr>
              <a:t>why anonymity?</a:t>
            </a:r>
          </a:p>
          <a:p>
            <a:pPr marL="457200" indent="-457200" eaLnBrk="1" hangingPunct="1">
              <a:lnSpc>
                <a:spcPct val="150000"/>
              </a:lnSpc>
              <a:buSzPct val="75000"/>
              <a:buBlip>
                <a:blip r:embed="rId3"/>
              </a:buBlip>
            </a:pPr>
            <a:r>
              <a:rPr lang="en-US" sz="2600" dirty="0">
                <a:latin typeface="Century Gothic" pitchFamily="34" charset="0"/>
              </a:rPr>
              <a:t>is anonymity good?</a:t>
            </a:r>
          </a:p>
          <a:p>
            <a:pPr marL="457200" indent="-457200" eaLnBrk="1" hangingPunct="1">
              <a:lnSpc>
                <a:spcPct val="150000"/>
              </a:lnSpc>
              <a:buSzPct val="75000"/>
              <a:buBlip>
                <a:blip r:embed="rId3"/>
              </a:buBlip>
            </a:pPr>
            <a:r>
              <a:rPr lang="en-US" sz="2600" dirty="0">
                <a:latin typeface="Century Gothic" pitchFamily="34" charset="0"/>
              </a:rPr>
              <a:t>technology vs. ethics</a:t>
            </a:r>
          </a:p>
          <a:p>
            <a:pPr marL="457200" indent="-457200" eaLnBrk="1" hangingPunct="1">
              <a:lnSpc>
                <a:spcPct val="150000"/>
              </a:lnSpc>
              <a:buSzPct val="75000"/>
              <a:buBlip>
                <a:blip r:embed="rId3"/>
              </a:buBlip>
            </a:pPr>
            <a:r>
              <a:rPr lang="en-US" sz="2600" dirty="0">
                <a:latin typeface="Century Gothic" pitchFamily="34" charset="0"/>
              </a:rPr>
              <a:t>do we actually *want* anonymity?</a:t>
            </a:r>
          </a:p>
        </p:txBody>
      </p:sp>
    </p:spTree>
    <p:extLst>
      <p:ext uri="{BB962C8B-B14F-4D97-AF65-F5344CB8AC3E}">
        <p14:creationId xmlns:p14="http://schemas.microsoft.com/office/powerpoint/2010/main" val="260729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2</a:t>
            </a:r>
          </a:p>
        </p:txBody>
      </p:sp>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Anonymity </a:t>
            </a:r>
            <a:r>
              <a:rPr lang="en-US" sz="4000" b="1" cap="all" dirty="0" err="1">
                <a:latin typeface="Arial Rounded MT Bold" pitchFamily="34" charset="0"/>
              </a:rPr>
              <a:t>vs</a:t>
            </a:r>
            <a:r>
              <a:rPr lang="en-US" sz="4000" b="1" cap="all" dirty="0">
                <a:latin typeface="Arial Rounded MT Bold" pitchFamily="34" charset="0"/>
              </a:rPr>
              <a:t> </a:t>
            </a:r>
            <a:r>
              <a:rPr lang="en-US" sz="4000" b="1" cap="all" dirty="0" err="1">
                <a:latin typeface="Arial Rounded MT Bold" pitchFamily="34" charset="0"/>
              </a:rPr>
              <a:t>pseudonymity</a:t>
            </a:r>
            <a:endParaRPr lang="en-US" sz="4000" b="1" cap="all" dirty="0">
              <a:latin typeface="Arial Rounded MT Bold" pitchFamily="34" charset="0"/>
            </a:endParaRPr>
          </a:p>
        </p:txBody>
      </p:sp>
      <p:sp>
        <p:nvSpPr>
          <p:cNvPr id="9" name="Text Box 3"/>
          <p:cNvSpPr txBox="1">
            <a:spLocks noChangeArrowheads="1"/>
          </p:cNvSpPr>
          <p:nvPr/>
        </p:nvSpPr>
        <p:spPr bwMode="auto">
          <a:xfrm>
            <a:off x="0" y="838200"/>
            <a:ext cx="9143999"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AU" sz="2600" dirty="0">
                <a:latin typeface="Century Gothic" pitchFamily="34" charset="0"/>
              </a:rPr>
              <a:t>anonymous – *without* a name</a:t>
            </a:r>
          </a:p>
          <a:p>
            <a:pPr marL="457200" indent="-457200" algn="just" eaLnBrk="1" hangingPunct="1">
              <a:lnSpc>
                <a:spcPct val="150000"/>
              </a:lnSpc>
              <a:buSzPct val="75000"/>
              <a:buBlip>
                <a:blip r:embed="rId3"/>
              </a:buBlip>
            </a:pPr>
            <a:r>
              <a:rPr lang="en-AU" sz="2600" dirty="0" err="1">
                <a:latin typeface="Century Gothic" pitchFamily="34" charset="0"/>
              </a:rPr>
              <a:t>Bitcoin</a:t>
            </a:r>
            <a:r>
              <a:rPr lang="en-AU" sz="2600" dirty="0">
                <a:latin typeface="Century Gothic" pitchFamily="34" charset="0"/>
              </a:rPr>
              <a:t> addresses are public key hashes</a:t>
            </a:r>
          </a:p>
          <a:p>
            <a:pPr marL="457200" indent="-457200" algn="just" eaLnBrk="1" hangingPunct="1">
              <a:lnSpc>
                <a:spcPct val="150000"/>
              </a:lnSpc>
              <a:buSzPct val="75000"/>
              <a:buBlip>
                <a:blip r:embed="rId3"/>
              </a:buBlip>
            </a:pPr>
            <a:r>
              <a:rPr lang="en-AU" sz="2600" dirty="0">
                <a:latin typeface="Century Gothic" pitchFamily="34" charset="0"/>
              </a:rPr>
              <a:t>*pseudonymity*</a:t>
            </a:r>
          </a:p>
          <a:p>
            <a:pPr marL="457200" indent="-457200" algn="just" eaLnBrk="1" hangingPunct="1">
              <a:lnSpc>
                <a:spcPct val="150000"/>
              </a:lnSpc>
              <a:buSzPct val="75000"/>
              <a:buBlip>
                <a:blip r:embed="rId3"/>
              </a:buBlip>
            </a:pPr>
            <a:r>
              <a:rPr lang="en-AU" sz="2600" dirty="0">
                <a:latin typeface="Century Gothic" pitchFamily="34" charset="0"/>
              </a:rPr>
              <a:t>IRC vs. 4Chan (or course feedback)</a:t>
            </a:r>
          </a:p>
        </p:txBody>
      </p:sp>
      <p:sp>
        <p:nvSpPr>
          <p:cNvPr id="7" name="Text Box 3"/>
          <p:cNvSpPr txBox="1">
            <a:spLocks noChangeArrowheads="1"/>
          </p:cNvSpPr>
          <p:nvPr/>
        </p:nvSpPr>
        <p:spPr bwMode="auto">
          <a:xfrm>
            <a:off x="0" y="3810000"/>
            <a:ext cx="9143999"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AU" sz="2600" dirty="0">
                <a:latin typeface="Century Gothic" pitchFamily="34" charset="0"/>
              </a:rPr>
              <a:t>anonymity = pseudonymity + </a:t>
            </a:r>
            <a:r>
              <a:rPr lang="en-AU" sz="2600" dirty="0" err="1">
                <a:latin typeface="Century Gothic" pitchFamily="34" charset="0"/>
              </a:rPr>
              <a:t>unlinkability</a:t>
            </a:r>
            <a:endParaRPr lang="en-AU" sz="2600" dirty="0">
              <a:latin typeface="Century Gothic" pitchFamily="34" charset="0"/>
            </a:endParaRPr>
          </a:p>
          <a:p>
            <a:pPr marL="457200" indent="-457200" algn="just" eaLnBrk="1" hangingPunct="1">
              <a:lnSpc>
                <a:spcPct val="150000"/>
              </a:lnSpc>
              <a:buSzPct val="75000"/>
              <a:buBlip>
                <a:blip r:embed="rId3"/>
              </a:buBlip>
            </a:pPr>
            <a:r>
              <a:rPr lang="en-US" sz="2600" dirty="0" err="1">
                <a:latin typeface="Century Gothic" pitchFamily="34" charset="0"/>
              </a:rPr>
              <a:t>unlinkability</a:t>
            </a:r>
            <a:r>
              <a:rPr lang="en-US" sz="2600" dirty="0">
                <a:latin typeface="Century Gothic" pitchFamily="34" charset="0"/>
              </a:rPr>
              <a:t> – different interactions of the same user with the system should not be linkable to each other</a:t>
            </a:r>
          </a:p>
          <a:p>
            <a:pPr marL="457200" indent="-457200" algn="just" eaLnBrk="1" hangingPunct="1">
              <a:lnSpc>
                <a:spcPct val="150000"/>
              </a:lnSpc>
              <a:buSzPct val="75000"/>
              <a:buBlip>
                <a:blip r:embed="rId3"/>
              </a:buBlip>
            </a:pPr>
            <a:r>
              <a:rPr lang="en-US" sz="2600" dirty="0">
                <a:latin typeface="Century Gothic" pitchFamily="34" charset="0"/>
              </a:rPr>
              <a:t>capability of adversary</a:t>
            </a:r>
          </a:p>
          <a:p>
            <a:pPr marL="457200" indent="-457200" algn="just" eaLnBrk="1" hangingPunct="1">
              <a:lnSpc>
                <a:spcPct val="150000"/>
              </a:lnSpc>
              <a:buSzPct val="75000"/>
              <a:buBlip>
                <a:blip r:embed="rId3"/>
              </a:buBlip>
            </a:pPr>
            <a:r>
              <a:rPr lang="en-US" sz="2600" dirty="0">
                <a:latin typeface="Century Gothic" pitchFamily="34" charset="0"/>
              </a:rPr>
              <a:t>Tor!</a:t>
            </a:r>
          </a:p>
        </p:txBody>
      </p:sp>
    </p:spTree>
    <p:extLst>
      <p:ext uri="{BB962C8B-B14F-4D97-AF65-F5344CB8AC3E}">
        <p14:creationId xmlns:p14="http://schemas.microsoft.com/office/powerpoint/2010/main" val="257528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unlinkability</a:t>
            </a:r>
            <a:endParaRPr lang="en-US" sz="4000" b="1" cap="all" dirty="0">
              <a:latin typeface="Arial Rounded MT Bold" pitchFamily="34" charset="0"/>
            </a:endParaRPr>
          </a:p>
        </p:txBody>
      </p:sp>
      <p:sp>
        <p:nvSpPr>
          <p:cNvPr id="7" name="Text Box 3"/>
          <p:cNvSpPr txBox="1">
            <a:spLocks noChangeArrowheads="1"/>
          </p:cNvSpPr>
          <p:nvPr/>
        </p:nvSpPr>
        <p:spPr bwMode="auto">
          <a:xfrm>
            <a:off x="76200" y="838200"/>
            <a:ext cx="8885237"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why? linked profiles may be </a:t>
            </a:r>
            <a:r>
              <a:rPr lang="en-AU" sz="2600" dirty="0" err="1">
                <a:latin typeface="Century Gothic" pitchFamily="34" charset="0"/>
              </a:rPr>
              <a:t>deanonymized</a:t>
            </a:r>
            <a:endParaRPr lang="en-AU" sz="2600" dirty="0">
              <a:latin typeface="Century Gothic" pitchFamily="34" charset="0"/>
            </a:endParaRPr>
          </a:p>
          <a:p>
            <a:pPr marL="1200150" lvl="1" indent="-457200" eaLnBrk="1" hangingPunct="1">
              <a:lnSpc>
                <a:spcPct val="150000"/>
              </a:lnSpc>
              <a:buSzPct val="75000"/>
              <a:buBlip>
                <a:blip r:embed="rId3"/>
              </a:buBlip>
            </a:pPr>
            <a:r>
              <a:rPr lang="en-AU" sz="2600" dirty="0">
                <a:latin typeface="Century Gothic" pitchFamily="34" charset="0"/>
              </a:rPr>
              <a:t>side channels</a:t>
            </a:r>
          </a:p>
          <a:p>
            <a:pPr marL="1200150" lvl="1" indent="-457200" eaLnBrk="1" hangingPunct="1">
              <a:lnSpc>
                <a:spcPct val="150000"/>
              </a:lnSpc>
              <a:buSzPct val="75000"/>
              <a:buBlip>
                <a:blip r:embed="rId3"/>
              </a:buBlip>
            </a:pPr>
            <a:r>
              <a:rPr lang="en-AU" sz="2600" dirty="0">
                <a:latin typeface="Century Gothic" pitchFamily="34" charset="0"/>
              </a:rPr>
              <a:t>many </a:t>
            </a:r>
            <a:r>
              <a:rPr lang="en-AU" sz="2600" dirty="0" err="1">
                <a:latin typeface="Century Gothic" pitchFamily="34" charset="0"/>
              </a:rPr>
              <a:t>Bitcoin</a:t>
            </a:r>
            <a:r>
              <a:rPr lang="en-AU" sz="2600" dirty="0">
                <a:latin typeface="Century Gothic" pitchFamily="34" charset="0"/>
              </a:rPr>
              <a:t> exchanges track identity</a:t>
            </a: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3</a:t>
            </a:r>
          </a:p>
        </p:txBody>
      </p:sp>
      <p:sp>
        <p:nvSpPr>
          <p:cNvPr id="10" name="Text Box 3"/>
          <p:cNvSpPr txBox="1">
            <a:spLocks noChangeArrowheads="1"/>
          </p:cNvSpPr>
          <p:nvPr/>
        </p:nvSpPr>
        <p:spPr bwMode="auto">
          <a:xfrm>
            <a:off x="0" y="4038600"/>
            <a:ext cx="9143999"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ctr" eaLnBrk="1" hangingPunct="1">
              <a:lnSpc>
                <a:spcPct val="150000"/>
              </a:lnSpc>
              <a:buSzPct val="75000"/>
              <a:buBlip>
                <a:blip r:embed="rId3"/>
              </a:buBlip>
            </a:pPr>
            <a:r>
              <a:rPr lang="en-AU" sz="2600" b="1" dirty="0" err="1">
                <a:latin typeface="Century Gothic" pitchFamily="34" charset="0"/>
              </a:rPr>
              <a:t>unlinkability</a:t>
            </a:r>
            <a:r>
              <a:rPr lang="en-AU" sz="2600" b="1" dirty="0">
                <a:latin typeface="Century Gothic" pitchFamily="34" charset="0"/>
              </a:rPr>
              <a:t> in </a:t>
            </a:r>
            <a:r>
              <a:rPr lang="en-AU" sz="2600" b="1" dirty="0" err="1">
                <a:latin typeface="Century Gothic" pitchFamily="34" charset="0"/>
              </a:rPr>
              <a:t>Bitcoin</a:t>
            </a:r>
            <a:endParaRPr lang="en-AU" sz="2600" b="1" dirty="0">
              <a:latin typeface="Century Gothic" pitchFamily="34" charset="0"/>
            </a:endParaRPr>
          </a:p>
          <a:p>
            <a:pPr marL="457200" indent="-457200" algn="just" eaLnBrk="1" hangingPunct="1">
              <a:lnSpc>
                <a:spcPct val="150000"/>
              </a:lnSpc>
              <a:buSzPct val="75000"/>
              <a:buBlip>
                <a:blip r:embed="rId3"/>
              </a:buBlip>
            </a:pPr>
            <a:r>
              <a:rPr lang="en-US" sz="2600" dirty="0">
                <a:latin typeface="Century Gothic" pitchFamily="34" charset="0"/>
              </a:rPr>
              <a:t>hard to link different addresses of the same user</a:t>
            </a:r>
          </a:p>
          <a:p>
            <a:pPr marL="457200" indent="-457200" algn="just" eaLnBrk="1" hangingPunct="1">
              <a:lnSpc>
                <a:spcPct val="150000"/>
              </a:lnSpc>
              <a:buSzPct val="75000"/>
              <a:buBlip>
                <a:blip r:embed="rId3"/>
              </a:buBlip>
            </a:pPr>
            <a:r>
              <a:rPr lang="en-US" sz="2600" dirty="0">
                <a:latin typeface="Century Gothic" pitchFamily="34" charset="0"/>
              </a:rPr>
              <a:t>hard to link different transactions of the same user</a:t>
            </a:r>
          </a:p>
          <a:p>
            <a:pPr marL="457200" indent="-457200" algn="just" eaLnBrk="1" hangingPunct="1">
              <a:lnSpc>
                <a:spcPct val="150000"/>
              </a:lnSpc>
              <a:buSzPct val="75000"/>
              <a:buBlip>
                <a:blip r:embed="rId3"/>
              </a:buBlip>
            </a:pPr>
            <a:r>
              <a:rPr lang="en-US" sz="2600" dirty="0">
                <a:latin typeface="Century Gothic" pitchFamily="34" charset="0"/>
              </a:rPr>
              <a:t>hard to link sender of a payment to its recipient</a:t>
            </a:r>
          </a:p>
        </p:txBody>
      </p:sp>
    </p:spTree>
    <p:extLst>
      <p:ext uri="{BB962C8B-B14F-4D97-AF65-F5344CB8AC3E}">
        <p14:creationId xmlns:p14="http://schemas.microsoft.com/office/powerpoint/2010/main" val="300242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anonymity</a:t>
            </a:r>
          </a:p>
        </p:txBody>
      </p:sp>
      <p:sp>
        <p:nvSpPr>
          <p:cNvPr id="33"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4</a:t>
            </a:r>
          </a:p>
        </p:txBody>
      </p:sp>
      <p:sp>
        <p:nvSpPr>
          <p:cNvPr id="14" name="Text Box 3"/>
          <p:cNvSpPr txBox="1">
            <a:spLocks noChangeArrowheads="1"/>
          </p:cNvSpPr>
          <p:nvPr/>
        </p:nvSpPr>
        <p:spPr bwMode="auto">
          <a:xfrm>
            <a:off x="76200" y="838200"/>
            <a:ext cx="8885237"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complete </a:t>
            </a:r>
            <a:r>
              <a:rPr lang="en-US" sz="2600" dirty="0" err="1">
                <a:latin typeface="Century Gothic" pitchFamily="34" charset="0"/>
              </a:rPr>
              <a:t>unlinkability</a:t>
            </a:r>
            <a:r>
              <a:rPr lang="en-US" sz="2600" dirty="0">
                <a:latin typeface="Century Gothic" pitchFamily="34" charset="0"/>
              </a:rPr>
              <a:t> is hard</a:t>
            </a:r>
            <a:endParaRPr lang="en-AU" sz="2600" dirty="0">
              <a:latin typeface="Century Gothic" pitchFamily="34" charset="0"/>
            </a:endParaRPr>
          </a:p>
          <a:p>
            <a:pPr marL="457200" indent="-457200" eaLnBrk="1" hangingPunct="1">
              <a:lnSpc>
                <a:spcPct val="150000"/>
              </a:lnSpc>
              <a:buSzPct val="75000"/>
              <a:buBlip>
                <a:blip r:embed="rId3"/>
              </a:buBlip>
            </a:pPr>
            <a:r>
              <a:rPr lang="en-US" sz="2600" dirty="0">
                <a:latin typeface="Century Gothic" pitchFamily="34" charset="0"/>
              </a:rPr>
              <a:t>next-best thing – hide in a crowd</a:t>
            </a:r>
          </a:p>
          <a:p>
            <a:pPr marL="457200" indent="-457200" eaLnBrk="1" hangingPunct="1">
              <a:lnSpc>
                <a:spcPct val="150000"/>
              </a:lnSpc>
              <a:buSzPct val="75000"/>
              <a:buBlip>
                <a:blip r:embed="rId3"/>
              </a:buBlip>
            </a:pPr>
            <a:r>
              <a:rPr lang="en-US" sz="2600" b="1" dirty="0">
                <a:latin typeface="Century Gothic" pitchFamily="34" charset="0"/>
              </a:rPr>
              <a:t>anonymity set</a:t>
            </a:r>
          </a:p>
          <a:p>
            <a:pPr marL="457200" indent="-457200" eaLnBrk="1" hangingPunct="1">
              <a:lnSpc>
                <a:spcPct val="150000"/>
              </a:lnSpc>
              <a:buSzPct val="75000"/>
              <a:buBlip>
                <a:blip r:embed="rId3"/>
              </a:buBlip>
            </a:pPr>
            <a:r>
              <a:rPr lang="en-US" sz="2600" dirty="0">
                <a:latin typeface="Century Gothic" pitchFamily="34" charset="0"/>
              </a:rPr>
              <a:t>numbers</a:t>
            </a:r>
            <a:endParaRPr lang="en-AU" sz="2600" dirty="0">
              <a:latin typeface="Century Gothic" pitchFamily="34" charset="0"/>
            </a:endParaRPr>
          </a:p>
        </p:txBody>
      </p:sp>
      <p:sp>
        <p:nvSpPr>
          <p:cNvPr id="16" name="Text Box 3"/>
          <p:cNvSpPr txBox="1">
            <a:spLocks noChangeArrowheads="1"/>
          </p:cNvSpPr>
          <p:nvPr/>
        </p:nvSpPr>
        <p:spPr bwMode="auto">
          <a:xfrm>
            <a:off x="0" y="3847743"/>
            <a:ext cx="9143999"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to calculate anonymity set:</a:t>
            </a:r>
          </a:p>
          <a:p>
            <a:pPr marL="1200150" lvl="1" indent="-457200" eaLnBrk="1" hangingPunct="1">
              <a:lnSpc>
                <a:spcPct val="150000"/>
              </a:lnSpc>
              <a:buSzPct val="75000"/>
              <a:buBlip>
                <a:blip r:embed="rId3"/>
              </a:buBlip>
            </a:pPr>
            <a:r>
              <a:rPr lang="en-US" sz="2600" dirty="0">
                <a:latin typeface="Century Gothic" pitchFamily="34" charset="0"/>
              </a:rPr>
              <a:t>define adversary model</a:t>
            </a:r>
          </a:p>
          <a:p>
            <a:pPr marL="1200150" lvl="1" indent="-457200" eaLnBrk="1" hangingPunct="1">
              <a:lnSpc>
                <a:spcPct val="150000"/>
              </a:lnSpc>
              <a:buSzPct val="75000"/>
              <a:buBlip>
                <a:blip r:embed="rId3"/>
              </a:buBlip>
            </a:pPr>
            <a:r>
              <a:rPr lang="en-US" sz="2600" dirty="0">
                <a:latin typeface="Century Gothic" pitchFamily="34" charset="0"/>
              </a:rPr>
              <a:t>reason carefully about what adversary knows, does not know, and </a:t>
            </a:r>
            <a:r>
              <a:rPr lang="en-US" sz="2600" u="sng" dirty="0">
                <a:latin typeface="Century Gothic" pitchFamily="34" charset="0"/>
              </a:rPr>
              <a:t>cannot</a:t>
            </a:r>
            <a:r>
              <a:rPr lang="en-US" sz="2600" dirty="0">
                <a:latin typeface="Century Gothic" pitchFamily="34" charset="0"/>
              </a:rPr>
              <a:t> know</a:t>
            </a:r>
          </a:p>
        </p:txBody>
      </p:sp>
    </p:spTree>
    <p:extLst>
      <p:ext uri="{BB962C8B-B14F-4D97-AF65-F5344CB8AC3E}">
        <p14:creationId xmlns:p14="http://schemas.microsoft.com/office/powerpoint/2010/main" val="403271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Chaum’s</a:t>
            </a:r>
            <a:r>
              <a:rPr lang="en-US" sz="4000" b="1" cap="all" dirty="0">
                <a:latin typeface="Arial Rounded MT Bold" pitchFamily="34" charset="0"/>
              </a:rPr>
              <a:t>  anonymous  e-cash</a:t>
            </a:r>
          </a:p>
        </p:txBody>
      </p:sp>
      <p:sp>
        <p:nvSpPr>
          <p:cNvPr id="14" name="Text Box 3"/>
          <p:cNvSpPr txBox="1">
            <a:spLocks noChangeArrowheads="1"/>
          </p:cNvSpPr>
          <p:nvPr/>
        </p:nvSpPr>
        <p:spPr bwMode="auto">
          <a:xfrm>
            <a:off x="76200" y="838200"/>
            <a:ext cx="8885237" cy="360098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1983!</a:t>
            </a:r>
          </a:p>
          <a:p>
            <a:pPr marL="457200" indent="-457200" eaLnBrk="1" hangingPunct="1">
              <a:lnSpc>
                <a:spcPct val="150000"/>
              </a:lnSpc>
              <a:buSzPct val="75000"/>
              <a:buBlip>
                <a:blip r:embed="rId3"/>
              </a:buBlip>
            </a:pPr>
            <a:r>
              <a:rPr lang="en-US" sz="2600" dirty="0">
                <a:latin typeface="Century Gothic" pitchFamily="34" charset="0"/>
              </a:rPr>
              <a:t>blind signature primitive</a:t>
            </a:r>
          </a:p>
          <a:p>
            <a:pPr marL="457200" indent="-457200" eaLnBrk="1" hangingPunct="1">
              <a:lnSpc>
                <a:spcPct val="150000"/>
              </a:lnSpc>
              <a:buSzPct val="75000"/>
              <a:buBlip>
                <a:blip r:embed="rId3"/>
              </a:buBlip>
            </a:pPr>
            <a:r>
              <a:rPr lang="en-US" sz="2600" dirty="0">
                <a:latin typeface="Century Gothic" pitchFamily="34" charset="0"/>
              </a:rPr>
              <a:t>Alice generates coin</a:t>
            </a:r>
          </a:p>
          <a:p>
            <a:pPr marL="457200" indent="-457200" eaLnBrk="1" hangingPunct="1">
              <a:lnSpc>
                <a:spcPct val="150000"/>
              </a:lnSpc>
              <a:buSzPct val="75000"/>
              <a:buBlip>
                <a:blip r:embed="rId3"/>
              </a:buBlip>
            </a:pPr>
            <a:r>
              <a:rPr lang="en-US" sz="2600" dirty="0">
                <a:latin typeface="Century Gothic" pitchFamily="34" charset="0"/>
              </a:rPr>
              <a:t>Alice obfuscates coin identity</a:t>
            </a:r>
          </a:p>
          <a:p>
            <a:pPr marL="457200" indent="-457200" eaLnBrk="1" hangingPunct="1">
              <a:lnSpc>
                <a:spcPct val="150000"/>
              </a:lnSpc>
              <a:buSzPct val="75000"/>
              <a:buBlip>
                <a:blip r:embed="rId3"/>
              </a:buBlip>
            </a:pPr>
            <a:r>
              <a:rPr lang="en-US" sz="2600" dirty="0">
                <a:latin typeface="Century Gothic" pitchFamily="34" charset="0"/>
              </a:rPr>
              <a:t>Bank signs obfuscated coin</a:t>
            </a:r>
          </a:p>
          <a:p>
            <a:pPr marL="457200" indent="-457200" eaLnBrk="1" hangingPunct="1">
              <a:lnSpc>
                <a:spcPct val="150000"/>
              </a:lnSpc>
              <a:buSzPct val="75000"/>
              <a:buBlip>
                <a:blip r:embed="rId3"/>
              </a:buBlip>
            </a:pPr>
            <a:r>
              <a:rPr lang="en-US" sz="2600" dirty="0">
                <a:latin typeface="Century Gothic" pitchFamily="34" charset="0"/>
              </a:rPr>
              <a:t>sealed envelope analogy</a:t>
            </a:r>
          </a:p>
        </p:txBody>
      </p:sp>
      <p:sp>
        <p:nvSpPr>
          <p:cNvPr id="2" name="AutoShape 2" descr="Related imag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876299"/>
            <a:ext cx="3119437" cy="311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5" descr="Image result for david chaum ecash"/>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749300"/>
            <a:ext cx="3733800" cy="610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5</a:t>
            </a:r>
          </a:p>
        </p:txBody>
      </p:sp>
    </p:spTree>
    <p:extLst>
      <p:ext uri="{BB962C8B-B14F-4D97-AF65-F5344CB8AC3E}">
        <p14:creationId xmlns:p14="http://schemas.microsoft.com/office/powerpoint/2010/main" val="324969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fade">
                                      <p:cBhvr>
                                        <p:cTn id="23"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E-cash</a:t>
            </a:r>
          </a:p>
        </p:txBody>
      </p:sp>
      <p:sp>
        <p:nvSpPr>
          <p:cNvPr id="33" name="Text Box 6"/>
          <p:cNvSpPr txBox="1">
            <a:spLocks noChangeArrowheads="1"/>
          </p:cNvSpPr>
          <p:nvPr/>
        </p:nvSpPr>
        <p:spPr bwMode="auto">
          <a:xfrm>
            <a:off x="8778875" y="6421438"/>
            <a:ext cx="365125"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6</a:t>
            </a:r>
          </a:p>
        </p:txBody>
      </p:sp>
      <p:sp>
        <p:nvSpPr>
          <p:cNvPr id="14" name="Text Box 3"/>
          <p:cNvSpPr txBox="1">
            <a:spLocks noChangeArrowheads="1"/>
          </p:cNvSpPr>
          <p:nvPr/>
        </p:nvSpPr>
        <p:spPr bwMode="auto">
          <a:xfrm>
            <a:off x="76200" y="762000"/>
            <a:ext cx="8885237"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Alice spends coin</a:t>
            </a:r>
          </a:p>
          <a:p>
            <a:pPr marL="457200" indent="-457200" eaLnBrk="1" hangingPunct="1">
              <a:lnSpc>
                <a:spcPct val="150000"/>
              </a:lnSpc>
              <a:buSzPct val="75000"/>
              <a:buBlip>
                <a:blip r:embed="rId3"/>
              </a:buBlip>
            </a:pPr>
            <a:r>
              <a:rPr lang="en-US" sz="2600" dirty="0">
                <a:latin typeface="Century Gothic" pitchFamily="34" charset="0"/>
              </a:rPr>
              <a:t>Bob cashes coin from bank</a:t>
            </a:r>
          </a:p>
          <a:p>
            <a:pPr marL="457200" indent="-457200" eaLnBrk="1" hangingPunct="1">
              <a:lnSpc>
                <a:spcPct val="150000"/>
              </a:lnSpc>
              <a:buSzPct val="75000"/>
              <a:buBlip>
                <a:blip r:embed="rId3"/>
              </a:buBlip>
            </a:pPr>
            <a:r>
              <a:rPr lang="en-US" sz="2600" dirty="0" err="1">
                <a:latin typeface="Century Gothic" pitchFamily="34" charset="0"/>
              </a:rPr>
              <a:t>unlinkability</a:t>
            </a:r>
            <a:r>
              <a:rPr lang="en-US" sz="2600" dirty="0">
                <a:latin typeface="Century Gothic" pitchFamily="34" charset="0"/>
              </a:rPr>
              <a:t>?</a:t>
            </a:r>
          </a:p>
          <a:p>
            <a:pPr marL="457200" indent="-457200" eaLnBrk="1" hangingPunct="1">
              <a:lnSpc>
                <a:spcPct val="150000"/>
              </a:lnSpc>
              <a:buSzPct val="75000"/>
              <a:buBlip>
                <a:blip r:embed="rId3"/>
              </a:buBlip>
            </a:pPr>
            <a:r>
              <a:rPr lang="en-US" sz="2600" dirty="0">
                <a:latin typeface="Century Gothic" pitchFamily="34" charset="0"/>
              </a:rPr>
              <a:t>double-spend?</a:t>
            </a:r>
          </a:p>
        </p:txBody>
      </p:sp>
      <p:sp>
        <p:nvSpPr>
          <p:cNvPr id="32" name="Text Box 3"/>
          <p:cNvSpPr txBox="1">
            <a:spLocks noChangeArrowheads="1"/>
          </p:cNvSpPr>
          <p:nvPr/>
        </p:nvSpPr>
        <p:spPr bwMode="auto">
          <a:xfrm>
            <a:off x="76200" y="4343400"/>
            <a:ext cx="8885237"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disadvantages:</a:t>
            </a:r>
          </a:p>
          <a:p>
            <a:pPr marL="1200150" lvl="1" indent="-457200" eaLnBrk="1" hangingPunct="1">
              <a:lnSpc>
                <a:spcPct val="150000"/>
              </a:lnSpc>
              <a:buSzPct val="75000"/>
              <a:buBlip>
                <a:blip r:embed="rId3"/>
              </a:buBlip>
            </a:pPr>
            <a:r>
              <a:rPr lang="en-US" sz="2600" dirty="0">
                <a:latin typeface="Century Gothic" pitchFamily="34" charset="0"/>
              </a:rPr>
              <a:t>centralization</a:t>
            </a:r>
          </a:p>
          <a:p>
            <a:pPr marL="1200150" lvl="1" indent="-457200" eaLnBrk="1" hangingPunct="1">
              <a:lnSpc>
                <a:spcPct val="150000"/>
              </a:lnSpc>
              <a:buSzPct val="75000"/>
              <a:buBlip>
                <a:blip r:embed="rId3"/>
              </a:buBlip>
            </a:pPr>
            <a:r>
              <a:rPr lang="en-US" sz="2600" dirty="0">
                <a:latin typeface="Century Gothic" pitchFamily="34" charset="0"/>
              </a:rPr>
              <a:t>interactive protocol</a:t>
            </a:r>
          </a:p>
        </p:txBody>
      </p:sp>
    </p:spTree>
    <p:extLst>
      <p:ext uri="{BB962C8B-B14F-4D97-AF65-F5344CB8AC3E}">
        <p14:creationId xmlns:p14="http://schemas.microsoft.com/office/powerpoint/2010/main" val="128764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p:bldP spid="14"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11876" y="-11875"/>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Deanonymization</a:t>
            </a:r>
            <a:endParaRPr lang="en-US" sz="4000" b="1" cap="all" dirty="0">
              <a:latin typeface="Arial Rounded MT Bold" pitchFamily="34" charset="0"/>
            </a:endParaRP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7</a:t>
            </a:r>
          </a:p>
        </p:txBody>
      </p:sp>
      <p:sp>
        <p:nvSpPr>
          <p:cNvPr id="17" name="Text Box 3"/>
          <p:cNvSpPr txBox="1">
            <a:spLocks noChangeArrowheads="1"/>
          </p:cNvSpPr>
          <p:nvPr/>
        </p:nvSpPr>
        <p:spPr bwMode="auto">
          <a:xfrm>
            <a:off x="76200" y="762000"/>
            <a:ext cx="9067799"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err="1">
                <a:latin typeface="Century Gothic" pitchFamily="34" charset="0"/>
              </a:rPr>
              <a:t>Wikileaks</a:t>
            </a:r>
            <a:r>
              <a:rPr lang="en-US" sz="2600" dirty="0">
                <a:latin typeface="Century Gothic" pitchFamily="34" charset="0"/>
              </a:rPr>
              <a:t> (</a:t>
            </a:r>
            <a:r>
              <a:rPr lang="en-US" sz="2600" dirty="0">
                <a:latin typeface="Century Gothic" pitchFamily="34" charset="0"/>
                <a:hlinkClick r:id="rId4"/>
              </a:rPr>
              <a:t>link</a:t>
            </a:r>
            <a:r>
              <a:rPr lang="en-US" sz="2600" dirty="0">
                <a:latin typeface="Century Gothic" pitchFamily="34" charset="0"/>
              </a:rPr>
              <a:t>)</a:t>
            </a:r>
          </a:p>
          <a:p>
            <a:pPr marL="457200" indent="-457200" eaLnBrk="1" hangingPunct="1">
              <a:lnSpc>
                <a:spcPct val="150000"/>
              </a:lnSpc>
              <a:buSzPct val="75000"/>
              <a:buBlip>
                <a:blip r:embed="rId3"/>
              </a:buBlip>
            </a:pPr>
            <a:r>
              <a:rPr lang="en-US" sz="2600" dirty="0">
                <a:latin typeface="Century Gothic" pitchFamily="34" charset="0"/>
              </a:rPr>
              <a:t>best practice: new address</a:t>
            </a:r>
          </a:p>
          <a:p>
            <a:pPr marL="457200" indent="-457200" eaLnBrk="1" hangingPunct="1">
              <a:lnSpc>
                <a:spcPct val="150000"/>
              </a:lnSpc>
              <a:buSzPct val="75000"/>
              <a:buBlip>
                <a:blip r:embed="rId3"/>
              </a:buBlip>
            </a:pPr>
            <a:r>
              <a:rPr lang="en-US" sz="2600" dirty="0" err="1">
                <a:latin typeface="Century Gothic" pitchFamily="34" charset="0"/>
              </a:rPr>
              <a:t>unlinkability</a:t>
            </a:r>
            <a:r>
              <a:rPr lang="en-US" sz="2600" dirty="0">
                <a:latin typeface="Century Gothic" pitchFamily="34" charset="0"/>
              </a:rPr>
              <a:t>?</a:t>
            </a:r>
          </a:p>
        </p:txBody>
      </p:sp>
      <p:sp>
        <p:nvSpPr>
          <p:cNvPr id="41" name="Text Box 3"/>
          <p:cNvSpPr txBox="1">
            <a:spLocks noChangeArrowheads="1"/>
          </p:cNvSpPr>
          <p:nvPr/>
        </p:nvSpPr>
        <p:spPr bwMode="auto">
          <a:xfrm>
            <a:off x="76200" y="5638800"/>
            <a:ext cx="8885237"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shared spending = joint control, ownership</a:t>
            </a:r>
          </a:p>
          <a:p>
            <a:pPr marL="457200" indent="-457200" eaLnBrk="1" hangingPunct="1">
              <a:lnSpc>
                <a:spcPct val="150000"/>
              </a:lnSpc>
              <a:buSzPct val="75000"/>
              <a:buBlip>
                <a:blip r:embed="rId3"/>
              </a:buBlip>
            </a:pPr>
            <a:r>
              <a:rPr lang="en-US" sz="2600" dirty="0">
                <a:latin typeface="Century Gothic" pitchFamily="34" charset="0"/>
              </a:rPr>
              <a:t>transitive linking</a:t>
            </a:r>
          </a:p>
        </p:txBody>
      </p:sp>
      <p:grpSp>
        <p:nvGrpSpPr>
          <p:cNvPr id="3" name="Group 2"/>
          <p:cNvGrpSpPr/>
          <p:nvPr/>
        </p:nvGrpSpPr>
        <p:grpSpPr>
          <a:xfrm>
            <a:off x="119063" y="2590800"/>
            <a:ext cx="5929117" cy="3057346"/>
            <a:chOff x="119063" y="2590800"/>
            <a:chExt cx="5929117" cy="3057346"/>
          </a:xfrm>
        </p:grpSpPr>
        <p:grpSp>
          <p:nvGrpSpPr>
            <p:cNvPr id="2" name="Group 1"/>
            <p:cNvGrpSpPr/>
            <p:nvPr/>
          </p:nvGrpSpPr>
          <p:grpSpPr>
            <a:xfrm>
              <a:off x="119063" y="2590800"/>
              <a:ext cx="5929117" cy="3032505"/>
              <a:chOff x="609600" y="1333632"/>
              <a:chExt cx="5387809" cy="2646449"/>
            </a:xfrm>
          </p:grpSpPr>
          <p:sp>
            <p:nvSpPr>
              <p:cNvPr id="18" name="Shape 185"/>
              <p:cNvSpPr/>
              <p:nvPr/>
            </p:nvSpPr>
            <p:spPr>
              <a:xfrm>
                <a:off x="1838526" y="1371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5</a:t>
                </a:r>
                <a:endParaRPr/>
              </a:p>
            </p:txBody>
          </p:sp>
          <p:sp>
            <p:nvSpPr>
              <p:cNvPr id="19" name="Shape 186"/>
              <p:cNvSpPr/>
              <p:nvPr/>
            </p:nvSpPr>
            <p:spPr>
              <a:xfrm>
                <a:off x="1838526" y="2397621"/>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3</a:t>
                </a:r>
                <a:endParaRPr/>
              </a:p>
            </p:txBody>
          </p:sp>
          <p:sp>
            <p:nvSpPr>
              <p:cNvPr id="31" name="Shape 188"/>
              <p:cNvSpPr/>
              <p:nvPr/>
            </p:nvSpPr>
            <p:spPr>
              <a:xfrm>
                <a:off x="5061319" y="2714172"/>
                <a:ext cx="762000" cy="762000"/>
              </a:xfrm>
              <a:prstGeom prst="roundRect">
                <a:avLst>
                  <a:gd name="adj" fmla="val 16667"/>
                </a:avLst>
              </a:prstGeom>
              <a:gradFill>
                <a:gsLst>
                  <a:gs pos="0">
                    <a:srgbClr val="FFE8BF"/>
                  </a:gs>
                  <a:gs pos="35000">
                    <a:srgbClr val="FFEFD2"/>
                  </a:gs>
                  <a:gs pos="100000">
                    <a:srgbClr val="FFF8EF"/>
                  </a:gs>
                </a:gsLst>
                <a:lin ang="16200000" scaled="0"/>
              </a:gradFill>
              <a:ln w="9525" cap="flat" cmpd="sng">
                <a:solidFill>
                  <a:srgbClr val="D79D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3200" b="0" i="0" u="none" strike="noStrike" cap="none">
                  <a:solidFill>
                    <a:schemeClr val="dk1"/>
                  </a:solidFill>
                  <a:latin typeface="Arial"/>
                  <a:ea typeface="Arial"/>
                  <a:cs typeface="Arial"/>
                  <a:sym typeface="Arial"/>
                </a:endParaRPr>
              </a:p>
            </p:txBody>
          </p:sp>
          <p:sp>
            <p:nvSpPr>
              <p:cNvPr id="32" name="Shape 189"/>
              <p:cNvSpPr txBox="1"/>
              <p:nvPr/>
            </p:nvSpPr>
            <p:spPr>
              <a:xfrm>
                <a:off x="5242585" y="2118160"/>
                <a:ext cx="399468"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3200" b="0" i="0" u="none" strike="noStrike" cap="none">
                    <a:solidFill>
                      <a:srgbClr val="000000"/>
                    </a:solidFill>
                    <a:latin typeface="Trebuchet MS"/>
                    <a:ea typeface="Trebuchet MS"/>
                    <a:cs typeface="Trebuchet MS"/>
                    <a:sym typeface="Trebuchet MS"/>
                  </a:rPr>
                  <a:t>8</a:t>
                </a:r>
                <a:endParaRPr sz="3200" b="0" i="0" u="none" strike="noStrike" cap="none">
                  <a:solidFill>
                    <a:srgbClr val="000000"/>
                  </a:solidFill>
                  <a:latin typeface="Trebuchet MS"/>
                  <a:ea typeface="Trebuchet MS"/>
                  <a:cs typeface="Trebuchet MS"/>
                  <a:sym typeface="Trebuchet MS"/>
                </a:endParaRPr>
              </a:p>
            </p:txBody>
          </p:sp>
          <p:sp>
            <p:nvSpPr>
              <p:cNvPr id="33" name="Shape 190"/>
              <p:cNvSpPr txBox="1"/>
              <p:nvPr/>
            </p:nvSpPr>
            <p:spPr>
              <a:xfrm>
                <a:off x="3124200" y="3333750"/>
                <a:ext cx="1350050"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a:buNone/>
                </a:pPr>
                <a:r>
                  <a:rPr lang="en" sz="1800" b="0" i="0" u="none" strike="noStrike" cap="none">
                    <a:solidFill>
                      <a:srgbClr val="000000"/>
                    </a:solidFill>
                    <a:latin typeface="Trebuchet MS"/>
                    <a:ea typeface="Trebuchet MS"/>
                    <a:cs typeface="Trebuchet MS"/>
                    <a:sym typeface="Trebuchet MS"/>
                  </a:rPr>
                  <a:t>Single </a:t>
                </a:r>
                <a:endParaRPr/>
              </a:p>
              <a:p>
                <a:pPr marL="0" marR="0" lvl="0" indent="0" algn="ctr" rtl="0">
                  <a:lnSpc>
                    <a:spcPct val="100000"/>
                  </a:lnSpc>
                  <a:spcBef>
                    <a:spcPts val="0"/>
                  </a:spcBef>
                  <a:spcAft>
                    <a:spcPts val="0"/>
                  </a:spcAft>
                  <a:buClr>
                    <a:srgbClr val="000000"/>
                  </a:buClr>
                  <a:buFont typeface="Trebuchet MS"/>
                  <a:buNone/>
                </a:pPr>
                <a:r>
                  <a:rPr lang="en" sz="1800" b="0" i="0" u="none" strike="noStrike" cap="none">
                    <a:solidFill>
                      <a:srgbClr val="000000"/>
                    </a:solidFill>
                    <a:latin typeface="Trebuchet MS"/>
                    <a:ea typeface="Trebuchet MS"/>
                    <a:cs typeface="Trebuchet MS"/>
                    <a:sym typeface="Trebuchet MS"/>
                  </a:rPr>
                  <a:t>transaction</a:t>
                </a:r>
                <a:endParaRPr sz="1800" b="0" i="0" u="none" strike="noStrike" cap="none">
                  <a:solidFill>
                    <a:srgbClr val="000000"/>
                  </a:solidFill>
                  <a:latin typeface="Trebuchet MS"/>
                  <a:ea typeface="Trebuchet MS"/>
                  <a:cs typeface="Trebuchet MS"/>
                  <a:sym typeface="Trebuchet MS"/>
                </a:endParaRPr>
              </a:p>
            </p:txBody>
          </p:sp>
          <p:cxnSp>
            <p:nvCxnSpPr>
              <p:cNvPr id="35" name="Shape 192"/>
              <p:cNvCxnSpPr>
                <a:stCxn id="19" idx="3"/>
              </p:cNvCxnSpPr>
              <p:nvPr/>
            </p:nvCxnSpPr>
            <p:spPr>
              <a:xfrm>
                <a:off x="2600526" y="2778620"/>
                <a:ext cx="1057200" cy="0"/>
              </a:xfrm>
              <a:prstGeom prst="straightConnector1">
                <a:avLst/>
              </a:prstGeom>
              <a:noFill/>
              <a:ln w="25400" cap="flat" cmpd="sng">
                <a:solidFill>
                  <a:srgbClr val="7F7F7F"/>
                </a:solidFill>
                <a:prstDash val="solid"/>
                <a:round/>
                <a:headEnd type="none" w="sm" len="sm"/>
                <a:tailEnd type="stealth" w="med" len="med"/>
              </a:ln>
            </p:spPr>
          </p:cxnSp>
          <p:cxnSp>
            <p:nvCxnSpPr>
              <p:cNvPr id="36" name="Shape 193"/>
              <p:cNvCxnSpPr>
                <a:stCxn id="18" idx="3"/>
              </p:cNvCxnSpPr>
              <p:nvPr/>
            </p:nvCxnSpPr>
            <p:spPr>
              <a:xfrm>
                <a:off x="2600526" y="1752600"/>
                <a:ext cx="1057200" cy="961500"/>
              </a:xfrm>
              <a:prstGeom prst="straightConnector1">
                <a:avLst/>
              </a:prstGeom>
              <a:noFill/>
              <a:ln w="25400" cap="flat" cmpd="sng">
                <a:solidFill>
                  <a:srgbClr val="7F7F7F"/>
                </a:solidFill>
                <a:prstDash val="solid"/>
                <a:round/>
                <a:headEnd type="none" w="sm" len="sm"/>
                <a:tailEnd type="stealth" w="med" len="med"/>
              </a:ln>
            </p:spPr>
          </p:cxnSp>
          <p:pic>
            <p:nvPicPr>
              <p:cNvPr id="37" name="Shape 194"/>
              <p:cNvPicPr preferRelativeResize="0"/>
              <p:nvPr/>
            </p:nvPicPr>
            <p:blipFill rotWithShape="1">
              <a:blip r:embed="rId5">
                <a:alphaModFix/>
              </a:blip>
              <a:srcRect/>
              <a:stretch/>
            </p:blipFill>
            <p:spPr>
              <a:xfrm flipH="1">
                <a:off x="609600" y="1799127"/>
                <a:ext cx="981276" cy="1063648"/>
              </a:xfrm>
              <a:prstGeom prst="rect">
                <a:avLst/>
              </a:prstGeom>
              <a:noFill/>
              <a:ln>
                <a:noFill/>
              </a:ln>
            </p:spPr>
          </p:pic>
          <p:pic>
            <p:nvPicPr>
              <p:cNvPr id="38" name="Shape 195" descr="http://openclipart.org/image/300px/svg_to_png/169445/1334074872.png"/>
              <p:cNvPicPr preferRelativeResize="0"/>
              <p:nvPr/>
            </p:nvPicPr>
            <p:blipFill rotWithShape="1">
              <a:blip r:embed="rId6">
                <a:alphaModFix/>
              </a:blip>
              <a:srcRect/>
              <a:stretch/>
            </p:blipFill>
            <p:spPr>
              <a:xfrm>
                <a:off x="4887229" y="1333632"/>
                <a:ext cx="1110180" cy="784528"/>
              </a:xfrm>
              <a:prstGeom prst="rect">
                <a:avLst/>
              </a:prstGeom>
              <a:noFill/>
              <a:ln>
                <a:noFill/>
              </a:ln>
            </p:spPr>
          </p:pic>
          <p:sp>
            <p:nvSpPr>
              <p:cNvPr id="39" name="Shape 196"/>
              <p:cNvSpPr/>
              <p:nvPr/>
            </p:nvSpPr>
            <p:spPr>
              <a:xfrm>
                <a:off x="3505200" y="2495550"/>
                <a:ext cx="609600" cy="740734"/>
              </a:xfrm>
              <a:prstGeom prst="rect">
                <a:avLst/>
              </a:prstGeom>
              <a:no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cxnSp>
            <p:nvCxnSpPr>
              <p:cNvPr id="40" name="Shape 197"/>
              <p:cNvCxnSpPr/>
              <p:nvPr/>
            </p:nvCxnSpPr>
            <p:spPr>
              <a:xfrm>
                <a:off x="4004245" y="3099814"/>
                <a:ext cx="1057074" cy="0"/>
              </a:xfrm>
              <a:prstGeom prst="straightConnector1">
                <a:avLst/>
              </a:prstGeom>
              <a:noFill/>
              <a:ln w="25400" cap="flat" cmpd="sng">
                <a:solidFill>
                  <a:srgbClr val="7F7F7F"/>
                </a:solidFill>
                <a:prstDash val="solid"/>
                <a:round/>
                <a:headEnd type="none" w="sm" len="sm"/>
                <a:tailEnd type="stealth" w="med" len="med"/>
              </a:ln>
            </p:spPr>
          </p:cxnSp>
        </p:grpSp>
        <p:sp>
          <p:nvSpPr>
            <p:cNvPr id="42" name="Shape 187"/>
            <p:cNvSpPr/>
            <p:nvPr/>
          </p:nvSpPr>
          <p:spPr>
            <a:xfrm>
              <a:off x="1471458" y="4886146"/>
              <a:ext cx="838557"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dirty="0">
                  <a:solidFill>
                    <a:schemeClr val="dk1"/>
                  </a:solidFill>
                  <a:latin typeface="Trebuchet MS"/>
                  <a:ea typeface="Trebuchet MS"/>
                  <a:cs typeface="Trebuchet MS"/>
                  <a:sym typeface="Trebuchet MS"/>
                </a:rPr>
                <a:t>6</a:t>
              </a:r>
              <a:endParaRPr sz="3200" b="0" i="0" u="none" strike="noStrike" cap="none" dirty="0">
                <a:solidFill>
                  <a:schemeClr val="dk1"/>
                </a:solidFill>
                <a:latin typeface="Trebuchet MS"/>
                <a:ea typeface="Trebuchet MS"/>
                <a:cs typeface="Trebuchet MS"/>
                <a:sym typeface="Trebuchet MS"/>
              </a:endParaRPr>
            </a:p>
          </p:txBody>
        </p:sp>
      </p:grpSp>
      <p:pic>
        <p:nvPicPr>
          <p:cNvPr id="22" name="Picture 21">
            <a:extLst>
              <a:ext uri="{FF2B5EF4-FFF2-40B4-BE49-F238E27FC236}">
                <a16:creationId xmlns:a16="http://schemas.microsoft.com/office/drawing/2014/main" id="{5C380E73-3F95-4F37-8493-E654D513BB4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2175723"/>
            <a:ext cx="9144000" cy="2506554"/>
          </a:xfrm>
          <a:prstGeom prst="rect">
            <a:avLst/>
          </a:prstGeom>
        </p:spPr>
      </p:pic>
    </p:spTree>
    <p:extLst>
      <p:ext uri="{BB962C8B-B14F-4D97-AF65-F5344CB8AC3E}">
        <p14:creationId xmlns:p14="http://schemas.microsoft.com/office/powerpoint/2010/main" val="416663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2"/>
                                        </p:tgtEl>
                                        <p:attrNameLst>
                                          <p:attrName>style.visibility</p:attrName>
                                        </p:attrNameLst>
                                      </p:cBhvr>
                                      <p:to>
                                        <p:strVal val="hidden"/>
                                      </p:to>
                                    </p:set>
                                  </p:sub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10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xEl>
                                              <p:pRg st="1" end="1"/>
                                            </p:txEl>
                                          </p:spTgt>
                                        </p:tgtEl>
                                        <p:attrNameLst>
                                          <p:attrName>style.visibility</p:attrName>
                                        </p:attrNameLst>
                                      </p:cBhvr>
                                      <p:to>
                                        <p:strVal val="visible"/>
                                      </p:to>
                                    </p:set>
                                    <p:animEffect transition="in" filter="fade">
                                      <p:cBhvr>
                                        <p:cTn id="25" dur="1000"/>
                                        <p:tgtEl>
                                          <p:spTgt spid="1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xEl>
                                              <p:pRg st="2" end="2"/>
                                            </p:txEl>
                                          </p:spTgt>
                                        </p:tgtEl>
                                        <p:attrNameLst>
                                          <p:attrName>style.visibility</p:attrName>
                                        </p:attrNameLst>
                                      </p:cBhvr>
                                      <p:to>
                                        <p:strVal val="visible"/>
                                      </p:to>
                                    </p:set>
                                    <p:animEffect transition="in" filter="fade">
                                      <p:cBhvr>
                                        <p:cTn id="30" dur="1000"/>
                                        <p:tgtEl>
                                          <p:spTgt spid="1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7" grpId="0" build="p"/>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steemitimages.com/0x0/https:/steemitimages.com/DQmREGJvWhPErVPvoB1aXZSRTqSsGvKBcC7JpFegBg31RdA/image.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steemitimages.com/0x0/https:/steemitimages.com/DQmREGJvWhPErVPvoB1aXZSRTqSsGvKBcC7JpFegBg31RdA/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steemitimages.com/0x0/https:/steemitimages.com/DQmREGJvWhPErVPvoB1aXZSRTqSsGvKBcC7JpFegBg31RdA/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Image result for blockchain mem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20"/>
          <p:cNvSpPr>
            <a:spLocks noChangeArrowheads="1"/>
          </p:cNvSpPr>
          <p:nvPr/>
        </p:nvSpPr>
        <p:spPr bwMode="auto">
          <a:xfrm>
            <a:off x="0" y="0"/>
            <a:ext cx="9155875"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Change address</a:t>
            </a:r>
          </a:p>
        </p:txBody>
      </p:sp>
      <p:sp>
        <p:nvSpPr>
          <p:cNvPr id="8" name="Text Box 6"/>
          <p:cNvSpPr txBox="1">
            <a:spLocks noChangeArrowheads="1"/>
          </p:cNvSpPr>
          <p:nvPr/>
        </p:nvSpPr>
        <p:spPr bwMode="auto">
          <a:xfrm>
            <a:off x="8778875" y="6421438"/>
            <a:ext cx="365125" cy="4365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8</a:t>
            </a:r>
          </a:p>
        </p:txBody>
      </p:sp>
      <p:sp>
        <p:nvSpPr>
          <p:cNvPr id="11" name="Text Box 3"/>
          <p:cNvSpPr txBox="1">
            <a:spLocks noChangeArrowheads="1"/>
          </p:cNvSpPr>
          <p:nvPr/>
        </p:nvSpPr>
        <p:spPr bwMode="auto">
          <a:xfrm>
            <a:off x="0" y="5057507"/>
            <a:ext cx="9143999"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change address?</a:t>
            </a:r>
          </a:p>
          <a:p>
            <a:pPr marL="457200" indent="-457200" eaLnBrk="1" hangingPunct="1">
              <a:lnSpc>
                <a:spcPct val="150000"/>
              </a:lnSpc>
              <a:buSzPct val="75000"/>
              <a:buBlip>
                <a:blip r:embed="rId3"/>
              </a:buBlip>
            </a:pPr>
            <a:r>
              <a:rPr lang="en-US" sz="2600" dirty="0">
                <a:latin typeface="Century Gothic" pitchFamily="34" charset="0"/>
              </a:rPr>
              <a:t>guesswork</a:t>
            </a:r>
          </a:p>
        </p:txBody>
      </p:sp>
      <p:grpSp>
        <p:nvGrpSpPr>
          <p:cNvPr id="6" name="Group 5"/>
          <p:cNvGrpSpPr/>
          <p:nvPr/>
        </p:nvGrpSpPr>
        <p:grpSpPr>
          <a:xfrm>
            <a:off x="155575" y="1066799"/>
            <a:ext cx="5997973" cy="3990708"/>
            <a:chOff x="609600" y="1333632"/>
            <a:chExt cx="5387809" cy="3466968"/>
          </a:xfrm>
        </p:grpSpPr>
        <p:sp>
          <p:nvSpPr>
            <p:cNvPr id="12" name="Shape 218"/>
            <p:cNvSpPr/>
            <p:nvPr/>
          </p:nvSpPr>
          <p:spPr>
            <a:xfrm>
              <a:off x="1838526" y="1371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5</a:t>
              </a:r>
              <a:endParaRPr/>
            </a:p>
          </p:txBody>
        </p:sp>
        <p:sp>
          <p:nvSpPr>
            <p:cNvPr id="13" name="Shape 219"/>
            <p:cNvSpPr/>
            <p:nvPr/>
          </p:nvSpPr>
          <p:spPr>
            <a:xfrm>
              <a:off x="1838526" y="2714172"/>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3</a:t>
              </a:r>
              <a:endParaRPr/>
            </a:p>
          </p:txBody>
        </p:sp>
        <p:sp>
          <p:nvSpPr>
            <p:cNvPr id="14" name="Shape 220"/>
            <p:cNvSpPr/>
            <p:nvPr/>
          </p:nvSpPr>
          <p:spPr>
            <a:xfrm>
              <a:off x="1838526" y="4038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6</a:t>
              </a:r>
              <a:endParaRPr sz="3200" b="0" i="0" u="none" strike="noStrike" cap="none">
                <a:solidFill>
                  <a:schemeClr val="dk1"/>
                </a:solidFill>
                <a:latin typeface="Trebuchet MS"/>
                <a:ea typeface="Trebuchet MS"/>
                <a:cs typeface="Trebuchet MS"/>
                <a:sym typeface="Trebuchet MS"/>
              </a:endParaRPr>
            </a:p>
          </p:txBody>
        </p:sp>
        <p:sp>
          <p:nvSpPr>
            <p:cNvPr id="15" name="Shape 221"/>
            <p:cNvSpPr/>
            <p:nvPr/>
          </p:nvSpPr>
          <p:spPr>
            <a:xfrm>
              <a:off x="5061319" y="2714172"/>
              <a:ext cx="762000" cy="762000"/>
            </a:xfrm>
            <a:prstGeom prst="roundRect">
              <a:avLst>
                <a:gd name="adj" fmla="val 16667"/>
              </a:avLst>
            </a:prstGeom>
            <a:gradFill>
              <a:gsLst>
                <a:gs pos="0">
                  <a:srgbClr val="FFE8BF"/>
                </a:gs>
                <a:gs pos="35000">
                  <a:srgbClr val="FFEFD2"/>
                </a:gs>
                <a:gs pos="100000">
                  <a:srgbClr val="FFF8EF"/>
                </a:gs>
              </a:gsLst>
              <a:lin ang="16200000" scaled="0"/>
            </a:gradFill>
            <a:ln w="9525" cap="flat" cmpd="sng">
              <a:solidFill>
                <a:srgbClr val="D79D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3200" b="0" i="0" u="none" strike="noStrike" cap="none">
                <a:solidFill>
                  <a:schemeClr val="dk1"/>
                </a:solidFill>
                <a:latin typeface="Arial"/>
                <a:ea typeface="Arial"/>
                <a:cs typeface="Arial"/>
                <a:sym typeface="Arial"/>
              </a:endParaRPr>
            </a:p>
          </p:txBody>
        </p:sp>
        <p:sp>
          <p:nvSpPr>
            <p:cNvPr id="16" name="Shape 222"/>
            <p:cNvSpPr txBox="1"/>
            <p:nvPr/>
          </p:nvSpPr>
          <p:spPr>
            <a:xfrm>
              <a:off x="5050466" y="2118160"/>
              <a:ext cx="764953"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a:buNone/>
              </a:pPr>
              <a:r>
                <a:rPr lang="en" sz="3200" b="0" i="0" u="none" strike="noStrike" cap="none">
                  <a:solidFill>
                    <a:srgbClr val="000000"/>
                  </a:solidFill>
                  <a:latin typeface="Trebuchet MS"/>
                  <a:ea typeface="Trebuchet MS"/>
                  <a:cs typeface="Trebuchet MS"/>
                  <a:sym typeface="Trebuchet MS"/>
                </a:rPr>
                <a:t>8.5</a:t>
              </a:r>
              <a:endParaRPr sz="3200" b="0" i="0" u="none" strike="noStrike" cap="none">
                <a:solidFill>
                  <a:srgbClr val="000000"/>
                </a:solidFill>
                <a:latin typeface="Trebuchet MS"/>
                <a:ea typeface="Trebuchet MS"/>
                <a:cs typeface="Trebuchet MS"/>
                <a:sym typeface="Trebuchet MS"/>
              </a:endParaRPr>
            </a:p>
          </p:txBody>
        </p:sp>
        <p:cxnSp>
          <p:nvCxnSpPr>
            <p:cNvPr id="18" name="Shape 224"/>
            <p:cNvCxnSpPr>
              <a:stCxn id="14" idx="3"/>
            </p:cNvCxnSpPr>
            <p:nvPr/>
          </p:nvCxnSpPr>
          <p:spPr>
            <a:xfrm rot="10800000" flipH="1">
              <a:off x="2600526" y="3943500"/>
              <a:ext cx="1133400" cy="476100"/>
            </a:xfrm>
            <a:prstGeom prst="straightConnector1">
              <a:avLst/>
            </a:prstGeom>
            <a:noFill/>
            <a:ln w="25400" cap="flat" cmpd="sng">
              <a:solidFill>
                <a:srgbClr val="7F7F7F"/>
              </a:solidFill>
              <a:prstDash val="solid"/>
              <a:round/>
              <a:headEnd type="none" w="sm" len="sm"/>
              <a:tailEnd type="stealth" w="med" len="med"/>
            </a:ln>
          </p:spPr>
        </p:cxnSp>
        <p:cxnSp>
          <p:nvCxnSpPr>
            <p:cNvPr id="19" name="Shape 225"/>
            <p:cNvCxnSpPr/>
            <p:nvPr/>
          </p:nvCxnSpPr>
          <p:spPr>
            <a:xfrm>
              <a:off x="2620452" y="3095172"/>
              <a:ext cx="1113348" cy="488444"/>
            </a:xfrm>
            <a:prstGeom prst="straightConnector1">
              <a:avLst/>
            </a:prstGeom>
            <a:noFill/>
            <a:ln w="25400" cap="flat" cmpd="sng">
              <a:solidFill>
                <a:srgbClr val="7F7F7F"/>
              </a:solidFill>
              <a:prstDash val="solid"/>
              <a:round/>
              <a:headEnd type="none" w="sm" len="sm"/>
              <a:tailEnd type="stealth" w="med" len="med"/>
            </a:ln>
          </p:spPr>
        </p:cxnSp>
        <p:pic>
          <p:nvPicPr>
            <p:cNvPr id="20" name="Shape 226"/>
            <p:cNvPicPr preferRelativeResize="0"/>
            <p:nvPr/>
          </p:nvPicPr>
          <p:blipFill rotWithShape="1">
            <a:blip r:embed="rId4">
              <a:alphaModFix/>
            </a:blip>
            <a:srcRect/>
            <a:stretch/>
          </p:blipFill>
          <p:spPr>
            <a:xfrm flipH="1">
              <a:off x="609600" y="2498855"/>
              <a:ext cx="981276" cy="1063648"/>
            </a:xfrm>
            <a:prstGeom prst="rect">
              <a:avLst/>
            </a:prstGeom>
            <a:noFill/>
            <a:ln>
              <a:noFill/>
            </a:ln>
          </p:spPr>
        </p:pic>
        <p:pic>
          <p:nvPicPr>
            <p:cNvPr id="21" name="Shape 227" descr="http://openclipart.org/image/300px/svg_to_png/169445/1334074872.png"/>
            <p:cNvPicPr preferRelativeResize="0"/>
            <p:nvPr/>
          </p:nvPicPr>
          <p:blipFill rotWithShape="1">
            <a:blip r:embed="rId5">
              <a:alphaModFix/>
            </a:blip>
            <a:srcRect/>
            <a:stretch/>
          </p:blipFill>
          <p:spPr>
            <a:xfrm>
              <a:off x="4887229" y="1333632"/>
              <a:ext cx="1110180" cy="784528"/>
            </a:xfrm>
            <a:prstGeom prst="rect">
              <a:avLst/>
            </a:prstGeom>
            <a:noFill/>
            <a:ln>
              <a:noFill/>
            </a:ln>
          </p:spPr>
        </p:pic>
        <p:sp>
          <p:nvSpPr>
            <p:cNvPr id="22" name="Shape 228"/>
            <p:cNvSpPr/>
            <p:nvPr/>
          </p:nvSpPr>
          <p:spPr>
            <a:xfrm>
              <a:off x="3505200" y="3409950"/>
              <a:ext cx="609600" cy="740734"/>
            </a:xfrm>
            <a:prstGeom prst="rect">
              <a:avLst/>
            </a:prstGeom>
            <a:no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cxnSp>
          <p:nvCxnSpPr>
            <p:cNvPr id="23" name="Shape 229"/>
            <p:cNvCxnSpPr>
              <a:endCxn id="15" idx="1"/>
            </p:cNvCxnSpPr>
            <p:nvPr/>
          </p:nvCxnSpPr>
          <p:spPr>
            <a:xfrm rot="10800000" flipH="1">
              <a:off x="3957019" y="3095172"/>
              <a:ext cx="1104300" cy="467400"/>
            </a:xfrm>
            <a:prstGeom prst="straightConnector1">
              <a:avLst/>
            </a:prstGeom>
            <a:noFill/>
            <a:ln w="25400" cap="flat" cmpd="sng">
              <a:solidFill>
                <a:srgbClr val="7F7F7F"/>
              </a:solidFill>
              <a:prstDash val="solid"/>
              <a:round/>
              <a:headEnd type="none" w="sm" len="sm"/>
              <a:tailEnd type="stealth" w="med" len="med"/>
            </a:ln>
          </p:spPr>
        </p:cxnSp>
        <p:sp>
          <p:nvSpPr>
            <p:cNvPr id="24" name="Shape 230"/>
            <p:cNvSpPr/>
            <p:nvPr/>
          </p:nvSpPr>
          <p:spPr>
            <a:xfrm>
              <a:off x="5061319" y="4038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a:buNone/>
              </a:pPr>
              <a:r>
                <a:rPr lang="en" sz="3200" b="0" i="0" u="none" strike="noStrike" cap="none">
                  <a:solidFill>
                    <a:schemeClr val="dk1"/>
                  </a:solidFill>
                  <a:latin typeface="Trebuchet MS"/>
                  <a:ea typeface="Trebuchet MS"/>
                  <a:cs typeface="Trebuchet MS"/>
                  <a:sym typeface="Trebuchet MS"/>
                </a:rPr>
                <a:t>.5</a:t>
              </a:r>
              <a:endParaRPr/>
            </a:p>
          </p:txBody>
        </p:sp>
        <p:cxnSp>
          <p:nvCxnSpPr>
            <p:cNvPr id="25" name="Shape 231"/>
            <p:cNvCxnSpPr>
              <a:endCxn id="24" idx="1"/>
            </p:cNvCxnSpPr>
            <p:nvPr/>
          </p:nvCxnSpPr>
          <p:spPr>
            <a:xfrm>
              <a:off x="3969019" y="3943200"/>
              <a:ext cx="1092300" cy="476400"/>
            </a:xfrm>
            <a:prstGeom prst="straightConnector1">
              <a:avLst/>
            </a:prstGeom>
            <a:noFill/>
            <a:ln w="25400" cap="flat" cmpd="sng">
              <a:solidFill>
                <a:srgbClr val="7F7F7F"/>
              </a:solidFill>
              <a:prstDash val="solid"/>
              <a:round/>
              <a:headEnd type="none" w="sm" len="sm"/>
              <a:tailEnd type="stealth" w="med" len="med"/>
            </a:ln>
          </p:spPr>
        </p:cxnSp>
      </p:grpSp>
    </p:spTree>
    <p:extLst>
      <p:ext uri="{BB962C8B-B14F-4D97-AF65-F5344CB8AC3E}">
        <p14:creationId xmlns:p14="http://schemas.microsoft.com/office/powerpoint/2010/main" val="24887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1530</Words>
  <Application>Microsoft Office PowerPoint</Application>
  <PresentationFormat>On-screen Show (4:3)</PresentationFormat>
  <Paragraphs>205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Calibri</vt:lpstr>
      <vt:lpstr>Century Gothic</vt:lpstr>
      <vt:lpstr>Trebuchet MS</vt:lpstr>
      <vt:lpstr>Office Theme</vt:lpstr>
      <vt:lpstr>  Bitcoin – anonymity  [basics + deanonymization + online wallets]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EE-382: Advanced Computer Networks</dc:title>
  <dc:creator>seecs</dc:creator>
  <cp:lastModifiedBy>JUNAID YOUNAS</cp:lastModifiedBy>
  <cp:revision>1437</cp:revision>
  <cp:lastPrinted>2018-02-27T11:28:50Z</cp:lastPrinted>
  <dcterms:created xsi:type="dcterms:W3CDTF">2006-08-16T00:00:00Z</dcterms:created>
  <dcterms:modified xsi:type="dcterms:W3CDTF">2023-06-15T09:55:38Z</dcterms:modified>
</cp:coreProperties>
</file>