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47" r:id="rId3"/>
    <p:sldId id="325" r:id="rId4"/>
    <p:sldId id="292" r:id="rId5"/>
    <p:sldId id="311" r:id="rId6"/>
    <p:sldId id="326" r:id="rId7"/>
    <p:sldId id="329" r:id="rId8"/>
    <p:sldId id="294" r:id="rId9"/>
    <p:sldId id="295" r:id="rId10"/>
    <p:sldId id="296" r:id="rId11"/>
    <p:sldId id="313" r:id="rId12"/>
    <p:sldId id="328" r:id="rId13"/>
    <p:sldId id="29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2" autoAdjust="0"/>
    <p:restoredTop sz="85317" autoAdjust="0"/>
  </p:normalViewPr>
  <p:slideViewPr>
    <p:cSldViewPr>
      <p:cViewPr>
        <p:scale>
          <a:sx n="60" d="100"/>
          <a:sy n="60" d="100"/>
        </p:scale>
        <p:origin x="-110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7EF1-0D1A-403C-B1FA-C5BA444A3D50}" type="datetimeFigureOut">
              <a:rPr lang="en-US" smtClean="0"/>
              <a:t>4/6/2018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71A0F-B233-4B9A-BA41-558A20141DF5}" type="slidenum">
              <a:rPr lang="en-US" smtClean="0"/>
              <a:t>‹#›</a:t>
            </a:fld>
            <a:endParaRPr lang="en-US"/>
          </a:p>
        </p:txBody>
      </p:sp>
    </p:spTree>
    <p:extLst>
      <p:ext uri="{BB962C8B-B14F-4D97-AF65-F5344CB8AC3E}">
        <p14:creationId xmlns:p14="http://schemas.microsoft.com/office/powerpoint/2010/main" val="8751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1</a:t>
            </a:fld>
            <a:endParaRPr lang="en-US"/>
          </a:p>
        </p:txBody>
      </p:sp>
    </p:spTree>
    <p:extLst>
      <p:ext uri="{BB962C8B-B14F-4D97-AF65-F5344CB8AC3E}">
        <p14:creationId xmlns:p14="http://schemas.microsoft.com/office/powerpoint/2010/main" val="323304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10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smtClean="0"/>
              <a:t>-meeting peers who want to mix? Watering holes?</a:t>
            </a:r>
          </a:p>
          <a:p>
            <a:pPr marL="0" indent="0">
              <a:buFontTx/>
              <a:buNone/>
            </a:pPr>
            <a:endParaRPr lang="en-US" i="0" baseline="0" dirty="0" smtClean="0"/>
          </a:p>
          <a:p>
            <a:pPr marL="0" indent="0">
              <a:buFontTx/>
              <a:buNone/>
            </a:pPr>
            <a:r>
              <a:rPr lang="en-US" i="0" baseline="0" dirty="0" smtClean="0"/>
              <a:t>-peers can see your outputs (worse than centralized mix problem) – why?</a:t>
            </a:r>
          </a:p>
          <a:p>
            <a:pPr marL="0" indent="0">
              <a:buFontTx/>
              <a:buNone/>
            </a:pPr>
            <a:r>
              <a:rPr lang="en-US" i="0" baseline="0" dirty="0" smtClean="0"/>
              <a:t>-use anonymous routing mechanism</a:t>
            </a:r>
          </a:p>
          <a:p>
            <a:pPr marL="0" indent="0">
              <a:buFontTx/>
              <a:buNone/>
            </a:pPr>
            <a:r>
              <a:rPr lang="en-US" i="0" baseline="0" dirty="0" smtClean="0"/>
              <a:t>-example: submit inputs, disconnect and reconnect over Tor, then submit outputs</a:t>
            </a:r>
          </a:p>
          <a:p>
            <a:pPr marL="0" indent="0">
              <a:buFontTx/>
              <a:buNone/>
            </a:pPr>
            <a:endParaRPr lang="en-US" i="0" baseline="0" dirty="0" smtClean="0"/>
          </a:p>
          <a:p>
            <a:pPr marL="0" indent="0">
              <a:buFontTx/>
              <a:buNone/>
            </a:pPr>
            <a:endParaRPr lang="en-US" i="0" baseline="0" dirty="0" smtClean="0"/>
          </a:p>
          <a:p>
            <a:pPr marL="0" indent="0">
              <a:buFontTx/>
              <a:buNone/>
            </a:pPr>
            <a:r>
              <a:rPr lang="en-US" i="0" baseline="0" dirty="0" smtClean="0"/>
              <a:t>-denial of service: malicious peer could execute in first round of protocol and then refuse to sign</a:t>
            </a:r>
          </a:p>
          <a:p>
            <a:pPr marL="0" indent="0">
              <a:buFontTx/>
              <a:buNone/>
            </a:pPr>
            <a:r>
              <a:rPr lang="en-US" i="0" baseline="0" dirty="0" smtClean="0"/>
              <a:t>-or malicious peer could double-spend her own input, thereby invalidating the whole </a:t>
            </a:r>
            <a:r>
              <a:rPr lang="en-US" i="0" baseline="0" dirty="0" err="1" smtClean="0"/>
              <a:t>Coinjoin</a:t>
            </a:r>
            <a:r>
              <a:rPr lang="en-US" i="0" baseline="0" dirty="0" smtClean="0"/>
              <a:t> transaction</a:t>
            </a:r>
          </a:p>
          <a:p>
            <a:pPr marL="0" indent="0">
              <a:buFontTx/>
              <a:buNone/>
            </a:pPr>
            <a:endParaRPr lang="en-US" i="0"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11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smtClean="0"/>
              <a:t>-also defeats clustering</a:t>
            </a:r>
          </a:p>
        </p:txBody>
      </p:sp>
      <p:sp>
        <p:nvSpPr>
          <p:cNvPr id="4" name="Slide Number Placeholder 3"/>
          <p:cNvSpPr>
            <a:spLocks noGrp="1"/>
          </p:cNvSpPr>
          <p:nvPr>
            <p:ph type="sldNum" sz="quarter" idx="10"/>
          </p:nvPr>
        </p:nvSpPr>
        <p:spPr/>
        <p:txBody>
          <a:bodyPr/>
          <a:lstStyle/>
          <a:p>
            <a:fld id="{49F71A0F-B233-4B9A-BA41-558A20141DF5}" type="slidenum">
              <a:rPr lang="en-US" smtClean="0"/>
              <a:t>12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smtClean="0"/>
              <a:t>-even if they mix your funds, they keep internal records</a:t>
            </a:r>
          </a:p>
          <a:p>
            <a:pPr marL="0" indent="0">
              <a:buFontTx/>
              <a:buNone/>
            </a:pPr>
            <a:endParaRPr lang="en-US" i="0" baseline="0" dirty="0" smtClean="0"/>
          </a:p>
          <a:p>
            <a:pPr marL="0" indent="0">
              <a:buFontTx/>
              <a:buNone/>
            </a:pPr>
            <a:r>
              <a:rPr lang="en-US" i="0" baseline="0" dirty="0" smtClean="0"/>
              <a:t>-reputable wallets even have customer identity on record</a:t>
            </a:r>
          </a:p>
          <a:p>
            <a:pPr marL="0" indent="0">
              <a:buFontTx/>
              <a:buNone/>
            </a:pPr>
            <a:endParaRPr lang="en-US" i="0" baseline="0" dirty="0" smtClean="0"/>
          </a:p>
          <a:p>
            <a:pPr marL="0" indent="0">
              <a:buFontTx/>
              <a:buNone/>
            </a:pPr>
            <a:r>
              <a:rPr lang="en-US" i="0" baseline="0" dirty="0" smtClean="0"/>
              <a:t>-better than no privacy!</a:t>
            </a:r>
          </a:p>
          <a:p>
            <a:pPr marL="0" indent="0">
              <a:buFontTx/>
              <a:buNone/>
            </a:pPr>
            <a:r>
              <a:rPr lang="en-US" i="0" baseline="0" dirty="0" smtClean="0"/>
              <a:t>-from point of view of a stranger, we have *some* privacy</a:t>
            </a:r>
          </a:p>
          <a:p>
            <a:pPr marL="0" indent="0">
              <a:buFontTx/>
              <a:buNone/>
            </a:pPr>
            <a:endParaRPr lang="en-US" i="0" baseline="0" dirty="0" smtClean="0"/>
          </a:p>
          <a:p>
            <a:pPr marL="0" indent="0">
              <a:buFontTx/>
              <a:buNone/>
            </a:pPr>
            <a:r>
              <a:rPr lang="en-US" i="0" baseline="0" dirty="0" smtClean="0"/>
              <a:t>-but blockchain is public – so if something goes wrong (e.g. internal records get hacked), privacy risks may be worse than traditional banking system</a:t>
            </a:r>
          </a:p>
        </p:txBody>
      </p:sp>
      <p:sp>
        <p:nvSpPr>
          <p:cNvPr id="4" name="Slide Number Placeholder 3"/>
          <p:cNvSpPr>
            <a:spLocks noGrp="1"/>
          </p:cNvSpPr>
          <p:nvPr>
            <p:ph type="sldNum" sz="quarter" idx="10"/>
          </p:nvPr>
        </p:nvSpPr>
        <p:spPr/>
        <p:txBody>
          <a:bodyPr/>
          <a:lstStyle/>
          <a:p>
            <a:fld id="{49F71A0F-B233-4B9A-BA41-558A20141DF5}" type="slidenum">
              <a:rPr lang="en-US" smtClean="0"/>
              <a:t>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mix may take all your money and run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F71A0F-B233-4B9A-BA41-558A20141DF5}" type="slidenum">
              <a:rPr lang="en-US" smtClean="0"/>
              <a:t>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even a single mix is honest, no one can link your inputs and outputs</a:t>
            </a:r>
          </a:p>
        </p:txBody>
      </p:sp>
      <p:sp>
        <p:nvSpPr>
          <p:cNvPr id="4" name="Slide Number Placeholder 3"/>
          <p:cNvSpPr>
            <a:spLocks noGrp="1"/>
          </p:cNvSpPr>
          <p:nvPr>
            <p:ph type="sldNum" sz="quarter" idx="10"/>
          </p:nvPr>
        </p:nvSpPr>
        <p:spPr/>
        <p:txBody>
          <a:bodyPr/>
          <a:lstStyle/>
          <a:p>
            <a:fld id="{49F71A0F-B233-4B9A-BA41-558A20141DF5}" type="slidenum">
              <a:rPr lang="en-US" smtClean="0"/>
              <a:t>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-large chunks – not good for small size inputs</a:t>
            </a:r>
          </a:p>
          <a:p>
            <a:r>
              <a:rPr lang="en-US" baseline="0" dirty="0" smtClean="0"/>
              <a:t>-small chunks – inefficient for large size inputs</a:t>
            </a:r>
          </a:p>
          <a:p>
            <a:r>
              <a:rPr lang="en-US" baseline="0" dirty="0" smtClean="0"/>
              <a:t>-multiple chunks – improve performance but anonymity size would split</a:t>
            </a:r>
          </a:p>
        </p:txBody>
      </p:sp>
      <p:sp>
        <p:nvSpPr>
          <p:cNvPr id="4" name="Slide Number Placeholder 3"/>
          <p:cNvSpPr>
            <a:spLocks noGrp="1"/>
          </p:cNvSpPr>
          <p:nvPr>
            <p:ph type="sldNum" sz="quarter" idx="10"/>
          </p:nvPr>
        </p:nvSpPr>
        <p:spPr/>
        <p:txBody>
          <a:bodyPr/>
          <a:lstStyle/>
          <a:p>
            <a:fld id="{49F71A0F-B233-4B9A-BA41-558A20141DF5}" type="slidenum">
              <a:rPr lang="en-US" smtClean="0"/>
              <a:t>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-clever adversary may </a:t>
            </a:r>
            <a:r>
              <a:rPr lang="en-US" baseline="0" dirty="0" err="1" smtClean="0"/>
              <a:t>deanonymize</a:t>
            </a:r>
            <a:r>
              <a:rPr lang="en-US" baseline="0" dirty="0" smtClean="0"/>
              <a:t> transaction by side-channel attacks, observing timing of transactions, etc.</a:t>
            </a:r>
          </a:p>
          <a:p>
            <a:endParaRPr lang="en-US" baseline="0" dirty="0" smtClean="0"/>
          </a:p>
          <a:p>
            <a:r>
              <a:rPr lang="en-US" baseline="0" dirty="0" smtClean="0"/>
              <a:t>-if inputs are not precisely standardized, fees can be complicated and problematic for anonymity</a:t>
            </a:r>
          </a:p>
          <a:p>
            <a:endParaRPr lang="en-US" baseline="0" dirty="0" smtClean="0"/>
          </a:p>
          <a:p>
            <a:r>
              <a:rPr lang="en-US" baseline="0" dirty="0" smtClean="0"/>
              <a:t>-how do you know mix is acting honestly?</a:t>
            </a:r>
          </a:p>
          <a:p>
            <a:endParaRPr lang="en-US"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-reputation issues</a:t>
            </a:r>
          </a:p>
          <a:p>
            <a:r>
              <a:rPr lang="en-US" baseline="0" dirty="0" smtClean="0"/>
              <a:t>-power law effect</a:t>
            </a:r>
          </a:p>
          <a:p>
            <a:endParaRPr lang="en-US" baseline="0" dirty="0" smtClean="0"/>
          </a:p>
          <a:p>
            <a:r>
              <a:rPr lang="en-US" baseline="0" dirty="0" smtClean="0"/>
              <a:t>-https://bitcoinmix.org/</a:t>
            </a:r>
          </a:p>
        </p:txBody>
      </p:sp>
      <p:sp>
        <p:nvSpPr>
          <p:cNvPr id="4" name="Slide Number Placeholder 3"/>
          <p:cNvSpPr>
            <a:spLocks noGrp="1"/>
          </p:cNvSpPr>
          <p:nvPr>
            <p:ph type="sldNum" sz="quarter" idx="10"/>
          </p:nvPr>
        </p:nvSpPr>
        <p:spPr/>
        <p:txBody>
          <a:bodyPr/>
          <a:lstStyle/>
          <a:p>
            <a:fld id="{49F71A0F-B233-4B9A-BA41-558A20141DF5}" type="slidenum">
              <a:rPr lang="en-US" smtClean="0"/>
              <a:t>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9</a:t>
            </a:fld>
            <a:endParaRPr lang="en-US"/>
          </a:p>
        </p:txBody>
      </p:sp>
    </p:spTree>
    <p:extLst>
      <p:ext uri="{BB962C8B-B14F-4D97-AF65-F5344CB8AC3E}">
        <p14:creationId xmlns:p14="http://schemas.microsoft.com/office/powerpoint/2010/main" val="12061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news.bitcoin.com/one-of-the-largest-bitcoin-mixing-services-closes-its-doo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3352799"/>
          </a:xfrm>
        </p:spPr>
        <p:txBody>
          <a:bodyPr>
            <a:normAutofit fontScale="90000"/>
          </a:bodyPr>
          <a:lstStyle/>
          <a:p>
            <a:r>
              <a:rPr lang="en-US" dirty="0" smtClean="0"/>
              <a:t/>
            </a:r>
            <a:br>
              <a:rPr lang="en-US" dirty="0" smtClean="0"/>
            </a:br>
            <a:r>
              <a:rPr lang="en-US" dirty="0" smtClean="0"/>
              <a:t/>
            </a:r>
            <a:br>
              <a:rPr lang="en-US" dirty="0" smtClean="0"/>
            </a:br>
            <a:r>
              <a:rPr lang="en-US" sz="5300" b="1" dirty="0" err="1" smtClean="0"/>
              <a:t>Bitcoin</a:t>
            </a:r>
            <a:r>
              <a:rPr lang="en-US" sz="5300" b="1" dirty="0" smtClean="0"/>
              <a:t> – anonymity</a:t>
            </a:r>
            <a:br>
              <a:rPr lang="en-US" sz="5300" b="1" dirty="0" smtClean="0"/>
            </a:br>
            <a:r>
              <a:rPr lang="en-US" sz="5300" b="1" dirty="0" smtClean="0"/>
              <a:t/>
            </a:r>
            <a:br>
              <a:rPr lang="en-US" sz="5300" b="1" dirty="0" smtClean="0"/>
            </a:br>
            <a:r>
              <a:rPr lang="en-US" sz="2200" b="1" dirty="0" smtClean="0"/>
              <a:t>[mixes + </a:t>
            </a:r>
            <a:r>
              <a:rPr lang="en-US" sz="2200" b="1" dirty="0" err="1" smtClean="0"/>
              <a:t>Coinjoin</a:t>
            </a:r>
            <a:r>
              <a:rPr lang="en-US" sz="2200" b="1" dirty="0" smtClean="0"/>
              <a:t> + high-level flows]</a:t>
            </a:r>
            <a:endParaRPr lang="en-US" sz="2200" b="1" dirty="0"/>
          </a:p>
        </p:txBody>
      </p:sp>
    </p:spTree>
    <p:extLst>
      <p:ext uri="{BB962C8B-B14F-4D97-AF65-F5344CB8AC3E}">
        <p14:creationId xmlns:p14="http://schemas.microsoft.com/office/powerpoint/2010/main" val="33411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smtClean="0">
                <a:latin typeface="Arial Rounded MT Bold" pitchFamily="34" charset="0"/>
              </a:rPr>
              <a:t>Coinjoin</a:t>
            </a:r>
            <a:r>
              <a:rPr lang="en-US" sz="4000" b="1" cap="all" dirty="0" smtClean="0">
                <a:latin typeface="Arial Rounded MT Bold" pitchFamily="34" charset="0"/>
              </a:rPr>
              <a:t>: </a:t>
            </a:r>
            <a:r>
              <a:rPr lang="en-US" sz="4000" b="1" cap="all" dirty="0" err="1" smtClean="0">
                <a:latin typeface="Arial Rounded MT Bold" pitchFamily="34" charset="0"/>
              </a:rPr>
              <a:t>algo</a:t>
            </a:r>
            <a:endParaRPr lang="en-US" sz="4000" b="1" cap="all" dirty="0">
              <a:latin typeface="Arial Rounded MT Bold" pitchFamily="34" charset="0"/>
            </a:endParaRP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9</a:t>
            </a:r>
            <a:endParaRPr lang="en-US" sz="2200" dirty="0">
              <a:latin typeface="Arial Rounded MT Bold" pitchFamily="34" charset="0"/>
            </a:endParaRPr>
          </a:p>
        </p:txBody>
      </p:sp>
      <p:sp>
        <p:nvSpPr>
          <p:cNvPr id="2"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Related image"/>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3"/>
          <p:cNvSpPr txBox="1">
            <a:spLocks noChangeArrowheads="1"/>
          </p:cNvSpPr>
          <p:nvPr/>
        </p:nvSpPr>
        <p:spPr bwMode="auto">
          <a:xfrm>
            <a:off x="0" y="838200"/>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f</a:t>
            </a:r>
            <a:r>
              <a:rPr lang="en-AU" sz="2600" dirty="0" smtClean="0">
                <a:latin typeface="Century Gothic" pitchFamily="34" charset="0"/>
              </a:rPr>
              <a:t>ind peers who want to mix</a:t>
            </a:r>
          </a:p>
          <a:p>
            <a:pPr marL="457200" indent="-457200" eaLnBrk="1" hangingPunct="1">
              <a:lnSpc>
                <a:spcPct val="150000"/>
              </a:lnSpc>
              <a:buSzPct val="75000"/>
              <a:buBlip>
                <a:blip r:embed="rId3"/>
              </a:buBlip>
            </a:pPr>
            <a:r>
              <a:rPr lang="en-AU" sz="2600" dirty="0">
                <a:latin typeface="Century Gothic" pitchFamily="34" charset="0"/>
              </a:rPr>
              <a:t>e</a:t>
            </a:r>
            <a:r>
              <a:rPr lang="en-AU" sz="2600" dirty="0" smtClean="0">
                <a:latin typeface="Century Gothic" pitchFamily="34" charset="0"/>
              </a:rPr>
              <a:t>xchange input/output addresses</a:t>
            </a:r>
          </a:p>
          <a:p>
            <a:pPr marL="457200" indent="-457200" eaLnBrk="1" hangingPunct="1">
              <a:lnSpc>
                <a:spcPct val="150000"/>
              </a:lnSpc>
              <a:buSzPct val="75000"/>
              <a:buBlip>
                <a:blip r:embed="rId3"/>
              </a:buBlip>
            </a:pPr>
            <a:r>
              <a:rPr lang="en-AU" sz="2600" dirty="0">
                <a:latin typeface="Century Gothic" pitchFamily="34" charset="0"/>
              </a:rPr>
              <a:t>c</a:t>
            </a:r>
            <a:r>
              <a:rPr lang="en-AU" sz="2600" dirty="0" smtClean="0">
                <a:latin typeface="Century Gothic" pitchFamily="34" charset="0"/>
              </a:rPr>
              <a:t>onstruct transaction</a:t>
            </a:r>
          </a:p>
          <a:p>
            <a:pPr marL="457200" indent="-457200" eaLnBrk="1" hangingPunct="1">
              <a:lnSpc>
                <a:spcPct val="150000"/>
              </a:lnSpc>
              <a:buSzPct val="75000"/>
              <a:buBlip>
                <a:blip r:embed="rId3"/>
              </a:buBlip>
            </a:pPr>
            <a:r>
              <a:rPr lang="en-AU" sz="2600" dirty="0">
                <a:latin typeface="Century Gothic" pitchFamily="34" charset="0"/>
              </a:rPr>
              <a:t>s</a:t>
            </a:r>
            <a:r>
              <a:rPr lang="en-AU" sz="2600" dirty="0" smtClean="0">
                <a:latin typeface="Century Gothic" pitchFamily="34" charset="0"/>
              </a:rPr>
              <a:t>end it around, collect signatures</a:t>
            </a:r>
          </a:p>
          <a:p>
            <a:pPr marL="457200" indent="-457200" eaLnBrk="1" hangingPunct="1">
              <a:lnSpc>
                <a:spcPct val="150000"/>
              </a:lnSpc>
              <a:buSzPct val="75000"/>
              <a:buBlip>
                <a:blip r:embed="rId3"/>
              </a:buBlip>
            </a:pPr>
            <a:r>
              <a:rPr lang="en-AU" sz="2600" dirty="0">
                <a:latin typeface="Century Gothic" pitchFamily="34" charset="0"/>
              </a:rPr>
              <a:t>b</a:t>
            </a:r>
            <a:r>
              <a:rPr lang="en-AU" sz="2600" dirty="0" smtClean="0">
                <a:latin typeface="Century Gothic" pitchFamily="34" charset="0"/>
              </a:rPr>
              <a:t>roadcast transaction</a:t>
            </a:r>
          </a:p>
        </p:txBody>
      </p:sp>
      <p:pic>
        <p:nvPicPr>
          <p:cNvPr id="7" name="Shape 478"/>
          <p:cNvPicPr preferRelativeResize="0"/>
          <p:nvPr/>
        </p:nvPicPr>
        <p:blipFill rotWithShape="1">
          <a:blip r:embed="rId4">
            <a:alphaModFix/>
          </a:blip>
          <a:srcRect/>
          <a:stretch/>
        </p:blipFill>
        <p:spPr>
          <a:xfrm>
            <a:off x="1981200" y="3886200"/>
            <a:ext cx="5410200" cy="2895600"/>
          </a:xfrm>
          <a:prstGeom prst="rect">
            <a:avLst/>
          </a:prstGeom>
          <a:noFill/>
          <a:ln>
            <a:noFill/>
          </a:ln>
        </p:spPr>
      </p:pic>
    </p:spTree>
    <p:extLst>
      <p:ext uri="{BB962C8B-B14F-4D97-AF65-F5344CB8AC3E}">
        <p14:creationId xmlns:p14="http://schemas.microsoft.com/office/powerpoint/2010/main" val="206703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smtClean="0">
                <a:latin typeface="Arial Rounded MT Bold" pitchFamily="34" charset="0"/>
              </a:rPr>
              <a:t>Coinjoin</a:t>
            </a:r>
            <a:r>
              <a:rPr lang="en-US" sz="4000" b="1" cap="all" dirty="0" smtClean="0">
                <a:latin typeface="Arial Rounded MT Bold" pitchFamily="34" charset="0"/>
              </a:rPr>
              <a:t>: issues</a:t>
            </a:r>
            <a:endParaRPr lang="en-US" sz="4000" b="1" cap="all" dirty="0">
              <a:latin typeface="Arial Rounded MT Bold" pitchFamily="34" charset="0"/>
            </a:endParaRP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10</a:t>
            </a:r>
            <a:endParaRPr lang="en-US" sz="2200" dirty="0">
              <a:latin typeface="Arial Rounded MT Bold" pitchFamily="34" charset="0"/>
            </a:endParaRPr>
          </a:p>
        </p:txBody>
      </p:sp>
      <p:sp>
        <p:nvSpPr>
          <p:cNvPr id="11" name="Text Box 3"/>
          <p:cNvSpPr txBox="1">
            <a:spLocks noChangeArrowheads="1"/>
          </p:cNvSpPr>
          <p:nvPr/>
        </p:nvSpPr>
        <p:spPr bwMode="auto">
          <a:xfrm>
            <a:off x="63500" y="793750"/>
            <a:ext cx="6337300"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f</a:t>
            </a:r>
            <a:r>
              <a:rPr lang="en-US" sz="2600" dirty="0" smtClean="0">
                <a:latin typeface="Century Gothic" pitchFamily="34" charset="0"/>
              </a:rPr>
              <a:t>inding peers?</a:t>
            </a:r>
          </a:p>
          <a:p>
            <a:pPr marL="457200" indent="-457200" eaLnBrk="1" hangingPunct="1">
              <a:lnSpc>
                <a:spcPct val="150000"/>
              </a:lnSpc>
              <a:buSzPct val="75000"/>
              <a:buBlip>
                <a:blip r:embed="rId3"/>
              </a:buBlip>
            </a:pPr>
            <a:r>
              <a:rPr lang="en-US" sz="2600" dirty="0">
                <a:latin typeface="Century Gothic" pitchFamily="34" charset="0"/>
              </a:rPr>
              <a:t>p</a:t>
            </a:r>
            <a:r>
              <a:rPr lang="en-US" sz="2600" dirty="0" smtClean="0">
                <a:latin typeface="Century Gothic" pitchFamily="34" charset="0"/>
              </a:rPr>
              <a:t>eers know your outputs</a:t>
            </a:r>
          </a:p>
          <a:p>
            <a:pPr marL="457200" indent="-457200" eaLnBrk="1" hangingPunct="1">
              <a:lnSpc>
                <a:spcPct val="150000"/>
              </a:lnSpc>
              <a:buSzPct val="75000"/>
              <a:buBlip>
                <a:blip r:embed="rId3"/>
              </a:buBlip>
            </a:pPr>
            <a:r>
              <a:rPr lang="en-US" sz="2600" dirty="0">
                <a:latin typeface="Century Gothic" pitchFamily="34" charset="0"/>
              </a:rPr>
              <a:t>d</a:t>
            </a:r>
            <a:r>
              <a:rPr lang="en-US" sz="2600" dirty="0" smtClean="0">
                <a:latin typeface="Century Gothic" pitchFamily="34" charset="0"/>
              </a:rPr>
              <a:t>enial of service</a:t>
            </a:r>
          </a:p>
        </p:txBody>
      </p:sp>
      <p:pic>
        <p:nvPicPr>
          <p:cNvPr id="7" name="Shape 478"/>
          <p:cNvPicPr preferRelativeResize="0"/>
          <p:nvPr/>
        </p:nvPicPr>
        <p:blipFill rotWithShape="1">
          <a:blip r:embed="rId4">
            <a:alphaModFix/>
          </a:blip>
          <a:srcRect/>
          <a:stretch/>
        </p:blipFill>
        <p:spPr>
          <a:xfrm>
            <a:off x="1600200" y="3276600"/>
            <a:ext cx="5791200" cy="3505200"/>
          </a:xfrm>
          <a:prstGeom prst="rect">
            <a:avLst/>
          </a:prstGeom>
          <a:noFill/>
          <a:ln>
            <a:noFill/>
          </a:ln>
        </p:spPr>
      </p:pic>
    </p:spTree>
    <p:extLst>
      <p:ext uri="{BB962C8B-B14F-4D97-AF65-F5344CB8AC3E}">
        <p14:creationId xmlns:p14="http://schemas.microsoft.com/office/powerpoint/2010/main" val="23850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High level flows</a:t>
            </a:r>
            <a:endParaRPr lang="en-US" sz="4000" b="1" cap="all" dirty="0">
              <a:latin typeface="Arial Rounded MT Bold" pitchFamily="34" charset="0"/>
            </a:endParaRPr>
          </a:p>
        </p:txBody>
      </p:sp>
      <p:sp>
        <p:nvSpPr>
          <p:cNvPr id="7" name="Text Box 3"/>
          <p:cNvSpPr txBox="1">
            <a:spLocks noChangeArrowheads="1"/>
          </p:cNvSpPr>
          <p:nvPr/>
        </p:nvSpPr>
        <p:spPr bwMode="auto">
          <a:xfrm>
            <a:off x="0" y="838200"/>
            <a:ext cx="9143999" cy="1154162"/>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lvl="0" indent="-457200" eaLnBrk="1" hangingPunct="1">
              <a:lnSpc>
                <a:spcPct val="150000"/>
              </a:lnSpc>
              <a:buSzPct val="75000"/>
              <a:buBlip>
                <a:blip r:embed="rId3"/>
              </a:buBlip>
            </a:pPr>
            <a:r>
              <a:rPr lang="en-AU" sz="2500" dirty="0">
                <a:latin typeface="Century Gothic" pitchFamily="34" charset="0"/>
              </a:rPr>
              <a:t>e</a:t>
            </a:r>
            <a:r>
              <a:rPr lang="en-AU" sz="2500" dirty="0" smtClean="0">
                <a:latin typeface="Century Gothic" pitchFamily="34" charset="0"/>
              </a:rPr>
              <a:t>.g. </a:t>
            </a:r>
            <a:r>
              <a:rPr lang="en-US" sz="2500" dirty="0">
                <a:solidFill>
                  <a:schemeClr val="dk1"/>
                </a:solidFill>
                <a:latin typeface="Century Gothic" pitchFamily="34" charset="0"/>
                <a:ea typeface="Trebuchet MS"/>
                <a:cs typeface="Trebuchet MS"/>
                <a:sym typeface="Trebuchet MS"/>
              </a:rPr>
              <a:t>Alice receives 43.12312 BTC / week as </a:t>
            </a:r>
            <a:r>
              <a:rPr lang="en-US" sz="2500" dirty="0" smtClean="0">
                <a:solidFill>
                  <a:schemeClr val="dk1"/>
                </a:solidFill>
                <a:latin typeface="Century Gothic" pitchFamily="34" charset="0"/>
                <a:ea typeface="Trebuchet MS"/>
                <a:cs typeface="Trebuchet MS"/>
                <a:sym typeface="Trebuchet MS"/>
              </a:rPr>
              <a:t>income</a:t>
            </a:r>
          </a:p>
          <a:p>
            <a:pPr marL="457200" lvl="0" indent="-457200" eaLnBrk="1" hangingPunct="1">
              <a:lnSpc>
                <a:spcPct val="150000"/>
              </a:lnSpc>
              <a:buSzPct val="75000"/>
              <a:buBlip>
                <a:blip r:embed="rId3"/>
              </a:buBlip>
            </a:pPr>
            <a:r>
              <a:rPr lang="en-US" sz="2500" dirty="0">
                <a:solidFill>
                  <a:schemeClr val="dk1"/>
                </a:solidFill>
                <a:latin typeface="Century Gothic" pitchFamily="34" charset="0"/>
                <a:ea typeface="Trebuchet MS"/>
                <a:cs typeface="Trebuchet MS"/>
                <a:sym typeface="Trebuchet MS"/>
              </a:rPr>
              <a:t>a</a:t>
            </a:r>
            <a:r>
              <a:rPr lang="en-US" sz="2500" dirty="0" smtClean="0">
                <a:solidFill>
                  <a:schemeClr val="dk1"/>
                </a:solidFill>
                <a:latin typeface="Century Gothic" pitchFamily="34" charset="0"/>
                <a:ea typeface="Trebuchet MS"/>
                <a:cs typeface="Trebuchet MS"/>
                <a:sym typeface="Trebuchet MS"/>
              </a:rPr>
              <a:t>lways </a:t>
            </a:r>
            <a:r>
              <a:rPr lang="en-US" sz="2500" dirty="0">
                <a:solidFill>
                  <a:schemeClr val="dk1"/>
                </a:solidFill>
                <a:latin typeface="Century Gothic" pitchFamily="34" charset="0"/>
                <a:ea typeface="Trebuchet MS"/>
                <a:cs typeface="Trebuchet MS"/>
                <a:sym typeface="Trebuchet MS"/>
              </a:rPr>
              <a:t>immediately transfers 5% to retirement </a:t>
            </a:r>
            <a:r>
              <a:rPr lang="en-US" sz="2500" dirty="0" smtClean="0">
                <a:solidFill>
                  <a:schemeClr val="dk1"/>
                </a:solidFill>
                <a:latin typeface="Century Gothic" pitchFamily="34" charset="0"/>
                <a:ea typeface="Trebuchet MS"/>
                <a:cs typeface="Trebuchet MS"/>
                <a:sym typeface="Trebuchet MS"/>
              </a:rPr>
              <a:t>account</a:t>
            </a:r>
            <a:endParaRPr lang="en-US" sz="2500" dirty="0">
              <a:latin typeface="Century Gothic" pitchFamily="34" charset="0"/>
            </a:endParaRPr>
          </a:p>
        </p:txBody>
      </p:sp>
      <p:sp>
        <p:nvSpPr>
          <p:cNvPr id="42" name="Text Box 3"/>
          <p:cNvSpPr txBox="1">
            <a:spLocks noChangeArrowheads="1"/>
          </p:cNvSpPr>
          <p:nvPr/>
        </p:nvSpPr>
        <p:spPr bwMode="auto">
          <a:xfrm>
            <a:off x="0" y="3009543"/>
            <a:ext cx="8991600"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smtClean="0">
                <a:latin typeface="Century Gothic" pitchFamily="34" charset="0"/>
              </a:rPr>
              <a:t>heuristic: merge avoidance</a:t>
            </a:r>
          </a:p>
          <a:p>
            <a:pPr marL="457200" indent="-457200" eaLnBrk="1" hangingPunct="1">
              <a:lnSpc>
                <a:spcPct val="150000"/>
              </a:lnSpc>
              <a:buSzPct val="75000"/>
              <a:buBlip>
                <a:blip r:embed="rId3"/>
              </a:buBlip>
            </a:pPr>
            <a:r>
              <a:rPr lang="en-US" sz="2600" dirty="0">
                <a:latin typeface="Century Gothic" pitchFamily="34" charset="0"/>
              </a:rPr>
              <a:t>i</a:t>
            </a:r>
            <a:r>
              <a:rPr lang="en-US" sz="2600" dirty="0" smtClean="0">
                <a:latin typeface="Century Gothic" pitchFamily="34" charset="0"/>
              </a:rPr>
              <a:t>nstead of single payment transaction, receiver provides multiple output addresses</a:t>
            </a:r>
          </a:p>
          <a:p>
            <a:pPr marL="457200" indent="-457200" eaLnBrk="1" hangingPunct="1">
              <a:lnSpc>
                <a:spcPct val="150000"/>
              </a:lnSpc>
              <a:buSzPct val="75000"/>
              <a:buBlip>
                <a:blip r:embed="rId3"/>
              </a:buBlip>
            </a:pPr>
            <a:r>
              <a:rPr lang="en-US" sz="2600" dirty="0">
                <a:latin typeface="Century Gothic" pitchFamily="34" charset="0"/>
              </a:rPr>
              <a:t>s</a:t>
            </a:r>
            <a:r>
              <a:rPr lang="en-US" sz="2600" dirty="0" smtClean="0">
                <a:latin typeface="Century Gothic" pitchFamily="34" charset="0"/>
              </a:rPr>
              <a:t>ender avoids combining different inputs </a:t>
            </a:r>
            <a:endParaRPr lang="en-US" sz="2600" dirty="0">
              <a:latin typeface="Century Gothic" pitchFamily="34" charset="0"/>
            </a:endParaRP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11</a:t>
            </a:r>
            <a:endParaRPr lang="en-US" sz="2200" dirty="0">
              <a:latin typeface="Arial Rounded MT Bold" pitchFamily="34" charset="0"/>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0416" t="37111" r="25000" b="19778"/>
          <a:stretch/>
        </p:blipFill>
        <p:spPr bwMode="auto">
          <a:xfrm>
            <a:off x="304800" y="2084462"/>
            <a:ext cx="7772400" cy="469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1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10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Homework</a:t>
            </a:r>
            <a:endParaRPr lang="en-US" sz="4000" b="1" cap="all" dirty="0">
              <a:latin typeface="Arial Rounded MT Bold" pitchFamily="34" charset="0"/>
            </a:endParaRP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12</a:t>
            </a:r>
            <a:endParaRPr lang="en-US" sz="2200" dirty="0">
              <a:latin typeface="Arial Rounded MT Bold" pitchFamily="34" charset="0"/>
            </a:endParaRPr>
          </a:p>
        </p:txBody>
      </p:sp>
      <p:sp>
        <p:nvSpPr>
          <p:cNvPr id="7" name="Text Box 3"/>
          <p:cNvSpPr txBox="1">
            <a:spLocks noChangeArrowheads="1"/>
          </p:cNvSpPr>
          <p:nvPr/>
        </p:nvSpPr>
        <p:spPr bwMode="auto">
          <a:xfrm>
            <a:off x="24114" y="832009"/>
            <a:ext cx="9144000" cy="159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smtClean="0">
                <a:latin typeface="Century Gothic" pitchFamily="34" charset="0"/>
              </a:rPr>
              <a:t>Chap </a:t>
            </a:r>
            <a:r>
              <a:rPr lang="en-US" sz="2400" b="1" dirty="0">
                <a:latin typeface="Century Gothic" pitchFamily="34" charset="0"/>
              </a:rPr>
              <a:t>6</a:t>
            </a:r>
            <a:r>
              <a:rPr lang="en-US" sz="2400" b="1" dirty="0" smtClean="0">
                <a:latin typeface="Century Gothic" pitchFamily="34" charset="0"/>
              </a:rPr>
              <a:t>: </a:t>
            </a:r>
            <a:r>
              <a:rPr lang="en-US" sz="2400" b="1" dirty="0" err="1" smtClean="0">
                <a:latin typeface="Century Gothic" pitchFamily="34" charset="0"/>
              </a:rPr>
              <a:t>Bitcoin</a:t>
            </a:r>
            <a:r>
              <a:rPr lang="en-US" sz="2400" b="1" dirty="0" smtClean="0">
                <a:latin typeface="Century Gothic" pitchFamily="34" charset="0"/>
              </a:rPr>
              <a:t> and Anonymity</a:t>
            </a:r>
            <a:r>
              <a:rPr lang="en-US" sz="2400" dirty="0" smtClean="0">
                <a:latin typeface="Century Gothic" pitchFamily="34" charset="0"/>
              </a:rPr>
              <a:t/>
            </a:r>
            <a:br>
              <a:rPr lang="en-US" sz="2400" dirty="0" smtClean="0">
                <a:latin typeface="Century Gothic" pitchFamily="34" charset="0"/>
              </a:rPr>
            </a:br>
            <a:r>
              <a:rPr lang="en-US" sz="2400" dirty="0" err="1" smtClean="0">
                <a:latin typeface="Century Gothic" pitchFamily="34" charset="0"/>
              </a:rPr>
              <a:t>Bitcoin</a:t>
            </a:r>
            <a:r>
              <a:rPr lang="en-US" sz="2400" dirty="0" smtClean="0">
                <a:latin typeface="Century Gothic" pitchFamily="34" charset="0"/>
              </a:rPr>
              <a:t> and Cryptocurrency Technologies:</a:t>
            </a:r>
            <a:br>
              <a:rPr lang="en-US" sz="2400" dirty="0" smtClean="0">
                <a:latin typeface="Century Gothic" pitchFamily="34" charset="0"/>
              </a:rPr>
            </a:br>
            <a:r>
              <a:rPr lang="en-US" sz="2400" dirty="0" smtClean="0">
                <a:latin typeface="Century Gothic" pitchFamily="34" charset="0"/>
              </a:rPr>
              <a:t>		A Comprehensive Introduction</a:t>
            </a:r>
          </a:p>
        </p:txBody>
      </p:sp>
    </p:spTree>
    <p:extLst>
      <p:ext uri="{BB962C8B-B14F-4D97-AF65-F5344CB8AC3E}">
        <p14:creationId xmlns:p14="http://schemas.microsoft.com/office/powerpoint/2010/main" val="4144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Further reading</a:t>
            </a:r>
            <a:endParaRPr lang="en-US" sz="4000" b="1" cap="all" dirty="0">
              <a:latin typeface="Arial Rounded MT Bold" pitchFamily="34" charset="0"/>
            </a:endParaRP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13</a:t>
            </a:r>
            <a:endParaRPr lang="en-US" sz="2200" dirty="0">
              <a:latin typeface="Arial Rounded MT Bold" pitchFamily="34" charset="0"/>
            </a:endParaRPr>
          </a:p>
        </p:txBody>
      </p:sp>
      <p:sp>
        <p:nvSpPr>
          <p:cNvPr id="7" name="Text Box 3"/>
          <p:cNvSpPr txBox="1">
            <a:spLocks noChangeArrowheads="1"/>
          </p:cNvSpPr>
          <p:nvPr/>
        </p:nvSpPr>
        <p:spPr bwMode="auto">
          <a:xfrm>
            <a:off x="24114" y="832009"/>
            <a:ext cx="9144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smtClean="0">
                <a:latin typeface="Century Gothic" pitchFamily="34" charset="0"/>
              </a:rPr>
              <a:t>A big </a:t>
            </a:r>
            <a:r>
              <a:rPr lang="en-US" sz="2400" b="1" dirty="0" err="1" smtClean="0">
                <a:latin typeface="Century Gothic" pitchFamily="34" charset="0"/>
              </a:rPr>
              <a:t>mixnet</a:t>
            </a:r>
            <a:r>
              <a:rPr lang="en-US" sz="2400" b="1" dirty="0" smtClean="0">
                <a:latin typeface="Century Gothic" pitchFamily="34" charset="0"/>
              </a:rPr>
              <a:t> closes </a:t>
            </a:r>
            <a:r>
              <a:rPr lang="en-US" sz="2400" dirty="0" smtClean="0">
                <a:latin typeface="Century Gothic" pitchFamily="34" charset="0"/>
              </a:rPr>
              <a:t>(</a:t>
            </a:r>
            <a:r>
              <a:rPr lang="en-US" sz="2400" dirty="0" smtClean="0">
                <a:latin typeface="Century Gothic" pitchFamily="34" charset="0"/>
                <a:hlinkClick r:id="rId4"/>
              </a:rPr>
              <a:t>link</a:t>
            </a:r>
            <a:r>
              <a:rPr lang="en-US" sz="2400" dirty="0" smtClean="0">
                <a:latin typeface="Century Gothic" pitchFamily="34" charset="0"/>
              </a:rPr>
              <a:t>)</a:t>
            </a:r>
          </a:p>
          <a:p>
            <a:pPr marL="342900" indent="-342900" eaLnBrk="1" hangingPunct="1">
              <a:lnSpc>
                <a:spcPct val="150000"/>
              </a:lnSpc>
              <a:spcBef>
                <a:spcPct val="0"/>
              </a:spcBef>
              <a:buSzPct val="100000"/>
              <a:buBlip>
                <a:blip r:embed="rId3"/>
              </a:buBlip>
            </a:pPr>
            <a:endParaRPr lang="en-US" sz="2400" b="1" dirty="0" smtClean="0">
              <a:latin typeface="Century Gothic" pitchFamily="34" charset="0"/>
            </a:endParaRPr>
          </a:p>
        </p:txBody>
      </p:sp>
    </p:spTree>
    <p:extLst>
      <p:ext uri="{BB962C8B-B14F-4D97-AF65-F5344CB8AC3E}">
        <p14:creationId xmlns:p14="http://schemas.microsoft.com/office/powerpoint/2010/main" val="1610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Online wallets</a:t>
            </a:r>
            <a:endParaRPr lang="en-US" sz="4000" b="1" cap="all" dirty="0">
              <a:latin typeface="Arial Rounded MT Bold" pitchFamily="34" charset="0"/>
            </a:endParaRPr>
          </a:p>
        </p:txBody>
      </p:sp>
      <p:sp>
        <p:nvSpPr>
          <p:cNvPr id="8" name="Text Box 6"/>
          <p:cNvSpPr txBox="1">
            <a:spLocks noChangeArrowheads="1"/>
          </p:cNvSpPr>
          <p:nvPr/>
        </p:nvSpPr>
        <p:spPr bwMode="auto">
          <a:xfrm>
            <a:off x="8686800" y="6421438"/>
            <a:ext cx="4572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1</a:t>
            </a:r>
            <a:endParaRPr lang="en-US" sz="2200" dirty="0">
              <a:latin typeface="Arial Rounded MT Bold" pitchFamily="34" charset="0"/>
            </a:endParaRPr>
          </a:p>
        </p:txBody>
      </p:sp>
      <p:sp>
        <p:nvSpPr>
          <p:cNvPr id="24" name="Text Box 3"/>
          <p:cNvSpPr txBox="1">
            <a:spLocks noChangeArrowheads="1"/>
          </p:cNvSpPr>
          <p:nvPr/>
        </p:nvSpPr>
        <p:spPr bwMode="auto">
          <a:xfrm>
            <a:off x="1" y="761286"/>
            <a:ext cx="9143998"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n</a:t>
            </a:r>
            <a:r>
              <a:rPr lang="en-US" sz="2600" dirty="0" smtClean="0">
                <a:latin typeface="Century Gothic" pitchFamily="34" charset="0"/>
              </a:rPr>
              <a:t>o guarantee of mixing</a:t>
            </a:r>
          </a:p>
          <a:p>
            <a:pPr marL="457200" indent="-457200" eaLnBrk="1" hangingPunct="1">
              <a:lnSpc>
                <a:spcPct val="150000"/>
              </a:lnSpc>
              <a:buSzPct val="75000"/>
              <a:buBlip>
                <a:blip r:embed="rId3"/>
              </a:buBlip>
            </a:pPr>
            <a:r>
              <a:rPr lang="en-US" sz="2600" dirty="0">
                <a:latin typeface="Century Gothic" pitchFamily="34" charset="0"/>
              </a:rPr>
              <a:t>i</a:t>
            </a:r>
            <a:r>
              <a:rPr lang="en-US" sz="2600" dirty="0" smtClean="0">
                <a:latin typeface="Century Gothic" pitchFamily="34" charset="0"/>
              </a:rPr>
              <a:t>nternal records</a:t>
            </a:r>
          </a:p>
          <a:p>
            <a:pPr marL="457200" indent="-457200" eaLnBrk="1" hangingPunct="1">
              <a:lnSpc>
                <a:spcPct val="150000"/>
              </a:lnSpc>
              <a:buSzPct val="75000"/>
              <a:buBlip>
                <a:blip r:embed="rId3"/>
              </a:buBlip>
            </a:pPr>
            <a:r>
              <a:rPr lang="en-US" sz="2600" dirty="0">
                <a:latin typeface="Century Gothic" pitchFamily="34" charset="0"/>
              </a:rPr>
              <a:t>s</a:t>
            </a:r>
            <a:r>
              <a:rPr lang="en-US" sz="2600" dirty="0" smtClean="0">
                <a:latin typeface="Century Gothic" pitchFamily="34" charset="0"/>
              </a:rPr>
              <a:t>ecurity and legal compliance</a:t>
            </a:r>
          </a:p>
          <a:p>
            <a:pPr marL="457200" indent="-457200" eaLnBrk="1" hangingPunct="1">
              <a:lnSpc>
                <a:spcPct val="150000"/>
              </a:lnSpc>
              <a:buSzPct val="75000"/>
              <a:buBlip>
                <a:blip r:embed="rId3"/>
              </a:buBlip>
            </a:pPr>
            <a:r>
              <a:rPr lang="en-US" sz="2600" dirty="0">
                <a:latin typeface="Century Gothic" pitchFamily="34" charset="0"/>
              </a:rPr>
              <a:t>i</a:t>
            </a:r>
            <a:r>
              <a:rPr lang="en-US" sz="2600" dirty="0" smtClean="0">
                <a:latin typeface="Century Gothic" pitchFamily="34" charset="0"/>
              </a:rPr>
              <a:t>dentity record</a:t>
            </a:r>
          </a:p>
          <a:p>
            <a:pPr marL="457200" indent="-457200" eaLnBrk="1" hangingPunct="1">
              <a:lnSpc>
                <a:spcPct val="150000"/>
              </a:lnSpc>
              <a:buSzPct val="75000"/>
              <a:buBlip>
                <a:blip r:embed="rId3"/>
              </a:buBlip>
            </a:pPr>
            <a:r>
              <a:rPr lang="en-US" sz="2600" dirty="0">
                <a:latin typeface="Century Gothic" pitchFamily="34" charset="0"/>
              </a:rPr>
              <a:t>j</a:t>
            </a:r>
            <a:r>
              <a:rPr lang="en-US" sz="2600" dirty="0" smtClean="0">
                <a:latin typeface="Century Gothic" pitchFamily="34" charset="0"/>
              </a:rPr>
              <a:t>ust like traditional banks!</a:t>
            </a:r>
            <a:endParaRPr lang="en-US" sz="2600" dirty="0">
              <a:latin typeface="Century Gothic" pitchFamily="34" charset="0"/>
            </a:endParaRPr>
          </a:p>
          <a:p>
            <a:pPr marL="457200" indent="-457200" eaLnBrk="1" hangingPunct="1">
              <a:lnSpc>
                <a:spcPct val="150000"/>
              </a:lnSpc>
              <a:buSzPct val="75000"/>
              <a:buBlip>
                <a:blip r:embed="rId3"/>
              </a:buBlip>
            </a:pPr>
            <a:r>
              <a:rPr lang="en-US" sz="2600" b="1" dirty="0">
                <a:latin typeface="Century Gothic" pitchFamily="34" charset="0"/>
              </a:rPr>
              <a:t>e</a:t>
            </a:r>
            <a:r>
              <a:rPr lang="en-US" sz="2600" b="1" dirty="0" smtClean="0">
                <a:latin typeface="Century Gothic" pitchFamily="34" charset="0"/>
              </a:rPr>
              <a:t>xtra risk!</a:t>
            </a:r>
          </a:p>
        </p:txBody>
      </p:sp>
    </p:spTree>
    <p:extLst>
      <p:ext uri="{BB962C8B-B14F-4D97-AF65-F5344CB8AC3E}">
        <p14:creationId xmlns:p14="http://schemas.microsoft.com/office/powerpoint/2010/main" val="21765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2</a:t>
            </a:r>
            <a:endParaRPr lang="en-US" sz="2200" dirty="0">
              <a:latin typeface="Arial Rounded MT Bold" pitchFamily="34" charset="0"/>
            </a:endParaRPr>
          </a:p>
        </p:txBody>
      </p:sp>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Dedicated mixes</a:t>
            </a:r>
            <a:endParaRPr lang="en-US" sz="4000" b="1" cap="all" dirty="0">
              <a:latin typeface="Arial Rounded MT Bold" pitchFamily="34" charset="0"/>
            </a:endParaRPr>
          </a:p>
        </p:txBody>
      </p:sp>
      <p:sp>
        <p:nvSpPr>
          <p:cNvPr id="9" name="Text Box 3"/>
          <p:cNvSpPr txBox="1">
            <a:spLocks noChangeArrowheads="1"/>
          </p:cNvSpPr>
          <p:nvPr/>
        </p:nvSpPr>
        <p:spPr bwMode="auto">
          <a:xfrm>
            <a:off x="0" y="838200"/>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a:latin typeface="Century Gothic" pitchFamily="34" charset="0"/>
              </a:rPr>
              <a:t>d</a:t>
            </a:r>
            <a:r>
              <a:rPr lang="en-AU" sz="2600" smtClean="0">
                <a:latin typeface="Century Gothic" pitchFamily="34" charset="0"/>
              </a:rPr>
              <a:t>o </a:t>
            </a:r>
            <a:r>
              <a:rPr lang="en-AU" sz="2600" dirty="0" smtClean="0">
                <a:latin typeface="Century Gothic" pitchFamily="34" charset="0"/>
              </a:rPr>
              <a:t>not </a:t>
            </a:r>
            <a:r>
              <a:rPr lang="en-AU" sz="2600" smtClean="0">
                <a:latin typeface="Century Gothic" pitchFamily="34" charset="0"/>
              </a:rPr>
              <a:t>keep records</a:t>
            </a:r>
            <a:endParaRPr lang="en-AU" sz="2600" dirty="0" smtClean="0">
              <a:latin typeface="Century Gothic" pitchFamily="34" charset="0"/>
            </a:endParaRPr>
          </a:p>
          <a:p>
            <a:pPr marL="457200" indent="-457200" algn="just" eaLnBrk="1" hangingPunct="1">
              <a:lnSpc>
                <a:spcPct val="150000"/>
              </a:lnSpc>
              <a:buSzPct val="75000"/>
              <a:buBlip>
                <a:blip r:embed="rId3"/>
              </a:buBlip>
            </a:pPr>
            <a:r>
              <a:rPr lang="en-AU" sz="2600" dirty="0">
                <a:latin typeface="Century Gothic" pitchFamily="34" charset="0"/>
              </a:rPr>
              <a:t>d</a:t>
            </a:r>
            <a:r>
              <a:rPr lang="en-AU" sz="2600" dirty="0" smtClean="0">
                <a:latin typeface="Century Gothic" pitchFamily="34" charset="0"/>
              </a:rPr>
              <a:t>o not ask for identity</a:t>
            </a:r>
          </a:p>
          <a:p>
            <a:pPr marL="457200" indent="-457200" algn="just" eaLnBrk="1" hangingPunct="1">
              <a:lnSpc>
                <a:spcPct val="150000"/>
              </a:lnSpc>
              <a:buSzPct val="75000"/>
              <a:buBlip>
                <a:blip r:embed="rId3"/>
              </a:buBlip>
            </a:pPr>
            <a:r>
              <a:rPr lang="en-AU" sz="2600" dirty="0" smtClean="0">
                <a:latin typeface="Century Gothic" pitchFamily="34" charset="0"/>
              </a:rPr>
              <a:t>accountability issues</a:t>
            </a:r>
          </a:p>
          <a:p>
            <a:pPr marL="457200" indent="-457200" algn="just" eaLnBrk="1" hangingPunct="1">
              <a:lnSpc>
                <a:spcPct val="150000"/>
              </a:lnSpc>
              <a:buSzPct val="75000"/>
              <a:buBlip>
                <a:blip r:embed="rId3"/>
              </a:buBlip>
            </a:pPr>
            <a:r>
              <a:rPr lang="en-AU" sz="2600" dirty="0">
                <a:latin typeface="Century Gothic" pitchFamily="34" charset="0"/>
              </a:rPr>
              <a:t>t</a:t>
            </a:r>
            <a:r>
              <a:rPr lang="en-AU" sz="2600" dirty="0" smtClean="0">
                <a:latin typeface="Century Gothic" pitchFamily="34" charset="0"/>
              </a:rPr>
              <a:t>erminology: </a:t>
            </a:r>
            <a:r>
              <a:rPr lang="en-AU" sz="2600" dirty="0">
                <a:latin typeface="Century Gothic" pitchFamily="34" charset="0"/>
              </a:rPr>
              <a:t>mix and mixer vs. </a:t>
            </a:r>
            <a:r>
              <a:rPr lang="en-AU" sz="2600" dirty="0" smtClean="0">
                <a:latin typeface="Century Gothic" pitchFamily="34" charset="0"/>
              </a:rPr>
              <a:t>laundry</a:t>
            </a:r>
            <a:endParaRPr lang="en-AU" sz="2600" dirty="0">
              <a:latin typeface="Century Gothic" pitchFamily="34" charset="0"/>
            </a:endParaRPr>
          </a:p>
        </p:txBody>
      </p:sp>
    </p:spTree>
    <p:extLst>
      <p:ext uri="{BB962C8B-B14F-4D97-AF65-F5344CB8AC3E}">
        <p14:creationId xmlns:p14="http://schemas.microsoft.com/office/powerpoint/2010/main" val="257528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Best practices for mixes</a:t>
            </a:r>
            <a:endParaRPr lang="en-US" sz="4000" b="1" cap="all" dirty="0">
              <a:latin typeface="Arial Rounded MT Bold" pitchFamily="34" charset="0"/>
            </a:endParaRPr>
          </a:p>
        </p:txBody>
      </p:sp>
      <p:sp>
        <p:nvSpPr>
          <p:cNvPr id="7" name="Text Box 3"/>
          <p:cNvSpPr txBox="1">
            <a:spLocks noChangeArrowheads="1"/>
          </p:cNvSpPr>
          <p:nvPr/>
        </p:nvSpPr>
        <p:spPr bwMode="auto">
          <a:xfrm>
            <a:off x="76200" y="838200"/>
            <a:ext cx="8885237"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smtClean="0">
                <a:latin typeface="Century Gothic" pitchFamily="34" charset="0"/>
              </a:rPr>
              <a:t>use </a:t>
            </a:r>
            <a:r>
              <a:rPr lang="en-AU" sz="2600" dirty="0">
                <a:latin typeface="Century Gothic" pitchFamily="34" charset="0"/>
              </a:rPr>
              <a:t>a series of mixes</a:t>
            </a:r>
            <a:r>
              <a:rPr lang="en-AU" sz="2600" dirty="0" smtClean="0">
                <a:latin typeface="Century Gothic" pitchFamily="34" charset="0"/>
              </a:rPr>
              <a:t>!</a:t>
            </a:r>
          </a:p>
          <a:p>
            <a:pPr marL="457200" indent="-457200" eaLnBrk="1" hangingPunct="1">
              <a:lnSpc>
                <a:spcPct val="150000"/>
              </a:lnSpc>
              <a:buSzPct val="75000"/>
              <a:buBlip>
                <a:blip r:embed="rId3"/>
              </a:buBlip>
            </a:pPr>
            <a:r>
              <a:rPr lang="en-AU" sz="2600" dirty="0" smtClean="0">
                <a:latin typeface="Century Gothic" pitchFamily="34" charset="0"/>
              </a:rPr>
              <a:t>Tor – three routers</a:t>
            </a:r>
            <a:endParaRPr lang="en-AU" sz="2600" dirty="0">
              <a:latin typeface="Century Gothic" pitchFamily="34" charset="0"/>
            </a:endParaRP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3</a:t>
            </a:r>
            <a:endParaRPr lang="en-US" sz="2200" dirty="0">
              <a:latin typeface="Arial Rounded MT Bold" pitchFamily="34" charset="0"/>
            </a:endParaRPr>
          </a:p>
        </p:txBody>
      </p:sp>
      <p:grpSp>
        <p:nvGrpSpPr>
          <p:cNvPr id="2" name="Group 1"/>
          <p:cNvGrpSpPr/>
          <p:nvPr/>
        </p:nvGrpSpPr>
        <p:grpSpPr>
          <a:xfrm>
            <a:off x="131763" y="2514600"/>
            <a:ext cx="8885237" cy="4191000"/>
            <a:chOff x="76200" y="2286000"/>
            <a:chExt cx="7696200" cy="3352800"/>
          </a:xfrm>
        </p:grpSpPr>
        <p:sp>
          <p:nvSpPr>
            <p:cNvPr id="9" name="Shape 373"/>
            <p:cNvSpPr/>
            <p:nvPr/>
          </p:nvSpPr>
          <p:spPr>
            <a:xfrm>
              <a:off x="5181600" y="251460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11" name="Shape 374"/>
            <p:cNvSpPr/>
            <p:nvPr/>
          </p:nvSpPr>
          <p:spPr>
            <a:xfrm>
              <a:off x="5981700" y="312420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2" name="Shape 375"/>
            <p:cNvSpPr/>
            <p:nvPr/>
          </p:nvSpPr>
          <p:spPr>
            <a:xfrm>
              <a:off x="5981700" y="407625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 name="Shape 376"/>
            <p:cNvSpPr/>
            <p:nvPr/>
          </p:nvSpPr>
          <p:spPr>
            <a:xfrm>
              <a:off x="5981700" y="499110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14" name="Shape 377" descr="User 2 by cyberscooty - "/>
            <p:cNvPicPr preferRelativeResize="0"/>
            <p:nvPr/>
          </p:nvPicPr>
          <p:blipFill rotWithShape="1">
            <a:blip r:embed="rId4">
              <a:alphaModFix/>
            </a:blip>
            <a:srcRect/>
            <a:stretch/>
          </p:blipFill>
          <p:spPr>
            <a:xfrm>
              <a:off x="7199990" y="3784732"/>
              <a:ext cx="572410" cy="711068"/>
            </a:xfrm>
            <a:prstGeom prst="rect">
              <a:avLst/>
            </a:prstGeom>
            <a:noFill/>
            <a:ln>
              <a:noFill/>
            </a:ln>
          </p:spPr>
        </p:pic>
        <p:sp>
          <p:nvSpPr>
            <p:cNvPr id="15" name="Shape 378"/>
            <p:cNvSpPr/>
            <p:nvPr/>
          </p:nvSpPr>
          <p:spPr>
            <a:xfrm>
              <a:off x="3048000" y="251460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16" name="Shape 379"/>
            <p:cNvSpPr/>
            <p:nvPr/>
          </p:nvSpPr>
          <p:spPr>
            <a:xfrm>
              <a:off x="3848100" y="312420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7" name="Shape 380"/>
            <p:cNvSpPr/>
            <p:nvPr/>
          </p:nvSpPr>
          <p:spPr>
            <a:xfrm>
              <a:off x="3848100" y="407625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8" name="Shape 381"/>
            <p:cNvSpPr/>
            <p:nvPr/>
          </p:nvSpPr>
          <p:spPr>
            <a:xfrm>
              <a:off x="3848100" y="499110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9" name="Shape 382"/>
            <p:cNvSpPr/>
            <p:nvPr/>
          </p:nvSpPr>
          <p:spPr>
            <a:xfrm>
              <a:off x="914400" y="251460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0" name="Shape 383"/>
            <p:cNvSpPr/>
            <p:nvPr/>
          </p:nvSpPr>
          <p:spPr>
            <a:xfrm>
              <a:off x="1714500" y="312420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 name="Shape 384"/>
            <p:cNvSpPr/>
            <p:nvPr/>
          </p:nvSpPr>
          <p:spPr>
            <a:xfrm>
              <a:off x="1714500" y="407625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2" name="Shape 385"/>
            <p:cNvSpPr/>
            <p:nvPr/>
          </p:nvSpPr>
          <p:spPr>
            <a:xfrm>
              <a:off x="1714500" y="499110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3" name="Shape 386" descr="User 2 by cyberscooty - "/>
            <p:cNvPicPr preferRelativeResize="0"/>
            <p:nvPr/>
          </p:nvPicPr>
          <p:blipFill rotWithShape="1">
            <a:blip r:embed="rId4">
              <a:alphaModFix/>
            </a:blip>
            <a:srcRect/>
            <a:stretch/>
          </p:blipFill>
          <p:spPr>
            <a:xfrm>
              <a:off x="76200" y="2806766"/>
              <a:ext cx="572410" cy="711068"/>
            </a:xfrm>
            <a:prstGeom prst="rect">
              <a:avLst/>
            </a:prstGeom>
            <a:noFill/>
            <a:ln>
              <a:noFill/>
            </a:ln>
          </p:spPr>
        </p:pic>
        <p:sp>
          <p:nvSpPr>
            <p:cNvPr id="24" name="Shape 387"/>
            <p:cNvSpPr/>
            <p:nvPr/>
          </p:nvSpPr>
          <p:spPr>
            <a:xfrm>
              <a:off x="838200" y="312420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5" name="Shape 388"/>
            <p:cNvSpPr/>
            <p:nvPr/>
          </p:nvSpPr>
          <p:spPr>
            <a:xfrm>
              <a:off x="2776868" y="4997301"/>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 name="Shape 389"/>
            <p:cNvSpPr/>
            <p:nvPr/>
          </p:nvSpPr>
          <p:spPr>
            <a:xfrm>
              <a:off x="4898066" y="312420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7" name="Shape 390"/>
            <p:cNvSpPr/>
            <p:nvPr/>
          </p:nvSpPr>
          <p:spPr>
            <a:xfrm>
              <a:off x="7047590" y="4081132"/>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8" name="Shape 391"/>
            <p:cNvCxnSpPr>
              <a:endCxn id="25" idx="2"/>
            </p:cNvCxnSpPr>
            <p:nvPr/>
          </p:nvCxnSpPr>
          <p:spPr>
            <a:xfrm>
              <a:off x="1790768" y="5024301"/>
              <a:ext cx="986100" cy="11100"/>
            </a:xfrm>
            <a:prstGeom prst="straightConnector1">
              <a:avLst/>
            </a:prstGeom>
            <a:noFill/>
            <a:ln w="19050" cap="flat" cmpd="sng">
              <a:solidFill>
                <a:srgbClr val="A3A3A3"/>
              </a:solidFill>
              <a:prstDash val="solid"/>
              <a:round/>
              <a:headEnd type="none" w="sm" len="sm"/>
              <a:tailEnd type="none" w="sm" len="sm"/>
            </a:ln>
          </p:spPr>
        </p:cxnSp>
        <p:cxnSp>
          <p:nvCxnSpPr>
            <p:cNvPr id="29" name="Shape 392"/>
            <p:cNvCxnSpPr>
              <a:endCxn id="20" idx="2"/>
            </p:cNvCxnSpPr>
            <p:nvPr/>
          </p:nvCxnSpPr>
          <p:spPr>
            <a:xfrm>
              <a:off x="901500" y="3156900"/>
              <a:ext cx="813000" cy="5400"/>
            </a:xfrm>
            <a:prstGeom prst="straightConnector1">
              <a:avLst/>
            </a:prstGeom>
            <a:noFill/>
            <a:ln w="19050" cap="flat" cmpd="sng">
              <a:solidFill>
                <a:srgbClr val="A3A3A3"/>
              </a:solidFill>
              <a:prstDash val="solid"/>
              <a:round/>
              <a:headEnd type="none" w="sm" len="sm"/>
              <a:tailEnd type="none" w="sm" len="sm"/>
            </a:ln>
          </p:spPr>
        </p:cxnSp>
        <p:cxnSp>
          <p:nvCxnSpPr>
            <p:cNvPr id="30" name="Shape 393"/>
            <p:cNvCxnSpPr>
              <a:stCxn id="16" idx="6"/>
              <a:endCxn id="26" idx="2"/>
            </p:cNvCxnSpPr>
            <p:nvPr/>
          </p:nvCxnSpPr>
          <p:spPr>
            <a:xfrm>
              <a:off x="3924300" y="3162300"/>
              <a:ext cx="973800" cy="0"/>
            </a:xfrm>
            <a:prstGeom prst="straightConnector1">
              <a:avLst/>
            </a:prstGeom>
            <a:noFill/>
            <a:ln w="19050" cap="flat" cmpd="sng">
              <a:solidFill>
                <a:srgbClr val="A3A3A3"/>
              </a:solidFill>
              <a:prstDash val="solid"/>
              <a:round/>
              <a:headEnd type="none" w="sm" len="sm"/>
              <a:tailEnd type="none" w="sm" len="sm"/>
            </a:ln>
          </p:spPr>
        </p:cxnSp>
        <p:cxnSp>
          <p:nvCxnSpPr>
            <p:cNvPr id="31" name="Shape 394"/>
            <p:cNvCxnSpPr/>
            <p:nvPr/>
          </p:nvCxnSpPr>
          <p:spPr>
            <a:xfrm>
              <a:off x="6057900" y="4124991"/>
              <a:ext cx="973766" cy="0"/>
            </a:xfrm>
            <a:prstGeom prst="straightConnector1">
              <a:avLst/>
            </a:prstGeom>
            <a:noFill/>
            <a:ln w="19050" cap="flat" cmpd="sng">
              <a:solidFill>
                <a:srgbClr val="A3A3A3"/>
              </a:solidFill>
              <a:prstDash val="solid"/>
              <a:round/>
              <a:headEnd type="none" w="sm" len="sm"/>
              <a:tailEnd type="none" w="sm" len="sm"/>
            </a:ln>
          </p:spPr>
        </p:cxnSp>
        <p:cxnSp>
          <p:nvCxnSpPr>
            <p:cNvPr id="32" name="Shape 395"/>
            <p:cNvCxnSpPr/>
            <p:nvPr/>
          </p:nvCxnSpPr>
          <p:spPr>
            <a:xfrm>
              <a:off x="4974266" y="3156763"/>
              <a:ext cx="973766" cy="0"/>
            </a:xfrm>
            <a:prstGeom prst="straightConnector1">
              <a:avLst/>
            </a:prstGeom>
            <a:noFill/>
            <a:ln w="19050" cap="flat" cmpd="sng">
              <a:solidFill>
                <a:srgbClr val="A3A3A3"/>
              </a:solidFill>
              <a:prstDash val="solid"/>
              <a:round/>
              <a:headEnd type="none" w="sm" len="sm"/>
              <a:tailEnd type="none" w="sm" len="sm"/>
            </a:ln>
          </p:spPr>
        </p:cxnSp>
        <p:cxnSp>
          <p:nvCxnSpPr>
            <p:cNvPr id="33" name="Shape 396"/>
            <p:cNvCxnSpPr>
              <a:stCxn id="25" idx="6"/>
            </p:cNvCxnSpPr>
            <p:nvPr/>
          </p:nvCxnSpPr>
          <p:spPr>
            <a:xfrm rot="10800000" flipH="1">
              <a:off x="2853068" y="5029101"/>
              <a:ext cx="995100" cy="6300"/>
            </a:xfrm>
            <a:prstGeom prst="straightConnector1">
              <a:avLst/>
            </a:prstGeom>
            <a:noFill/>
            <a:ln w="19050" cap="flat" cmpd="sng">
              <a:solidFill>
                <a:srgbClr val="A3A3A3"/>
              </a:solidFill>
              <a:prstDash val="solid"/>
              <a:round/>
              <a:headEnd type="none" w="sm" len="sm"/>
              <a:tailEnd type="none" w="sm" len="sm"/>
            </a:ln>
          </p:spPr>
        </p:cxnSp>
        <p:sp>
          <p:nvSpPr>
            <p:cNvPr id="34" name="Shape 397"/>
            <p:cNvSpPr txBox="1"/>
            <p:nvPr/>
          </p:nvSpPr>
          <p:spPr>
            <a:xfrm>
              <a:off x="1981200" y="228600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000" b="0" i="0" u="none" strike="noStrike" cap="none">
                  <a:solidFill>
                    <a:srgbClr val="000000"/>
                  </a:solidFill>
                  <a:latin typeface="Trebuchet MS"/>
                  <a:ea typeface="Trebuchet MS"/>
                  <a:cs typeface="Trebuchet MS"/>
                  <a:sym typeface="Trebuchet MS"/>
                </a:rPr>
                <a:t>Mix 1</a:t>
              </a:r>
              <a:endParaRPr sz="2000" b="0" i="0" u="none" strike="noStrike" cap="none">
                <a:solidFill>
                  <a:srgbClr val="000000"/>
                </a:solidFill>
                <a:latin typeface="Trebuchet MS"/>
                <a:ea typeface="Trebuchet MS"/>
                <a:cs typeface="Trebuchet MS"/>
                <a:sym typeface="Trebuchet MS"/>
              </a:endParaRPr>
            </a:p>
          </p:txBody>
        </p:sp>
        <p:sp>
          <p:nvSpPr>
            <p:cNvPr id="35" name="Shape 398"/>
            <p:cNvSpPr txBox="1"/>
            <p:nvPr/>
          </p:nvSpPr>
          <p:spPr>
            <a:xfrm>
              <a:off x="4137019" y="228600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000" b="0" i="0" u="none" strike="noStrike" cap="none">
                  <a:solidFill>
                    <a:srgbClr val="000000"/>
                  </a:solidFill>
                  <a:latin typeface="Trebuchet MS"/>
                  <a:ea typeface="Trebuchet MS"/>
                  <a:cs typeface="Trebuchet MS"/>
                  <a:sym typeface="Trebuchet MS"/>
                </a:rPr>
                <a:t>Mix 2</a:t>
              </a:r>
              <a:endParaRPr sz="2000" b="0" i="0" u="none" strike="noStrike" cap="none">
                <a:solidFill>
                  <a:srgbClr val="000000"/>
                </a:solidFill>
                <a:latin typeface="Trebuchet MS"/>
                <a:ea typeface="Trebuchet MS"/>
                <a:cs typeface="Trebuchet MS"/>
                <a:sym typeface="Trebuchet MS"/>
              </a:endParaRPr>
            </a:p>
          </p:txBody>
        </p:sp>
        <p:sp>
          <p:nvSpPr>
            <p:cNvPr id="36" name="Shape 399"/>
            <p:cNvSpPr txBox="1"/>
            <p:nvPr/>
          </p:nvSpPr>
          <p:spPr>
            <a:xfrm>
              <a:off x="6268336" y="228600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000" b="0" i="0" u="none" strike="noStrike" cap="none">
                  <a:solidFill>
                    <a:srgbClr val="000000"/>
                  </a:solidFill>
                  <a:latin typeface="Trebuchet MS"/>
                  <a:ea typeface="Trebuchet MS"/>
                  <a:cs typeface="Trebuchet MS"/>
                  <a:sym typeface="Trebuchet MS"/>
                </a:rPr>
                <a:t>Mix 3</a:t>
              </a:r>
              <a:endParaRPr sz="2000" b="0" i="0" u="none" strike="noStrike" cap="none">
                <a:solidFill>
                  <a:srgbClr val="000000"/>
                </a:solidFill>
                <a:latin typeface="Trebuchet MS"/>
                <a:ea typeface="Trebuchet MS"/>
                <a:cs typeface="Trebuchet MS"/>
                <a:sym typeface="Trebuchet MS"/>
              </a:endParaRPr>
            </a:p>
          </p:txBody>
        </p:sp>
      </p:grpSp>
    </p:spTree>
    <p:extLst>
      <p:ext uri="{BB962C8B-B14F-4D97-AF65-F5344CB8AC3E}">
        <p14:creationId xmlns:p14="http://schemas.microsoft.com/office/powerpoint/2010/main" val="30024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Best practices for mixes</a:t>
            </a:r>
            <a:endParaRPr lang="en-US" sz="4000" b="1" cap="all" dirty="0">
              <a:latin typeface="Arial Rounded MT Bold" pitchFamily="34" charset="0"/>
            </a:endParaRPr>
          </a:p>
        </p:txBody>
      </p:sp>
      <p:sp>
        <p:nvSpPr>
          <p:cNvPr id="33"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4</a:t>
            </a:r>
            <a:endParaRPr lang="en-US" sz="2200" dirty="0">
              <a:latin typeface="Arial Rounded MT Bold" pitchFamily="34" charset="0"/>
            </a:endParaRPr>
          </a:p>
        </p:txBody>
      </p:sp>
      <p:sp>
        <p:nvSpPr>
          <p:cNvPr id="14" name="Text Box 3"/>
          <p:cNvSpPr txBox="1">
            <a:spLocks noChangeArrowheads="1"/>
          </p:cNvSpPr>
          <p:nvPr/>
        </p:nvSpPr>
        <p:spPr bwMode="auto">
          <a:xfrm>
            <a:off x="76200" y="838200"/>
            <a:ext cx="8885237"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u</a:t>
            </a:r>
            <a:r>
              <a:rPr lang="en-US" sz="2600" dirty="0" smtClean="0">
                <a:latin typeface="Century Gothic" pitchFamily="34" charset="0"/>
              </a:rPr>
              <a:t>se uniform transactions</a:t>
            </a:r>
          </a:p>
          <a:p>
            <a:pPr marL="457200" indent="-457200" eaLnBrk="1" hangingPunct="1">
              <a:lnSpc>
                <a:spcPct val="150000"/>
              </a:lnSpc>
              <a:buSzPct val="75000"/>
              <a:buBlip>
                <a:blip r:embed="rId3"/>
              </a:buBlip>
            </a:pPr>
            <a:r>
              <a:rPr lang="en-US" sz="2600" dirty="0" smtClean="0">
                <a:latin typeface="Century Gothic" pitchFamily="34" charset="0"/>
              </a:rPr>
              <a:t>‘chunk’ size</a:t>
            </a:r>
          </a:p>
          <a:p>
            <a:pPr marL="457200" indent="-457200" eaLnBrk="1" hangingPunct="1">
              <a:lnSpc>
                <a:spcPct val="150000"/>
              </a:lnSpc>
              <a:buSzPct val="75000"/>
              <a:buBlip>
                <a:blip r:embed="rId3"/>
              </a:buBlip>
            </a:pPr>
            <a:r>
              <a:rPr lang="en-US" sz="2600" dirty="0">
                <a:latin typeface="Century Gothic" pitchFamily="34" charset="0"/>
              </a:rPr>
              <a:t>a</a:t>
            </a:r>
            <a:r>
              <a:rPr lang="en-US" sz="2600" dirty="0" smtClean="0">
                <a:latin typeface="Century Gothic" pitchFamily="34" charset="0"/>
              </a:rPr>
              <a:t>ll mix transactions must have the same value</a:t>
            </a:r>
          </a:p>
        </p:txBody>
      </p:sp>
      <p:sp>
        <p:nvSpPr>
          <p:cNvPr id="16" name="Text Box 3"/>
          <p:cNvSpPr txBox="1">
            <a:spLocks noChangeArrowheads="1"/>
          </p:cNvSpPr>
          <p:nvPr/>
        </p:nvSpPr>
        <p:spPr bwMode="auto">
          <a:xfrm>
            <a:off x="0" y="3847743"/>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s</a:t>
            </a:r>
            <a:r>
              <a:rPr lang="en-US" sz="2600" dirty="0" smtClean="0">
                <a:latin typeface="Century Gothic" pitchFamily="34" charset="0"/>
              </a:rPr>
              <a:t>tandardization issues</a:t>
            </a:r>
          </a:p>
          <a:p>
            <a:pPr marL="1200150" lvl="1" indent="-457200" eaLnBrk="1" hangingPunct="1">
              <a:lnSpc>
                <a:spcPct val="150000"/>
              </a:lnSpc>
              <a:buSzPct val="75000"/>
              <a:buBlip>
                <a:blip r:embed="rId3"/>
              </a:buBlip>
            </a:pPr>
            <a:r>
              <a:rPr lang="en-US" sz="2600" dirty="0">
                <a:latin typeface="Century Gothic" pitchFamily="34" charset="0"/>
              </a:rPr>
              <a:t>l</a:t>
            </a:r>
            <a:r>
              <a:rPr lang="en-US" sz="2600" dirty="0" smtClean="0">
                <a:latin typeface="Century Gothic" pitchFamily="34" charset="0"/>
              </a:rPr>
              <a:t>arge chunks</a:t>
            </a:r>
          </a:p>
          <a:p>
            <a:pPr marL="1200150" lvl="1" indent="-457200" eaLnBrk="1" hangingPunct="1">
              <a:lnSpc>
                <a:spcPct val="150000"/>
              </a:lnSpc>
              <a:buSzPct val="75000"/>
              <a:buBlip>
                <a:blip r:embed="rId3"/>
              </a:buBlip>
            </a:pPr>
            <a:r>
              <a:rPr lang="en-US" sz="2600" dirty="0">
                <a:latin typeface="Century Gothic" pitchFamily="34" charset="0"/>
              </a:rPr>
              <a:t>s</a:t>
            </a:r>
            <a:r>
              <a:rPr lang="en-US" sz="2600" dirty="0" smtClean="0">
                <a:latin typeface="Century Gothic" pitchFamily="34" charset="0"/>
              </a:rPr>
              <a:t>mall chunks</a:t>
            </a:r>
          </a:p>
          <a:p>
            <a:pPr marL="1200150" lvl="1" indent="-457200" eaLnBrk="1" hangingPunct="1">
              <a:lnSpc>
                <a:spcPct val="150000"/>
              </a:lnSpc>
              <a:buSzPct val="75000"/>
              <a:buBlip>
                <a:blip r:embed="rId3"/>
              </a:buBlip>
            </a:pPr>
            <a:r>
              <a:rPr lang="en-US" sz="2600" dirty="0">
                <a:latin typeface="Century Gothic" pitchFamily="34" charset="0"/>
              </a:rPr>
              <a:t>m</a:t>
            </a:r>
            <a:r>
              <a:rPr lang="en-US" sz="2600" dirty="0" smtClean="0">
                <a:latin typeface="Century Gothic" pitchFamily="34" charset="0"/>
              </a:rPr>
              <a:t>ultiple sizes?</a:t>
            </a:r>
          </a:p>
        </p:txBody>
      </p:sp>
    </p:spTree>
    <p:extLst>
      <p:ext uri="{BB962C8B-B14F-4D97-AF65-F5344CB8AC3E}">
        <p14:creationId xmlns:p14="http://schemas.microsoft.com/office/powerpoint/2010/main" val="40327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Best practices for mixes</a:t>
            </a:r>
          </a:p>
        </p:txBody>
      </p:sp>
      <p:sp>
        <p:nvSpPr>
          <p:cNvPr id="14" name="Text Box 3"/>
          <p:cNvSpPr txBox="1">
            <a:spLocks noChangeArrowheads="1"/>
          </p:cNvSpPr>
          <p:nvPr/>
        </p:nvSpPr>
        <p:spPr bwMode="auto">
          <a:xfrm>
            <a:off x="76200" y="838200"/>
            <a:ext cx="8885237"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s</a:t>
            </a:r>
            <a:r>
              <a:rPr lang="en-US" sz="2600" dirty="0" smtClean="0">
                <a:latin typeface="Century Gothic" pitchFamily="34" charset="0"/>
              </a:rPr>
              <a:t>ide-channel attacks</a:t>
            </a:r>
          </a:p>
          <a:p>
            <a:pPr marL="457200" indent="-457200" eaLnBrk="1" hangingPunct="1">
              <a:lnSpc>
                <a:spcPct val="150000"/>
              </a:lnSpc>
              <a:buSzPct val="75000"/>
              <a:buBlip>
                <a:blip r:embed="rId3"/>
              </a:buBlip>
            </a:pPr>
            <a:r>
              <a:rPr lang="en-US" sz="2600" dirty="0" smtClean="0">
                <a:latin typeface="Century Gothic" pitchFamily="34" charset="0"/>
              </a:rPr>
              <a:t>client side should be automated</a:t>
            </a:r>
          </a:p>
          <a:p>
            <a:pPr marL="457200" indent="-457200" eaLnBrk="1" hangingPunct="1">
              <a:lnSpc>
                <a:spcPct val="150000"/>
              </a:lnSpc>
              <a:buSzPct val="75000"/>
              <a:buBlip>
                <a:blip r:embed="rId3"/>
              </a:buBlip>
            </a:pPr>
            <a:r>
              <a:rPr lang="en-US" sz="2600" dirty="0">
                <a:latin typeface="Century Gothic" pitchFamily="34" charset="0"/>
              </a:rPr>
              <a:t>p</a:t>
            </a:r>
            <a:r>
              <a:rPr lang="en-US" sz="2600" dirty="0" smtClean="0">
                <a:latin typeface="Century Gothic" pitchFamily="34" charset="0"/>
              </a:rPr>
              <a:t>rivacy-friendly techniques</a:t>
            </a:r>
          </a:p>
        </p:txBody>
      </p:sp>
      <p:sp>
        <p:nvSpPr>
          <p:cNvPr id="2"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5" descr="Image result for david chaum ecash"/>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5</a:t>
            </a:r>
            <a:endParaRPr lang="en-US" sz="2200" dirty="0">
              <a:latin typeface="Arial Rounded MT Bold" pitchFamily="34" charset="0"/>
            </a:endParaRPr>
          </a:p>
        </p:txBody>
      </p:sp>
      <p:sp>
        <p:nvSpPr>
          <p:cNvPr id="9" name="Text Box 3"/>
          <p:cNvSpPr txBox="1">
            <a:spLocks noChangeArrowheads="1"/>
          </p:cNvSpPr>
          <p:nvPr/>
        </p:nvSpPr>
        <p:spPr bwMode="auto">
          <a:xfrm>
            <a:off x="0" y="3847743"/>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m</a:t>
            </a:r>
            <a:r>
              <a:rPr lang="en-US" sz="2600" dirty="0" smtClean="0">
                <a:latin typeface="Century Gothic" pitchFamily="34" charset="0"/>
              </a:rPr>
              <a:t>ixing fees</a:t>
            </a:r>
          </a:p>
          <a:p>
            <a:pPr marL="457200" indent="-457200" eaLnBrk="1" hangingPunct="1">
              <a:lnSpc>
                <a:spcPct val="150000"/>
              </a:lnSpc>
              <a:buSzPct val="75000"/>
              <a:buBlip>
                <a:blip r:embed="rId3"/>
              </a:buBlip>
            </a:pPr>
            <a:r>
              <a:rPr lang="en-US" sz="2600" dirty="0">
                <a:latin typeface="Century Gothic" pitchFamily="34" charset="0"/>
              </a:rPr>
              <a:t>s</a:t>
            </a:r>
            <a:r>
              <a:rPr lang="en-US" sz="2600" dirty="0" smtClean="0">
                <a:latin typeface="Century Gothic" pitchFamily="34" charset="0"/>
              </a:rPr>
              <a:t>olution? fees should be all-or-nothing</a:t>
            </a:r>
            <a:endParaRPr lang="en-US" sz="2600" dirty="0">
              <a:latin typeface="Century Gothic" pitchFamily="34" charset="0"/>
            </a:endParaRPr>
          </a:p>
          <a:p>
            <a:pPr marL="1200150" lvl="1" indent="-457200" eaLnBrk="1" hangingPunct="1">
              <a:lnSpc>
                <a:spcPct val="150000"/>
              </a:lnSpc>
              <a:buSzPct val="75000"/>
              <a:buBlip>
                <a:blip r:embed="rId3"/>
              </a:buBlip>
            </a:pPr>
            <a:r>
              <a:rPr lang="en-US" sz="2600" dirty="0">
                <a:latin typeface="Century Gothic" pitchFamily="34" charset="0"/>
              </a:rPr>
              <a:t>p</a:t>
            </a:r>
            <a:r>
              <a:rPr lang="en-US" sz="2600" dirty="0" smtClean="0">
                <a:latin typeface="Century Gothic" pitchFamily="34" charset="0"/>
              </a:rPr>
              <a:t>robabilistic application</a:t>
            </a:r>
          </a:p>
          <a:p>
            <a:pPr marL="1200150" lvl="1" indent="-457200" eaLnBrk="1" hangingPunct="1">
              <a:lnSpc>
                <a:spcPct val="150000"/>
              </a:lnSpc>
              <a:buSzPct val="75000"/>
              <a:buBlip>
                <a:blip r:embed="rId3"/>
              </a:buBlip>
            </a:pPr>
            <a:r>
              <a:rPr lang="en-US" sz="2600" dirty="0" smtClean="0">
                <a:latin typeface="Century Gothic" pitchFamily="34" charset="0"/>
              </a:rPr>
              <a:t>0.1% fees, 1000 tries, swallow one input</a:t>
            </a:r>
          </a:p>
          <a:p>
            <a:pPr marL="1200150" lvl="1" indent="-457200" eaLnBrk="1" hangingPunct="1">
              <a:lnSpc>
                <a:spcPct val="150000"/>
              </a:lnSpc>
              <a:buSzPct val="75000"/>
              <a:buBlip>
                <a:blip r:embed="rId3"/>
              </a:buBlip>
            </a:pPr>
            <a:r>
              <a:rPr lang="en-US" sz="2600" dirty="0">
                <a:latin typeface="Century Gothic" pitchFamily="34" charset="0"/>
              </a:rPr>
              <a:t>t</a:t>
            </a:r>
            <a:r>
              <a:rPr lang="en-US" sz="2600" dirty="0" smtClean="0">
                <a:latin typeface="Century Gothic" pitchFamily="34" charset="0"/>
              </a:rPr>
              <a:t>rust issues</a:t>
            </a:r>
          </a:p>
        </p:txBody>
      </p:sp>
    </p:spTree>
    <p:extLst>
      <p:ext uri="{BB962C8B-B14F-4D97-AF65-F5344CB8AC3E}">
        <p14:creationId xmlns:p14="http://schemas.microsoft.com/office/powerpoint/2010/main" val="324969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3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Mixes in practice</a:t>
            </a:r>
            <a:endParaRPr lang="en-US" sz="4000" b="1" cap="all" dirty="0">
              <a:latin typeface="Arial Rounded MT Bold" pitchFamily="34" charset="0"/>
            </a:endParaRPr>
          </a:p>
        </p:txBody>
      </p:sp>
      <p:sp>
        <p:nvSpPr>
          <p:cNvPr id="33" name="Text Box 6"/>
          <p:cNvSpPr txBox="1">
            <a:spLocks noChangeArrowheads="1"/>
          </p:cNvSpPr>
          <p:nvPr/>
        </p:nvSpPr>
        <p:spPr bwMode="auto">
          <a:xfrm>
            <a:off x="8778875" y="6421438"/>
            <a:ext cx="36512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6</a:t>
            </a:r>
          </a:p>
        </p:txBody>
      </p:sp>
      <p:sp>
        <p:nvSpPr>
          <p:cNvPr id="14" name="Text Box 3"/>
          <p:cNvSpPr txBox="1">
            <a:spLocks noChangeArrowheads="1"/>
          </p:cNvSpPr>
          <p:nvPr/>
        </p:nvSpPr>
        <p:spPr bwMode="auto">
          <a:xfrm>
            <a:off x="76200" y="762000"/>
            <a:ext cx="90677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b="1" dirty="0">
                <a:latin typeface="Century Gothic" pitchFamily="34" charset="0"/>
              </a:rPr>
              <a:t>Caution: Mixing services may themselves be operating with anonymity. As such, if the mixing output fails to be delivered or access to funds is denied there is no recourse. Use at your own discretion.</a:t>
            </a:r>
          </a:p>
          <a:p>
            <a:pPr eaLnBrk="1" hangingPunct="1">
              <a:lnSpc>
                <a:spcPct val="150000"/>
              </a:lnSpc>
              <a:buSzPct val="75000"/>
            </a:pPr>
            <a:r>
              <a:rPr lang="en-US" sz="2600" dirty="0" smtClean="0">
                <a:latin typeface="Century Gothic" pitchFamily="34" charset="0"/>
              </a:rPr>
              <a:t>							— </a:t>
            </a:r>
            <a:r>
              <a:rPr lang="en-US" sz="2600" dirty="0" err="1">
                <a:latin typeface="Century Gothic" pitchFamily="34" charset="0"/>
              </a:rPr>
              <a:t>Bitcoin</a:t>
            </a:r>
            <a:r>
              <a:rPr lang="en-US" sz="2600" dirty="0">
                <a:latin typeface="Century Gothic" pitchFamily="34" charset="0"/>
              </a:rPr>
              <a:t> Wiki</a:t>
            </a:r>
          </a:p>
        </p:txBody>
      </p:sp>
    </p:spTree>
    <p:extLst>
      <p:ext uri="{BB962C8B-B14F-4D97-AF65-F5344CB8AC3E}">
        <p14:creationId xmlns:p14="http://schemas.microsoft.com/office/powerpoint/2010/main" val="128764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Decentralized mixing</a:t>
            </a:r>
            <a:endParaRPr lang="en-US" sz="4000" b="1" cap="all" dirty="0">
              <a:latin typeface="Arial Rounded MT Bold" pitchFamily="34" charset="0"/>
            </a:endParaRP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7</a:t>
            </a:r>
            <a:endParaRPr lang="en-US" sz="2200" dirty="0">
              <a:latin typeface="Arial Rounded MT Bold" pitchFamily="34" charset="0"/>
            </a:endParaRPr>
          </a:p>
        </p:txBody>
      </p:sp>
      <p:sp>
        <p:nvSpPr>
          <p:cNvPr id="17" name="Text Box 3"/>
          <p:cNvSpPr txBox="1">
            <a:spLocks noChangeArrowheads="1"/>
          </p:cNvSpPr>
          <p:nvPr/>
        </p:nvSpPr>
        <p:spPr bwMode="auto">
          <a:xfrm>
            <a:off x="76200" y="762000"/>
            <a:ext cx="90677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b</a:t>
            </a:r>
            <a:r>
              <a:rPr lang="en-US" sz="2600" dirty="0" smtClean="0">
                <a:latin typeface="Century Gothic" pitchFamily="34" charset="0"/>
              </a:rPr>
              <a:t>ootstrapping problem</a:t>
            </a:r>
          </a:p>
          <a:p>
            <a:pPr marL="457200" indent="-457200" eaLnBrk="1" hangingPunct="1">
              <a:lnSpc>
                <a:spcPct val="150000"/>
              </a:lnSpc>
              <a:buSzPct val="75000"/>
              <a:buBlip>
                <a:blip r:embed="rId3"/>
              </a:buBlip>
            </a:pPr>
            <a:r>
              <a:rPr lang="en-US" sz="2600" dirty="0">
                <a:latin typeface="Century Gothic" pitchFamily="34" charset="0"/>
              </a:rPr>
              <a:t>t</a:t>
            </a:r>
            <a:r>
              <a:rPr lang="en-US" sz="2600" dirty="0" smtClean="0">
                <a:latin typeface="Century Gothic" pitchFamily="34" charset="0"/>
              </a:rPr>
              <a:t>heft is impossible</a:t>
            </a:r>
          </a:p>
          <a:p>
            <a:pPr marL="457200" indent="-457200" eaLnBrk="1" hangingPunct="1">
              <a:lnSpc>
                <a:spcPct val="150000"/>
              </a:lnSpc>
              <a:buSzPct val="75000"/>
              <a:buBlip>
                <a:blip r:embed="rId3"/>
              </a:buBlip>
            </a:pPr>
            <a:r>
              <a:rPr lang="en-US" sz="2600" dirty="0">
                <a:latin typeface="Century Gothic" pitchFamily="34" charset="0"/>
              </a:rPr>
              <a:t>c</a:t>
            </a:r>
            <a:r>
              <a:rPr lang="en-US" sz="2600" dirty="0" smtClean="0">
                <a:latin typeface="Century Gothic" pitchFamily="34" charset="0"/>
              </a:rPr>
              <a:t>oordination</a:t>
            </a:r>
          </a:p>
          <a:p>
            <a:pPr marL="457200" indent="-457200" eaLnBrk="1" hangingPunct="1">
              <a:lnSpc>
                <a:spcPct val="150000"/>
              </a:lnSpc>
              <a:buSzPct val="75000"/>
              <a:buBlip>
                <a:blip r:embed="rId3"/>
              </a:buBlip>
            </a:pPr>
            <a:r>
              <a:rPr lang="en-US" sz="2600" dirty="0">
                <a:latin typeface="Century Gothic" pitchFamily="34" charset="0"/>
              </a:rPr>
              <a:t>e</a:t>
            </a:r>
            <a:r>
              <a:rPr lang="en-US" sz="2600" dirty="0" smtClean="0">
                <a:latin typeface="Century Gothic" pitchFamily="34" charset="0"/>
              </a:rPr>
              <a:t>asier</a:t>
            </a:r>
          </a:p>
          <a:p>
            <a:pPr marL="457200" indent="-457200" eaLnBrk="1" hangingPunct="1">
              <a:lnSpc>
                <a:spcPct val="150000"/>
              </a:lnSpc>
              <a:buSzPct val="75000"/>
              <a:buBlip>
                <a:blip r:embed="rId3"/>
              </a:buBlip>
            </a:pPr>
            <a:r>
              <a:rPr lang="en-US" sz="2600" dirty="0">
                <a:latin typeface="Century Gothic" pitchFamily="34" charset="0"/>
              </a:rPr>
              <a:t>p</a:t>
            </a:r>
            <a:r>
              <a:rPr lang="en-US" sz="2600" dirty="0" smtClean="0">
                <a:latin typeface="Century Gothic" pitchFamily="34" charset="0"/>
              </a:rPr>
              <a:t>otentially improved anonymity</a:t>
            </a:r>
          </a:p>
          <a:p>
            <a:pPr marL="457200" indent="-457200" eaLnBrk="1" hangingPunct="1">
              <a:lnSpc>
                <a:spcPct val="150000"/>
              </a:lnSpc>
              <a:buSzPct val="75000"/>
              <a:buBlip>
                <a:blip r:embed="rId3"/>
              </a:buBlip>
            </a:pPr>
            <a:r>
              <a:rPr lang="en-US" sz="2600" dirty="0">
                <a:latin typeface="Century Gothic" pitchFamily="34" charset="0"/>
              </a:rPr>
              <a:t>m</a:t>
            </a:r>
            <a:r>
              <a:rPr lang="en-US" sz="2600" dirty="0" smtClean="0">
                <a:latin typeface="Century Gothic" pitchFamily="34" charset="0"/>
              </a:rPr>
              <a:t>ore philosophically aligned with </a:t>
            </a:r>
            <a:r>
              <a:rPr lang="en-US" sz="2600" dirty="0" err="1" smtClean="0">
                <a:latin typeface="Century Gothic" pitchFamily="34" charset="0"/>
              </a:rPr>
              <a:t>Bitcoin</a:t>
            </a:r>
            <a:endParaRPr lang="en-US" sz="2600" dirty="0">
              <a:latin typeface="Century Gothic" pitchFamily="34" charset="0"/>
            </a:endParaRPr>
          </a:p>
        </p:txBody>
      </p:sp>
    </p:spTree>
    <p:extLst>
      <p:ext uri="{BB962C8B-B14F-4D97-AF65-F5344CB8AC3E}">
        <p14:creationId xmlns:p14="http://schemas.microsoft.com/office/powerpoint/2010/main" val="41666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steemitimages.com/0x0/https:/steemitimages.com/DQmREGJvWhPErVPvoB1aXZSRTqSsGvKBcC7JpFegBg31RdA/imag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steemitimages.com/0x0/https:/steemitimages.com/DQmREGJvWhPErVPvoB1aXZSRTqSsGvKBcC7JpFegBg31RdA/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steemitimages.com/0x0/https:/steemitimages.com/DQmREGJvWhPErVPvoB1aXZSRTqSsGvKBcC7JpFegBg31RdA/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blockchain me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20"/>
          <p:cNvSpPr>
            <a:spLocks noChangeArrowheads="1"/>
          </p:cNvSpPr>
          <p:nvPr/>
        </p:nvSpPr>
        <p:spPr bwMode="auto">
          <a:xfrm>
            <a:off x="0" y="0"/>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smtClean="0">
                <a:latin typeface="Arial Rounded MT Bold" pitchFamily="34" charset="0"/>
              </a:rPr>
              <a:t>coinjoin</a:t>
            </a:r>
            <a:endParaRPr lang="en-US" sz="4000" b="1" cap="all" dirty="0">
              <a:latin typeface="Arial Rounded MT Bold" pitchFamily="34" charset="0"/>
            </a:endParaRP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smtClean="0">
                <a:latin typeface="Arial Rounded MT Bold" pitchFamily="34" charset="0"/>
              </a:rPr>
              <a:t>8</a:t>
            </a:r>
            <a:endParaRPr lang="en-US" sz="2200" dirty="0">
              <a:latin typeface="Arial Rounded MT Bold" pitchFamily="34" charset="0"/>
            </a:endParaRPr>
          </a:p>
        </p:txBody>
      </p:sp>
      <p:sp>
        <p:nvSpPr>
          <p:cNvPr id="11" name="Text Box 3"/>
          <p:cNvSpPr txBox="1">
            <a:spLocks noChangeArrowheads="1"/>
          </p:cNvSpPr>
          <p:nvPr/>
        </p:nvSpPr>
        <p:spPr bwMode="auto">
          <a:xfrm>
            <a:off x="0" y="5657671"/>
            <a:ext cx="4571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smtClean="0">
                <a:latin typeface="Century Gothic" pitchFamily="34" charset="0"/>
              </a:rPr>
              <a:t>Gregory Maxwell</a:t>
            </a:r>
          </a:p>
          <a:p>
            <a:pPr marL="457200" indent="-457200" eaLnBrk="1" hangingPunct="1">
              <a:lnSpc>
                <a:spcPct val="150000"/>
              </a:lnSpc>
              <a:buSzPct val="75000"/>
              <a:buBlip>
                <a:blip r:embed="rId3"/>
              </a:buBlip>
            </a:pPr>
            <a:r>
              <a:rPr lang="en-US" sz="2600" dirty="0">
                <a:latin typeface="Century Gothic" pitchFamily="34" charset="0"/>
              </a:rPr>
              <a:t>m</a:t>
            </a:r>
            <a:r>
              <a:rPr lang="en-US" sz="2600" dirty="0" smtClean="0">
                <a:latin typeface="Century Gothic" pitchFamily="34" charset="0"/>
              </a:rPr>
              <a:t>ixing rounds</a:t>
            </a:r>
          </a:p>
        </p:txBody>
      </p:sp>
      <p:grpSp>
        <p:nvGrpSpPr>
          <p:cNvPr id="7" name="Group 6"/>
          <p:cNvGrpSpPr/>
          <p:nvPr/>
        </p:nvGrpSpPr>
        <p:grpSpPr>
          <a:xfrm>
            <a:off x="203200" y="914400"/>
            <a:ext cx="7391400" cy="4743271"/>
            <a:chOff x="533400" y="1276350"/>
            <a:chExt cx="4491537" cy="2895600"/>
          </a:xfrm>
        </p:grpSpPr>
        <p:sp>
          <p:nvSpPr>
            <p:cNvPr id="26" name="Shape 451"/>
            <p:cNvSpPr/>
            <p:nvPr/>
          </p:nvSpPr>
          <p:spPr>
            <a:xfrm>
              <a:off x="1328078" y="17335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7" name="Shape 452" descr="User 1 by cyberscooty - "/>
            <p:cNvPicPr preferRelativeResize="0"/>
            <p:nvPr/>
          </p:nvPicPr>
          <p:blipFill rotWithShape="1">
            <a:blip r:embed="rId4">
              <a:alphaModFix/>
            </a:blip>
            <a:srcRect/>
            <a:stretch/>
          </p:blipFill>
          <p:spPr>
            <a:xfrm>
              <a:off x="533400" y="1416116"/>
              <a:ext cx="572410" cy="711068"/>
            </a:xfrm>
            <a:prstGeom prst="rect">
              <a:avLst/>
            </a:prstGeom>
            <a:noFill/>
            <a:ln>
              <a:noFill/>
            </a:ln>
          </p:spPr>
        </p:pic>
        <p:pic>
          <p:nvPicPr>
            <p:cNvPr id="28" name="Shape 453" descr="User 2 by cyberscooty - "/>
            <p:cNvPicPr preferRelativeResize="0"/>
            <p:nvPr/>
          </p:nvPicPr>
          <p:blipFill rotWithShape="1">
            <a:blip r:embed="rId5">
              <a:alphaModFix/>
            </a:blip>
            <a:srcRect/>
            <a:stretch/>
          </p:blipFill>
          <p:spPr>
            <a:xfrm>
              <a:off x="533542" y="3283016"/>
              <a:ext cx="572410" cy="711068"/>
            </a:xfrm>
            <a:prstGeom prst="rect">
              <a:avLst/>
            </a:prstGeom>
            <a:noFill/>
            <a:ln>
              <a:noFill/>
            </a:ln>
          </p:spPr>
        </p:pic>
        <p:pic>
          <p:nvPicPr>
            <p:cNvPr id="29" name="Shape 454" descr="User 3 by cyberscooty - User #3 - special remix for a demand"/>
            <p:cNvPicPr preferRelativeResize="0"/>
            <p:nvPr/>
          </p:nvPicPr>
          <p:blipFill rotWithShape="1">
            <a:blip r:embed="rId6">
              <a:alphaModFix/>
            </a:blip>
            <a:srcRect/>
            <a:stretch/>
          </p:blipFill>
          <p:spPr>
            <a:xfrm>
              <a:off x="533400" y="2374551"/>
              <a:ext cx="562140" cy="698311"/>
            </a:xfrm>
            <a:prstGeom prst="rect">
              <a:avLst/>
            </a:prstGeom>
            <a:noFill/>
            <a:ln>
              <a:noFill/>
            </a:ln>
          </p:spPr>
        </p:pic>
        <p:cxnSp>
          <p:nvCxnSpPr>
            <p:cNvPr id="30" name="Shape 455"/>
            <p:cNvCxnSpPr>
              <a:stCxn id="26" idx="6"/>
            </p:cNvCxnSpPr>
            <p:nvPr/>
          </p:nvCxnSpPr>
          <p:spPr>
            <a:xfrm>
              <a:off x="1404278" y="1771650"/>
              <a:ext cx="772500" cy="0"/>
            </a:xfrm>
            <a:prstGeom prst="straightConnector1">
              <a:avLst/>
            </a:prstGeom>
            <a:noFill/>
            <a:ln w="19050" cap="flat" cmpd="sng">
              <a:solidFill>
                <a:srgbClr val="A3A3A3"/>
              </a:solidFill>
              <a:prstDash val="solid"/>
              <a:round/>
              <a:headEnd type="none" w="sm" len="sm"/>
              <a:tailEnd type="none" w="sm" len="sm"/>
            </a:ln>
          </p:spPr>
        </p:cxnSp>
        <p:sp>
          <p:nvSpPr>
            <p:cNvPr id="31" name="Shape 456"/>
            <p:cNvSpPr/>
            <p:nvPr/>
          </p:nvSpPr>
          <p:spPr>
            <a:xfrm>
              <a:off x="1328964" y="26856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2" name="Shape 457"/>
            <p:cNvCxnSpPr>
              <a:stCxn id="31" idx="6"/>
            </p:cNvCxnSpPr>
            <p:nvPr/>
          </p:nvCxnSpPr>
          <p:spPr>
            <a:xfrm>
              <a:off x="1405164" y="2723707"/>
              <a:ext cx="772500" cy="0"/>
            </a:xfrm>
            <a:prstGeom prst="straightConnector1">
              <a:avLst/>
            </a:prstGeom>
            <a:noFill/>
            <a:ln w="19050" cap="flat" cmpd="sng">
              <a:solidFill>
                <a:srgbClr val="A3A3A3"/>
              </a:solidFill>
              <a:prstDash val="solid"/>
              <a:round/>
              <a:headEnd type="none" w="sm" len="sm"/>
              <a:tailEnd type="none" w="sm" len="sm"/>
            </a:ln>
          </p:spPr>
        </p:cxnSp>
        <p:sp>
          <p:nvSpPr>
            <p:cNvPr id="33" name="Shape 458"/>
            <p:cNvSpPr/>
            <p:nvPr/>
          </p:nvSpPr>
          <p:spPr>
            <a:xfrm>
              <a:off x="1328964" y="36004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4" name="Shape 459"/>
            <p:cNvCxnSpPr>
              <a:stCxn id="33" idx="6"/>
            </p:cNvCxnSpPr>
            <p:nvPr/>
          </p:nvCxnSpPr>
          <p:spPr>
            <a:xfrm>
              <a:off x="1405164" y="3638550"/>
              <a:ext cx="771600" cy="0"/>
            </a:xfrm>
            <a:prstGeom prst="straightConnector1">
              <a:avLst/>
            </a:prstGeom>
            <a:noFill/>
            <a:ln w="19050" cap="flat" cmpd="sng">
              <a:solidFill>
                <a:srgbClr val="A3A3A3"/>
              </a:solidFill>
              <a:prstDash val="solid"/>
              <a:round/>
              <a:headEnd type="none" w="sm" len="sm"/>
              <a:tailEnd type="none" w="sm" len="sm"/>
            </a:ln>
          </p:spPr>
        </p:cxnSp>
        <p:sp>
          <p:nvSpPr>
            <p:cNvPr id="35" name="Shape 460"/>
            <p:cNvSpPr/>
            <p:nvPr/>
          </p:nvSpPr>
          <p:spPr>
            <a:xfrm>
              <a:off x="1905000" y="1276350"/>
              <a:ext cx="1828800" cy="2895600"/>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 name="Shape 461"/>
            <p:cNvSpPr/>
            <p:nvPr/>
          </p:nvSpPr>
          <p:spPr>
            <a:xfrm>
              <a:off x="4211383" y="2687382"/>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37" name="Shape 462" descr="User 1 by cyberscooty - "/>
            <p:cNvPicPr preferRelativeResize="0"/>
            <p:nvPr/>
          </p:nvPicPr>
          <p:blipFill rotWithShape="1">
            <a:blip r:embed="rId4">
              <a:alphaModFix/>
            </a:blip>
            <a:srcRect/>
            <a:stretch/>
          </p:blipFill>
          <p:spPr>
            <a:xfrm>
              <a:off x="4452385" y="2369948"/>
              <a:ext cx="572410" cy="711068"/>
            </a:xfrm>
            <a:prstGeom prst="rect">
              <a:avLst/>
            </a:prstGeom>
            <a:noFill/>
            <a:ln>
              <a:noFill/>
            </a:ln>
          </p:spPr>
        </p:pic>
        <p:pic>
          <p:nvPicPr>
            <p:cNvPr id="38" name="Shape 463" descr="User 2 by cyberscooty - "/>
            <p:cNvPicPr preferRelativeResize="0"/>
            <p:nvPr/>
          </p:nvPicPr>
          <p:blipFill rotWithShape="1">
            <a:blip r:embed="rId5">
              <a:alphaModFix/>
            </a:blip>
            <a:srcRect/>
            <a:stretch/>
          </p:blipFill>
          <p:spPr>
            <a:xfrm>
              <a:off x="4452527" y="1416348"/>
              <a:ext cx="572410" cy="711068"/>
            </a:xfrm>
            <a:prstGeom prst="rect">
              <a:avLst/>
            </a:prstGeom>
            <a:noFill/>
            <a:ln>
              <a:noFill/>
            </a:ln>
          </p:spPr>
        </p:pic>
        <p:pic>
          <p:nvPicPr>
            <p:cNvPr id="39" name="Shape 464" descr="User 3 by cyberscooty - User #3 - special remix for a demand"/>
            <p:cNvPicPr preferRelativeResize="0"/>
            <p:nvPr/>
          </p:nvPicPr>
          <p:blipFill rotWithShape="1">
            <a:blip r:embed="rId6">
              <a:alphaModFix/>
            </a:blip>
            <a:srcRect/>
            <a:stretch/>
          </p:blipFill>
          <p:spPr>
            <a:xfrm>
              <a:off x="4452385" y="3285851"/>
              <a:ext cx="562140" cy="698311"/>
            </a:xfrm>
            <a:prstGeom prst="rect">
              <a:avLst/>
            </a:prstGeom>
            <a:noFill/>
            <a:ln>
              <a:noFill/>
            </a:ln>
          </p:spPr>
        </p:pic>
        <p:sp>
          <p:nvSpPr>
            <p:cNvPr id="40" name="Shape 465"/>
            <p:cNvSpPr/>
            <p:nvPr/>
          </p:nvSpPr>
          <p:spPr>
            <a:xfrm>
              <a:off x="4212269" y="35969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41" name="Shape 466"/>
            <p:cNvSpPr/>
            <p:nvPr/>
          </p:nvSpPr>
          <p:spPr>
            <a:xfrm>
              <a:off x="4212269" y="17335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42" name="Shape 467"/>
            <p:cNvCxnSpPr/>
            <p:nvPr/>
          </p:nvCxnSpPr>
          <p:spPr>
            <a:xfrm>
              <a:off x="3429886" y="2728582"/>
              <a:ext cx="771747" cy="0"/>
            </a:xfrm>
            <a:prstGeom prst="straightConnector1">
              <a:avLst/>
            </a:prstGeom>
            <a:noFill/>
            <a:ln w="19050" cap="flat" cmpd="sng">
              <a:solidFill>
                <a:srgbClr val="A3A3A3"/>
              </a:solidFill>
              <a:prstDash val="solid"/>
              <a:round/>
              <a:headEnd type="none" w="sm" len="sm"/>
              <a:tailEnd type="none" w="sm" len="sm"/>
            </a:ln>
          </p:spPr>
        </p:cxnSp>
        <p:cxnSp>
          <p:nvCxnSpPr>
            <p:cNvPr id="43" name="Shape 468"/>
            <p:cNvCxnSpPr/>
            <p:nvPr/>
          </p:nvCxnSpPr>
          <p:spPr>
            <a:xfrm>
              <a:off x="3429000" y="3635006"/>
              <a:ext cx="773519" cy="3101"/>
            </a:xfrm>
            <a:prstGeom prst="straightConnector1">
              <a:avLst/>
            </a:prstGeom>
            <a:noFill/>
            <a:ln w="19050" cap="flat" cmpd="sng">
              <a:solidFill>
                <a:srgbClr val="A3A3A3"/>
              </a:solidFill>
              <a:prstDash val="solid"/>
              <a:round/>
              <a:headEnd type="none" w="sm" len="sm"/>
              <a:tailEnd type="none" w="sm" len="sm"/>
            </a:ln>
          </p:spPr>
        </p:cxnSp>
        <p:cxnSp>
          <p:nvCxnSpPr>
            <p:cNvPr id="44" name="Shape 469"/>
            <p:cNvCxnSpPr/>
            <p:nvPr/>
          </p:nvCxnSpPr>
          <p:spPr>
            <a:xfrm>
              <a:off x="3429000" y="1776751"/>
              <a:ext cx="773519" cy="0"/>
            </a:xfrm>
            <a:prstGeom prst="straightConnector1">
              <a:avLst/>
            </a:prstGeom>
            <a:noFill/>
            <a:ln w="19050" cap="flat" cmpd="sng">
              <a:solidFill>
                <a:srgbClr val="A3A3A3"/>
              </a:solidFill>
              <a:prstDash val="solid"/>
              <a:round/>
              <a:headEnd type="none" w="sm" len="sm"/>
              <a:tailEnd type="none" w="sm" len="sm"/>
            </a:ln>
          </p:spPr>
        </p:cxnSp>
        <p:sp>
          <p:nvSpPr>
            <p:cNvPr id="45" name="Shape 470"/>
            <p:cNvSpPr txBox="1"/>
            <p:nvPr/>
          </p:nvSpPr>
          <p:spPr>
            <a:xfrm>
              <a:off x="2133600" y="2419350"/>
              <a:ext cx="135005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Single</a:t>
              </a:r>
              <a:endParaRPr/>
            </a:p>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transaction</a:t>
              </a:r>
              <a:endParaRPr sz="1800" b="0" i="0" u="none" strike="noStrike" cap="none">
                <a:solidFill>
                  <a:srgbClr val="000000"/>
                </a:solidFill>
                <a:latin typeface="Trebuchet MS"/>
                <a:ea typeface="Trebuchet MS"/>
                <a:cs typeface="Trebuchet MS"/>
                <a:sym typeface="Trebuchet MS"/>
              </a:endParaRPr>
            </a:p>
          </p:txBody>
        </p:sp>
      </p:grpSp>
    </p:spTree>
    <p:extLst>
      <p:ext uri="{BB962C8B-B14F-4D97-AF65-F5344CB8AC3E}">
        <p14:creationId xmlns:p14="http://schemas.microsoft.com/office/powerpoint/2010/main" val="24887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4005</TotalTime>
  <Words>579</Words>
  <Application>Microsoft Office PowerPoint</Application>
  <PresentationFormat>On-screen Show (4:3)</PresentationFormat>
  <Paragraphs>130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Bitcoin – anonymity  [mixes + Coinjoin + high-level 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EE-382: Advanced Computer Networks</dc:title>
  <dc:creator>seecs</dc:creator>
  <cp:lastModifiedBy>Taha Ali</cp:lastModifiedBy>
  <cp:revision>1511</cp:revision>
  <cp:lastPrinted>2018-02-27T11:28:50Z</cp:lastPrinted>
  <dcterms:created xsi:type="dcterms:W3CDTF">2006-08-16T00:00:00Z</dcterms:created>
  <dcterms:modified xsi:type="dcterms:W3CDTF">2018-04-06T10:25:04Z</dcterms:modified>
</cp:coreProperties>
</file>