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7" r:id="rId3"/>
    <p:sldId id="325" r:id="rId4"/>
    <p:sldId id="292" r:id="rId5"/>
    <p:sldId id="311" r:id="rId6"/>
    <p:sldId id="326" r:id="rId7"/>
    <p:sldId id="329" r:id="rId8"/>
    <p:sldId id="294" r:id="rId9"/>
    <p:sldId id="295" r:id="rId10"/>
    <p:sldId id="296" r:id="rId11"/>
    <p:sldId id="313" r:id="rId12"/>
    <p:sldId id="328" r:id="rId13"/>
    <p:sldId id="298" r:id="rId14"/>
    <p:sldId id="34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85317" autoAdjust="0"/>
  </p:normalViewPr>
  <p:slideViewPr>
    <p:cSldViewPr>
      <p:cViewPr varScale="1">
        <p:scale>
          <a:sx n="54" d="100"/>
          <a:sy n="54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9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/>
              <a:t>-</a:t>
            </a:r>
            <a:r>
              <a:rPr lang="en-US" i="0" baseline="0" dirty="0" err="1"/>
              <a:t>Zerocoin</a:t>
            </a:r>
            <a:r>
              <a:rPr lang="en-US" i="0" baseline="0" dirty="0"/>
              <a:t> has two different modes – regular transactions without anonymity and computationally expensive mixing transactions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</a:t>
            </a:r>
            <a:r>
              <a:rPr lang="en-US" i="0" baseline="0" dirty="0" err="1"/>
              <a:t>Zerocash</a:t>
            </a:r>
            <a:r>
              <a:rPr lang="en-US" i="0" baseline="0" dirty="0"/>
              <a:t> – all is one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-in a league of its own!</a:t>
            </a:r>
          </a:p>
          <a:p>
            <a:pPr marL="0" indent="0">
              <a:buFontTx/>
              <a:buNone/>
            </a:pPr>
            <a:r>
              <a:rPr lang="en-US" i="0" baseline="0" dirty="0"/>
              <a:t>-immune to mixing side-channel attacks – because transaction amounts do not show up on blockchain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-again serious trusted setup issues here</a:t>
            </a:r>
          </a:p>
          <a:p>
            <a:pPr marL="0" indent="0">
              <a:buFontTx/>
              <a:buNone/>
            </a:pPr>
            <a:r>
              <a:rPr lang="en-US" i="0" baseline="0" dirty="0"/>
              <a:t>-much more than </a:t>
            </a:r>
            <a:r>
              <a:rPr lang="en-US" i="0" baseline="0" dirty="0" err="1"/>
              <a:t>Zerocoin</a:t>
            </a: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</a:t>
            </a:r>
            <a:r>
              <a:rPr lang="en-US" i="0" baseline="0" dirty="0" err="1"/>
              <a:t>Zerocoin</a:t>
            </a:r>
            <a:r>
              <a:rPr lang="en-US" i="0" baseline="0" dirty="0"/>
              <a:t> requires N, i.e. a few hundred bytes of data</a:t>
            </a:r>
          </a:p>
          <a:p>
            <a:pPr marL="0" indent="0">
              <a:buFontTx/>
              <a:buNone/>
            </a:pPr>
            <a:r>
              <a:rPr lang="en-US" i="0" baseline="0" dirty="0"/>
              <a:t>-</a:t>
            </a:r>
            <a:r>
              <a:rPr lang="en-US" i="0" baseline="0" dirty="0" err="1"/>
              <a:t>Zerocash</a:t>
            </a:r>
            <a:r>
              <a:rPr lang="en-US" i="0" baseline="0" dirty="0"/>
              <a:t> requires 1Gb of public parameters!</a:t>
            </a:r>
          </a:p>
          <a:p>
            <a:pPr marL="0" indent="0">
              <a:buFontTx/>
              <a:buNone/>
            </a:pPr>
            <a:r>
              <a:rPr lang="en-US" i="0" baseline="0" dirty="0"/>
              <a:t>-if anyone knows these inputs, security properties are compromised – enables undetectable double spends</a:t>
            </a:r>
          </a:p>
          <a:p>
            <a:pPr marL="0" indent="0">
              <a:buFontTx/>
              <a:buNone/>
            </a:pPr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/>
              <a:t>-also defeats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/>
              <a:t>-mechanisms looked at so far: online wallets, mixes, decentralized mixes, </a:t>
            </a:r>
            <a:r>
              <a:rPr lang="en-US" i="0" baseline="0" dirty="0" err="1"/>
              <a:t>Coinjoin</a:t>
            </a:r>
            <a:r>
              <a:rPr lang="en-US" i="0" baseline="0" dirty="0"/>
              <a:t>, high level flows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-crypto proofs – qualitatively different</a:t>
            </a:r>
          </a:p>
          <a:p>
            <a:pPr marL="0" indent="0">
              <a:buFontTx/>
              <a:buNone/>
            </a:pPr>
            <a:r>
              <a:rPr lang="en-US" i="0" baseline="0" dirty="0"/>
              <a:t>-anonymity depends on adversary’s computational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converted from one to the other 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-’minting’ process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-this process breaks the links between them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-analogy of poker chips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-you do not spend poker chips directly!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-person might convert </a:t>
            </a:r>
            <a:r>
              <a:rPr lang="en-US" baseline="0" dirty="0" err="1"/>
              <a:t>basecoin</a:t>
            </a:r>
            <a:r>
              <a:rPr lang="en-US" baseline="0" dirty="0"/>
              <a:t> into </a:t>
            </a:r>
            <a:r>
              <a:rPr lang="en-US" baseline="0" dirty="0" err="1"/>
              <a:t>zerocoin</a:t>
            </a:r>
            <a:r>
              <a:rPr lang="en-US" baseline="0" dirty="0"/>
              <a:t> and then redeem it several times?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-the serial number S is eventually made public</a:t>
            </a:r>
          </a:p>
          <a:p>
            <a:r>
              <a:rPr lang="en-US" baseline="0" dirty="0"/>
              <a:t>-random secret, r, is never made public – and ensures </a:t>
            </a:r>
            <a:r>
              <a:rPr lang="en-US" baseline="0" dirty="0" err="1"/>
              <a:t>unlinkability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/>
              <a:t>-serial number is revealed!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-spending transaction requires no signature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-miners will verify your ZKP which establishes your ability to open one of the </a:t>
            </a:r>
            <a:r>
              <a:rPr lang="en-US" i="0" baseline="0" dirty="0" err="1"/>
              <a:t>zerocoin</a:t>
            </a:r>
            <a:r>
              <a:rPr lang="en-US" i="0" baseline="0" dirty="0"/>
              <a:t> commitments on the blockchain without actually opening it</a:t>
            </a:r>
          </a:p>
          <a:p>
            <a:pPr marL="0" indent="0">
              <a:buFontTx/>
              <a:buNone/>
            </a:pPr>
            <a:r>
              <a:rPr lang="en-US" i="0" baseline="0" dirty="0"/>
              <a:t>-miners will also check serial number S has not been used before (ergo no double spend)</a:t>
            </a:r>
          </a:p>
          <a:p>
            <a:pPr marL="0" indent="0">
              <a:buFontTx/>
              <a:buNone/>
            </a:pPr>
            <a:r>
              <a:rPr lang="en-US" i="0" baseline="0" dirty="0"/>
              <a:t>-output acts as a new </a:t>
            </a:r>
            <a:r>
              <a:rPr lang="en-US" i="0" baseline="0" dirty="0" err="1"/>
              <a:t>basecoin</a:t>
            </a:r>
            <a:r>
              <a:rPr lang="en-US" i="0" baseline="0" dirty="0"/>
              <a:t>! Use an address that you own!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-serial number now becomes public and can never be redeemed again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/>
              <a:t>-r is kept secret throughout!</a:t>
            </a:r>
          </a:p>
          <a:p>
            <a:pPr marL="0" indent="0">
              <a:buFontTx/>
              <a:buNone/>
            </a:pPr>
            <a:r>
              <a:rPr lang="en-US" i="0" baseline="0" dirty="0"/>
              <a:t>-therefore nobody knows which serial number corresponds to *which* </a:t>
            </a:r>
            <a:r>
              <a:rPr lang="en-US" i="0" baseline="0" dirty="0" err="1"/>
              <a:t>zerocoin</a:t>
            </a:r>
            <a:endParaRPr lang="en-US" i="0" baseline="0" dirty="0"/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-crypto magic!</a:t>
            </a:r>
          </a:p>
          <a:p>
            <a:pPr marL="0" indent="0">
              <a:buFontTx/>
              <a:buNone/>
            </a:pPr>
            <a:r>
              <a:rPr lang="en-US" i="0" baseline="0" dirty="0"/>
              <a:t>-no envelope analog!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-very efficient! </a:t>
            </a:r>
          </a:p>
          <a:p>
            <a:pPr marL="0" indent="0">
              <a:buFontTx/>
              <a:buNone/>
            </a:pPr>
            <a:r>
              <a:rPr lang="en-US" i="0" baseline="0" dirty="0"/>
              <a:t>-you would expect ZKPs to grow linearly as n increases (i.e. as more </a:t>
            </a:r>
            <a:r>
              <a:rPr lang="en-US" i="0" baseline="0" dirty="0" err="1"/>
              <a:t>zerocoins</a:t>
            </a:r>
            <a:r>
              <a:rPr lang="en-US" i="0" baseline="0" dirty="0"/>
              <a:t> are mined), but </a:t>
            </a:r>
            <a:r>
              <a:rPr lang="en-US" i="0" baseline="0" dirty="0" err="1"/>
              <a:t>Zerocoin</a:t>
            </a:r>
            <a:r>
              <a:rPr lang="en-US" i="0" baseline="0" dirty="0"/>
              <a:t> makes proofs logarithmic in n – and statement does not need to be included with the proof, it is implicit.</a:t>
            </a:r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-however, some sizable overhead compared to </a:t>
            </a:r>
            <a:r>
              <a:rPr lang="en-US" i="0" baseline="0" dirty="0" err="1"/>
              <a:t>Bitcoin</a:t>
            </a:r>
            <a:r>
              <a:rPr lang="en-US" i="0" baseline="0" dirty="0"/>
              <a:t> – proofs are around 50 </a:t>
            </a:r>
            <a:r>
              <a:rPr lang="en-US" i="0" baseline="0" dirty="0" err="1"/>
              <a:t>kB</a:t>
            </a:r>
            <a:r>
              <a:rPr lang="en-US" i="0" baseline="0" dirty="0"/>
              <a:t> in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ijBiepK0ws" TargetMode="External"/><Relationship Id="rId4" Type="http://schemas.openxmlformats.org/officeDocument/2006/relationships/hyperlink" Target="http://pages.cs.wisc.edu/~mkowalcz/628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ws.bitcoin.com/one-of-the-largest-bitcoin-mixing-services-closes-its-doo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33527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300" b="1" dirty="0" err="1"/>
              <a:t>Bitcoin</a:t>
            </a:r>
            <a:r>
              <a:rPr lang="en-US" sz="5300" b="1" dirty="0"/>
              <a:t> – anonymity</a:t>
            </a:r>
            <a:br>
              <a:rPr lang="en-US" sz="5300" b="1" dirty="0"/>
            </a:br>
            <a:br>
              <a:rPr lang="en-US" sz="5300" b="1" dirty="0"/>
            </a:br>
            <a:r>
              <a:rPr lang="en-US" sz="2200" b="1" dirty="0"/>
              <a:t>[</a:t>
            </a:r>
            <a:r>
              <a:rPr lang="en-US" sz="2200" b="1" dirty="0" err="1"/>
              <a:t>Zerocoin</a:t>
            </a:r>
            <a:r>
              <a:rPr lang="en-US" sz="2200" b="1" dirty="0"/>
              <a:t> + </a:t>
            </a:r>
            <a:r>
              <a:rPr lang="en-US" sz="2200" b="1" dirty="0" err="1"/>
              <a:t>Zerocash</a:t>
            </a:r>
            <a:r>
              <a:rPr lang="en-US" sz="2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118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disadvantage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9</a:t>
            </a:r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Related ima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838200"/>
            <a:ext cx="9143999" cy="48013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one-time trusted setup required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RSA accumulators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choose two large primes, p and q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publish N = </a:t>
            </a:r>
            <a:r>
              <a:rPr lang="en-AU" sz="2600" dirty="0" err="1">
                <a:latin typeface="Century Gothic" pitchFamily="34" charset="0"/>
              </a:rPr>
              <a:t>p.q</a:t>
            </a:r>
            <a:endParaRPr lang="en-AU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u="sng" dirty="0">
                <a:latin typeface="Century Gothic" pitchFamily="34" charset="0"/>
              </a:rPr>
              <a:t>destroy p and q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convince everyone of it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else create infinite new </a:t>
            </a:r>
            <a:r>
              <a:rPr lang="en-AU" sz="2600" dirty="0" err="1">
                <a:latin typeface="Century Gothic" pitchFamily="34" charset="0"/>
              </a:rPr>
              <a:t>zerocoins</a:t>
            </a:r>
            <a:endParaRPr lang="en-AU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threshold crypto</a:t>
            </a:r>
          </a:p>
        </p:txBody>
      </p:sp>
      <p:pic>
        <p:nvPicPr>
          <p:cNvPr id="4098" name="Picture 2" descr="Image result for zerocash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838200"/>
            <a:ext cx="7835900" cy="58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zerocash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34400" y="6421438"/>
            <a:ext cx="6096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10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499" y="793750"/>
            <a:ext cx="90804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zero-knowledge succinct non-interactive arguments of knowledge (</a:t>
            </a:r>
            <a:r>
              <a:rPr lang="en-US" sz="2600" dirty="0" err="1">
                <a:latin typeface="Century Gothic" pitchFamily="34" charset="0"/>
              </a:rPr>
              <a:t>zk</a:t>
            </a:r>
            <a:r>
              <a:rPr lang="en-US" sz="2600" dirty="0">
                <a:latin typeface="Century Gothic" pitchFamily="34" charset="0"/>
              </a:rPr>
              <a:t>-SNARKs)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very efficient and compact ZKPs 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no more </a:t>
            </a:r>
            <a:r>
              <a:rPr lang="en-US" sz="2600" dirty="0" err="1">
                <a:latin typeface="Century Gothic" pitchFamily="34" charset="0"/>
              </a:rPr>
              <a:t>basecoins</a:t>
            </a:r>
            <a:r>
              <a:rPr lang="en-US" sz="2600" dirty="0">
                <a:latin typeface="Century Gothic" pitchFamily="34" charset="0"/>
              </a:rPr>
              <a:t>!</a:t>
            </a:r>
          </a:p>
        </p:txBody>
      </p:sp>
      <p:sp>
        <p:nvSpPr>
          <p:cNvPr id="2" name="AutoShape 4" descr="Image result for zerocash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26924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1" y="3257014"/>
            <a:ext cx="6172201" cy="36009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transaction amounts and addresses are inside commitments and not visible on blockchain!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ledger records existence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crypto proofs ensure that everything works properly</a:t>
            </a:r>
          </a:p>
        </p:txBody>
      </p:sp>
    </p:spTree>
    <p:extLst>
      <p:ext uri="{BB962C8B-B14F-4D97-AF65-F5344CB8AC3E}">
        <p14:creationId xmlns:p14="http://schemas.microsoft.com/office/powerpoint/2010/main" val="23850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conclusion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34400" y="6421438"/>
            <a:ext cx="6096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11</a:t>
            </a:r>
          </a:p>
        </p:txBody>
      </p:sp>
      <p:graphicFrame>
        <p:nvGraphicFramePr>
          <p:cNvPr id="9" name="Shape 652"/>
          <p:cNvGraphicFramePr/>
          <p:nvPr>
            <p:extLst>
              <p:ext uri="{D42A27DB-BD31-4B8C-83A1-F6EECF244321}">
                <p14:modId xmlns:p14="http://schemas.microsoft.com/office/powerpoint/2010/main" val="852779481"/>
              </p:ext>
            </p:extLst>
          </p:nvPr>
        </p:nvGraphicFramePr>
        <p:xfrm>
          <a:off x="0" y="1581150"/>
          <a:ext cx="9143999" cy="39133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System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solidFill>
                      <a:srgbClr val="ADC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 dirty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solidFill>
                      <a:srgbClr val="ADC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Anonymity attacks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solidFill>
                      <a:srgbClr val="ADC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Deployability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>
                    <a:solidFill>
                      <a:srgbClr val="ADC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Bitcoin</a:t>
                      </a:r>
                      <a:endParaRPr sz="2000" b="1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Pseudonymous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Tx graph analysis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Default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Single mix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Mix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Tx graph analysis, bad mix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Usable today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Mix chain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Mix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Side channels, bad mixes/peers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Bitcoin-compatible</a:t>
                      </a:r>
                      <a:endParaRPr sz="2000" b="1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Zerocoin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Cryptographic mix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Side channels (possibly)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Altcoin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Zerocash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Untraceable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None</a:t>
                      </a:r>
                      <a:endParaRPr sz="2000" b="1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/>
                        <a:buNone/>
                      </a:pPr>
                      <a:r>
                        <a:rPr lang="en" sz="2000" b="1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Altcoin, tricky setup</a:t>
                      </a:r>
                      <a:endParaRPr sz="2000" b="1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Homework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34400" y="6421438"/>
            <a:ext cx="6096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12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114" y="832009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>
                <a:latin typeface="Century Gothic" pitchFamily="34" charset="0"/>
              </a:rPr>
              <a:t>Chap 6: </a:t>
            </a:r>
            <a:r>
              <a:rPr lang="en-US" sz="2400" b="1" dirty="0" err="1">
                <a:latin typeface="Century Gothic" pitchFamily="34" charset="0"/>
              </a:rPr>
              <a:t>Bitcoin</a:t>
            </a:r>
            <a:r>
              <a:rPr lang="en-US" sz="2400" b="1" dirty="0">
                <a:latin typeface="Century Gothic" pitchFamily="34" charset="0"/>
              </a:rPr>
              <a:t> and Anonymity</a:t>
            </a:r>
            <a:br>
              <a:rPr lang="en-US" sz="2400" dirty="0">
                <a:latin typeface="Century Gothic" pitchFamily="34" charset="0"/>
              </a:rPr>
            </a:br>
            <a:r>
              <a:rPr lang="en-US" sz="2400" dirty="0" err="1">
                <a:latin typeface="Century Gothic" pitchFamily="34" charset="0"/>
              </a:rPr>
              <a:t>Bitcoin</a:t>
            </a:r>
            <a:r>
              <a:rPr lang="en-US" sz="2400" dirty="0">
                <a:latin typeface="Century Gothic" pitchFamily="34" charset="0"/>
              </a:rPr>
              <a:t> and Cryptocurrency Technologies:</a:t>
            </a:r>
            <a:br>
              <a:rPr lang="en-US" sz="2400" dirty="0">
                <a:latin typeface="Century Gothic" pitchFamily="34" charset="0"/>
              </a:rPr>
            </a:br>
            <a:r>
              <a:rPr lang="en-US" sz="2400" dirty="0">
                <a:latin typeface="Century Gothic" pitchFamily="34" charset="0"/>
              </a:rPr>
              <a:t>		A Comprehensive 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>
                <a:latin typeface="Century Gothic" pitchFamily="34" charset="0"/>
              </a:rPr>
              <a:t>How to explain zero knowledge proofs to your children 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>
                <a:latin typeface="Century Gothic" pitchFamily="34" charset="0"/>
                <a:hlinkClick r:id="rId4"/>
              </a:rPr>
              <a:t>link</a:t>
            </a:r>
            <a:r>
              <a:rPr lang="en-US" sz="24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 err="1">
                <a:latin typeface="Century Gothic" pitchFamily="34" charset="0"/>
              </a:rPr>
              <a:t>Zcoin</a:t>
            </a:r>
            <a:r>
              <a:rPr lang="en-US" sz="2400" b="1" dirty="0">
                <a:latin typeface="Century Gothic" pitchFamily="34" charset="0"/>
              </a:rPr>
              <a:t> vs. </a:t>
            </a:r>
            <a:r>
              <a:rPr lang="en-US" sz="2400" b="1" dirty="0" err="1">
                <a:latin typeface="Century Gothic" pitchFamily="34" charset="0"/>
              </a:rPr>
              <a:t>Zcash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– very interesting!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>
                <a:latin typeface="Century Gothic" pitchFamily="34" charset="0"/>
                <a:hlinkClick r:id="rId5"/>
              </a:rPr>
              <a:t>link</a:t>
            </a:r>
            <a:r>
              <a:rPr lang="en-US" sz="2400" dirty="0">
                <a:latin typeface="Century Gothic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5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Further reading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34400" y="6421438"/>
            <a:ext cx="6096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13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114" y="832009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>
                <a:latin typeface="Century Gothic" pitchFamily="34" charset="0"/>
              </a:rPr>
              <a:t>A big </a:t>
            </a:r>
            <a:r>
              <a:rPr lang="en-US" sz="2400" b="1" dirty="0" err="1">
                <a:latin typeface="Century Gothic" pitchFamily="34" charset="0"/>
              </a:rPr>
              <a:t>mixnet</a:t>
            </a:r>
            <a:r>
              <a:rPr lang="en-US" sz="2400" b="1" dirty="0">
                <a:latin typeface="Century Gothic" pitchFamily="34" charset="0"/>
              </a:rPr>
              <a:t> closes 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>
                <a:latin typeface="Century Gothic" pitchFamily="34" charset="0"/>
                <a:hlinkClick r:id="rId4"/>
              </a:rPr>
              <a:t>link</a:t>
            </a:r>
            <a:r>
              <a:rPr lang="en-US" sz="24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Zerocoin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686800" y="6421438"/>
            <a:ext cx="4572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1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" y="761286"/>
            <a:ext cx="9143998" cy="30008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earlier solutions – anonymity as a layer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online wallets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mixes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 err="1">
                <a:latin typeface="Century Gothic" pitchFamily="34" charset="0"/>
              </a:rPr>
              <a:t>Coinjoin</a:t>
            </a:r>
            <a:endParaRPr lang="en-US" sz="2600" dirty="0">
              <a:latin typeface="Century Gothic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high-level flows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857179"/>
            <a:ext cx="9143999" cy="30008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mixing by design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anonymity as a protocol component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cryptographic guarantees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not currently compatible with </a:t>
            </a:r>
            <a:r>
              <a:rPr lang="en-US" sz="2600" dirty="0" err="1">
                <a:latin typeface="Century Gothic" pitchFamily="34" charset="0"/>
              </a:rPr>
              <a:t>Bitcoin</a:t>
            </a:r>
            <a:endParaRPr lang="en-US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tradeoffs</a:t>
            </a:r>
          </a:p>
        </p:txBody>
      </p:sp>
    </p:spTree>
    <p:extLst>
      <p:ext uri="{BB962C8B-B14F-4D97-AF65-F5344CB8AC3E}">
        <p14:creationId xmlns:p14="http://schemas.microsoft.com/office/powerpoint/2010/main" val="21765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Zerocoin</a:t>
            </a:r>
            <a:r>
              <a:rPr lang="en-US" sz="4000" b="1" cap="all" dirty="0">
                <a:latin typeface="Arial Rounded MT Bold" pitchFamily="34" charset="0"/>
              </a:rPr>
              <a:t> paradigm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838200"/>
            <a:ext cx="9143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err="1">
                <a:latin typeface="Century Gothic" pitchFamily="34" charset="0"/>
              </a:rPr>
              <a:t>Basecoin</a:t>
            </a:r>
            <a:r>
              <a:rPr lang="en-AU" sz="2600" dirty="0">
                <a:latin typeface="Century Gothic" pitchFamily="34" charset="0"/>
              </a:rPr>
              <a:t> – a normal </a:t>
            </a:r>
            <a:r>
              <a:rPr lang="en-AU" sz="2600" dirty="0" err="1">
                <a:latin typeface="Century Gothic" pitchFamily="34" charset="0"/>
              </a:rPr>
              <a:t>altcoin</a:t>
            </a:r>
            <a:endParaRPr lang="en-AU" sz="26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err="1">
                <a:latin typeface="Century Gothic" pitchFamily="34" charset="0"/>
              </a:rPr>
              <a:t>Zerocoin</a:t>
            </a:r>
            <a:r>
              <a:rPr lang="en-AU" sz="2600" dirty="0">
                <a:latin typeface="Century Gothic" pitchFamily="34" charset="0"/>
              </a:rPr>
              <a:t> – an extension of </a:t>
            </a:r>
            <a:r>
              <a:rPr lang="en-AU" sz="2600" dirty="0" err="1">
                <a:latin typeface="Century Gothic" pitchFamily="34" charset="0"/>
              </a:rPr>
              <a:t>Basecoin</a:t>
            </a:r>
            <a:endParaRPr lang="en-AU" sz="26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inter-conversion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process breaks linkages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38200"/>
            <a:ext cx="2054224" cy="205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857179"/>
            <a:ext cx="9143999" cy="30008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 err="1">
                <a:latin typeface="Century Gothic" pitchFamily="34" charset="0"/>
              </a:rPr>
              <a:t>Zerocoin</a:t>
            </a:r>
            <a:r>
              <a:rPr lang="en-US" sz="2600" dirty="0">
                <a:latin typeface="Century Gothic" pitchFamily="34" charset="0"/>
              </a:rPr>
              <a:t>: a crypto proof that you own a </a:t>
            </a:r>
            <a:r>
              <a:rPr lang="en-US" sz="2600" dirty="0" err="1">
                <a:latin typeface="Century Gothic" pitchFamily="34" charset="0"/>
              </a:rPr>
              <a:t>Basecoin</a:t>
            </a:r>
            <a:r>
              <a:rPr lang="en-US" sz="2600" dirty="0">
                <a:latin typeface="Century Gothic" pitchFamily="34" charset="0"/>
              </a:rPr>
              <a:t> which is now </a:t>
            </a:r>
            <a:r>
              <a:rPr lang="en-US" sz="2600" dirty="0" err="1">
                <a:latin typeface="Century Gothic" pitchFamily="34" charset="0"/>
              </a:rPr>
              <a:t>unspendable</a:t>
            </a:r>
            <a:endParaRPr lang="en-US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miners can verify these proofs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use proof to acquire a new </a:t>
            </a:r>
            <a:r>
              <a:rPr lang="en-US" sz="2600" dirty="0" err="1">
                <a:latin typeface="Century Gothic" pitchFamily="34" charset="0"/>
              </a:rPr>
              <a:t>Basecoin</a:t>
            </a:r>
            <a:endParaRPr lang="en-US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poker chips!</a:t>
            </a:r>
          </a:p>
        </p:txBody>
      </p:sp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30" y="4572000"/>
            <a:ext cx="207347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52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challenges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" y="838200"/>
            <a:ext cx="8885237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how to construct these proofs?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endParaRPr lang="en-AU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how to make sure proofs are not redeemed more than once?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2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Zero knowledge proofs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4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6200" y="838200"/>
            <a:ext cx="6477000" cy="54014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Prove a statement without revealing any other information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e.g. “I know an input that hashes to da39a3ee5e”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without revealing x!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also - “I know an input that hashes to some hash in the following set: … ”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magic!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black box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850900"/>
            <a:ext cx="2560637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7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Minting </a:t>
            </a:r>
            <a:r>
              <a:rPr lang="en-US" sz="4000" b="1" cap="all" dirty="0" err="1">
                <a:latin typeface="Arial Rounded MT Bold" pitchFamily="34" charset="0"/>
              </a:rPr>
              <a:t>zerocoins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6200" y="838200"/>
            <a:ext cx="8885237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 err="1">
                <a:latin typeface="Century Gothic" pitchFamily="34" charset="0"/>
              </a:rPr>
              <a:t>Zerocoins</a:t>
            </a:r>
            <a:r>
              <a:rPr lang="en-US" sz="2600" dirty="0">
                <a:latin typeface="Century Gothic" pitchFamily="34" charset="0"/>
              </a:rPr>
              <a:t> come in standard denominations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let’s assume 1 </a:t>
            </a:r>
            <a:r>
              <a:rPr lang="en-US" sz="2600" dirty="0" err="1">
                <a:latin typeface="Century Gothic" pitchFamily="34" charset="0"/>
              </a:rPr>
              <a:t>Basecoin</a:t>
            </a:r>
            <a:endParaRPr lang="en-US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anyone can make one!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they have value once put on the blockchain</a:t>
            </a:r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Image result for david chaum ecash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5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457343"/>
            <a:ext cx="9143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 ‘commitment’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Alice generates a serial number, 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and a random secret, r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compute H(</a:t>
            </a:r>
            <a:r>
              <a:rPr lang="en-US" sz="2600" dirty="0" err="1">
                <a:latin typeface="Century Gothic" pitchFamily="34" charset="0"/>
              </a:rPr>
              <a:t>S,r</a:t>
            </a:r>
            <a:r>
              <a:rPr lang="en-US" sz="2600" dirty="0">
                <a:latin typeface="Century Gothic" pitchFamily="34" charset="0"/>
              </a:rPr>
              <a:t>)</a:t>
            </a:r>
          </a:p>
        </p:txBody>
      </p:sp>
      <p:grpSp>
        <p:nvGrpSpPr>
          <p:cNvPr id="8" name="Shape 565"/>
          <p:cNvGrpSpPr/>
          <p:nvPr/>
        </p:nvGrpSpPr>
        <p:grpSpPr>
          <a:xfrm>
            <a:off x="6096000" y="4000500"/>
            <a:ext cx="2752725" cy="2857500"/>
            <a:chOff x="5857875" y="1200150"/>
            <a:chExt cx="2752725" cy="2857500"/>
          </a:xfrm>
        </p:grpSpPr>
        <p:pic>
          <p:nvPicPr>
            <p:cNvPr id="10" name="Shape 566" descr="http://openclipart.org/image/300px/svg_to_png/5333/kuba_Envelope_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57875" y="1200150"/>
              <a:ext cx="2752725" cy="285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567"/>
            <p:cNvSpPr txBox="1"/>
            <p:nvPr/>
          </p:nvSpPr>
          <p:spPr>
            <a:xfrm rot="1444598">
              <a:off x="6348302" y="2088451"/>
              <a:ext cx="16033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Serial number: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317038628684424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6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3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Minting </a:t>
            </a:r>
            <a:r>
              <a:rPr lang="en-US" sz="4000" b="1" cap="all" dirty="0" err="1">
                <a:latin typeface="Arial Rounded MT Bold" pitchFamily="34" charset="0"/>
              </a:rPr>
              <a:t>zerocoins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6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838200"/>
            <a:ext cx="8885237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b="1" dirty="0">
                <a:latin typeface="Century Gothic" pitchFamily="34" charset="0"/>
              </a:rPr>
              <a:t>Mint transaction</a:t>
            </a:r>
            <a:r>
              <a:rPr lang="en-US" sz="2600" dirty="0">
                <a:latin typeface="Century Gothic" pitchFamily="34" charset="0"/>
              </a:rPr>
              <a:t>: puts H(</a:t>
            </a:r>
            <a:r>
              <a:rPr lang="en-US" sz="2600" dirty="0" err="1">
                <a:latin typeface="Century Gothic" pitchFamily="34" charset="0"/>
              </a:rPr>
              <a:t>S,r</a:t>
            </a:r>
            <a:r>
              <a:rPr lang="en-US" sz="2600" dirty="0">
                <a:latin typeface="Century Gothic" pitchFamily="34" charset="0"/>
              </a:rPr>
              <a:t>) on blockchain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requires 1 </a:t>
            </a:r>
            <a:r>
              <a:rPr lang="en-US" sz="2600" dirty="0" err="1">
                <a:latin typeface="Century Gothic" pitchFamily="34" charset="0"/>
              </a:rPr>
              <a:t>basecoin</a:t>
            </a:r>
            <a:r>
              <a:rPr lang="en-US" sz="2600" dirty="0">
                <a:latin typeface="Century Gothic" pitchFamily="34" charset="0"/>
              </a:rPr>
              <a:t> as input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output ‘address’ is the commitment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r, S not revealed!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4412118"/>
            <a:ext cx="8153399" cy="2369682"/>
            <a:chOff x="697675" y="4491904"/>
            <a:chExt cx="5537794" cy="1299296"/>
          </a:xfrm>
        </p:grpSpPr>
        <p:grpSp>
          <p:nvGrpSpPr>
            <p:cNvPr id="7" name="Shape 575"/>
            <p:cNvGrpSpPr/>
            <p:nvPr/>
          </p:nvGrpSpPr>
          <p:grpSpPr>
            <a:xfrm>
              <a:off x="1993075" y="4881529"/>
              <a:ext cx="762000" cy="905775"/>
              <a:chOff x="2895600" y="2199376"/>
              <a:chExt cx="762000" cy="905775"/>
            </a:xfrm>
          </p:grpSpPr>
          <p:sp>
            <p:nvSpPr>
              <p:cNvPr id="8" name="Shape 576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9" name="Shape 577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0" name="Shape 578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1" name="Shape 579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2" name="Shape 580"/>
            <p:cNvGrpSpPr/>
            <p:nvPr/>
          </p:nvGrpSpPr>
          <p:grpSpPr>
            <a:xfrm>
              <a:off x="697675" y="4882174"/>
              <a:ext cx="762000" cy="905775"/>
              <a:chOff x="2895600" y="2199376"/>
              <a:chExt cx="762000" cy="905775"/>
            </a:xfrm>
          </p:grpSpPr>
          <p:sp>
            <p:nvSpPr>
              <p:cNvPr id="13" name="Shape 581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5" name="Shape 582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6" name="Shape 583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" name="Shape 584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8" name="Shape 585"/>
            <p:cNvGrpSpPr/>
            <p:nvPr/>
          </p:nvGrpSpPr>
          <p:grpSpPr>
            <a:xfrm>
              <a:off x="3288475" y="4885425"/>
              <a:ext cx="762000" cy="905775"/>
              <a:chOff x="2895600" y="2199376"/>
              <a:chExt cx="762000" cy="905775"/>
            </a:xfrm>
          </p:grpSpPr>
          <p:sp>
            <p:nvSpPr>
              <p:cNvPr id="19" name="Shape 586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" name="Shape 587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D1E0A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2000" b="1" i="0" u="none" strike="noStrike" cap="none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Mint</a:t>
                </a:r>
                <a:endParaRPr sz="2000" b="1" i="0" u="none" strike="noStrike" cap="none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" name="Shape 588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2" name="Shape 589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b="1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23" name="Shape 590"/>
            <p:cNvCxnSpPr/>
            <p:nvPr/>
          </p:nvCxnSpPr>
          <p:spPr>
            <a:xfrm rot="10800000">
              <a:off x="1459675" y="5330210"/>
              <a:ext cx="5215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" name="Shape 591"/>
            <p:cNvCxnSpPr/>
            <p:nvPr/>
          </p:nvCxnSpPr>
          <p:spPr>
            <a:xfrm rot="10800000">
              <a:off x="2755076" y="5327693"/>
              <a:ext cx="5215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5" name="Shape 592"/>
            <p:cNvCxnSpPr/>
            <p:nvPr/>
          </p:nvCxnSpPr>
          <p:spPr>
            <a:xfrm flipH="1">
              <a:off x="1066802" y="4491904"/>
              <a:ext cx="4942365" cy="1623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Shape 593"/>
            <p:cNvCxnSpPr/>
            <p:nvPr/>
          </p:nvCxnSpPr>
          <p:spPr>
            <a:xfrm rot="10800000" flipH="1">
              <a:off x="4050475" y="4885426"/>
              <a:ext cx="685803" cy="224703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Shape 594"/>
            <p:cNvCxnSpPr/>
            <p:nvPr/>
          </p:nvCxnSpPr>
          <p:spPr>
            <a:xfrm>
              <a:off x="4050475" y="5330103"/>
              <a:ext cx="685803" cy="11227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Shape 595"/>
            <p:cNvCxnSpPr/>
            <p:nvPr/>
          </p:nvCxnSpPr>
          <p:spPr>
            <a:xfrm>
              <a:off x="1089308" y="4491905"/>
              <a:ext cx="0" cy="50398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29" name="Shape 596"/>
            <p:cNvGrpSpPr/>
            <p:nvPr/>
          </p:nvGrpSpPr>
          <p:grpSpPr>
            <a:xfrm>
              <a:off x="4711469" y="4881529"/>
              <a:ext cx="1524000" cy="582142"/>
              <a:chOff x="4572000" y="1669225"/>
              <a:chExt cx="1905000" cy="582142"/>
            </a:xfrm>
          </p:grpSpPr>
          <p:sp>
            <p:nvSpPr>
              <p:cNvPr id="30" name="Shape 597"/>
              <p:cNvSpPr/>
              <p:nvPr/>
            </p:nvSpPr>
            <p:spPr>
              <a:xfrm>
                <a:off x="4572003" y="1669225"/>
                <a:ext cx="1904997" cy="282299"/>
              </a:xfrm>
              <a:prstGeom prst="rect">
                <a:avLst/>
              </a:prstGeom>
              <a:solidFill>
                <a:srgbClr val="FCE5CD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2000" b="1" i="0" u="none" strike="noStrike" cap="none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signed by A</a:t>
                </a:r>
                <a:endParaRPr sz="2000" b="1" i="0" u="none" strike="noStrike" cap="none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1" name="Shape 598"/>
              <p:cNvSpPr/>
              <p:nvPr/>
            </p:nvSpPr>
            <p:spPr>
              <a:xfrm>
                <a:off x="4572000" y="1951524"/>
                <a:ext cx="1905000" cy="2998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2000" b="1" i="0" u="none" strike="noStrike" cap="none" dirty="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H(S, r)	      H(  )</a:t>
                </a:r>
                <a:endParaRPr sz="2400" b="1" dirty="0"/>
              </a:p>
            </p:txBody>
          </p:sp>
        </p:grpSp>
        <p:cxnSp>
          <p:nvCxnSpPr>
            <p:cNvPr id="32" name="Shape 599"/>
            <p:cNvCxnSpPr/>
            <p:nvPr/>
          </p:nvCxnSpPr>
          <p:spPr>
            <a:xfrm rot="10800000" flipH="1">
              <a:off x="6009166" y="4491905"/>
              <a:ext cx="1" cy="82014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876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11876" y="-11875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Spending </a:t>
            </a:r>
            <a:r>
              <a:rPr lang="en-US" sz="4000" b="1" cap="all" dirty="0" err="1">
                <a:latin typeface="Arial Rounded MT Bold" pitchFamily="34" charset="0"/>
              </a:rPr>
              <a:t>zerocoin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7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9067799" cy="36009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reveal S - miners will verify S hasn’t been spent before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Create zero-knowledge proof that:</a:t>
            </a:r>
            <a:br>
              <a:rPr lang="en-US" sz="2600" dirty="0">
                <a:latin typeface="Century Gothic" pitchFamily="34" charset="0"/>
              </a:rPr>
            </a:br>
            <a:r>
              <a:rPr lang="en-US" sz="2600" dirty="0">
                <a:latin typeface="Century Gothic" pitchFamily="34" charset="0"/>
              </a:rPr>
              <a:t>“I know a number r such that H(S, r) is one of the </a:t>
            </a:r>
            <a:r>
              <a:rPr lang="en-US" sz="2600" dirty="0" err="1">
                <a:latin typeface="Century Gothic" pitchFamily="34" charset="0"/>
              </a:rPr>
              <a:t>zerocoins</a:t>
            </a:r>
            <a:r>
              <a:rPr lang="en-US" sz="2600" dirty="0">
                <a:latin typeface="Century Gothic" pitchFamily="34" charset="0"/>
              </a:rPr>
              <a:t> in the block chain”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pick arbitrary </a:t>
            </a:r>
            <a:r>
              <a:rPr lang="en-US" sz="2600" dirty="0" err="1">
                <a:latin typeface="Century Gothic" pitchFamily="34" charset="0"/>
              </a:rPr>
              <a:t>zerocoin</a:t>
            </a:r>
            <a:r>
              <a:rPr lang="en-US" sz="2600" dirty="0">
                <a:latin typeface="Century Gothic" pitchFamily="34" charset="0"/>
              </a:rPr>
              <a:t> in blockchain &amp; use as input to your new transaction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23333" r="17639" b="50000"/>
          <a:stretch/>
        </p:blipFill>
        <p:spPr bwMode="auto">
          <a:xfrm>
            <a:off x="304799" y="4495799"/>
            <a:ext cx="8305169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6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blockchain me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0"/>
            <a:ext cx="9155875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coinjoin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778875" y="6421438"/>
            <a:ext cx="3651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Arial Rounded MT Bold" pitchFamily="34" charset="0"/>
              </a:rPr>
              <a:t>8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500" y="762000"/>
            <a:ext cx="9080500" cy="1124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since r is secret, no one can figure out which </a:t>
            </a:r>
            <a:r>
              <a:rPr lang="en-US" sz="2600" dirty="0" err="1">
                <a:latin typeface="Century Gothic" pitchFamily="34" charset="0"/>
              </a:rPr>
              <a:t>zerocoin</a:t>
            </a:r>
            <a:r>
              <a:rPr lang="en-US" sz="2600" dirty="0">
                <a:latin typeface="Century Gothic" pitchFamily="34" charset="0"/>
              </a:rPr>
              <a:t> corresponds to serial number 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963" y="2373778"/>
            <a:ext cx="8428037" cy="2122022"/>
            <a:chOff x="533400" y="2678578"/>
            <a:chExt cx="7620000" cy="1597701"/>
          </a:xfrm>
        </p:grpSpPr>
        <p:sp>
          <p:nvSpPr>
            <p:cNvPr id="46" name="Shape 612"/>
            <p:cNvSpPr/>
            <p:nvPr/>
          </p:nvSpPr>
          <p:spPr>
            <a:xfrm>
              <a:off x="533400" y="2876550"/>
              <a:ext cx="12442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2800" b="0" i="1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H(S, 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Shape 613" descr="https://openclipart.org/image/300px/svg_to_png/3593/c_schmitz_Closed_envelop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2200" y="2678578"/>
              <a:ext cx="1428750" cy="919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Shape 614" descr="https://openclipart.org/image/300px/svg_to_png/3593/c_schmitz_Closed_envelop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67200" y="2678578"/>
              <a:ext cx="1428750" cy="919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Shape 615"/>
            <p:cNvSpPr/>
            <p:nvPr/>
          </p:nvSpPr>
          <p:spPr>
            <a:xfrm>
              <a:off x="2809514" y="3714750"/>
              <a:ext cx="5341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3000" b="0" i="1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</a:t>
              </a:r>
              <a:r>
                <a:rPr lang="en" sz="3000" b="0" i="1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616"/>
            <p:cNvSpPr/>
            <p:nvPr/>
          </p:nvSpPr>
          <p:spPr>
            <a:xfrm>
              <a:off x="4714514" y="3711649"/>
              <a:ext cx="5341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3000" b="0" i="1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</a:t>
              </a:r>
              <a:r>
                <a:rPr lang="en" sz="3000" b="0" i="1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Shape 617"/>
            <p:cNvGrpSpPr/>
            <p:nvPr/>
          </p:nvGrpSpPr>
          <p:grpSpPr>
            <a:xfrm>
              <a:off x="6724650" y="2678578"/>
              <a:ext cx="1428750" cy="1597701"/>
              <a:chOff x="6172200" y="2678578"/>
              <a:chExt cx="1428750" cy="1597701"/>
            </a:xfrm>
          </p:grpSpPr>
          <p:pic>
            <p:nvPicPr>
              <p:cNvPr id="52" name="Shape 618" descr="https://openclipart.org/image/300px/svg_to_png/3593/c_schmitz_Closed_envelope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72200" y="2678578"/>
                <a:ext cx="1428750" cy="9191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619"/>
              <p:cNvSpPr/>
              <p:nvPr/>
            </p:nvSpPr>
            <p:spPr>
              <a:xfrm>
                <a:off x="6619514" y="3722281"/>
                <a:ext cx="56297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/>
                  <a:buNone/>
                </a:pPr>
                <a:r>
                  <a:rPr lang="en" sz="3000" b="0" i="1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</a:t>
                </a:r>
                <a:r>
                  <a:rPr lang="en" sz="3000" b="0" i="1" u="none" strike="noStrike" cap="none" baseline="-250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" name="Shape 620"/>
            <p:cNvSpPr/>
            <p:nvPr/>
          </p:nvSpPr>
          <p:spPr>
            <a:xfrm>
              <a:off x="6010206" y="2800350"/>
              <a:ext cx="4667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3000" b="0" i="1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-1" y="4457343"/>
            <a:ext cx="9143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proof is a giant disjunction over all </a:t>
            </a:r>
            <a:r>
              <a:rPr lang="en-US" sz="2600" dirty="0" err="1">
                <a:latin typeface="Century Gothic" pitchFamily="34" charset="0"/>
              </a:rPr>
              <a:t>zerocoins</a:t>
            </a:r>
            <a:endParaRPr lang="en-US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I know r such that</a:t>
            </a:r>
          </a:p>
          <a:p>
            <a:pPr eaLnBrk="1" hangingPunct="1">
              <a:lnSpc>
                <a:spcPct val="150000"/>
              </a:lnSpc>
              <a:buSzPct val="75000"/>
            </a:pPr>
            <a:r>
              <a:rPr lang="en-US" sz="2600" b="1" dirty="0">
                <a:latin typeface="Century Gothic" pitchFamily="34" charset="0"/>
              </a:rPr>
              <a:t>	H(S, r) = h1 OR H(S, r) = h2 OR … OR H(S, r) = </a:t>
            </a:r>
            <a:r>
              <a:rPr lang="en-US" sz="2600" b="1" dirty="0" err="1">
                <a:latin typeface="Century Gothic" pitchFamily="34" charset="0"/>
              </a:rPr>
              <a:t>hN</a:t>
            </a:r>
            <a:endParaRPr lang="en-US" sz="2600" b="1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US" sz="2600" dirty="0">
                <a:latin typeface="Century Gothic" pitchFamily="34" charset="0"/>
              </a:rPr>
              <a:t>yet the proof is relatively small!</a:t>
            </a:r>
          </a:p>
        </p:txBody>
      </p:sp>
    </p:spTree>
    <p:extLst>
      <p:ext uri="{BB962C8B-B14F-4D97-AF65-F5344CB8AC3E}">
        <p14:creationId xmlns:p14="http://schemas.microsoft.com/office/powerpoint/2010/main" val="24887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1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859</Words>
  <Application>Microsoft Office PowerPoint</Application>
  <PresentationFormat>On-screen Show (4:3)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Century Gothic</vt:lpstr>
      <vt:lpstr>Trebuchet MS</vt:lpstr>
      <vt:lpstr>Office Theme</vt:lpstr>
      <vt:lpstr>  Bitcoin – anonymity  [Zerocoin + Zerocash]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Taha Ali</cp:lastModifiedBy>
  <cp:revision>1614</cp:revision>
  <cp:lastPrinted>2018-02-27T11:28:50Z</cp:lastPrinted>
  <dcterms:created xsi:type="dcterms:W3CDTF">2006-08-16T00:00:00Z</dcterms:created>
  <dcterms:modified xsi:type="dcterms:W3CDTF">2021-05-07T09:47:53Z</dcterms:modified>
</cp:coreProperties>
</file>