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8" roundtripDataSignature="AMtx7mjE3YdnJ5LyKUDY4jswBzwCTeGp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CenturyGothic-bold.fntdata"/><Relationship Id="rId12" Type="http://schemas.openxmlformats.org/officeDocument/2006/relationships/slide" Target="slides/slide7.xml"/><Relationship Id="rId34" Type="http://schemas.openxmlformats.org/officeDocument/2006/relationships/font" Target="fonts/CenturyGothic-regular.fntdata"/><Relationship Id="rId15" Type="http://schemas.openxmlformats.org/officeDocument/2006/relationships/slide" Target="slides/slide10.xml"/><Relationship Id="rId37" Type="http://schemas.openxmlformats.org/officeDocument/2006/relationships/font" Target="fonts/CenturyGothic-boldItalic.fntdata"/><Relationship Id="rId14" Type="http://schemas.openxmlformats.org/officeDocument/2006/relationships/slide" Target="slides/slide9.xml"/><Relationship Id="rId36"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3b6cc660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br>
              <a:rPr lang="en-US"/>
            </a:br>
            <a:r>
              <a:rPr lang="en-US"/>
              <a:t>Explain what do you mean by modularity ?</a:t>
            </a:r>
            <a:endParaRPr/>
          </a:p>
          <a:p>
            <a:pPr indent="0" lvl="0" marL="0" rtl="0" algn="l">
              <a:spcBef>
                <a:spcPts val="0"/>
              </a:spcBef>
              <a:spcAft>
                <a:spcPts val="0"/>
              </a:spcAft>
              <a:buNone/>
            </a:pPr>
            <a:r>
              <a:rPr lang="en-US"/>
              <a:t>Example of modular blockchains?</a:t>
            </a:r>
            <a:br>
              <a:rPr lang="en-US"/>
            </a:br>
            <a:br>
              <a:rPr lang="en-US"/>
            </a:br>
            <a:r>
              <a:rPr b="1" lang="en-US"/>
              <a:t>OSI (Open Systems Interconnection) model</a:t>
            </a:r>
            <a:br>
              <a:rPr lang="en-US"/>
            </a:br>
            <a:br>
              <a:rPr lang="en-US"/>
            </a:br>
            <a:r>
              <a:rPr b="1" lang="en-US"/>
              <a:t>Physical Layer (Layer 1)</a:t>
            </a:r>
            <a:r>
              <a:rPr lang="en-US"/>
              <a:t>: </a:t>
            </a:r>
            <a:endParaRPr/>
          </a:p>
          <a:p>
            <a:pPr indent="0" lvl="0" marL="0" rtl="0" algn="l">
              <a:spcBef>
                <a:spcPts val="0"/>
              </a:spcBef>
              <a:spcAft>
                <a:spcPts val="0"/>
              </a:spcAft>
              <a:buClr>
                <a:schemeClr val="dk1"/>
              </a:buClr>
              <a:buSzPts val="1100"/>
              <a:buFont typeface="Arial"/>
              <a:buNone/>
            </a:pPr>
            <a:r>
              <a:rPr b="1" lang="en-US"/>
              <a:t>Data Link Layer (Layer 2)</a:t>
            </a:r>
            <a:r>
              <a:rPr lang="en-US"/>
              <a:t>:</a:t>
            </a:r>
            <a:endParaRPr/>
          </a:p>
          <a:p>
            <a:pPr indent="0" lvl="0" marL="0" rtl="0" algn="l">
              <a:spcBef>
                <a:spcPts val="0"/>
              </a:spcBef>
              <a:spcAft>
                <a:spcPts val="0"/>
              </a:spcAft>
              <a:buClr>
                <a:schemeClr val="dk1"/>
              </a:buClr>
              <a:buSzPts val="1100"/>
              <a:buFont typeface="Arial"/>
              <a:buNone/>
            </a:pPr>
            <a:r>
              <a:rPr b="1" lang="en-US"/>
              <a:t>Network Layer (Layer 3)</a:t>
            </a:r>
            <a:r>
              <a:rPr lang="en-US"/>
              <a:t>: </a:t>
            </a:r>
            <a:endParaRPr/>
          </a:p>
          <a:p>
            <a:pPr indent="0" lvl="0" marL="0" rtl="0" algn="l">
              <a:spcBef>
                <a:spcPts val="0"/>
              </a:spcBef>
              <a:spcAft>
                <a:spcPts val="0"/>
              </a:spcAft>
              <a:buClr>
                <a:schemeClr val="dk1"/>
              </a:buClr>
              <a:buSzPts val="1100"/>
              <a:buFont typeface="Arial"/>
              <a:buNone/>
            </a:pPr>
            <a:r>
              <a:rPr b="1" lang="en-US"/>
              <a:t>Transport Layer (Layer 4)</a:t>
            </a:r>
            <a:r>
              <a:rPr lang="en-US"/>
              <a:t>: </a:t>
            </a:r>
            <a:endParaRPr/>
          </a:p>
          <a:p>
            <a:pPr indent="0" lvl="0" marL="0" rtl="0" algn="l">
              <a:spcBef>
                <a:spcPts val="0"/>
              </a:spcBef>
              <a:spcAft>
                <a:spcPts val="0"/>
              </a:spcAft>
              <a:buClr>
                <a:schemeClr val="dk1"/>
              </a:buClr>
              <a:buSzPts val="1100"/>
              <a:buFont typeface="Arial"/>
              <a:buNone/>
            </a:pPr>
            <a:r>
              <a:rPr b="1" lang="en-US"/>
              <a:t>Session Layer (Layer 5)</a:t>
            </a:r>
            <a:r>
              <a:rPr lang="en-US"/>
              <a:t>: </a:t>
            </a:r>
            <a:endParaRPr/>
          </a:p>
          <a:p>
            <a:pPr indent="0" lvl="0" marL="0" rtl="0" algn="l">
              <a:spcBef>
                <a:spcPts val="0"/>
              </a:spcBef>
              <a:spcAft>
                <a:spcPts val="0"/>
              </a:spcAft>
              <a:buClr>
                <a:schemeClr val="dk1"/>
              </a:buClr>
              <a:buSzPts val="1100"/>
              <a:buFont typeface="Arial"/>
              <a:buNone/>
            </a:pPr>
            <a:r>
              <a:rPr b="1" lang="en-US"/>
              <a:t>Presentation Layer (Layer 6)</a:t>
            </a:r>
            <a:r>
              <a:rPr lang="en-US"/>
              <a:t>: </a:t>
            </a:r>
            <a:endParaRPr/>
          </a:p>
          <a:p>
            <a:pPr indent="0" lvl="0" marL="0" rtl="0" algn="l">
              <a:spcBef>
                <a:spcPts val="0"/>
              </a:spcBef>
              <a:spcAft>
                <a:spcPts val="0"/>
              </a:spcAft>
              <a:buClr>
                <a:schemeClr val="dk1"/>
              </a:buClr>
              <a:buSzPts val="1100"/>
              <a:buFont typeface="Arial"/>
              <a:buNone/>
            </a:pPr>
            <a:r>
              <a:rPr b="1" lang="en-US"/>
              <a:t>Application Layer (Layer 7):</a:t>
            </a:r>
            <a:endParaRPr/>
          </a:p>
          <a:p>
            <a:pPr indent="0" lvl="0" marL="0" rtl="0" algn="l">
              <a:spcBef>
                <a:spcPts val="0"/>
              </a:spcBef>
              <a:spcAft>
                <a:spcPts val="0"/>
              </a:spcAft>
              <a:buNone/>
            </a:pPr>
            <a:r>
              <a:t/>
            </a:r>
            <a:endParaRPr/>
          </a:p>
        </p:txBody>
      </p:sp>
      <p:sp>
        <p:nvSpPr>
          <p:cNvPr id="155" name="Google Shape;155;g253b6cc66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731913004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Explain each layer with example</a:t>
            </a:r>
            <a:br>
              <a:rPr b="1" lang="en-US"/>
            </a:br>
            <a:br>
              <a:rPr b="1" lang="en-US"/>
            </a:br>
            <a:r>
              <a:rPr b="1" lang="en-US"/>
              <a:t>OSI (Open Systems Interconnection) model</a:t>
            </a:r>
            <a:br>
              <a:rPr lang="en-US"/>
            </a:br>
            <a:br>
              <a:rPr lang="en-US"/>
            </a:br>
            <a:r>
              <a:rPr b="1" lang="en-US"/>
              <a:t>Physical Layer (Layer 1)</a:t>
            </a:r>
            <a:r>
              <a:rPr lang="en-US"/>
              <a:t>: This layer involves the physical equipment involved in a data transmission, such as Ethernet cables, Wi-Fi signals, etc. In the case of Ethereum, this could be any physical hardware that an Ethereum node is running on, as well as the physical infrastructure of the internet that connects Ethereum nodes.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Data Link Layer (Layer 2)</a:t>
            </a:r>
            <a:r>
              <a:rPr lang="en-US"/>
              <a:t>: This layer establishes a local network communication path between two physically connected devices. It's responsible for node-to-node frame transportation on the same network. Ethereum does not directly deal with this layer, it is abstracted by the system's network hardware and drivers.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Network Layer (Layer 3)</a:t>
            </a:r>
            <a:r>
              <a:rPr lang="en-US"/>
              <a:t>: This layer manages packet forwarding including routing through different nodes in the network. Ethereum operates on top of this layer, with the Internet Protocol (IP) enabling communication between nodes across the internet.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Transport Layer (Layer 4)</a:t>
            </a:r>
            <a:r>
              <a:rPr lang="en-US"/>
              <a:t>: This layer provides transparent transfer of data between endpoints and is responsible for end-to-end error recovery and flow control. Ethereum uses TCP (Transmission Control Protocol) for reliable, ordered delivery of data streams.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Session Layer (Layer 5)</a:t>
            </a:r>
            <a:r>
              <a:rPr lang="en-US"/>
              <a:t>: This layer establishes, manages, and terminates connections between applications. Ethereum creates "sessions" between nodes in the network via TCP connections and the peer-to-peer protocol.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Presentation Layer (Layer 6)</a:t>
            </a:r>
            <a:r>
              <a:rPr lang="en-US"/>
              <a:t>: This layer transforms data to provide a standardized interface for the application layer. Ethereum's data structures, such as transactions and blocks, could be considered to be presented at this layer.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Application Layer (Layer 7)</a:t>
            </a:r>
            <a:r>
              <a:rPr lang="en-US"/>
              <a:t>: This is where application protocols exist, and it interacts with software applications that implement a communicating component. The Ethereum protocol itself (including the Ethereum Wire Protocol - DEVp2p, JSON-RPC interface, etc.) operates at this level. This is where nodes communicate with each other to propagate blocks and transactions, execute smart contracts, etc.</a:t>
            </a:r>
            <a:endParaRPr/>
          </a:p>
          <a:p>
            <a:pPr indent="0" lvl="0" marL="0" rtl="0" algn="l">
              <a:spcBef>
                <a:spcPts val="0"/>
              </a:spcBef>
              <a:spcAft>
                <a:spcPts val="0"/>
              </a:spcAft>
              <a:buNone/>
            </a:pPr>
            <a:r>
              <a:t/>
            </a:r>
            <a:endParaRPr/>
          </a:p>
        </p:txBody>
      </p:sp>
      <p:sp>
        <p:nvSpPr>
          <p:cNvPr id="161" name="Google Shape;161;g2573191300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 Ethereum Wire Protocol, often referred to as DEVp2p or simply the Ethereum protocol, is the network protocol used by Ethereum nodes to communicate with each other. It's the way they share blockchain data, transaction data, and other information. Here's a high-level summary: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Peer Discovery</a:t>
            </a:r>
            <a:r>
              <a:rPr lang="en-US"/>
              <a:t>: Ethereum nodes need to find and connect with each other in order to form the peer-to-peer network. The protocol for this is the Node Discovery Protocol, which uses a Kademlia-like protocol to enable node discovery. Nodes keep a list of other nodes they've heard of and share this list with other nodes as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Peer-to-Peer Communications</a:t>
            </a:r>
            <a:r>
              <a:rPr lang="en-US"/>
              <a:t>: After discovering each other, nodes connect and communicate over a TCP connection, using the Ethereum Wire Protocol to structure this communication.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Message Types</a:t>
            </a:r>
            <a:r>
              <a:rPr lang="en-US"/>
              <a:t>: There are several types of messages that nodes might send each other in order to synchronize their view of the Ethereum network. These include Status (exchange information about network IDs, head blocks, etc.), GetBlockHeaders (request block headers from a peer), BlockHeaders (send block headers to a peer), GetBlockBodies (request the bodies of specific blocks), BlockBodies (send the requested block bodies), NewBlock (announce a new block), and several others.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Data Synchronization</a:t>
            </a:r>
            <a:r>
              <a:rPr lang="en-US"/>
              <a:t>: Ethereum Wire Protocol is also responsible for data synchronization. This includes blockchain synchronization, where nodes share block data in order to ensure they each have an accurate and up-to-date copy of the blockchain. It also includes transaction pool synchronization, where nodes share information about new transactions that haven't yet been included in a block.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Block Propagation</a:t>
            </a:r>
            <a:r>
              <a:rPr lang="en-US"/>
              <a:t>: When a new block is mined, it needs to be quickly and efficiently propagated throughout the network so each node can add it to their copy of the blockchain. The Ethereum Wire Protocol defines the messages and rules for how this block propagation happens.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In summary, the Ethereum Wire Protocol is a critical part of the Ethereum ecosystem, defining how Ethereum nodes communicate, share data, and stay synchronized with each other. Without it, the Ethereum network as we know it wouldn't be possible.</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719dea85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719dea856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g25719dea856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551b95604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551b95604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 Ethereum Wire Protocol, often referred to as DEVp2p or simply the Ethereum protocol, is the network protocol used by Ethereum nodes to communicate with each other. It's the way they share blockchain data, transaction data, and other information. Here's a high-level summary: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Peer Discovery</a:t>
            </a:r>
            <a:r>
              <a:rPr lang="en-US"/>
              <a:t>: Ethereum nodes need to find and connect with each other in order to form the peer-to-peer network. The protocol for this is the Node Discovery Protocol, which uses a Kademlia-like protocol to enable node discovery. Nodes keep a list of other nodes they've heard of and share this list with other nodes as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Peer-to-Peer Communications</a:t>
            </a:r>
            <a:r>
              <a:rPr lang="en-US"/>
              <a:t>: After discovering each other, nodes connect and communicate over a TCP connection, using the Ethereum Wire Protocol to structure this communication.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Message Types</a:t>
            </a:r>
            <a:r>
              <a:rPr lang="en-US"/>
              <a:t>: There are several types of messages that nodes might send each other in order to synchronize their view of the Ethereum network. These include Status (exchange information about network IDs, head blocks, etc.), GetBlockHeaders (request block headers from a peer), BlockHeaders (send block headers to a peer), GetBlockBodies (request the bodies of specific blocks), BlockBodies (send the requested block bodies), NewBlock (announce a new block), and several others.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Data Synchronization</a:t>
            </a:r>
            <a:r>
              <a:rPr lang="en-US"/>
              <a:t>: Ethereum Wire Protocol is also responsible for data synchronization. This includes blockchain synchronization, where nodes share block data in order to ensure they each have an accurate and up-to-date copy of the blockchain. It also includes transaction pool synchronization, where nodes share information about new transactions that haven't yet been included in a block.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Block Propagation</a:t>
            </a:r>
            <a:r>
              <a:rPr lang="en-US"/>
              <a:t>: When a new block is mined, it needs to be quickly and efficiently propagated throughout the network so each node can add it to their copy of the blockchain. The Ethereum Wire Protocol defines the messages and rules for how this block propagation happens.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In summary, the Ethereum Wire Protocol is a critical part of the Ethereum ecosystem, defining how Ethereum nodes communicate, share data, and stay synchronized with each other. Without it, the Ethereum network as we know it wouldn't be possible.</a:t>
            </a:r>
            <a:endParaRPr/>
          </a:p>
          <a:p>
            <a:pPr indent="0" lvl="0" marL="0" rtl="0" algn="l">
              <a:spcBef>
                <a:spcPts val="0"/>
              </a:spcBef>
              <a:spcAft>
                <a:spcPts val="0"/>
              </a:spcAft>
              <a:buNone/>
            </a:pPr>
            <a:r>
              <a:t/>
            </a:r>
            <a:endParaRPr/>
          </a:p>
        </p:txBody>
      </p:sp>
      <p:sp>
        <p:nvSpPr>
          <p:cNvPr id="195" name="Google Shape;195;g25551b95604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Fun fact about price of ethereum</a:t>
            </a:r>
            <a:endParaRPr b="1"/>
          </a:p>
          <a:p>
            <a:pPr indent="0" lvl="0" marL="0" rtl="0" algn="l">
              <a:spcBef>
                <a:spcPts val="0"/>
              </a:spcBef>
              <a:spcAft>
                <a:spcPts val="0"/>
              </a:spcAft>
              <a:buNone/>
            </a:pPr>
            <a:r>
              <a:t/>
            </a:r>
            <a:endParaRPr b="1"/>
          </a:p>
        </p:txBody>
      </p:sp>
      <p:sp>
        <p:nvSpPr>
          <p:cNvPr id="207" name="Google Shape;2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latin typeface="Roboto"/>
                <a:ea typeface="Roboto"/>
                <a:cs typeface="Roboto"/>
                <a:sym typeface="Roboto"/>
              </a:rPr>
              <a:t>An unbounded state machine is a state machine that can run indefinitely without running out of memory or time. It is a state machine that can have an infinite number of states and transitions.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The "globally accessible singleton state" refers to Ethereum's blockchain, which is a shared, universal state of the system that every node in the network can access. This state contains all the account balances, smart contracts, and other data that make up Ethereum's decentralized network.</a:t>
            </a:r>
            <a:endParaRPr sz="1050">
              <a:latin typeface="Roboto"/>
              <a:ea typeface="Roboto"/>
              <a:cs typeface="Roboto"/>
              <a:sym typeface="Roboto"/>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a:t>Explain DAO with board diagram</a:t>
            </a:r>
            <a:endParaRPr/>
          </a:p>
          <a:p>
            <a:pPr indent="-317500" lvl="0" marL="457200" rtl="0" algn="l">
              <a:spcBef>
                <a:spcPts val="0"/>
              </a:spcBef>
              <a:spcAft>
                <a:spcPts val="0"/>
              </a:spcAft>
              <a:buSzPts val="1400"/>
              <a:buAutoNum type="arabicPeriod"/>
            </a:pPr>
            <a:r>
              <a:rPr lang="en-US"/>
              <a:t>Explain </a:t>
            </a:r>
            <a:r>
              <a:rPr lang="en-US"/>
              <a:t>Difference between soft-fork and hard-fork</a:t>
            </a:r>
            <a:r>
              <a:rPr lang="en-US"/>
              <a:t> with  </a:t>
            </a:r>
            <a:r>
              <a:rPr lang="en-US"/>
              <a:t>board diagram</a:t>
            </a:r>
            <a:endParaRPr/>
          </a:p>
          <a:p>
            <a:pPr indent="-317500" lvl="0" marL="457200" rtl="0" algn="l">
              <a:spcBef>
                <a:spcPts val="0"/>
              </a:spcBef>
              <a:spcAft>
                <a:spcPts val="0"/>
              </a:spcAft>
              <a:buSzPts val="1400"/>
              <a:buAutoNum type="arabicPeriod"/>
            </a:pPr>
            <a:r>
              <a:rPr lang="en-US"/>
              <a:t>Explain the how hard fork implemented by ethereum.</a:t>
            </a:r>
            <a:endParaRPr/>
          </a:p>
          <a:p>
            <a:pPr indent="0" lvl="0" marL="457200" rtl="0" algn="l">
              <a:spcBef>
                <a:spcPts val="0"/>
              </a:spcBef>
              <a:spcAft>
                <a:spcPts val="0"/>
              </a:spcAft>
              <a:buNone/>
            </a:pPr>
            <a:r>
              <a:t/>
            </a:r>
            <a:endParaRPr/>
          </a:p>
        </p:txBody>
      </p:sp>
      <p:sp>
        <p:nvSpPr>
          <p:cNvPr id="213" name="Google Shape;2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731913004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t/>
            </a:r>
            <a:endParaRPr/>
          </a:p>
        </p:txBody>
      </p:sp>
      <p:sp>
        <p:nvSpPr>
          <p:cNvPr id="219" name="Google Shape;219;g25731913004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731913004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t/>
            </a:r>
            <a:endParaRPr/>
          </a:p>
        </p:txBody>
      </p:sp>
      <p:sp>
        <p:nvSpPr>
          <p:cNvPr id="225" name="Google Shape;225;g25731913004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What’s web 2.0? Example</a:t>
            </a:r>
            <a:endParaRPr/>
          </a:p>
          <a:p>
            <a:pPr indent="-317500" lvl="0" marL="457200" rtl="0" algn="l">
              <a:spcBef>
                <a:spcPts val="0"/>
              </a:spcBef>
              <a:spcAft>
                <a:spcPts val="0"/>
              </a:spcAft>
              <a:buSzPts val="1400"/>
              <a:buChar char="●"/>
            </a:pPr>
            <a:r>
              <a:rPr lang="en-US"/>
              <a:t>What’s web 3.0? example</a:t>
            </a:r>
            <a:endParaRPr/>
          </a:p>
          <a:p>
            <a:pPr indent="-317500" lvl="0" marL="457200" rtl="0" algn="l">
              <a:spcBef>
                <a:spcPts val="0"/>
              </a:spcBef>
              <a:spcAft>
                <a:spcPts val="0"/>
              </a:spcAft>
              <a:buSzPts val="1400"/>
              <a:buChar char="●"/>
            </a:pPr>
            <a:r>
              <a:rPr lang="en-US"/>
              <a:t>how web3.0 is used with web2.0(Back-end)</a:t>
            </a:r>
            <a:endParaRPr/>
          </a:p>
        </p:txBody>
      </p:sp>
      <p:sp>
        <p:nvSpPr>
          <p:cNvPr id="232" name="Google Shape;23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731913004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web 1.0: static pages</a:t>
            </a:r>
            <a:endParaRPr/>
          </a:p>
          <a:p>
            <a:pPr indent="-317500" lvl="0" marL="457200" rtl="0" algn="l">
              <a:spcBef>
                <a:spcPts val="0"/>
              </a:spcBef>
              <a:spcAft>
                <a:spcPts val="0"/>
              </a:spcAft>
              <a:buSzPts val="1400"/>
              <a:buChar char="●"/>
            </a:pPr>
            <a:r>
              <a:rPr lang="en-US"/>
              <a:t>web 2.0: centralized pages</a:t>
            </a:r>
            <a:endParaRPr/>
          </a:p>
          <a:p>
            <a:pPr indent="-317500" lvl="0" marL="457200" rtl="0" algn="l">
              <a:spcBef>
                <a:spcPts val="0"/>
              </a:spcBef>
              <a:spcAft>
                <a:spcPts val="0"/>
              </a:spcAft>
              <a:buSzPts val="1400"/>
              <a:buChar char="●"/>
            </a:pPr>
            <a:r>
              <a:rPr lang="en-US"/>
              <a:t>web 3.0: decentralized</a:t>
            </a:r>
            <a:endParaRPr/>
          </a:p>
        </p:txBody>
      </p:sp>
      <p:sp>
        <p:nvSpPr>
          <p:cNvPr id="238" name="Google Shape;238;g25731913004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551b9560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551b95604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5551b95604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500"/>
              <a:t>A</a:t>
            </a:r>
            <a:r>
              <a:rPr b="1" lang="en-US" sz="1500"/>
              <a:t>ll</a:t>
            </a:r>
            <a:r>
              <a:rPr lang="en-US"/>
              <a:t> state changes in Ethereum, including ether transfers, occur via the EVM. The EVM is a critical component of Ethereum's decentralized nature and security model, as it ensures that all nodes on the network agree on the state of the blockchain.</a:t>
            </a:r>
            <a:endParaRPr/>
          </a:p>
        </p:txBody>
      </p:sp>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551b9560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551b95604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5551b95604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551b9560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551b95604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let's look at a simplified example of Byzantine Fault Tolerance (BFT) using a consensus algorithm named Practical Byzantine Fault Tolerance (PBFT). PBFT is often used as an example because it was one of the first solutions providing high-performance Byzantine state machine replication, processing thousands of requests per second with sub-millisecond increases in latency.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Consider a network of 4 nodes (named A, B, C, D) that are trying to reach consensus on a specific value. In this scenario, we can tolerate 1 (i.e., (4-1)/3) Byzantine node, meaning a node that can fail arbitrarily or behave maliciously.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Let's assume node A is the leader node, proposing a value for consensus and nodes B, C, D are the follower nodes.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Node A sends a PRE-PREPARE message to all other nodes (B, C, D) proposing a value for consensus.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If the other nodes (B, C, D) agree with the proposed value, they enter the "prepared" phase by sending a PREPARE message to all other nodes.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Upon receiving at least two PREPARE messages from different nodes (including itself), a node enters the "committed" phase by broadcasting a COMMIT message to all other nodes.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 node finally "commits" the value when it has received at least two COMMIT messages from different nodes (including itself).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way, even if one node behaves arbitrarily or maliciously, the system can still reach a consensus because committing a value requires at least three nodes (out of four) to agree.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For instance, if node D is a Byzantine node and does not agree with the leader's proposal, it won't matter because nodes B and C will send their PREPARE and COMMIT messages, helping the network reach consensus.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is a simplified example. In a real-world scenario, there would also be mechanisms for changing the leader node if it's found to be faulty and other security considerations.</a:t>
            </a:r>
            <a:endParaRPr/>
          </a:p>
          <a:p>
            <a:pPr indent="0" lvl="0" marL="0" rtl="0" algn="l">
              <a:spcBef>
                <a:spcPts val="0"/>
              </a:spcBef>
              <a:spcAft>
                <a:spcPts val="0"/>
              </a:spcAft>
              <a:buNone/>
            </a:pPr>
            <a:r>
              <a:t/>
            </a:r>
            <a:endParaRPr/>
          </a:p>
        </p:txBody>
      </p:sp>
      <p:sp>
        <p:nvSpPr>
          <p:cNvPr id="130" name="Google Shape;130;g25551b95604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Arbitrary: variable </a:t>
            </a:r>
            <a:br>
              <a:rPr lang="en-US"/>
            </a:br>
            <a:r>
              <a:rPr lang="en-US"/>
              <a:t>Unbonded: unlimited</a:t>
            </a:r>
            <a:endParaRPr/>
          </a:p>
        </p:txBody>
      </p:sp>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2389717" y="612775"/>
            <a:ext cx="7315200" cy="4114800"/>
          </a:xfrm>
          <a:prstGeom prst="rect">
            <a:avLst/>
          </a:prstGeom>
          <a:noFill/>
          <a:ln>
            <a:noFill/>
          </a:ln>
        </p:spPr>
      </p:sp>
      <p:sp>
        <p:nvSpPr>
          <p:cNvPr id="68" name="Google Shape;68;p4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4000"/>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therscan.io/token/0xdac17f958d2ee523a2206206994597c13d831ec7#code" TargetMode="External"/><Relationship Id="rId4" Type="http://schemas.openxmlformats.org/officeDocument/2006/relationships/hyperlink" Target="https://etherscan.io/token/0xdac17f958d2ee523a2206206994597c13d831ec7#code" TargetMode="External"/><Relationship Id="rId5" Type="http://schemas.openxmlformats.org/officeDocument/2006/relationships/hyperlink" Target="https://etherscan.io/token/0xdac17f958d2ee523a2206206994597c13d831ec7#code" TargetMode="External"/><Relationship Id="rId6" Type="http://schemas.openxmlformats.org/officeDocument/2006/relationships/hyperlink" Target="https://etherscan.io/token/0xdac17f958d2ee523a2206206994597c13d831ec7#code" TargetMode="External"/><Relationship Id="rId7" Type="http://schemas.openxmlformats.org/officeDocument/2006/relationships/hyperlink" Target="https://etherscan.io/token/0xdac17f958d2ee523a2206206994597c13d831ec7#co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3486150" y="914400"/>
            <a:ext cx="5219700" cy="4114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500"/>
              <a:buFont typeface="Calibri"/>
              <a:buNone/>
            </a:pPr>
            <a:r>
              <a:rPr b="1" lang="en-US" sz="5500"/>
              <a:t>INTRODUCTION TO</a:t>
            </a:r>
            <a:br>
              <a:rPr b="1" lang="en-US" sz="5500"/>
            </a:br>
            <a:r>
              <a:rPr b="1" lang="en-US" sz="5500"/>
              <a:t> ETHEREUM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Ethereum is Turing complete, meaning it can simulate any </a:t>
            </a:r>
            <a:r>
              <a:rPr b="1" lang="en-US" sz="3200">
                <a:latin typeface="Century Gothic"/>
                <a:ea typeface="Century Gothic"/>
                <a:cs typeface="Century Gothic"/>
                <a:sym typeface="Century Gothic"/>
              </a:rPr>
              <a:t>Turing machine</a:t>
            </a:r>
            <a:r>
              <a:rPr lang="en-US">
                <a:latin typeface="Century Gothic"/>
                <a:ea typeface="Century Gothic"/>
                <a:cs typeface="Century Gothic"/>
                <a:sym typeface="Century Gothic"/>
              </a:rPr>
              <a:t>.</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Turing completeness enables Ethereum to execute stored programs using the Ethereum Virtual Machine (</a:t>
            </a:r>
            <a:r>
              <a:rPr b="1" lang="en-US" sz="3200">
                <a:latin typeface="Century Gothic"/>
                <a:ea typeface="Century Gothic"/>
                <a:cs typeface="Century Gothic"/>
                <a:sym typeface="Century Gothic"/>
              </a:rPr>
              <a:t>EVM</a:t>
            </a:r>
            <a:r>
              <a:rPr lang="en-US" sz="3200">
                <a:latin typeface="Century Gothic"/>
                <a:ea typeface="Century Gothic"/>
                <a:cs typeface="Century Gothic"/>
                <a:sym typeface="Century Gothic"/>
              </a:rPr>
              <a:t>)</a:t>
            </a:r>
            <a:r>
              <a:rPr lang="en-US">
                <a:latin typeface="Century Gothic"/>
                <a:ea typeface="Century Gothic"/>
                <a:cs typeface="Century Gothic"/>
                <a:sym typeface="Century Gothic"/>
              </a:rPr>
              <a:t>.</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Ethereum's Turing completeness brings </a:t>
            </a:r>
            <a:r>
              <a:rPr b="1" lang="en-US" sz="3200">
                <a:latin typeface="Century Gothic"/>
                <a:ea typeface="Century Gothic"/>
                <a:cs typeface="Century Gothic"/>
                <a:sym typeface="Century Gothic"/>
              </a:rPr>
              <a:t>security</a:t>
            </a:r>
            <a:r>
              <a:rPr lang="en-US" sz="3200">
                <a:latin typeface="Century Gothic"/>
                <a:ea typeface="Century Gothic"/>
                <a:cs typeface="Century Gothic"/>
                <a:sym typeface="Century Gothic"/>
              </a:rPr>
              <a:t> and </a:t>
            </a:r>
            <a:r>
              <a:rPr b="1" lang="en-US" sz="3200">
                <a:latin typeface="Century Gothic"/>
                <a:ea typeface="Century Gothic"/>
                <a:cs typeface="Century Gothic"/>
                <a:sym typeface="Century Gothic"/>
              </a:rPr>
              <a:t>resource management</a:t>
            </a:r>
            <a:r>
              <a:rPr lang="en-US" sz="3200">
                <a:latin typeface="Century Gothic"/>
                <a:ea typeface="Century Gothic"/>
                <a:cs typeface="Century Gothic"/>
                <a:sym typeface="Century Gothic"/>
              </a:rPr>
              <a:t> challenges</a:t>
            </a:r>
            <a:r>
              <a:rPr lang="en-US">
                <a:latin typeface="Century Gothic"/>
                <a:ea typeface="Century Gothic"/>
                <a:cs typeface="Century Gothic"/>
                <a:sym typeface="Century Gothic"/>
              </a:rPr>
              <a:t>.</a:t>
            </a:r>
            <a:endParaRPr/>
          </a:p>
        </p:txBody>
      </p:sp>
      <p:sp>
        <p:nvSpPr>
          <p:cNvPr id="146" name="Google Shape;146;p17"/>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ETHEREUM AND TURING COMPLETENESS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Turing-complete systems can run </a:t>
            </a:r>
            <a:r>
              <a:rPr b="1" lang="en-US" sz="3200">
                <a:latin typeface="Century Gothic"/>
                <a:ea typeface="Century Gothic"/>
                <a:cs typeface="Century Gothic"/>
                <a:sym typeface="Century Gothic"/>
              </a:rPr>
              <a:t>infinite</a:t>
            </a:r>
            <a:r>
              <a:rPr lang="en-US" sz="3200">
                <a:latin typeface="Century Gothic"/>
                <a:ea typeface="Century Gothic"/>
                <a:cs typeface="Century Gothic"/>
                <a:sym typeface="Century Gothic"/>
              </a:rPr>
              <a:t> loops, posing challenges for predicting program termination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Ethereum introduces a metering mechanism called </a:t>
            </a:r>
            <a:r>
              <a:rPr b="1" lang="en-US" sz="3200">
                <a:latin typeface="Century Gothic"/>
                <a:ea typeface="Century Gothic"/>
                <a:cs typeface="Century Gothic"/>
                <a:sym typeface="Century Gothic"/>
              </a:rPr>
              <a:t>gas</a:t>
            </a:r>
            <a:r>
              <a:rPr lang="en-US" sz="3200">
                <a:latin typeface="Century Gothic"/>
                <a:ea typeface="Century Gothic"/>
                <a:cs typeface="Century Gothic"/>
                <a:sym typeface="Century Gothic"/>
              </a:rPr>
              <a:t> to constrain resource usage </a:t>
            </a:r>
            <a:endParaRPr/>
          </a:p>
        </p:txBody>
      </p:sp>
      <p:sp>
        <p:nvSpPr>
          <p:cNvPr id="152" name="Google Shape;152;p18"/>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IMPLICATIONS OF TURING COMPLETENESS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53b6cc660c_0_0"/>
          <p:cNvSpPr txBox="1"/>
          <p:nvPr>
            <p:ph idx="1" type="body"/>
          </p:nvPr>
        </p:nvSpPr>
        <p:spPr>
          <a:xfrm>
            <a:off x="0" y="914400"/>
            <a:ext cx="12192000" cy="59436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0"/>
              </a:spcBef>
              <a:spcAft>
                <a:spcPts val="0"/>
              </a:spcAft>
              <a:buSzPts val="1800"/>
              <a:buFont typeface="Century Gothic"/>
              <a:buChar char="•"/>
            </a:pPr>
            <a:r>
              <a:rPr lang="en-US">
                <a:latin typeface="Century Gothic"/>
                <a:ea typeface="Century Gothic"/>
                <a:cs typeface="Century Gothic"/>
                <a:sym typeface="Century Gothic"/>
              </a:rPr>
              <a:t>Idea derived from </a:t>
            </a:r>
            <a:r>
              <a:rPr b="1" lang="en-US">
                <a:latin typeface="Century Gothic"/>
                <a:ea typeface="Century Gothic"/>
                <a:cs typeface="Century Gothic"/>
                <a:sym typeface="Century Gothic"/>
              </a:rPr>
              <a:t>OSI</a:t>
            </a:r>
            <a:r>
              <a:rPr lang="en-US">
                <a:latin typeface="Century Gothic"/>
                <a:ea typeface="Century Gothic"/>
                <a:cs typeface="Century Gothic"/>
                <a:sym typeface="Century Gothic"/>
              </a:rPr>
              <a:t> model</a:t>
            </a:r>
            <a:endParaRPr>
              <a:latin typeface="Century Gothic"/>
              <a:ea typeface="Century Gothic"/>
              <a:cs typeface="Century Gothic"/>
              <a:sym typeface="Century Gothic"/>
            </a:endParaRPr>
          </a:p>
          <a:p>
            <a:pPr indent="-342900" lvl="0" marL="457200" rtl="0" algn="just">
              <a:lnSpc>
                <a:spcPct val="150000"/>
              </a:lnSpc>
              <a:spcBef>
                <a:spcPts val="0"/>
              </a:spcBef>
              <a:spcAft>
                <a:spcPts val="0"/>
              </a:spcAft>
              <a:buSzPts val="1800"/>
              <a:buFont typeface="Century Gothic"/>
              <a:buChar char="•"/>
            </a:pPr>
            <a:r>
              <a:rPr lang="en-US">
                <a:latin typeface="Century Gothic"/>
                <a:ea typeface="Century Gothic"/>
                <a:cs typeface="Century Gothic"/>
                <a:sym typeface="Century Gothic"/>
              </a:rPr>
              <a:t>Each Layer has </a:t>
            </a:r>
            <a:r>
              <a:rPr lang="en-US">
                <a:latin typeface="Century Gothic"/>
                <a:ea typeface="Century Gothic"/>
                <a:cs typeface="Century Gothic"/>
                <a:sym typeface="Century Gothic"/>
              </a:rPr>
              <a:t>its</a:t>
            </a:r>
            <a:r>
              <a:rPr lang="en-US">
                <a:latin typeface="Century Gothic"/>
                <a:ea typeface="Century Gothic"/>
                <a:cs typeface="Century Gothic"/>
                <a:sym typeface="Century Gothic"/>
              </a:rPr>
              <a:t> own </a:t>
            </a:r>
            <a:r>
              <a:rPr lang="en-US">
                <a:latin typeface="Century Gothic"/>
                <a:ea typeface="Century Gothic"/>
                <a:cs typeface="Century Gothic"/>
                <a:sym typeface="Century Gothic"/>
              </a:rPr>
              <a:t>functionality</a:t>
            </a: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a:p>
            <a:pPr indent="-342900" lvl="0" marL="457200" rtl="0" algn="just">
              <a:lnSpc>
                <a:spcPct val="150000"/>
              </a:lnSpc>
              <a:spcBef>
                <a:spcPts val="0"/>
              </a:spcBef>
              <a:spcAft>
                <a:spcPts val="0"/>
              </a:spcAft>
              <a:buSzPts val="1800"/>
              <a:buFont typeface="Century Gothic"/>
              <a:buChar char="•"/>
            </a:pPr>
            <a:r>
              <a:rPr lang="en-US">
                <a:latin typeface="Century Gothic"/>
                <a:ea typeface="Century Gothic"/>
                <a:cs typeface="Century Gothic"/>
                <a:sym typeface="Century Gothic"/>
              </a:rPr>
              <a:t>Layers are used to make blockchain modular </a:t>
            </a:r>
            <a:endParaRPr>
              <a:latin typeface="Century Gothic"/>
              <a:ea typeface="Century Gothic"/>
              <a:cs typeface="Century Gothic"/>
              <a:sym typeface="Century Gothic"/>
            </a:endParaRPr>
          </a:p>
          <a:p>
            <a:pPr indent="-342900" lvl="1" marL="1828800" rtl="0" algn="just">
              <a:lnSpc>
                <a:spcPct val="150000"/>
              </a:lnSpc>
              <a:spcBef>
                <a:spcPts val="0"/>
              </a:spcBef>
              <a:spcAft>
                <a:spcPts val="0"/>
              </a:spcAft>
              <a:buSzPts val="1800"/>
              <a:buFont typeface="Century Gothic"/>
              <a:buChar char="–"/>
            </a:pPr>
            <a:r>
              <a:rPr lang="en-US">
                <a:latin typeface="Century Gothic"/>
                <a:ea typeface="Century Gothic"/>
                <a:cs typeface="Century Gothic"/>
                <a:sym typeface="Century Gothic"/>
              </a:rPr>
              <a:t>Easy to modify.</a:t>
            </a:r>
            <a:endParaRPr>
              <a:latin typeface="Century Gothic"/>
              <a:ea typeface="Century Gothic"/>
              <a:cs typeface="Century Gothic"/>
              <a:sym typeface="Century Gothic"/>
            </a:endParaRPr>
          </a:p>
          <a:p>
            <a:pPr indent="-342900" lvl="1" marL="1828800" rtl="0" algn="just">
              <a:lnSpc>
                <a:spcPct val="150000"/>
              </a:lnSpc>
              <a:spcBef>
                <a:spcPts val="0"/>
              </a:spcBef>
              <a:spcAft>
                <a:spcPts val="0"/>
              </a:spcAft>
              <a:buSzPts val="1800"/>
              <a:buFont typeface="Century Gothic"/>
              <a:buChar char="–"/>
            </a:pPr>
            <a:r>
              <a:rPr lang="en-US">
                <a:latin typeface="Century Gothic"/>
                <a:ea typeface="Century Gothic"/>
                <a:cs typeface="Century Gothic"/>
                <a:sym typeface="Century Gothic"/>
              </a:rPr>
              <a:t>Easy to upgrade.</a:t>
            </a:r>
            <a:r>
              <a:rPr lang="en-US">
                <a:latin typeface="Century Gothic"/>
                <a:ea typeface="Century Gothic"/>
                <a:cs typeface="Century Gothic"/>
                <a:sym typeface="Century Gothic"/>
              </a:rPr>
              <a:t> </a:t>
            </a:r>
            <a:endParaRPr/>
          </a:p>
        </p:txBody>
      </p:sp>
      <p:sp>
        <p:nvSpPr>
          <p:cNvPr id="158" name="Google Shape;158;g253b6cc660c_0_0"/>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BLOCKCHAIN LAYERS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5731913004_0_6"/>
          <p:cNvSpPr txBox="1"/>
          <p:nvPr>
            <p:ph idx="1" type="body"/>
          </p:nvPr>
        </p:nvSpPr>
        <p:spPr>
          <a:xfrm>
            <a:off x="0" y="914400"/>
            <a:ext cx="12192000" cy="5943600"/>
          </a:xfrm>
          <a:prstGeom prst="rect">
            <a:avLst/>
          </a:prstGeom>
          <a:noFill/>
          <a:ln>
            <a:noFill/>
          </a:ln>
        </p:spPr>
        <p:txBody>
          <a:bodyPr anchorCtr="0" anchor="t" bIns="45700" lIns="91425" spcFirstLastPara="1" rIns="91425" wrap="square" tIns="45700">
            <a:normAutofit/>
          </a:bodyPr>
          <a:lstStyle/>
          <a:p>
            <a:pPr indent="0" lvl="0" marL="742950" rtl="0" algn="just">
              <a:lnSpc>
                <a:spcPct val="150000"/>
              </a:lnSpc>
              <a:spcBef>
                <a:spcPts val="0"/>
              </a:spcBef>
              <a:spcAft>
                <a:spcPts val="0"/>
              </a:spcAft>
              <a:buNone/>
            </a:pPr>
            <a:r>
              <a:rPr lang="en-US">
                <a:latin typeface="Century Gothic"/>
                <a:ea typeface="Century Gothic"/>
                <a:cs typeface="Century Gothic"/>
                <a:sym typeface="Century Gothic"/>
              </a:rPr>
              <a:t> </a:t>
            </a:r>
            <a:endParaRPr/>
          </a:p>
        </p:txBody>
      </p:sp>
      <p:sp>
        <p:nvSpPr>
          <p:cNvPr id="164" name="Google Shape;164;g25731913004_0_6"/>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BLOCKCHAIN LAYERS</a:t>
            </a:r>
            <a:endParaRPr/>
          </a:p>
        </p:txBody>
      </p:sp>
      <p:pic>
        <p:nvPicPr>
          <p:cNvPr id="165" name="Google Shape;165;g25731913004_0_6"/>
          <p:cNvPicPr preferRelativeResize="0"/>
          <p:nvPr/>
        </p:nvPicPr>
        <p:blipFill>
          <a:blip r:embed="rId3">
            <a:alphaModFix/>
          </a:blip>
          <a:stretch>
            <a:fillRect/>
          </a:stretch>
        </p:blipFill>
        <p:spPr>
          <a:xfrm>
            <a:off x="3636571" y="914400"/>
            <a:ext cx="4918853" cy="5943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idx="1" type="body"/>
          </p:nvPr>
        </p:nvSpPr>
        <p:spPr>
          <a:xfrm>
            <a:off x="0" y="1542394"/>
            <a:ext cx="12192000" cy="5315606"/>
          </a:xfrm>
          <a:prstGeom prst="rect">
            <a:avLst/>
          </a:prstGeom>
          <a:noFill/>
          <a:ln>
            <a:noFill/>
          </a:ln>
        </p:spPr>
        <p:txBody>
          <a:bodyPr anchorCtr="0" anchor="t" bIns="45700" lIns="91425" spcFirstLastPara="1" rIns="91425" wrap="square" tIns="45700">
            <a:normAutofit fontScale="92500" lnSpcReduction="20000"/>
          </a:bodyPr>
          <a:lstStyle/>
          <a:p>
            <a:pPr indent="-445769" lvl="0" marL="457200" rtl="0" algn="just">
              <a:lnSpc>
                <a:spcPct val="150000"/>
              </a:lnSpc>
              <a:spcBef>
                <a:spcPts val="0"/>
              </a:spcBef>
              <a:spcAft>
                <a:spcPts val="0"/>
              </a:spcAft>
              <a:buClr>
                <a:schemeClr val="dk1"/>
              </a:buClr>
              <a:buSzPct val="75000"/>
              <a:buChar char="•"/>
            </a:pPr>
            <a:r>
              <a:rPr b="1" lang="en-US" sz="3200">
                <a:latin typeface="Century Gothic"/>
                <a:ea typeface="Century Gothic"/>
                <a:cs typeface="Century Gothic"/>
                <a:sym typeface="Century Gothic"/>
              </a:rPr>
              <a:t>Protocol Layer: </a:t>
            </a:r>
            <a:endParaRPr/>
          </a:p>
          <a:p>
            <a:pPr indent="-447198" lvl="1" marL="857250" rtl="0" algn="just">
              <a:lnSpc>
                <a:spcPct val="150000"/>
              </a:lnSpc>
              <a:spcBef>
                <a:spcPts val="560"/>
              </a:spcBef>
              <a:spcAft>
                <a:spcPts val="0"/>
              </a:spcAft>
              <a:buClr>
                <a:schemeClr val="dk1"/>
              </a:buClr>
              <a:buSzPct val="75000"/>
              <a:buChar char="•"/>
            </a:pPr>
            <a:r>
              <a:rPr lang="en-US">
                <a:latin typeface="Century Gothic"/>
                <a:ea typeface="Century Gothic"/>
                <a:cs typeface="Century Gothic"/>
                <a:sym typeface="Century Gothic"/>
              </a:rPr>
              <a:t>Defines rules and standards of the blockchain and standards to communicate with external sources.</a:t>
            </a:r>
            <a:endParaRPr>
              <a:latin typeface="Century Gothic"/>
              <a:ea typeface="Century Gothic"/>
              <a:cs typeface="Century Gothic"/>
              <a:sym typeface="Century Gothic"/>
            </a:endParaRPr>
          </a:p>
          <a:p>
            <a:pPr indent="-429577" lvl="1" marL="857250" rtl="0" algn="just">
              <a:lnSpc>
                <a:spcPct val="150000"/>
              </a:lnSpc>
              <a:spcBef>
                <a:spcPts val="560"/>
              </a:spcBef>
              <a:spcAft>
                <a:spcPts val="0"/>
              </a:spcAft>
              <a:buSzPct val="64285"/>
              <a:buFont typeface="Century Gothic"/>
              <a:buChar char="•"/>
            </a:pPr>
            <a:r>
              <a:rPr lang="en-US">
                <a:latin typeface="Century Gothic"/>
                <a:ea typeface="Century Gothic"/>
                <a:cs typeface="Century Gothic"/>
                <a:sym typeface="Century Gothic"/>
              </a:rPr>
              <a:t>Like</a:t>
            </a:r>
            <a:r>
              <a:rPr lang="en-US">
                <a:latin typeface="Century Gothic"/>
                <a:ea typeface="Century Gothic"/>
                <a:cs typeface="Century Gothic"/>
                <a:sym typeface="Century Gothic"/>
              </a:rPr>
              <a:t> </a:t>
            </a:r>
            <a:r>
              <a:rPr b="1" lang="en-US">
                <a:latin typeface="Century Gothic"/>
                <a:ea typeface="Century Gothic"/>
                <a:cs typeface="Century Gothic"/>
                <a:sym typeface="Century Gothic"/>
              </a:rPr>
              <a:t>hardware</a:t>
            </a:r>
            <a:endParaRPr b="1">
              <a:latin typeface="Century Gothic"/>
              <a:ea typeface="Century Gothic"/>
              <a:cs typeface="Century Gothic"/>
              <a:sym typeface="Century Gothic"/>
            </a:endParaRPr>
          </a:p>
          <a:p>
            <a:pPr indent="-445769" lvl="0" marL="457200" rtl="0" algn="just">
              <a:lnSpc>
                <a:spcPct val="150000"/>
              </a:lnSpc>
              <a:spcBef>
                <a:spcPts val="640"/>
              </a:spcBef>
              <a:spcAft>
                <a:spcPts val="0"/>
              </a:spcAft>
              <a:buClr>
                <a:schemeClr val="dk1"/>
              </a:buClr>
              <a:buSzPct val="75000"/>
              <a:buChar char="•"/>
            </a:pPr>
            <a:r>
              <a:rPr b="1" lang="en-US" sz="3200">
                <a:latin typeface="Century Gothic"/>
                <a:ea typeface="Century Gothic"/>
                <a:cs typeface="Century Gothic"/>
                <a:sym typeface="Century Gothic"/>
              </a:rPr>
              <a:t>Network Layer: </a:t>
            </a:r>
            <a:endParaRPr/>
          </a:p>
          <a:p>
            <a:pPr indent="-447198" lvl="1" marL="857250" rtl="0" algn="just">
              <a:lnSpc>
                <a:spcPct val="150000"/>
              </a:lnSpc>
              <a:spcBef>
                <a:spcPts val="560"/>
              </a:spcBef>
              <a:spcAft>
                <a:spcPts val="0"/>
              </a:spcAft>
              <a:buClr>
                <a:schemeClr val="dk1"/>
              </a:buClr>
              <a:buSzPct val="75000"/>
              <a:buChar char="•"/>
            </a:pPr>
            <a:r>
              <a:rPr lang="en-US">
                <a:latin typeface="Century Gothic"/>
                <a:ea typeface="Century Gothic"/>
                <a:cs typeface="Century Gothic"/>
                <a:sym typeface="Century Gothic"/>
              </a:rPr>
              <a:t>Facilitates communication between nodes </a:t>
            </a:r>
            <a:endParaRPr/>
          </a:p>
          <a:p>
            <a:pPr indent="-447198" lvl="1" marL="857250" rtl="0" algn="just">
              <a:lnSpc>
                <a:spcPct val="150000"/>
              </a:lnSpc>
              <a:spcBef>
                <a:spcPts val="560"/>
              </a:spcBef>
              <a:spcAft>
                <a:spcPts val="0"/>
              </a:spcAft>
              <a:buClr>
                <a:schemeClr val="dk1"/>
              </a:buClr>
              <a:buSzPct val="75000"/>
              <a:buChar char="•"/>
            </a:pPr>
            <a:r>
              <a:rPr lang="en-US">
                <a:latin typeface="Century Gothic"/>
                <a:ea typeface="Century Gothic"/>
                <a:cs typeface="Century Gothic"/>
                <a:sym typeface="Century Gothic"/>
              </a:rPr>
              <a:t>Enables data transmission and synchronization </a:t>
            </a:r>
            <a:endParaRPr/>
          </a:p>
          <a:p>
            <a:pPr indent="-447198" lvl="1" marL="857250" rtl="0" algn="just">
              <a:lnSpc>
                <a:spcPct val="150000"/>
              </a:lnSpc>
              <a:spcBef>
                <a:spcPts val="560"/>
              </a:spcBef>
              <a:spcAft>
                <a:spcPts val="0"/>
              </a:spcAft>
              <a:buClr>
                <a:schemeClr val="dk1"/>
              </a:buClr>
              <a:buSzPct val="75000"/>
              <a:buChar char="•"/>
            </a:pPr>
            <a:r>
              <a:rPr lang="en-US">
                <a:latin typeface="Century Gothic"/>
                <a:ea typeface="Century Gothic"/>
                <a:cs typeface="Century Gothic"/>
                <a:sym typeface="Century Gothic"/>
              </a:rPr>
              <a:t>Maintains network decentralization and resilience</a:t>
            </a:r>
            <a:endParaRPr>
              <a:latin typeface="Century Gothic"/>
              <a:ea typeface="Century Gothic"/>
              <a:cs typeface="Century Gothic"/>
              <a:sym typeface="Century Gothic"/>
            </a:endParaRPr>
          </a:p>
          <a:p>
            <a:pPr indent="-447198" lvl="1" marL="857250" rtl="0" algn="just">
              <a:lnSpc>
                <a:spcPct val="150000"/>
              </a:lnSpc>
              <a:spcBef>
                <a:spcPts val="560"/>
              </a:spcBef>
              <a:spcAft>
                <a:spcPts val="0"/>
              </a:spcAft>
              <a:buClr>
                <a:schemeClr val="dk1"/>
              </a:buClr>
              <a:buSzPct val="75000"/>
              <a:buChar char="•"/>
            </a:pPr>
            <a:r>
              <a:rPr lang="en-US">
                <a:latin typeface="Century Gothic"/>
                <a:ea typeface="Century Gothic"/>
                <a:cs typeface="Century Gothic"/>
                <a:sym typeface="Century Gothic"/>
              </a:rPr>
              <a:t>Uses </a:t>
            </a:r>
            <a:r>
              <a:rPr b="1" lang="en-US">
                <a:latin typeface="Century Gothic"/>
                <a:ea typeface="Century Gothic"/>
                <a:cs typeface="Century Gothic"/>
                <a:sym typeface="Century Gothic"/>
              </a:rPr>
              <a:t>Ethereum Wire protocol</a:t>
            </a:r>
            <a:r>
              <a:rPr lang="en-US">
                <a:latin typeface="Century Gothic"/>
                <a:ea typeface="Century Gothic"/>
                <a:cs typeface="Century Gothic"/>
                <a:sym typeface="Century Gothic"/>
              </a:rPr>
              <a:t>.</a:t>
            </a:r>
            <a:endParaRPr/>
          </a:p>
        </p:txBody>
      </p:sp>
      <p:sp>
        <p:nvSpPr>
          <p:cNvPr id="171" name="Google Shape;171;p8"/>
          <p:cNvSpPr txBox="1"/>
          <p:nvPr>
            <p:ph type="title"/>
          </p:nvPr>
        </p:nvSpPr>
        <p:spPr>
          <a:xfrm>
            <a:off x="0" y="18398"/>
            <a:ext cx="12192000" cy="10122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BLOCKCHAIN LAYERS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1" marL="857250" rtl="0" algn="just">
              <a:lnSpc>
                <a:spcPct val="150000"/>
              </a:lnSpc>
              <a:spcBef>
                <a:spcPts val="0"/>
              </a:spcBef>
              <a:spcAft>
                <a:spcPts val="0"/>
              </a:spcAft>
              <a:buClr>
                <a:schemeClr val="dk1"/>
              </a:buClr>
              <a:buSzPts val="2100"/>
              <a:buChar char="•"/>
            </a:pPr>
            <a:r>
              <a:rPr b="1" lang="en-US">
                <a:latin typeface="Century Gothic"/>
                <a:ea typeface="Century Gothic"/>
                <a:cs typeface="Century Gothic"/>
                <a:sym typeface="Century Gothic"/>
              </a:rPr>
              <a:t>Data Layer: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Stores and organizes data within the blockchain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Utilizes distributed databases or ledgers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Ensures data integrity and accessibility </a:t>
            </a:r>
            <a:endParaRPr/>
          </a:p>
          <a:p>
            <a:pPr indent="-457200" lvl="1" marL="857250" rtl="0" algn="just">
              <a:lnSpc>
                <a:spcPct val="150000"/>
              </a:lnSpc>
              <a:spcBef>
                <a:spcPts val="560"/>
              </a:spcBef>
              <a:spcAft>
                <a:spcPts val="0"/>
              </a:spcAft>
              <a:buClr>
                <a:schemeClr val="dk1"/>
              </a:buClr>
              <a:buSzPts val="2100"/>
              <a:buChar char="•"/>
            </a:pPr>
            <a:r>
              <a:rPr b="1" lang="en-US">
                <a:latin typeface="Century Gothic"/>
                <a:ea typeface="Century Gothic"/>
                <a:cs typeface="Century Gothic"/>
                <a:sym typeface="Century Gothic"/>
              </a:rPr>
              <a:t>Consensus Layer: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Achieves agreement on transaction validity and order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Implements consensus algorithms (e.g., PoW, PoS)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Secures the network and validates transactions </a:t>
            </a:r>
            <a:endParaRPr/>
          </a:p>
        </p:txBody>
      </p:sp>
      <p:sp>
        <p:nvSpPr>
          <p:cNvPr id="177" name="Google Shape;177;p9"/>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BLOCKCHAIN LAYERS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1" marL="857250" rtl="0" algn="just">
              <a:lnSpc>
                <a:spcPct val="150000"/>
              </a:lnSpc>
              <a:spcBef>
                <a:spcPts val="0"/>
              </a:spcBef>
              <a:spcAft>
                <a:spcPts val="0"/>
              </a:spcAft>
              <a:buClr>
                <a:schemeClr val="dk1"/>
              </a:buClr>
              <a:buSzPts val="2100"/>
              <a:buChar char="•"/>
            </a:pPr>
            <a:r>
              <a:rPr b="1" lang="en-US">
                <a:latin typeface="Century Gothic"/>
                <a:ea typeface="Century Gothic"/>
                <a:cs typeface="Century Gothic"/>
                <a:sym typeface="Century Gothic"/>
              </a:rPr>
              <a:t>Application Layer: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Development and deployment of DApps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Incorporates smart contracts </a:t>
            </a:r>
            <a:endParaRPr/>
          </a:p>
          <a:p>
            <a:pPr indent="-457200" lvl="2" marL="1257300" rtl="0" algn="just">
              <a:lnSpc>
                <a:spcPct val="150000"/>
              </a:lnSpc>
              <a:spcBef>
                <a:spcPts val="480"/>
              </a:spcBef>
              <a:spcAft>
                <a:spcPts val="0"/>
              </a:spcAft>
              <a:buClr>
                <a:schemeClr val="dk1"/>
              </a:buClr>
              <a:buSzPts val="1800"/>
              <a:buChar char="•"/>
            </a:pPr>
            <a:r>
              <a:rPr lang="en-US">
                <a:latin typeface="Century Gothic"/>
                <a:ea typeface="Century Gothic"/>
                <a:cs typeface="Century Gothic"/>
                <a:sym typeface="Century Gothic"/>
              </a:rPr>
              <a:t>Enables user interaction through UIs and APIs</a:t>
            </a:r>
            <a:endParaRPr/>
          </a:p>
        </p:txBody>
      </p:sp>
      <p:sp>
        <p:nvSpPr>
          <p:cNvPr id="183" name="Google Shape;183;p10"/>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BLOCKCHAIN LAYERS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5719dea856_0_7"/>
          <p:cNvSpPr txBox="1"/>
          <p:nvPr>
            <p:ph type="title"/>
          </p:nvPr>
        </p:nvSpPr>
        <p:spPr>
          <a:xfrm>
            <a:off x="609600" y="274638"/>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Match Layers with Keywords</a:t>
            </a:r>
            <a:endParaRPr/>
          </a:p>
        </p:txBody>
      </p:sp>
      <p:sp>
        <p:nvSpPr>
          <p:cNvPr id="190" name="Google Shape;190;g25719dea856_0_7"/>
          <p:cNvSpPr txBox="1"/>
          <p:nvPr>
            <p:ph idx="1" type="body"/>
          </p:nvPr>
        </p:nvSpPr>
        <p:spPr>
          <a:xfrm>
            <a:off x="609600" y="1600200"/>
            <a:ext cx="54864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Protocol Layer</a:t>
            </a:r>
            <a:endParaRPr/>
          </a:p>
          <a:p>
            <a:pPr indent="-342900" lvl="0" marL="457200" rtl="0" algn="l">
              <a:spcBef>
                <a:spcPts val="0"/>
              </a:spcBef>
              <a:spcAft>
                <a:spcPts val="0"/>
              </a:spcAft>
              <a:buSzPts val="1800"/>
              <a:buChar char="•"/>
            </a:pPr>
            <a:r>
              <a:rPr lang="en-US"/>
              <a:t>Network Layer</a:t>
            </a:r>
            <a:endParaRPr/>
          </a:p>
          <a:p>
            <a:pPr indent="-342900" lvl="0" marL="457200" rtl="0" algn="l">
              <a:spcBef>
                <a:spcPts val="0"/>
              </a:spcBef>
              <a:spcAft>
                <a:spcPts val="0"/>
              </a:spcAft>
              <a:buSzPts val="1800"/>
              <a:buChar char="•"/>
            </a:pPr>
            <a:r>
              <a:rPr lang="en-US"/>
              <a:t>Data Layer</a:t>
            </a:r>
            <a:endParaRPr/>
          </a:p>
          <a:p>
            <a:pPr indent="-342900" lvl="0" marL="457200" rtl="0" algn="l">
              <a:spcBef>
                <a:spcPts val="0"/>
              </a:spcBef>
              <a:spcAft>
                <a:spcPts val="0"/>
              </a:spcAft>
              <a:buSzPts val="1800"/>
              <a:buChar char="•"/>
            </a:pPr>
            <a:r>
              <a:rPr lang="en-US"/>
              <a:t>Consensus Layer</a:t>
            </a:r>
            <a:endParaRPr/>
          </a:p>
          <a:p>
            <a:pPr indent="-342900" lvl="0" marL="457200" rtl="0" algn="l">
              <a:spcBef>
                <a:spcPts val="0"/>
              </a:spcBef>
              <a:spcAft>
                <a:spcPts val="0"/>
              </a:spcAft>
              <a:buSzPts val="1800"/>
              <a:buChar char="•"/>
            </a:pPr>
            <a:r>
              <a:rPr lang="en-US"/>
              <a:t>Application Layer</a:t>
            </a:r>
            <a:endParaRPr/>
          </a:p>
        </p:txBody>
      </p:sp>
      <p:sp>
        <p:nvSpPr>
          <p:cNvPr id="191" name="Google Shape;191;g25719dea856_0_7"/>
          <p:cNvSpPr txBox="1"/>
          <p:nvPr>
            <p:ph idx="1" type="body"/>
          </p:nvPr>
        </p:nvSpPr>
        <p:spPr>
          <a:xfrm>
            <a:off x="6096000" y="1600200"/>
            <a:ext cx="54864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Byzantine fault-tolerant</a:t>
            </a:r>
            <a:endParaRPr/>
          </a:p>
          <a:p>
            <a:pPr indent="-342900" lvl="0" marL="457200" rtl="0" algn="l">
              <a:spcBef>
                <a:spcPts val="0"/>
              </a:spcBef>
              <a:spcAft>
                <a:spcPts val="0"/>
              </a:spcAft>
              <a:buSzPts val="1800"/>
              <a:buChar char="•"/>
            </a:pPr>
            <a:r>
              <a:rPr lang="en-US"/>
              <a:t>Merkle Patricia Tree</a:t>
            </a:r>
            <a:endParaRPr/>
          </a:p>
          <a:p>
            <a:pPr indent="-342900" lvl="0" marL="457200" rtl="0" algn="l">
              <a:spcBef>
                <a:spcPts val="0"/>
              </a:spcBef>
              <a:spcAft>
                <a:spcPts val="0"/>
              </a:spcAft>
              <a:buSzPts val="1800"/>
              <a:buChar char="•"/>
            </a:pPr>
            <a:r>
              <a:rPr lang="en-US"/>
              <a:t>EVM</a:t>
            </a:r>
            <a:endParaRPr/>
          </a:p>
          <a:p>
            <a:pPr indent="-342900" lvl="0" marL="457200" rtl="0" algn="l">
              <a:spcBef>
                <a:spcPts val="0"/>
              </a:spcBef>
              <a:spcAft>
                <a:spcPts val="0"/>
              </a:spcAft>
              <a:buSzPts val="1800"/>
              <a:buChar char="•"/>
            </a:pPr>
            <a:r>
              <a:rPr lang="en-US"/>
              <a:t>Ethereum Wire Protocol</a:t>
            </a:r>
            <a:endParaRPr/>
          </a:p>
          <a:p>
            <a:pPr indent="-342900" lvl="0" marL="457200" rtl="0" algn="l">
              <a:spcBef>
                <a:spcPts val="0"/>
              </a:spcBef>
              <a:spcAft>
                <a:spcPts val="0"/>
              </a:spcAft>
              <a:buSzPts val="1800"/>
              <a:buChar char="•"/>
            </a:pPr>
            <a:r>
              <a:rPr lang="en-US"/>
              <a:t>Hardware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5551b95604_0_45"/>
          <p:cNvSpPr txBox="1"/>
          <p:nvPr>
            <p:ph type="title"/>
          </p:nvPr>
        </p:nvSpPr>
        <p:spPr>
          <a:xfrm>
            <a:off x="609600" y="274638"/>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Match Layers with Keywords</a:t>
            </a:r>
            <a:endParaRPr/>
          </a:p>
        </p:txBody>
      </p:sp>
      <p:sp>
        <p:nvSpPr>
          <p:cNvPr id="198" name="Google Shape;198;g25551b95604_0_45"/>
          <p:cNvSpPr txBox="1"/>
          <p:nvPr>
            <p:ph idx="1" type="body"/>
          </p:nvPr>
        </p:nvSpPr>
        <p:spPr>
          <a:xfrm>
            <a:off x="609600" y="1600200"/>
            <a:ext cx="54864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Protocol Layer</a:t>
            </a:r>
            <a:endParaRPr/>
          </a:p>
          <a:p>
            <a:pPr indent="-342900" lvl="0" marL="457200" rtl="0" algn="l">
              <a:spcBef>
                <a:spcPts val="0"/>
              </a:spcBef>
              <a:spcAft>
                <a:spcPts val="0"/>
              </a:spcAft>
              <a:buSzPts val="1800"/>
              <a:buChar char="•"/>
            </a:pPr>
            <a:r>
              <a:rPr lang="en-US"/>
              <a:t>Network Layer</a:t>
            </a:r>
            <a:endParaRPr/>
          </a:p>
          <a:p>
            <a:pPr indent="-342900" lvl="0" marL="457200" rtl="0" algn="l">
              <a:spcBef>
                <a:spcPts val="0"/>
              </a:spcBef>
              <a:spcAft>
                <a:spcPts val="0"/>
              </a:spcAft>
              <a:buSzPts val="1800"/>
              <a:buChar char="•"/>
            </a:pPr>
            <a:r>
              <a:rPr lang="en-US"/>
              <a:t>Data Layer</a:t>
            </a:r>
            <a:endParaRPr/>
          </a:p>
          <a:p>
            <a:pPr indent="-342900" lvl="0" marL="457200" rtl="0" algn="l">
              <a:spcBef>
                <a:spcPts val="0"/>
              </a:spcBef>
              <a:spcAft>
                <a:spcPts val="0"/>
              </a:spcAft>
              <a:buSzPts val="1800"/>
              <a:buChar char="•"/>
            </a:pPr>
            <a:r>
              <a:rPr lang="en-US"/>
              <a:t>Consensus Layer</a:t>
            </a:r>
            <a:endParaRPr/>
          </a:p>
          <a:p>
            <a:pPr indent="-342900" lvl="0" marL="457200" rtl="0" algn="l">
              <a:spcBef>
                <a:spcPts val="0"/>
              </a:spcBef>
              <a:spcAft>
                <a:spcPts val="0"/>
              </a:spcAft>
              <a:buSzPts val="1800"/>
              <a:buChar char="•"/>
            </a:pPr>
            <a:r>
              <a:rPr lang="en-US"/>
              <a:t>Application Layer</a:t>
            </a:r>
            <a:endParaRPr/>
          </a:p>
        </p:txBody>
      </p:sp>
      <p:sp>
        <p:nvSpPr>
          <p:cNvPr id="199" name="Google Shape;199;g25551b95604_0_45"/>
          <p:cNvSpPr txBox="1"/>
          <p:nvPr>
            <p:ph idx="1" type="body"/>
          </p:nvPr>
        </p:nvSpPr>
        <p:spPr>
          <a:xfrm>
            <a:off x="6096000" y="1600200"/>
            <a:ext cx="54864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Byzantine fault-tolerant</a:t>
            </a:r>
            <a:endParaRPr/>
          </a:p>
          <a:p>
            <a:pPr indent="-342900" lvl="0" marL="457200" rtl="0" algn="l">
              <a:spcBef>
                <a:spcPts val="0"/>
              </a:spcBef>
              <a:spcAft>
                <a:spcPts val="0"/>
              </a:spcAft>
              <a:buSzPts val="1800"/>
              <a:buChar char="•"/>
            </a:pPr>
            <a:r>
              <a:rPr lang="en-US"/>
              <a:t>Merkle Patricia Tree</a:t>
            </a:r>
            <a:endParaRPr/>
          </a:p>
          <a:p>
            <a:pPr indent="-342900" lvl="0" marL="457200" rtl="0" algn="l">
              <a:spcBef>
                <a:spcPts val="0"/>
              </a:spcBef>
              <a:spcAft>
                <a:spcPts val="0"/>
              </a:spcAft>
              <a:buSzPts val="1800"/>
              <a:buChar char="•"/>
            </a:pPr>
            <a:r>
              <a:rPr lang="en-US"/>
              <a:t>EVM</a:t>
            </a:r>
            <a:endParaRPr/>
          </a:p>
          <a:p>
            <a:pPr indent="-342900" lvl="0" marL="457200" rtl="0" algn="l">
              <a:spcBef>
                <a:spcPts val="0"/>
              </a:spcBef>
              <a:spcAft>
                <a:spcPts val="0"/>
              </a:spcAft>
              <a:buSzPts val="1800"/>
              <a:buChar char="•"/>
            </a:pPr>
            <a:r>
              <a:rPr lang="en-US"/>
              <a:t>Ethereum Wire Protocol</a:t>
            </a:r>
            <a:endParaRPr/>
          </a:p>
          <a:p>
            <a:pPr indent="-342900" lvl="0" marL="457200" rtl="0" algn="l">
              <a:spcBef>
                <a:spcPts val="0"/>
              </a:spcBef>
              <a:spcAft>
                <a:spcPts val="0"/>
              </a:spcAft>
              <a:buSzPts val="1800"/>
              <a:buChar char="•"/>
            </a:pPr>
            <a:r>
              <a:rPr lang="en-US"/>
              <a:t>Hardware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cxnSp>
        <p:nvCxnSpPr>
          <p:cNvPr id="200" name="Google Shape;200;g25551b95604_0_45"/>
          <p:cNvCxnSpPr/>
          <p:nvPr/>
        </p:nvCxnSpPr>
        <p:spPr>
          <a:xfrm>
            <a:off x="4112125" y="1955600"/>
            <a:ext cx="2290500" cy="19692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g25551b95604_0_45"/>
          <p:cNvCxnSpPr/>
          <p:nvPr/>
        </p:nvCxnSpPr>
        <p:spPr>
          <a:xfrm>
            <a:off x="4112125" y="2531575"/>
            <a:ext cx="2206500" cy="8682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g25551b95604_0_45"/>
          <p:cNvCxnSpPr/>
          <p:nvPr/>
        </p:nvCxnSpPr>
        <p:spPr>
          <a:xfrm flipH="1" rot="10800000">
            <a:off x="4112125" y="2462075"/>
            <a:ext cx="2253600" cy="5115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g25551b95604_0_45"/>
          <p:cNvCxnSpPr/>
          <p:nvPr/>
        </p:nvCxnSpPr>
        <p:spPr>
          <a:xfrm flipH="1" rot="10800000">
            <a:off x="4112125" y="1969575"/>
            <a:ext cx="2265000" cy="15264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g25551b95604_0_45"/>
          <p:cNvCxnSpPr/>
          <p:nvPr/>
        </p:nvCxnSpPr>
        <p:spPr>
          <a:xfrm flipH="1" rot="10800000">
            <a:off x="4112125" y="2930900"/>
            <a:ext cx="2277000" cy="100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fontScale="92500" lnSpcReduction="10000"/>
          </a:bodyPr>
          <a:lstStyle/>
          <a:p>
            <a:pPr indent="-445769" lvl="0" marL="457200" rtl="0" algn="just">
              <a:lnSpc>
                <a:spcPct val="150000"/>
              </a:lnSpc>
              <a:spcBef>
                <a:spcPts val="0"/>
              </a:spcBef>
              <a:spcAft>
                <a:spcPts val="0"/>
              </a:spcAft>
              <a:buClr>
                <a:schemeClr val="dk1"/>
              </a:buClr>
              <a:buSzPct val="75000"/>
              <a:buChar char="•"/>
            </a:pPr>
            <a:r>
              <a:rPr b="1" lang="en-US" sz="3200">
                <a:latin typeface="Century Gothic"/>
                <a:ea typeface="Century Gothic"/>
                <a:cs typeface="Century Gothic"/>
                <a:sym typeface="Century Gothic"/>
              </a:rPr>
              <a:t>Frontier</a:t>
            </a:r>
            <a:r>
              <a:rPr lang="en-US" sz="3200">
                <a:latin typeface="Century Gothic"/>
                <a:ea typeface="Century Gothic"/>
                <a:cs typeface="Century Gothic"/>
                <a:sym typeface="Century Gothic"/>
              </a:rPr>
              <a:t> - Initial stage (July 30, 2015, to March 2016) </a:t>
            </a:r>
            <a:endParaRPr/>
          </a:p>
          <a:p>
            <a:pPr indent="-445769" lvl="0" marL="457200" rtl="0" algn="just">
              <a:lnSpc>
                <a:spcPct val="150000"/>
              </a:lnSpc>
              <a:spcBef>
                <a:spcPts val="640"/>
              </a:spcBef>
              <a:spcAft>
                <a:spcPts val="0"/>
              </a:spcAft>
              <a:buClr>
                <a:schemeClr val="dk1"/>
              </a:buClr>
              <a:buSzPct val="75000"/>
              <a:buChar char="•"/>
            </a:pPr>
            <a:r>
              <a:rPr b="1" lang="en-US" sz="3200">
                <a:latin typeface="Century Gothic"/>
                <a:ea typeface="Century Gothic"/>
                <a:cs typeface="Century Gothic"/>
                <a:sym typeface="Century Gothic"/>
              </a:rPr>
              <a:t>Homestead </a:t>
            </a:r>
            <a:r>
              <a:rPr lang="en-US" sz="3200">
                <a:latin typeface="Century Gothic"/>
                <a:ea typeface="Century Gothic"/>
                <a:cs typeface="Century Gothic"/>
                <a:sym typeface="Century Gothic"/>
              </a:rPr>
              <a:t>- Second stage (launched in March 2016).It included several protocol improvements and was considered to be a more </a:t>
            </a:r>
            <a:r>
              <a:rPr b="1" lang="en-US" sz="3200">
                <a:latin typeface="Century Gothic"/>
                <a:ea typeface="Century Gothic"/>
                <a:cs typeface="Century Gothic"/>
                <a:sym typeface="Century Gothic"/>
              </a:rPr>
              <a:t>stable</a:t>
            </a:r>
            <a:r>
              <a:rPr lang="en-US" sz="3200">
                <a:latin typeface="Century Gothic"/>
                <a:ea typeface="Century Gothic"/>
                <a:cs typeface="Century Gothic"/>
                <a:sym typeface="Century Gothic"/>
              </a:rPr>
              <a:t> release that marked the exit from the beta stage to full functionality for developers and users </a:t>
            </a:r>
            <a:endParaRPr/>
          </a:p>
          <a:p>
            <a:pPr indent="-445769" lvl="0" marL="457200" rtl="0" algn="just">
              <a:lnSpc>
                <a:spcPct val="150000"/>
              </a:lnSpc>
              <a:spcBef>
                <a:spcPts val="640"/>
              </a:spcBef>
              <a:spcAft>
                <a:spcPts val="0"/>
              </a:spcAft>
              <a:buClr>
                <a:schemeClr val="dk1"/>
              </a:buClr>
              <a:buSzPct val="75000"/>
              <a:buChar char="•"/>
            </a:pPr>
            <a:r>
              <a:rPr b="1" lang="en-US" sz="3200">
                <a:latin typeface="Century Gothic"/>
                <a:ea typeface="Century Gothic"/>
                <a:cs typeface="Century Gothic"/>
                <a:sym typeface="Century Gothic"/>
              </a:rPr>
              <a:t>Metropolis Byzantium </a:t>
            </a:r>
            <a:r>
              <a:rPr lang="en-US" sz="3200">
                <a:latin typeface="Century Gothic"/>
                <a:ea typeface="Century Gothic"/>
                <a:cs typeface="Century Gothic"/>
                <a:sym typeface="Century Gothic"/>
              </a:rPr>
              <a:t>- First part of Metropolis (launched in October 2017)</a:t>
            </a:r>
            <a:r>
              <a:rPr lang="en-US">
                <a:latin typeface="Century Gothic"/>
                <a:ea typeface="Century Gothic"/>
                <a:cs typeface="Century Gothic"/>
                <a:sym typeface="Century Gothic"/>
              </a:rPr>
              <a:t>. Introduced the idea of </a:t>
            </a:r>
            <a:r>
              <a:rPr b="1" lang="en-US">
                <a:latin typeface="Century Gothic"/>
                <a:ea typeface="Century Gothic"/>
                <a:cs typeface="Century Gothic"/>
                <a:sym typeface="Century Gothic"/>
              </a:rPr>
              <a:t>Proof-of-stake</a:t>
            </a:r>
            <a:r>
              <a:rPr lang="en-US">
                <a:latin typeface="Century Gothic"/>
                <a:ea typeface="Century Gothic"/>
                <a:cs typeface="Century Gothic"/>
                <a:sym typeface="Century Gothic"/>
              </a:rPr>
              <a:t>.</a:t>
            </a:r>
            <a:endParaRPr/>
          </a:p>
          <a:p>
            <a:pPr indent="-445769" lvl="0" marL="457200" rtl="0" algn="just">
              <a:lnSpc>
                <a:spcPct val="150000"/>
              </a:lnSpc>
              <a:spcBef>
                <a:spcPts val="640"/>
              </a:spcBef>
              <a:spcAft>
                <a:spcPts val="0"/>
              </a:spcAft>
              <a:buClr>
                <a:schemeClr val="dk1"/>
              </a:buClr>
              <a:buSzPct val="75000"/>
              <a:buChar char="•"/>
            </a:pPr>
            <a:r>
              <a:rPr b="1" lang="en-US" sz="3200">
                <a:latin typeface="Century Gothic"/>
                <a:ea typeface="Century Gothic"/>
                <a:cs typeface="Century Gothic"/>
                <a:sym typeface="Century Gothic"/>
              </a:rPr>
              <a:t>Serenity (Ethereum 2.0) </a:t>
            </a:r>
            <a:r>
              <a:rPr lang="en-US" sz="3200">
                <a:latin typeface="Century Gothic"/>
                <a:ea typeface="Century Gothic"/>
                <a:cs typeface="Century Gothic"/>
                <a:sym typeface="Century Gothic"/>
              </a:rPr>
              <a:t>- Final stage for scalability, security, and sustainability</a:t>
            </a:r>
            <a:r>
              <a:rPr lang="en-US">
                <a:latin typeface="Century Gothic"/>
                <a:ea typeface="Century Gothic"/>
                <a:cs typeface="Century Gothic"/>
                <a:sym typeface="Century Gothic"/>
              </a:rPr>
              <a:t>. </a:t>
            </a:r>
            <a:r>
              <a:rPr b="1" lang="en-US">
                <a:latin typeface="Century Gothic"/>
                <a:ea typeface="Century Gothic"/>
                <a:cs typeface="Century Gothic"/>
                <a:sym typeface="Century Gothic"/>
              </a:rPr>
              <a:t>Implemented</a:t>
            </a:r>
            <a:r>
              <a:rPr lang="en-US">
                <a:latin typeface="Century Gothic"/>
                <a:ea typeface="Century Gothic"/>
                <a:cs typeface="Century Gothic"/>
                <a:sym typeface="Century Gothic"/>
              </a:rPr>
              <a:t> </a:t>
            </a:r>
            <a:r>
              <a:rPr b="1" lang="en-US">
                <a:latin typeface="Century Gothic"/>
                <a:ea typeface="Century Gothic"/>
                <a:cs typeface="Century Gothic"/>
                <a:sym typeface="Century Gothic"/>
              </a:rPr>
              <a:t>POS</a:t>
            </a:r>
            <a:r>
              <a:rPr lang="en-US">
                <a:latin typeface="Century Gothic"/>
                <a:ea typeface="Century Gothic"/>
                <a:cs typeface="Century Gothic"/>
                <a:sym typeface="Century Gothic"/>
              </a:rPr>
              <a:t>.</a:t>
            </a:r>
            <a:endParaRPr/>
          </a:p>
        </p:txBody>
      </p:sp>
      <p:sp>
        <p:nvSpPr>
          <p:cNvPr id="210" name="Google Shape;210;p12"/>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3900" cap="none">
                <a:latin typeface="Arial Rounded"/>
                <a:ea typeface="Arial Rounded"/>
                <a:cs typeface="Arial Rounded"/>
                <a:sym typeface="Arial Rounded"/>
              </a:rPr>
              <a:t>ETHEREUM’S FOUR STAGES OF DEVELOPMENT</a:t>
            </a:r>
            <a:r>
              <a:rPr b="1" lang="en-US" sz="4000" cap="none">
                <a:latin typeface="Arial Rounded"/>
                <a:ea typeface="Arial Rounded"/>
                <a:cs typeface="Arial Rounded"/>
                <a:sym typeface="Arial Rounded"/>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Ethereum is often referred to as "the world computer."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Ethereum can be described as a </a:t>
            </a:r>
            <a:r>
              <a:rPr b="1" lang="en-US" sz="3200">
                <a:latin typeface="Century Gothic"/>
                <a:ea typeface="Century Gothic"/>
                <a:cs typeface="Century Gothic"/>
                <a:sym typeface="Century Gothic"/>
              </a:rPr>
              <a:t>deterministic</a:t>
            </a:r>
            <a:r>
              <a:rPr lang="en-US" sz="3200">
                <a:latin typeface="Century Gothic"/>
                <a:ea typeface="Century Gothic"/>
                <a:cs typeface="Century Gothic"/>
                <a:sym typeface="Century Gothic"/>
              </a:rPr>
              <a:t> but practically </a:t>
            </a:r>
            <a:r>
              <a:rPr b="1" lang="en-US" sz="3200">
                <a:latin typeface="Century Gothic"/>
                <a:ea typeface="Century Gothic"/>
                <a:cs typeface="Century Gothic"/>
                <a:sym typeface="Century Gothic"/>
              </a:rPr>
              <a:t>unbounded state machine</a:t>
            </a:r>
            <a:r>
              <a:rPr lang="en-US" sz="3200">
                <a:latin typeface="Century Gothic"/>
                <a:ea typeface="Century Gothic"/>
                <a:cs typeface="Century Gothic"/>
                <a:sym typeface="Century Gothic"/>
              </a:rPr>
              <a:t>.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It consists of a globally accessible </a:t>
            </a:r>
            <a:r>
              <a:rPr b="1" lang="en-US" sz="3200">
                <a:latin typeface="Century Gothic"/>
                <a:ea typeface="Century Gothic"/>
                <a:cs typeface="Century Gothic"/>
                <a:sym typeface="Century Gothic"/>
              </a:rPr>
              <a:t>singleton</a:t>
            </a:r>
            <a:r>
              <a:rPr lang="en-US" sz="3200">
                <a:latin typeface="Century Gothic"/>
                <a:ea typeface="Century Gothic"/>
                <a:cs typeface="Century Gothic"/>
                <a:sym typeface="Century Gothic"/>
              </a:rPr>
              <a:t> state and </a:t>
            </a:r>
            <a:r>
              <a:rPr b="1" lang="en-US" sz="3200">
                <a:latin typeface="Century Gothic"/>
                <a:ea typeface="Century Gothic"/>
                <a:cs typeface="Century Gothic"/>
                <a:sym typeface="Century Gothic"/>
              </a:rPr>
              <a:t>a virtual machine</a:t>
            </a:r>
            <a:r>
              <a:rPr lang="en-US" sz="3200">
                <a:latin typeface="Century Gothic"/>
                <a:ea typeface="Century Gothic"/>
                <a:cs typeface="Century Gothic"/>
                <a:sym typeface="Century Gothic"/>
              </a:rPr>
              <a:t> that applies changes to that state. </a:t>
            </a:r>
            <a:endParaRPr/>
          </a:p>
          <a:p>
            <a:pPr indent="-139700" lvl="0" marL="342900" rtl="0" algn="l">
              <a:spcBef>
                <a:spcPts val="640"/>
              </a:spcBef>
              <a:spcAft>
                <a:spcPts val="0"/>
              </a:spcAft>
              <a:buClr>
                <a:schemeClr val="dk1"/>
              </a:buClr>
              <a:buSzPts val="3200"/>
              <a:buNone/>
            </a:pPr>
            <a:r>
              <a:t/>
            </a:r>
            <a:endParaRPr/>
          </a:p>
        </p:txBody>
      </p:sp>
      <p:sp>
        <p:nvSpPr>
          <p:cNvPr id="94" name="Google Shape;94;p2"/>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WHAT IS ETHEREUM?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fontScale="77500" lnSpcReduction="20000"/>
          </a:bodyPr>
          <a:lstStyle/>
          <a:p>
            <a:pPr indent="-457200" lvl="0" marL="457200" rtl="0" algn="just">
              <a:lnSpc>
                <a:spcPct val="150000"/>
              </a:lnSpc>
              <a:spcBef>
                <a:spcPts val="0"/>
              </a:spcBef>
              <a:spcAft>
                <a:spcPts val="0"/>
              </a:spcAft>
              <a:buClr>
                <a:schemeClr val="dk1"/>
              </a:buClr>
              <a:buSzPct val="75000"/>
              <a:buChar char="•"/>
            </a:pPr>
            <a:r>
              <a:rPr lang="en-US" sz="3200">
                <a:latin typeface="Century Gothic"/>
                <a:ea typeface="Century Gothic"/>
                <a:cs typeface="Century Gothic"/>
                <a:sym typeface="Century Gothic"/>
              </a:rPr>
              <a:t>At block #1,192,000, Ethereum experienced the </a:t>
            </a:r>
            <a:r>
              <a:rPr b="1" lang="en-US" sz="3200">
                <a:latin typeface="Century Gothic"/>
                <a:ea typeface="Century Gothic"/>
                <a:cs typeface="Century Gothic"/>
                <a:sym typeface="Century Gothic"/>
              </a:rPr>
              <a:t>DAO</a:t>
            </a:r>
            <a:r>
              <a:rPr lang="en-US" sz="3200">
                <a:latin typeface="Century Gothic"/>
                <a:ea typeface="Century Gothic"/>
                <a:cs typeface="Century Gothic"/>
                <a:sym typeface="Century Gothic"/>
              </a:rPr>
              <a:t> attack </a:t>
            </a:r>
            <a:endParaRPr/>
          </a:p>
          <a:p>
            <a:pPr indent="-457200" lvl="0" marL="457200" rtl="0" algn="just">
              <a:lnSpc>
                <a:spcPct val="150000"/>
              </a:lnSpc>
              <a:spcBef>
                <a:spcPts val="496"/>
              </a:spcBef>
              <a:spcAft>
                <a:spcPts val="0"/>
              </a:spcAft>
              <a:buClr>
                <a:schemeClr val="dk1"/>
              </a:buClr>
              <a:buSzPct val="75000"/>
              <a:buChar char="•"/>
            </a:pPr>
            <a:r>
              <a:rPr lang="en-US" sz="3200">
                <a:latin typeface="Century Gothic"/>
                <a:ea typeface="Century Gothic"/>
                <a:cs typeface="Century Gothic"/>
                <a:sym typeface="Century Gothic"/>
              </a:rPr>
              <a:t>The DAO was a smart contract-based investment fund </a:t>
            </a:r>
            <a:endParaRPr/>
          </a:p>
          <a:p>
            <a:pPr indent="-457200" lvl="0" marL="457200" rtl="0" algn="just">
              <a:lnSpc>
                <a:spcPct val="150000"/>
              </a:lnSpc>
              <a:spcBef>
                <a:spcPts val="496"/>
              </a:spcBef>
              <a:spcAft>
                <a:spcPts val="0"/>
              </a:spcAft>
              <a:buClr>
                <a:schemeClr val="dk1"/>
              </a:buClr>
              <a:buSzPct val="75000"/>
              <a:buChar char="•"/>
            </a:pPr>
            <a:r>
              <a:rPr lang="en-US" sz="3200">
                <a:latin typeface="Century Gothic"/>
                <a:ea typeface="Century Gothic"/>
                <a:cs typeface="Century Gothic"/>
                <a:sym typeface="Century Gothic"/>
              </a:rPr>
              <a:t>A vulnerability in the DAO's code was exploited, resulting in a significant theft of Ether (ETH) </a:t>
            </a:r>
            <a:endParaRPr/>
          </a:p>
          <a:p>
            <a:pPr indent="-457200" lvl="0" marL="457200" rtl="0" algn="just">
              <a:lnSpc>
                <a:spcPct val="150000"/>
              </a:lnSpc>
              <a:spcBef>
                <a:spcPts val="496"/>
              </a:spcBef>
              <a:spcAft>
                <a:spcPts val="0"/>
              </a:spcAft>
              <a:buClr>
                <a:schemeClr val="dk1"/>
              </a:buClr>
              <a:buSzPct val="75000"/>
              <a:buChar char="•"/>
            </a:pPr>
            <a:r>
              <a:rPr lang="en-US" sz="3200">
                <a:latin typeface="Century Gothic"/>
                <a:ea typeface="Century Gothic"/>
                <a:cs typeface="Century Gothic"/>
                <a:sym typeface="Century Gothic"/>
              </a:rPr>
              <a:t>A </a:t>
            </a:r>
            <a:r>
              <a:rPr b="1" lang="en-US" sz="3200">
                <a:latin typeface="Century Gothic"/>
                <a:ea typeface="Century Gothic"/>
                <a:cs typeface="Century Gothic"/>
                <a:sym typeface="Century Gothic"/>
              </a:rPr>
              <a:t>hard fork</a:t>
            </a:r>
            <a:r>
              <a:rPr lang="en-US" sz="3200">
                <a:latin typeface="Century Gothic"/>
                <a:ea typeface="Century Gothic"/>
                <a:cs typeface="Century Gothic"/>
                <a:sym typeface="Century Gothic"/>
              </a:rPr>
              <a:t> was implemented to revert the blockchain and return the stolen funds </a:t>
            </a:r>
            <a:endParaRPr/>
          </a:p>
          <a:p>
            <a:pPr indent="-457200" lvl="0" marL="457200" rtl="0" algn="just">
              <a:lnSpc>
                <a:spcPct val="150000"/>
              </a:lnSpc>
              <a:spcBef>
                <a:spcPts val="496"/>
              </a:spcBef>
              <a:spcAft>
                <a:spcPts val="0"/>
              </a:spcAft>
              <a:buClr>
                <a:schemeClr val="dk1"/>
              </a:buClr>
              <a:buSzPct val="75000"/>
              <a:buChar char="•"/>
            </a:pPr>
            <a:r>
              <a:rPr lang="en-US" sz="3200">
                <a:latin typeface="Century Gothic"/>
                <a:ea typeface="Century Gothic"/>
                <a:cs typeface="Century Gothic"/>
                <a:sym typeface="Century Gothic"/>
              </a:rPr>
              <a:t>The </a:t>
            </a:r>
            <a:r>
              <a:rPr b="1" lang="en-US" sz="3200">
                <a:latin typeface="Century Gothic"/>
                <a:ea typeface="Century Gothic"/>
                <a:cs typeface="Century Gothic"/>
                <a:sym typeface="Century Gothic"/>
              </a:rPr>
              <a:t>hard fork</a:t>
            </a:r>
            <a:r>
              <a:rPr lang="en-US" sz="3200">
                <a:latin typeface="Century Gothic"/>
                <a:ea typeface="Century Gothic"/>
                <a:cs typeface="Century Gothic"/>
                <a:sym typeface="Century Gothic"/>
              </a:rPr>
              <a:t> caused a split in the Ethereum community </a:t>
            </a:r>
            <a:endParaRPr/>
          </a:p>
          <a:p>
            <a:pPr indent="-457200" lvl="0" marL="457200" rtl="0" algn="just">
              <a:lnSpc>
                <a:spcPct val="150000"/>
              </a:lnSpc>
              <a:spcBef>
                <a:spcPts val="496"/>
              </a:spcBef>
              <a:spcAft>
                <a:spcPts val="0"/>
              </a:spcAft>
              <a:buClr>
                <a:schemeClr val="dk1"/>
              </a:buClr>
              <a:buSzPct val="75000"/>
              <a:buChar char="•"/>
            </a:pPr>
            <a:r>
              <a:rPr lang="en-US" sz="3200">
                <a:latin typeface="Century Gothic"/>
                <a:ea typeface="Century Gothic"/>
                <a:cs typeface="Century Gothic"/>
                <a:sym typeface="Century Gothic"/>
              </a:rPr>
              <a:t>Ethereum Classic (</a:t>
            </a:r>
            <a:r>
              <a:rPr b="1" lang="en-US" sz="3200">
                <a:latin typeface="Century Gothic"/>
                <a:ea typeface="Century Gothic"/>
                <a:cs typeface="Century Gothic"/>
                <a:sym typeface="Century Gothic"/>
              </a:rPr>
              <a:t>ETC</a:t>
            </a:r>
            <a:r>
              <a:rPr lang="en-US" sz="3200">
                <a:latin typeface="Century Gothic"/>
                <a:ea typeface="Century Gothic"/>
                <a:cs typeface="Century Gothic"/>
                <a:sym typeface="Century Gothic"/>
              </a:rPr>
              <a:t>) emerged as a separate blockchain, maintaining the original transaction history </a:t>
            </a:r>
            <a:endParaRPr/>
          </a:p>
          <a:p>
            <a:pPr indent="-457200" lvl="0" marL="457200" rtl="0" algn="just">
              <a:lnSpc>
                <a:spcPct val="150000"/>
              </a:lnSpc>
              <a:spcBef>
                <a:spcPts val="496"/>
              </a:spcBef>
              <a:spcAft>
                <a:spcPts val="0"/>
              </a:spcAft>
              <a:buClr>
                <a:schemeClr val="dk1"/>
              </a:buClr>
              <a:buSzPct val="75000"/>
              <a:buChar char="•"/>
            </a:pPr>
            <a:r>
              <a:rPr lang="en-US" sz="3200">
                <a:latin typeface="Century Gothic"/>
                <a:ea typeface="Century Gothic"/>
                <a:cs typeface="Century Gothic"/>
                <a:sym typeface="Century Gothic"/>
              </a:rPr>
              <a:t>This event highlighted debates about governance and immutability in decentralized systems </a:t>
            </a:r>
            <a:endParaRPr/>
          </a:p>
        </p:txBody>
      </p:sp>
      <p:sp>
        <p:nvSpPr>
          <p:cNvPr id="216" name="Google Shape;216;p13"/>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DAO ATTACK AND ETHEREUM SPLIT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5731913004_0_26"/>
          <p:cNvSpPr txBox="1"/>
          <p:nvPr>
            <p:ph idx="1" type="body"/>
          </p:nvPr>
        </p:nvSpPr>
        <p:spPr>
          <a:xfrm>
            <a:off x="0" y="914400"/>
            <a:ext cx="12192000" cy="5943600"/>
          </a:xfrm>
          <a:prstGeom prst="rect">
            <a:avLst/>
          </a:prstGeom>
          <a:noFill/>
          <a:ln>
            <a:noFill/>
          </a:ln>
        </p:spPr>
        <p:txBody>
          <a:bodyPr anchorCtr="0" anchor="t" bIns="45700" lIns="91425" spcFirstLastPara="1" rIns="91425" wrap="square" tIns="45700">
            <a:normAutofit/>
          </a:bodyPr>
          <a:lstStyle/>
          <a:p>
            <a:pPr indent="-381000" lvl="0" marL="342900" rtl="0" algn="l">
              <a:lnSpc>
                <a:spcPct val="115000"/>
              </a:lnSpc>
              <a:spcBef>
                <a:spcPts val="0"/>
              </a:spcBef>
              <a:spcAft>
                <a:spcPts val="0"/>
              </a:spcAft>
              <a:buSzPts val="2400"/>
              <a:buFont typeface="Century Gothic"/>
              <a:buChar char="•"/>
            </a:pPr>
            <a:r>
              <a:rPr b="1" lang="en-US" sz="2050">
                <a:latin typeface="Century Gothic"/>
                <a:ea typeface="Century Gothic"/>
                <a:cs typeface="Century Gothic"/>
                <a:sym typeface="Century Gothic"/>
              </a:rPr>
              <a:t>Hard Fork</a:t>
            </a:r>
            <a:endParaRPr b="1" sz="2050">
              <a:latin typeface="Century Gothic"/>
              <a:ea typeface="Century Gothic"/>
              <a:cs typeface="Century Gothic"/>
              <a:sym typeface="Century Gothic"/>
            </a:endParaRPr>
          </a:p>
          <a:p>
            <a:pPr indent="-301625" lvl="1" marL="742950" rtl="0" algn="l">
              <a:lnSpc>
                <a:spcPct val="115000"/>
              </a:lnSpc>
              <a:spcBef>
                <a:spcPts val="0"/>
              </a:spcBef>
              <a:spcAft>
                <a:spcPts val="0"/>
              </a:spcAft>
              <a:buSzPts val="2050"/>
              <a:buFont typeface="Century Gothic"/>
              <a:buChar char="–"/>
            </a:pPr>
            <a:r>
              <a:rPr lang="en-US" sz="2050">
                <a:latin typeface="Century Gothic"/>
                <a:ea typeface="Century Gothic"/>
                <a:cs typeface="Century Gothic"/>
                <a:sym typeface="Century Gothic"/>
              </a:rPr>
              <a:t>a hard fork splits a blockchain into two, with a change in the blockchain’s code meaning there are now two versions.</a:t>
            </a:r>
            <a:endParaRPr sz="2050">
              <a:latin typeface="Century Gothic"/>
              <a:ea typeface="Century Gothic"/>
              <a:cs typeface="Century Gothic"/>
              <a:sym typeface="Century Gothic"/>
            </a:endParaRPr>
          </a:p>
          <a:p>
            <a:pPr indent="-301625" lvl="1" marL="742950" rtl="0" algn="l">
              <a:lnSpc>
                <a:spcPct val="115000"/>
              </a:lnSpc>
              <a:spcBef>
                <a:spcPts val="0"/>
              </a:spcBef>
              <a:spcAft>
                <a:spcPts val="0"/>
              </a:spcAft>
              <a:buSzPts val="2050"/>
              <a:buChar char="–"/>
            </a:pPr>
            <a:r>
              <a:rPr lang="en-US" sz="2050">
                <a:latin typeface="Century Gothic"/>
                <a:ea typeface="Century Gothic"/>
                <a:cs typeface="Century Gothic"/>
                <a:sym typeface="Century Gothic"/>
              </a:rPr>
              <a:t>A hard fork creates two versions of the blockchain which are not compatible with each other. This means that nodes running on the new version of the blockchain will not recognize transactions being made on the old version, and vice-versa. </a:t>
            </a:r>
            <a:r>
              <a:rPr b="1" lang="en-US" sz="2050">
                <a:latin typeface="Century Gothic"/>
                <a:ea typeface="Century Gothic"/>
                <a:cs typeface="Century Gothic"/>
                <a:sym typeface="Century Gothic"/>
              </a:rPr>
              <a:t>All</a:t>
            </a:r>
            <a:r>
              <a:rPr lang="en-US" sz="2050">
                <a:latin typeface="Century Gothic"/>
                <a:ea typeface="Century Gothic"/>
                <a:cs typeface="Century Gothic"/>
                <a:sym typeface="Century Gothic"/>
              </a:rPr>
              <a:t> nodes on the blockchain must agree to the change for the hard fork to happen.</a:t>
            </a:r>
            <a:endParaRPr sz="2050">
              <a:latin typeface="Century Gothic"/>
              <a:ea typeface="Century Gothic"/>
              <a:cs typeface="Century Gothic"/>
              <a:sym typeface="Century Gothic"/>
            </a:endParaRPr>
          </a:p>
          <a:p>
            <a:pPr indent="-342900" lvl="0" marL="342900" rtl="0" algn="l">
              <a:lnSpc>
                <a:spcPct val="115000"/>
              </a:lnSpc>
              <a:spcBef>
                <a:spcPts val="0"/>
              </a:spcBef>
              <a:spcAft>
                <a:spcPts val="0"/>
              </a:spcAft>
              <a:buSzPts val="1800"/>
              <a:buFont typeface="Century Gothic"/>
              <a:buChar char="•"/>
            </a:pPr>
            <a:r>
              <a:rPr b="1" lang="en-US" sz="2050">
                <a:latin typeface="Century Gothic"/>
                <a:ea typeface="Century Gothic"/>
                <a:cs typeface="Century Gothic"/>
                <a:sym typeface="Century Gothic"/>
              </a:rPr>
              <a:t>Soft Forks</a:t>
            </a:r>
            <a:endParaRPr b="1" sz="2050">
              <a:latin typeface="Century Gothic"/>
              <a:ea typeface="Century Gothic"/>
              <a:cs typeface="Century Gothic"/>
              <a:sym typeface="Century Gothic"/>
            </a:endParaRPr>
          </a:p>
          <a:p>
            <a:pPr indent="-301625" lvl="1" marL="742950" rtl="0" algn="l">
              <a:lnSpc>
                <a:spcPct val="115000"/>
              </a:lnSpc>
              <a:spcBef>
                <a:spcPts val="0"/>
              </a:spcBef>
              <a:spcAft>
                <a:spcPts val="0"/>
              </a:spcAft>
              <a:buSzPts val="2050"/>
              <a:buFont typeface="Century Gothic"/>
              <a:buChar char="–"/>
            </a:pPr>
            <a:r>
              <a:rPr lang="en-US" sz="2050">
                <a:latin typeface="Century Gothic"/>
                <a:ea typeface="Century Gothic"/>
                <a:cs typeface="Century Gothic"/>
                <a:sym typeface="Century Gothic"/>
              </a:rPr>
              <a:t>It is a software upgrade that is backwards compatible with older versions of the blockchain. </a:t>
            </a:r>
            <a:endParaRPr sz="2050">
              <a:latin typeface="Century Gothic"/>
              <a:ea typeface="Century Gothic"/>
              <a:cs typeface="Century Gothic"/>
              <a:sym typeface="Century Gothic"/>
            </a:endParaRPr>
          </a:p>
          <a:p>
            <a:pPr indent="-301625" lvl="1" marL="742950" rtl="0" algn="l">
              <a:lnSpc>
                <a:spcPct val="115000"/>
              </a:lnSpc>
              <a:spcBef>
                <a:spcPts val="0"/>
              </a:spcBef>
              <a:spcAft>
                <a:spcPts val="0"/>
              </a:spcAft>
              <a:buSzPts val="2050"/>
              <a:buFont typeface="Century Gothic"/>
              <a:buChar char="–"/>
            </a:pPr>
            <a:r>
              <a:rPr lang="en-US" sz="2050">
                <a:latin typeface="Century Gothic"/>
                <a:ea typeface="Century Gothic"/>
                <a:cs typeface="Century Gothic"/>
                <a:sym typeface="Century Gothic"/>
              </a:rPr>
              <a:t>This means that those miners who haven’t yet upgraded to the later version of the software are still able to participate in validating and verifying transactions.</a:t>
            </a:r>
            <a:endParaRPr sz="2050">
              <a:latin typeface="Century Gothic"/>
              <a:ea typeface="Century Gothic"/>
              <a:cs typeface="Century Gothic"/>
              <a:sym typeface="Century Gothic"/>
            </a:endParaRPr>
          </a:p>
          <a:p>
            <a:pPr indent="0" lvl="0" marL="342900" rtl="0" algn="just">
              <a:lnSpc>
                <a:spcPct val="150000"/>
              </a:lnSpc>
              <a:spcBef>
                <a:spcPts val="900"/>
              </a:spcBef>
              <a:spcAft>
                <a:spcPts val="0"/>
              </a:spcAft>
              <a:buNone/>
            </a:pPr>
            <a:r>
              <a:t/>
            </a:r>
            <a:endParaRPr>
              <a:latin typeface="Century Gothic"/>
              <a:ea typeface="Century Gothic"/>
              <a:cs typeface="Century Gothic"/>
              <a:sym typeface="Century Gothic"/>
            </a:endParaRPr>
          </a:p>
        </p:txBody>
      </p:sp>
      <p:sp>
        <p:nvSpPr>
          <p:cNvPr id="222" name="Google Shape;222;g25731913004_0_26"/>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Hard-fork and Soft-fork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5731913004_0_31"/>
          <p:cNvSpPr txBox="1"/>
          <p:nvPr>
            <p:ph idx="1" type="body"/>
          </p:nvPr>
        </p:nvSpPr>
        <p:spPr>
          <a:xfrm>
            <a:off x="0" y="914400"/>
            <a:ext cx="12192000" cy="5943600"/>
          </a:xfrm>
          <a:prstGeom prst="rect">
            <a:avLst/>
          </a:prstGeom>
          <a:noFill/>
          <a:ln>
            <a:noFill/>
          </a:ln>
        </p:spPr>
        <p:txBody>
          <a:bodyPr anchorCtr="0" anchor="t" bIns="45700" lIns="91425" spcFirstLastPara="1" rIns="91425" wrap="square" tIns="45700">
            <a:normAutofit/>
          </a:bodyPr>
          <a:lstStyle/>
          <a:p>
            <a:pPr indent="0" lvl="0" marL="342900" rtl="0" algn="l">
              <a:lnSpc>
                <a:spcPct val="115000"/>
              </a:lnSpc>
              <a:spcBef>
                <a:spcPts val="0"/>
              </a:spcBef>
              <a:spcAft>
                <a:spcPts val="0"/>
              </a:spcAft>
              <a:buNone/>
            </a:pPr>
            <a:r>
              <a:t/>
            </a:r>
            <a:endParaRPr sz="2050">
              <a:latin typeface="Arial"/>
              <a:ea typeface="Arial"/>
              <a:cs typeface="Arial"/>
              <a:sym typeface="Arial"/>
            </a:endParaRPr>
          </a:p>
          <a:p>
            <a:pPr indent="0" lvl="0" marL="342900" rtl="0" algn="just">
              <a:lnSpc>
                <a:spcPct val="150000"/>
              </a:lnSpc>
              <a:spcBef>
                <a:spcPts val="900"/>
              </a:spcBef>
              <a:spcAft>
                <a:spcPts val="0"/>
              </a:spcAft>
              <a:buNone/>
            </a:pPr>
            <a:r>
              <a:t/>
            </a:r>
            <a:endParaRPr>
              <a:latin typeface="Century Gothic"/>
              <a:ea typeface="Century Gothic"/>
              <a:cs typeface="Century Gothic"/>
              <a:sym typeface="Century Gothic"/>
            </a:endParaRPr>
          </a:p>
        </p:txBody>
      </p:sp>
      <p:sp>
        <p:nvSpPr>
          <p:cNvPr id="228" name="Google Shape;228;g25731913004_0_31"/>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Hard-fork and Soft-fork</a:t>
            </a:r>
            <a:endParaRPr/>
          </a:p>
        </p:txBody>
      </p:sp>
      <p:pic>
        <p:nvPicPr>
          <p:cNvPr id="229" name="Google Shape;229;g25731913004_0_31"/>
          <p:cNvPicPr preferRelativeResize="0"/>
          <p:nvPr/>
        </p:nvPicPr>
        <p:blipFill>
          <a:blip r:embed="rId3">
            <a:alphaModFix/>
          </a:blip>
          <a:stretch>
            <a:fillRect/>
          </a:stretch>
        </p:blipFill>
        <p:spPr>
          <a:xfrm>
            <a:off x="3209413" y="1033350"/>
            <a:ext cx="5773174" cy="5705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idx="1" type="body"/>
          </p:nvPr>
        </p:nvSpPr>
        <p:spPr>
          <a:xfrm>
            <a:off x="0" y="1143000"/>
            <a:ext cx="12192000" cy="5714999"/>
          </a:xfrm>
          <a:prstGeom prst="rect">
            <a:avLst/>
          </a:prstGeom>
          <a:noFill/>
          <a:ln>
            <a:noFill/>
          </a:ln>
        </p:spPr>
        <p:txBody>
          <a:bodyPr anchorCtr="0" anchor="t" bIns="45700" lIns="91425" spcFirstLastPara="1" rIns="91425" wrap="square" tIns="45700">
            <a:normAutofit lnSpcReduction="10000"/>
          </a:bodyPr>
          <a:lstStyle/>
          <a:p>
            <a:pPr indent="-468630" lvl="0" marL="457200" rtl="0" algn="just">
              <a:lnSpc>
                <a:spcPct val="150000"/>
              </a:lnSpc>
              <a:spcBef>
                <a:spcPts val="0"/>
              </a:spcBef>
              <a:spcAft>
                <a:spcPts val="0"/>
              </a:spcAft>
              <a:buClr>
                <a:schemeClr val="dk1"/>
              </a:buClr>
              <a:buSzPts val="2400"/>
              <a:buChar char="•"/>
            </a:pPr>
            <a:r>
              <a:rPr b="1" lang="en-US" sz="3200">
                <a:latin typeface="Century Gothic"/>
                <a:ea typeface="Century Gothic"/>
                <a:cs typeface="Century Gothic"/>
                <a:sym typeface="Century Gothic"/>
              </a:rPr>
              <a:t>Web 2.0</a:t>
            </a:r>
            <a:r>
              <a:rPr lang="en-US" sz="3200">
                <a:latin typeface="Century Gothic"/>
                <a:ea typeface="Century Gothic"/>
                <a:cs typeface="Century Gothic"/>
                <a:sym typeface="Century Gothic"/>
              </a:rPr>
              <a:t> brought user-generated content and interactivity to the web </a:t>
            </a:r>
            <a:endParaRPr/>
          </a:p>
          <a:p>
            <a:pPr indent="-468630" lvl="0" marL="457200" rtl="0" algn="just">
              <a:lnSpc>
                <a:spcPct val="150000"/>
              </a:lnSpc>
              <a:spcBef>
                <a:spcPts val="592"/>
              </a:spcBef>
              <a:spcAft>
                <a:spcPts val="0"/>
              </a:spcAft>
              <a:buClr>
                <a:schemeClr val="dk1"/>
              </a:buClr>
              <a:buSzPts val="2400"/>
              <a:buChar char="•"/>
            </a:pPr>
            <a:r>
              <a:rPr lang="en-US" sz="3200">
                <a:latin typeface="Century Gothic"/>
                <a:ea typeface="Century Gothic"/>
                <a:cs typeface="Century Gothic"/>
                <a:sym typeface="Century Gothic"/>
              </a:rPr>
              <a:t>DApps represent the next stage, introducing decentralization through </a:t>
            </a:r>
            <a:r>
              <a:rPr b="1" lang="en-US" sz="3200">
                <a:latin typeface="Century Gothic"/>
                <a:ea typeface="Century Gothic"/>
                <a:cs typeface="Century Gothic"/>
                <a:sym typeface="Century Gothic"/>
              </a:rPr>
              <a:t>Web3 </a:t>
            </a:r>
            <a:endParaRPr b="1"/>
          </a:p>
          <a:p>
            <a:pPr indent="-468630" lvl="0" marL="457200" rtl="0" algn="just">
              <a:lnSpc>
                <a:spcPct val="150000"/>
              </a:lnSpc>
              <a:spcBef>
                <a:spcPts val="592"/>
              </a:spcBef>
              <a:spcAft>
                <a:spcPts val="0"/>
              </a:spcAft>
              <a:buClr>
                <a:schemeClr val="dk1"/>
              </a:buClr>
              <a:buSzPts val="2400"/>
              <a:buChar char="•"/>
            </a:pPr>
            <a:r>
              <a:rPr b="1" lang="en-US" sz="3200">
                <a:latin typeface="Century Gothic"/>
                <a:ea typeface="Century Gothic"/>
                <a:cs typeface="Century Gothic"/>
                <a:sym typeface="Century Gothic"/>
              </a:rPr>
              <a:t>Web3</a:t>
            </a:r>
            <a:r>
              <a:rPr lang="en-US" sz="3200">
                <a:latin typeface="Century Gothic"/>
                <a:ea typeface="Century Gothic"/>
                <a:cs typeface="Century Gothic"/>
                <a:sym typeface="Century Gothic"/>
              </a:rPr>
              <a:t> is the vision for the third version of the web, built on decentralized protocols </a:t>
            </a:r>
            <a:endParaRPr/>
          </a:p>
          <a:p>
            <a:pPr indent="-468630" lvl="0" marL="457200" rtl="0" algn="just">
              <a:lnSpc>
                <a:spcPct val="150000"/>
              </a:lnSpc>
              <a:spcBef>
                <a:spcPts val="592"/>
              </a:spcBef>
              <a:spcAft>
                <a:spcPts val="0"/>
              </a:spcAft>
              <a:buClr>
                <a:schemeClr val="dk1"/>
              </a:buClr>
              <a:buSzPts val="2400"/>
              <a:buChar char="•"/>
            </a:pPr>
            <a:r>
              <a:rPr lang="en-US" sz="3200">
                <a:latin typeface="Century Gothic"/>
                <a:ea typeface="Century Gothic"/>
                <a:cs typeface="Century Gothic"/>
                <a:sym typeface="Century Gothic"/>
              </a:rPr>
              <a:t>Ethereum plays a pivotal role in Web3, enabling the development of decentralized applications</a:t>
            </a:r>
            <a:endParaRPr/>
          </a:p>
        </p:txBody>
      </p:sp>
      <p:sp>
        <p:nvSpPr>
          <p:cNvPr id="235" name="Google Shape;235;p22"/>
          <p:cNvSpPr txBox="1"/>
          <p:nvPr>
            <p:ph type="title"/>
          </p:nvPr>
        </p:nvSpPr>
        <p:spPr>
          <a:xfrm>
            <a:off x="0" y="0"/>
            <a:ext cx="12192000" cy="11430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fontScale="90000"/>
          </a:bodyPr>
          <a:lstStyle/>
          <a:p>
            <a:pPr indent="0" lvl="0" marL="0" rtl="0" algn="ctr">
              <a:spcBef>
                <a:spcPts val="0"/>
              </a:spcBef>
              <a:spcAft>
                <a:spcPts val="0"/>
              </a:spcAft>
              <a:buClr>
                <a:schemeClr val="dk1"/>
              </a:buClr>
              <a:buSzPct val="100000"/>
              <a:buFont typeface="Arial Rounded"/>
              <a:buNone/>
            </a:pPr>
            <a:r>
              <a:rPr b="1" lang="en-US" sz="4000" cap="none">
                <a:latin typeface="Arial Rounded"/>
                <a:ea typeface="Arial Rounded"/>
                <a:cs typeface="Arial Rounded"/>
                <a:sym typeface="Arial Rounded"/>
              </a:rPr>
              <a:t>THE THIRD AGE OF THE INTERNET: </a:t>
            </a:r>
            <a:br>
              <a:rPr b="1" lang="en-US" sz="4000" cap="none">
                <a:latin typeface="Arial Rounded"/>
                <a:ea typeface="Arial Rounded"/>
                <a:cs typeface="Arial Rounded"/>
                <a:sym typeface="Arial Rounded"/>
              </a:rPr>
            </a:br>
            <a:r>
              <a:rPr b="1" lang="en-US" sz="4000" cap="none">
                <a:latin typeface="Arial Rounded"/>
                <a:ea typeface="Arial Rounded"/>
                <a:cs typeface="Arial Rounded"/>
                <a:sym typeface="Arial Rounded"/>
              </a:rPr>
              <a:t>WEB3 AND ETHEREUM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5731913004_0_37"/>
          <p:cNvSpPr txBox="1"/>
          <p:nvPr>
            <p:ph idx="1" type="body"/>
          </p:nvPr>
        </p:nvSpPr>
        <p:spPr>
          <a:xfrm>
            <a:off x="0" y="1143000"/>
            <a:ext cx="12192000" cy="5715000"/>
          </a:xfrm>
          <a:prstGeom prst="rect">
            <a:avLst/>
          </a:prstGeom>
          <a:noFill/>
          <a:ln>
            <a:noFill/>
          </a:ln>
        </p:spPr>
        <p:txBody>
          <a:bodyPr anchorCtr="0" anchor="t" bIns="45700" lIns="91425" spcFirstLastPara="1" rIns="91425" wrap="square" tIns="45700">
            <a:normAutofit/>
          </a:bodyPr>
          <a:lstStyle/>
          <a:p>
            <a:pPr indent="0" lvl="0" marL="342900" rtl="0" algn="just">
              <a:lnSpc>
                <a:spcPct val="150000"/>
              </a:lnSpc>
              <a:spcBef>
                <a:spcPts val="592"/>
              </a:spcBef>
              <a:spcAft>
                <a:spcPts val="0"/>
              </a:spcAft>
              <a:buNone/>
            </a:pPr>
            <a:r>
              <a:t/>
            </a:r>
            <a:endParaRPr/>
          </a:p>
        </p:txBody>
      </p:sp>
      <p:sp>
        <p:nvSpPr>
          <p:cNvPr id="241" name="Google Shape;241;g25731913004_0_37"/>
          <p:cNvSpPr txBox="1"/>
          <p:nvPr>
            <p:ph type="title"/>
          </p:nvPr>
        </p:nvSpPr>
        <p:spPr>
          <a:xfrm>
            <a:off x="0" y="0"/>
            <a:ext cx="12192000" cy="11430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fontScale="90000"/>
          </a:bodyPr>
          <a:lstStyle/>
          <a:p>
            <a:pPr indent="0" lvl="0" marL="0" rtl="0" algn="ctr">
              <a:spcBef>
                <a:spcPts val="0"/>
              </a:spcBef>
              <a:spcAft>
                <a:spcPts val="0"/>
              </a:spcAft>
              <a:buClr>
                <a:schemeClr val="dk1"/>
              </a:buClr>
              <a:buSzPct val="100000"/>
              <a:buFont typeface="Arial Rounded"/>
              <a:buNone/>
            </a:pPr>
            <a:r>
              <a:rPr b="1" lang="en-US" sz="4000" cap="none">
                <a:latin typeface="Arial Rounded"/>
                <a:ea typeface="Arial Rounded"/>
                <a:cs typeface="Arial Rounded"/>
                <a:sym typeface="Arial Rounded"/>
              </a:rPr>
              <a:t>THE THIRD AGE OF THE INTERNET: </a:t>
            </a:r>
            <a:br>
              <a:rPr b="1" lang="en-US" sz="4000" cap="none">
                <a:latin typeface="Arial Rounded"/>
                <a:ea typeface="Arial Rounded"/>
                <a:cs typeface="Arial Rounded"/>
                <a:sym typeface="Arial Rounded"/>
              </a:rPr>
            </a:br>
            <a:r>
              <a:rPr b="1" lang="en-US" sz="4000" cap="none">
                <a:latin typeface="Arial Rounded"/>
                <a:ea typeface="Arial Rounded"/>
                <a:cs typeface="Arial Rounded"/>
                <a:sym typeface="Arial Rounded"/>
              </a:rPr>
              <a:t>WEB3 AND ETHEREUM</a:t>
            </a:r>
            <a:endParaRPr/>
          </a:p>
        </p:txBody>
      </p:sp>
      <p:pic>
        <p:nvPicPr>
          <p:cNvPr id="242" name="Google Shape;242;g25731913004_0_37"/>
          <p:cNvPicPr preferRelativeResize="0"/>
          <p:nvPr/>
        </p:nvPicPr>
        <p:blipFill>
          <a:blip r:embed="rId3">
            <a:alphaModFix/>
          </a:blip>
          <a:stretch>
            <a:fillRect/>
          </a:stretch>
        </p:blipFill>
        <p:spPr>
          <a:xfrm>
            <a:off x="1355475" y="1463376"/>
            <a:ext cx="9028527" cy="5074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5551b95604_0_2"/>
          <p:cNvSpPr txBox="1"/>
          <p:nvPr>
            <p:ph idx="1" type="body"/>
          </p:nvPr>
        </p:nvSpPr>
        <p:spPr>
          <a:xfrm>
            <a:off x="609600" y="1600201"/>
            <a:ext cx="10972800" cy="4526100"/>
          </a:xfrm>
          <a:prstGeom prst="rect">
            <a:avLst/>
          </a:prstGeom>
        </p:spPr>
        <p:txBody>
          <a:bodyPr anchorCtr="0" anchor="t" bIns="45700" lIns="91425" spcFirstLastPara="1" rIns="91425" wrap="square" tIns="45700">
            <a:normAutofit/>
          </a:bodyPr>
          <a:lstStyle/>
          <a:p>
            <a:pPr indent="-374650" lvl="0" marL="457200" rtl="0" algn="just">
              <a:lnSpc>
                <a:spcPct val="150000"/>
              </a:lnSpc>
              <a:spcBef>
                <a:spcPts val="640"/>
              </a:spcBef>
              <a:spcAft>
                <a:spcPts val="0"/>
              </a:spcAft>
              <a:buSzPts val="2300"/>
              <a:buFont typeface="Century Gothic"/>
              <a:buAutoNum type="arabicPeriod"/>
            </a:pPr>
            <a:r>
              <a:rPr lang="en-US" sz="2300">
                <a:latin typeface="Century Gothic"/>
                <a:ea typeface="Century Gothic"/>
                <a:cs typeface="Century Gothic"/>
                <a:sym typeface="Century Gothic"/>
              </a:rPr>
              <a:t>Suppose you ask your friend to give you a random number. R</a:t>
            </a:r>
            <a:r>
              <a:rPr lang="en-US" sz="2300">
                <a:latin typeface="Century Gothic"/>
                <a:ea typeface="Century Gothic"/>
                <a:cs typeface="Century Gothic"/>
                <a:sym typeface="Century Gothic"/>
              </a:rPr>
              <a:t>esult would be </a:t>
            </a:r>
            <a:r>
              <a:rPr b="1" lang="en-US" sz="2300">
                <a:latin typeface="Century Gothic"/>
                <a:ea typeface="Century Gothic"/>
                <a:cs typeface="Century Gothic"/>
                <a:sym typeface="Century Gothic"/>
              </a:rPr>
              <a:t>deterministic </a:t>
            </a:r>
            <a:r>
              <a:rPr lang="en-US" sz="2300">
                <a:latin typeface="Century Gothic"/>
                <a:ea typeface="Century Gothic"/>
                <a:cs typeface="Century Gothic"/>
                <a:sym typeface="Century Gothic"/>
              </a:rPr>
              <a:t>? Why or why not?</a:t>
            </a:r>
            <a:endParaRPr sz="2300">
              <a:latin typeface="Century Gothic"/>
              <a:ea typeface="Century Gothic"/>
              <a:cs typeface="Century Gothic"/>
              <a:sym typeface="Century Gothic"/>
            </a:endParaRPr>
          </a:p>
          <a:p>
            <a:pPr indent="-374650" lvl="0" marL="457200" rtl="0" algn="just">
              <a:lnSpc>
                <a:spcPct val="150000"/>
              </a:lnSpc>
              <a:spcBef>
                <a:spcPts val="0"/>
              </a:spcBef>
              <a:spcAft>
                <a:spcPts val="0"/>
              </a:spcAft>
              <a:buSzPts val="2300"/>
              <a:buFont typeface="Century Gothic"/>
              <a:buAutoNum type="arabicPeriod"/>
            </a:pPr>
            <a:r>
              <a:rPr lang="en-US" sz="2300">
                <a:latin typeface="Century Gothic"/>
                <a:ea typeface="Century Gothic"/>
                <a:cs typeface="Century Gothic"/>
                <a:sym typeface="Century Gothic"/>
              </a:rPr>
              <a:t>Now Suppose you are executing a smart contract on Ethereum that generates a random number every time it runs. Given that every node executes this contract independently, would each node obtain the same result? Result would be deterministic</a:t>
            </a:r>
            <a:r>
              <a:rPr b="1" lang="en-US" sz="2300">
                <a:latin typeface="Century Gothic"/>
                <a:ea typeface="Century Gothic"/>
                <a:cs typeface="Century Gothic"/>
                <a:sym typeface="Century Gothic"/>
              </a:rPr>
              <a:t> </a:t>
            </a:r>
            <a:r>
              <a:rPr lang="en-US" sz="2300">
                <a:latin typeface="Century Gothic"/>
                <a:ea typeface="Century Gothic"/>
                <a:cs typeface="Century Gothic"/>
                <a:sym typeface="Century Gothic"/>
              </a:rPr>
              <a:t>? Why or why not? </a:t>
            </a:r>
            <a:endParaRPr sz="2300">
              <a:latin typeface="Century Gothic"/>
              <a:ea typeface="Century Gothic"/>
              <a:cs typeface="Century Gothic"/>
              <a:sym typeface="Century Gothic"/>
            </a:endParaRPr>
          </a:p>
        </p:txBody>
      </p:sp>
      <p:sp>
        <p:nvSpPr>
          <p:cNvPr id="101" name="Google Shape;101;g25551b95604_0_2"/>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Question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fontScale="92500" lnSpcReduction="10000"/>
          </a:bodyPr>
          <a:lstStyle/>
          <a:p>
            <a:pPr indent="-445769" lvl="0" marL="457200" rtl="0" algn="just">
              <a:lnSpc>
                <a:spcPct val="150000"/>
              </a:lnSpc>
              <a:spcBef>
                <a:spcPts val="0"/>
              </a:spcBef>
              <a:spcAft>
                <a:spcPts val="0"/>
              </a:spcAft>
              <a:buClr>
                <a:schemeClr val="dk1"/>
              </a:buClr>
              <a:buSzPct val="75000"/>
              <a:buChar char="•"/>
            </a:pPr>
            <a:r>
              <a:rPr lang="en-US" sz="3200">
                <a:latin typeface="Century Gothic"/>
                <a:ea typeface="Century Gothic"/>
                <a:cs typeface="Century Gothic"/>
                <a:sym typeface="Century Gothic"/>
              </a:rPr>
              <a:t>Ethereum is an open source, globally decentralized computing infrastructure. </a:t>
            </a:r>
            <a:endParaRPr/>
          </a:p>
          <a:p>
            <a:pPr indent="-445769" lvl="0" marL="457200" rtl="0" algn="just">
              <a:lnSpc>
                <a:spcPct val="150000"/>
              </a:lnSpc>
              <a:spcBef>
                <a:spcPts val="640"/>
              </a:spcBef>
              <a:spcAft>
                <a:spcPts val="0"/>
              </a:spcAft>
              <a:buClr>
                <a:schemeClr val="dk1"/>
              </a:buClr>
              <a:buSzPct val="75000"/>
              <a:buChar char="•"/>
            </a:pPr>
            <a:r>
              <a:rPr lang="en-US" sz="3200">
                <a:latin typeface="Century Gothic"/>
                <a:ea typeface="Century Gothic"/>
                <a:cs typeface="Century Gothic"/>
                <a:sym typeface="Century Gothic"/>
              </a:rPr>
              <a:t>It executes programs called </a:t>
            </a:r>
            <a:r>
              <a:rPr b="1" lang="en-US" sz="3200">
                <a:latin typeface="Century Gothic"/>
                <a:ea typeface="Century Gothic"/>
                <a:cs typeface="Century Gothic"/>
                <a:sym typeface="Century Gothic"/>
              </a:rPr>
              <a:t>smart contracts</a:t>
            </a:r>
            <a:r>
              <a:rPr lang="en-US" sz="3200">
                <a:latin typeface="Century Gothic"/>
                <a:ea typeface="Century Gothic"/>
                <a:cs typeface="Century Gothic"/>
                <a:sym typeface="Century Gothic"/>
              </a:rPr>
              <a:t>. </a:t>
            </a:r>
            <a:endParaRPr sz="3200">
              <a:latin typeface="Century Gothic"/>
              <a:ea typeface="Century Gothic"/>
              <a:cs typeface="Century Gothic"/>
              <a:sym typeface="Century Gothic"/>
            </a:endParaRPr>
          </a:p>
          <a:p>
            <a:pPr indent="-334327" lvl="0" marL="342900" rtl="0" algn="just">
              <a:lnSpc>
                <a:spcPct val="150000"/>
              </a:lnSpc>
              <a:spcBef>
                <a:spcPts val="544"/>
              </a:spcBef>
              <a:spcAft>
                <a:spcPts val="0"/>
              </a:spcAft>
              <a:buSzPct val="56250"/>
              <a:buFont typeface="Century Gothic"/>
              <a:buChar char="•"/>
            </a:pPr>
            <a:r>
              <a:rPr b="1" lang="en-US">
                <a:latin typeface="Century Gothic"/>
                <a:ea typeface="Century Gothic"/>
                <a:cs typeface="Century Gothic"/>
                <a:sym typeface="Century Gothic"/>
              </a:rPr>
              <a:t>Smart contracts</a:t>
            </a:r>
            <a:r>
              <a:rPr lang="en-US">
                <a:latin typeface="Century Gothic"/>
                <a:ea typeface="Century Gothic"/>
                <a:cs typeface="Century Gothic"/>
                <a:sym typeface="Century Gothic"/>
              </a:rPr>
              <a:t> are executed on the Ethereum virtual machine</a:t>
            </a:r>
            <a:r>
              <a:rPr b="1" lang="en-US">
                <a:latin typeface="Century Gothic"/>
                <a:ea typeface="Century Gothic"/>
                <a:cs typeface="Century Gothic"/>
                <a:sym typeface="Century Gothic"/>
              </a:rPr>
              <a:t>(EVM)</a:t>
            </a:r>
            <a:r>
              <a:rPr lang="en-US">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445769" lvl="0" marL="457200" rtl="0" algn="just">
              <a:lnSpc>
                <a:spcPct val="150000"/>
              </a:lnSpc>
              <a:spcBef>
                <a:spcPts val="640"/>
              </a:spcBef>
              <a:spcAft>
                <a:spcPts val="0"/>
              </a:spcAft>
              <a:buClr>
                <a:schemeClr val="dk1"/>
              </a:buClr>
              <a:buSzPct val="75000"/>
              <a:buChar char="•"/>
            </a:pPr>
            <a:r>
              <a:rPr lang="en-US" sz="3200">
                <a:latin typeface="Century Gothic"/>
                <a:ea typeface="Century Gothic"/>
                <a:cs typeface="Century Gothic"/>
                <a:sym typeface="Century Gothic"/>
              </a:rPr>
              <a:t>It uses a blockchain to synchronize and store system's state changes. </a:t>
            </a:r>
            <a:endParaRPr/>
          </a:p>
          <a:p>
            <a:pPr indent="-445769" lvl="0" marL="457200" rtl="0" algn="just">
              <a:lnSpc>
                <a:spcPct val="150000"/>
              </a:lnSpc>
              <a:spcBef>
                <a:spcPts val="640"/>
              </a:spcBef>
              <a:spcAft>
                <a:spcPts val="0"/>
              </a:spcAft>
              <a:buClr>
                <a:schemeClr val="dk1"/>
              </a:buClr>
              <a:buSzPct val="75000"/>
              <a:buChar char="•"/>
            </a:pPr>
            <a:r>
              <a:rPr lang="en-US" sz="3200">
                <a:latin typeface="Century Gothic"/>
                <a:ea typeface="Century Gothic"/>
                <a:cs typeface="Century Gothic"/>
                <a:sym typeface="Century Gothic"/>
              </a:rPr>
              <a:t>Ethereum has its own cryptocurrency called </a:t>
            </a:r>
            <a:r>
              <a:rPr b="1" lang="en-US">
                <a:latin typeface="Century Gothic"/>
                <a:ea typeface="Century Gothic"/>
                <a:cs typeface="Century Gothic"/>
                <a:sym typeface="Century Gothic"/>
              </a:rPr>
              <a:t>E</a:t>
            </a:r>
            <a:r>
              <a:rPr b="1" lang="en-US" sz="3200">
                <a:latin typeface="Century Gothic"/>
                <a:ea typeface="Century Gothic"/>
                <a:cs typeface="Century Gothic"/>
                <a:sym typeface="Century Gothic"/>
              </a:rPr>
              <a:t>ther</a:t>
            </a:r>
            <a:r>
              <a:rPr lang="en-US" sz="3200">
                <a:latin typeface="Century Gothic"/>
                <a:ea typeface="Century Gothic"/>
                <a:cs typeface="Century Gothic"/>
                <a:sym typeface="Century Gothic"/>
              </a:rPr>
              <a:t>, which is used to </a:t>
            </a:r>
            <a:r>
              <a:rPr b="1" lang="en-US" sz="3200">
                <a:latin typeface="Century Gothic"/>
                <a:ea typeface="Century Gothic"/>
                <a:cs typeface="Century Gothic"/>
                <a:sym typeface="Century Gothic"/>
              </a:rPr>
              <a:t>meter</a:t>
            </a:r>
            <a:r>
              <a:rPr lang="en-US" sz="3200">
                <a:latin typeface="Century Gothic"/>
                <a:ea typeface="Century Gothic"/>
                <a:cs typeface="Century Gothic"/>
                <a:sym typeface="Century Gothic"/>
              </a:rPr>
              <a:t> and </a:t>
            </a:r>
            <a:r>
              <a:rPr b="1" lang="en-US" sz="3200">
                <a:latin typeface="Century Gothic"/>
                <a:ea typeface="Century Gothic"/>
                <a:cs typeface="Century Gothic"/>
                <a:sym typeface="Century Gothic"/>
              </a:rPr>
              <a:t>constrain</a:t>
            </a:r>
            <a:r>
              <a:rPr lang="en-US" sz="3200">
                <a:latin typeface="Century Gothic"/>
                <a:ea typeface="Century Gothic"/>
                <a:cs typeface="Century Gothic"/>
                <a:sym typeface="Century Gothic"/>
              </a:rPr>
              <a:t> execution resource costs. </a:t>
            </a:r>
            <a:endParaRPr/>
          </a:p>
        </p:txBody>
      </p:sp>
      <p:sp>
        <p:nvSpPr>
          <p:cNvPr id="107" name="Google Shape;107;p3"/>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WHAT IS ETHEREUM?(Cont</a:t>
            </a:r>
            <a:r>
              <a:rPr b="1" lang="en-US" sz="4000">
                <a:latin typeface="Arial Rounded"/>
                <a:ea typeface="Arial Rounded"/>
                <a:cs typeface="Arial Rounded"/>
                <a:sym typeface="Arial Rounded"/>
              </a:rPr>
              <a:t>inued</a:t>
            </a:r>
            <a:r>
              <a:rPr b="1" lang="en-US" sz="4000" cap="none">
                <a:latin typeface="Arial Rounded"/>
                <a:ea typeface="Arial Rounded"/>
                <a:cs typeface="Arial Rounded"/>
                <a:sym typeface="Arial Rounded"/>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Ethereum allows developers to build decentralized applications(</a:t>
            </a:r>
            <a:r>
              <a:rPr b="1" lang="en-US" sz="3200">
                <a:latin typeface="Century Gothic"/>
                <a:ea typeface="Century Gothic"/>
                <a:cs typeface="Century Gothic"/>
                <a:sym typeface="Century Gothic"/>
              </a:rPr>
              <a:t>D</a:t>
            </a:r>
            <a:r>
              <a:rPr b="1" lang="en-US">
                <a:latin typeface="Century Gothic"/>
                <a:ea typeface="Century Gothic"/>
                <a:cs typeface="Century Gothic"/>
                <a:sym typeface="Century Gothic"/>
              </a:rPr>
              <a:t>apps</a:t>
            </a:r>
            <a:r>
              <a:rPr lang="en-US">
                <a:latin typeface="Century Gothic"/>
                <a:ea typeface="Century Gothic"/>
                <a:cs typeface="Century Gothic"/>
                <a:sym typeface="Century Gothic"/>
              </a:rPr>
              <a:t>)</a:t>
            </a:r>
            <a:r>
              <a:rPr lang="en-US" sz="3200">
                <a:latin typeface="Century Gothic"/>
                <a:ea typeface="Century Gothic"/>
                <a:cs typeface="Century Gothic"/>
                <a:sym typeface="Century Gothic"/>
              </a:rPr>
              <a:t> with built-in economic functions.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It offers high availability, </a:t>
            </a:r>
            <a:r>
              <a:rPr b="1" lang="en-US" sz="3200" u="sng">
                <a:solidFill>
                  <a:schemeClr val="hlink"/>
                </a:solidFill>
                <a:latin typeface="Century Gothic"/>
                <a:ea typeface="Century Gothic"/>
                <a:cs typeface="Century Gothic"/>
                <a:sym typeface="Century Gothic"/>
                <a:hlinkClick r:id="rId3"/>
              </a:rPr>
              <a:t>auditability</a:t>
            </a:r>
            <a:r>
              <a:rPr lang="en-US" sz="3200" u="sng">
                <a:solidFill>
                  <a:schemeClr val="hlink"/>
                </a:solidFill>
                <a:latin typeface="Century Gothic"/>
                <a:ea typeface="Century Gothic"/>
                <a:cs typeface="Century Gothic"/>
                <a:sym typeface="Century Gothic"/>
                <a:hlinkClick r:id="rId4"/>
              </a:rPr>
              <a:t>, </a:t>
            </a:r>
            <a:r>
              <a:rPr b="1" lang="en-US" sz="3200" u="sng">
                <a:solidFill>
                  <a:schemeClr val="hlink"/>
                </a:solidFill>
                <a:latin typeface="Century Gothic"/>
                <a:ea typeface="Century Gothic"/>
                <a:cs typeface="Century Gothic"/>
                <a:sym typeface="Century Gothic"/>
                <a:hlinkClick r:id="rId5"/>
              </a:rPr>
              <a:t>transparency</a:t>
            </a:r>
            <a:r>
              <a:rPr lang="en-US" sz="3200" u="sng">
                <a:solidFill>
                  <a:schemeClr val="hlink"/>
                </a:solidFill>
                <a:latin typeface="Century Gothic"/>
                <a:ea typeface="Century Gothic"/>
                <a:cs typeface="Century Gothic"/>
                <a:sym typeface="Century Gothic"/>
                <a:hlinkClick r:id="rId6"/>
              </a:rPr>
              <a:t>, and </a:t>
            </a:r>
            <a:r>
              <a:rPr b="1" lang="en-US" sz="3200" u="sng">
                <a:solidFill>
                  <a:schemeClr val="hlink"/>
                </a:solidFill>
                <a:latin typeface="Century Gothic"/>
                <a:ea typeface="Century Gothic"/>
                <a:cs typeface="Century Gothic"/>
                <a:sym typeface="Century Gothic"/>
                <a:hlinkClick r:id="rId7"/>
              </a:rPr>
              <a:t>neutrality</a:t>
            </a:r>
            <a:r>
              <a:rPr lang="en-US" sz="3200">
                <a:latin typeface="Century Gothic"/>
                <a:ea typeface="Century Gothic"/>
                <a:cs typeface="Century Gothic"/>
                <a:sym typeface="Century Gothic"/>
              </a:rPr>
              <a:t>.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Ethereum reduces or eliminates censorship, enabling greater freedom of expression.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It also reduces certain counterparty risks associated with traditional centralized systems.</a:t>
            </a:r>
            <a:endParaRPr/>
          </a:p>
        </p:txBody>
      </p:sp>
      <p:sp>
        <p:nvSpPr>
          <p:cNvPr id="113" name="Google Shape;113;p5"/>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ETHEREUM'S FEATURES AND BENEFITS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Peer-to-peer network </a:t>
            </a:r>
            <a:endParaRPr/>
          </a:p>
          <a:p>
            <a:pPr indent="-457200" lvl="0" marL="457200" rtl="0" algn="just">
              <a:lnSpc>
                <a:spcPct val="150000"/>
              </a:lnSpc>
              <a:spcBef>
                <a:spcPts val="640"/>
              </a:spcBef>
              <a:spcAft>
                <a:spcPts val="0"/>
              </a:spcAft>
              <a:buClr>
                <a:schemeClr val="dk1"/>
              </a:buClr>
              <a:buSzPts val="2400"/>
              <a:buChar char="•"/>
            </a:pPr>
            <a:r>
              <a:rPr b="1" lang="en-US" sz="3200">
                <a:latin typeface="Century Gothic"/>
                <a:ea typeface="Century Gothic"/>
                <a:cs typeface="Century Gothic"/>
                <a:sym typeface="Century Gothic"/>
              </a:rPr>
              <a:t>Byzantine fault-tolerant</a:t>
            </a:r>
            <a:r>
              <a:rPr lang="en-US" sz="3200">
                <a:latin typeface="Century Gothic"/>
                <a:ea typeface="Century Gothic"/>
                <a:cs typeface="Century Gothic"/>
                <a:sym typeface="Century Gothic"/>
              </a:rPr>
              <a:t> consensus algorithm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Use of cryptographic primitives </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Digital currency (</a:t>
            </a:r>
            <a:r>
              <a:rPr b="1" lang="en-US" sz="3200">
                <a:latin typeface="Century Gothic"/>
                <a:ea typeface="Century Gothic"/>
                <a:cs typeface="Century Gothic"/>
                <a:sym typeface="Century Gothic"/>
              </a:rPr>
              <a:t>ether</a:t>
            </a:r>
            <a:r>
              <a:rPr lang="en-US" sz="3200">
                <a:latin typeface="Century Gothic"/>
                <a:ea typeface="Century Gothic"/>
                <a:cs typeface="Century Gothic"/>
                <a:sym typeface="Century Gothic"/>
              </a:rPr>
              <a:t>) </a:t>
            </a:r>
            <a:endParaRPr/>
          </a:p>
        </p:txBody>
      </p:sp>
      <p:sp>
        <p:nvSpPr>
          <p:cNvPr id="119" name="Google Shape;119;p6"/>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SIMILARITIES TO BITCOIN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5551b95604_0_11"/>
          <p:cNvSpPr txBox="1"/>
          <p:nvPr>
            <p:ph idx="1" type="body"/>
          </p:nvPr>
        </p:nvSpPr>
        <p:spPr>
          <a:xfrm>
            <a:off x="609600" y="1600201"/>
            <a:ext cx="10972800" cy="4526100"/>
          </a:xfrm>
          <a:prstGeom prst="rect">
            <a:avLst/>
          </a:prstGeom>
        </p:spPr>
        <p:txBody>
          <a:bodyPr anchorCtr="0" anchor="t" bIns="45700" lIns="91425" spcFirstLastPara="1" rIns="91425" wrap="square" tIns="45700">
            <a:normAutofit fontScale="62500"/>
          </a:bodyPr>
          <a:lstStyle/>
          <a:p>
            <a:pPr indent="-300037" lvl="0" marL="457200" rtl="0" algn="l">
              <a:lnSpc>
                <a:spcPct val="150000"/>
              </a:lnSpc>
              <a:spcBef>
                <a:spcPts val="360"/>
              </a:spcBef>
              <a:spcAft>
                <a:spcPts val="0"/>
              </a:spcAft>
              <a:buSzPct val="56250"/>
              <a:buFont typeface="Century Gothic"/>
              <a:buChar char="•"/>
            </a:pPr>
            <a:r>
              <a:rPr lang="en-US">
                <a:latin typeface="Century Gothic"/>
                <a:ea typeface="Century Gothic"/>
                <a:cs typeface="Century Gothic"/>
                <a:sym typeface="Century Gothic"/>
              </a:rPr>
              <a:t>BFT is a consensus algorithm that allows a network of nodes to agree on a single version of truth, despite a number of nodes being potentially faulty or malicious.</a:t>
            </a:r>
            <a:endParaRPr>
              <a:latin typeface="Century Gothic"/>
              <a:ea typeface="Century Gothic"/>
              <a:cs typeface="Century Gothic"/>
              <a:sym typeface="Century Gothic"/>
            </a:endParaRPr>
          </a:p>
          <a:p>
            <a:pPr indent="-300037" lvl="0" marL="457200" rtl="0" algn="l">
              <a:lnSpc>
                <a:spcPct val="150000"/>
              </a:lnSpc>
              <a:spcBef>
                <a:spcPts val="0"/>
              </a:spcBef>
              <a:spcAft>
                <a:spcPts val="0"/>
              </a:spcAft>
              <a:buSzPct val="56250"/>
              <a:buFont typeface="Century Gothic"/>
              <a:buChar char="•"/>
            </a:pPr>
            <a:r>
              <a:rPr lang="en-US">
                <a:latin typeface="Century Gothic"/>
                <a:ea typeface="Century Gothic"/>
                <a:cs typeface="Century Gothic"/>
                <a:sym typeface="Century Gothic"/>
              </a:rPr>
              <a:t>BFT operates in a system with </a:t>
            </a:r>
            <a:r>
              <a:rPr b="1" lang="en-US">
                <a:latin typeface="Century Gothic"/>
                <a:ea typeface="Century Gothic"/>
                <a:cs typeface="Century Gothic"/>
                <a:sym typeface="Century Gothic"/>
              </a:rPr>
              <a:t>3f+1</a:t>
            </a:r>
            <a:r>
              <a:rPr lang="en-US">
                <a:latin typeface="Century Gothic"/>
                <a:ea typeface="Century Gothic"/>
                <a:cs typeface="Century Gothic"/>
                <a:sym typeface="Century Gothic"/>
              </a:rPr>
              <a:t> total nodes, where f is the number of tolerable Byzantine (faulty or malicious) nodes.</a:t>
            </a:r>
            <a:endParaRPr>
              <a:latin typeface="Century Gothic"/>
              <a:ea typeface="Century Gothic"/>
              <a:cs typeface="Century Gothic"/>
              <a:sym typeface="Century Gothic"/>
            </a:endParaRPr>
          </a:p>
          <a:p>
            <a:pPr indent="-300037" lvl="0" marL="457200" rtl="0" algn="l">
              <a:lnSpc>
                <a:spcPct val="150000"/>
              </a:lnSpc>
              <a:spcBef>
                <a:spcPts val="0"/>
              </a:spcBef>
              <a:spcAft>
                <a:spcPts val="0"/>
              </a:spcAft>
              <a:buSzPct val="56250"/>
              <a:buFont typeface="Century Gothic"/>
              <a:buChar char="•"/>
            </a:pPr>
            <a:r>
              <a:rPr lang="en-US">
                <a:latin typeface="Century Gothic"/>
                <a:ea typeface="Century Gothic"/>
                <a:cs typeface="Century Gothic"/>
                <a:sym typeface="Century Gothic"/>
              </a:rPr>
              <a:t>The protocol works in a sequence of rounds, and in each round, one of the nodes is the designated "</a:t>
            </a:r>
            <a:r>
              <a:rPr b="1" lang="en-US">
                <a:latin typeface="Century Gothic"/>
                <a:ea typeface="Century Gothic"/>
                <a:cs typeface="Century Gothic"/>
                <a:sym typeface="Century Gothic"/>
              </a:rPr>
              <a:t>leader</a:t>
            </a:r>
            <a:r>
              <a:rPr lang="en-US">
                <a:latin typeface="Century Gothic"/>
                <a:ea typeface="Century Gothic"/>
                <a:cs typeface="Century Gothic"/>
                <a:sym typeface="Century Gothic"/>
              </a:rPr>
              <a:t>" who proposes the value for consensus.</a:t>
            </a:r>
            <a:endParaRPr>
              <a:latin typeface="Century Gothic"/>
              <a:ea typeface="Century Gothic"/>
              <a:cs typeface="Century Gothic"/>
              <a:sym typeface="Century Gothic"/>
            </a:endParaRPr>
          </a:p>
          <a:p>
            <a:pPr indent="-300037" lvl="0" marL="457200" rtl="0" algn="l">
              <a:lnSpc>
                <a:spcPct val="150000"/>
              </a:lnSpc>
              <a:spcBef>
                <a:spcPts val="0"/>
              </a:spcBef>
              <a:spcAft>
                <a:spcPts val="0"/>
              </a:spcAft>
              <a:buSzPct val="56250"/>
              <a:buFont typeface="Century Gothic"/>
              <a:buChar char="•"/>
            </a:pPr>
            <a:r>
              <a:rPr lang="en-US">
                <a:latin typeface="Century Gothic"/>
                <a:ea typeface="Century Gothic"/>
                <a:cs typeface="Century Gothic"/>
                <a:sym typeface="Century Gothic"/>
              </a:rPr>
              <a:t>The protocol consists of multiple phases, including the </a:t>
            </a:r>
            <a:r>
              <a:rPr b="1" lang="en-US">
                <a:latin typeface="Century Gothic"/>
                <a:ea typeface="Century Gothic"/>
                <a:cs typeface="Century Gothic"/>
                <a:sym typeface="Century Gothic"/>
              </a:rPr>
              <a:t>Pre-Prepare</a:t>
            </a:r>
            <a:r>
              <a:rPr lang="en-US">
                <a:latin typeface="Century Gothic"/>
                <a:ea typeface="Century Gothic"/>
                <a:cs typeface="Century Gothic"/>
                <a:sym typeface="Century Gothic"/>
              </a:rPr>
              <a:t>, </a:t>
            </a:r>
            <a:r>
              <a:rPr b="1" lang="en-US">
                <a:latin typeface="Century Gothic"/>
                <a:ea typeface="Century Gothic"/>
                <a:cs typeface="Century Gothic"/>
                <a:sym typeface="Century Gothic"/>
              </a:rPr>
              <a:t>Prepare</a:t>
            </a:r>
            <a:r>
              <a:rPr lang="en-US">
                <a:latin typeface="Century Gothic"/>
                <a:ea typeface="Century Gothic"/>
                <a:cs typeface="Century Gothic"/>
                <a:sym typeface="Century Gothic"/>
              </a:rPr>
              <a:t>, and </a:t>
            </a:r>
            <a:r>
              <a:rPr b="1" lang="en-US">
                <a:latin typeface="Century Gothic"/>
                <a:ea typeface="Century Gothic"/>
                <a:cs typeface="Century Gothic"/>
                <a:sym typeface="Century Gothic"/>
              </a:rPr>
              <a:t>Commit</a:t>
            </a:r>
            <a:r>
              <a:rPr lang="en-US">
                <a:latin typeface="Century Gothic"/>
                <a:ea typeface="Century Gothic"/>
                <a:cs typeface="Century Gothic"/>
                <a:sym typeface="Century Gothic"/>
              </a:rPr>
              <a:t> phases.</a:t>
            </a:r>
            <a:endParaRPr>
              <a:latin typeface="Century Gothic"/>
              <a:ea typeface="Century Gothic"/>
              <a:cs typeface="Century Gothic"/>
              <a:sym typeface="Century Gothic"/>
            </a:endParaRPr>
          </a:p>
          <a:p>
            <a:pPr indent="-300037" lvl="0" marL="457200" rtl="0" algn="l">
              <a:lnSpc>
                <a:spcPct val="150000"/>
              </a:lnSpc>
              <a:spcBef>
                <a:spcPts val="0"/>
              </a:spcBef>
              <a:spcAft>
                <a:spcPts val="0"/>
              </a:spcAft>
              <a:buSzPct val="56250"/>
              <a:buFont typeface="Century Gothic"/>
              <a:buChar char="•"/>
            </a:pPr>
            <a:r>
              <a:rPr lang="en-US">
                <a:latin typeface="Century Gothic"/>
                <a:ea typeface="Century Gothic"/>
                <a:cs typeface="Century Gothic"/>
                <a:sym typeface="Century Gothic"/>
              </a:rPr>
              <a:t>Each node requires </a:t>
            </a:r>
            <a:r>
              <a:rPr b="1" lang="en-US">
                <a:latin typeface="Century Gothic"/>
                <a:ea typeface="Century Gothic"/>
                <a:cs typeface="Century Gothic"/>
                <a:sym typeface="Century Gothic"/>
              </a:rPr>
              <a:t>2f+1</a:t>
            </a:r>
            <a:r>
              <a:rPr lang="en-US">
                <a:latin typeface="Century Gothic"/>
                <a:ea typeface="Century Gothic"/>
                <a:cs typeface="Century Gothic"/>
                <a:sym typeface="Century Gothic"/>
              </a:rPr>
              <a:t> </a:t>
            </a:r>
            <a:r>
              <a:rPr lang="en-US">
                <a:latin typeface="Century Gothic"/>
                <a:ea typeface="Century Gothic"/>
                <a:cs typeface="Century Gothic"/>
                <a:sym typeface="Century Gothic"/>
              </a:rPr>
              <a:t>acknowledgments</a:t>
            </a:r>
            <a:r>
              <a:rPr lang="en-US">
                <a:latin typeface="Century Gothic"/>
                <a:ea typeface="Century Gothic"/>
                <a:cs typeface="Century Gothic"/>
                <a:sym typeface="Century Gothic"/>
              </a:rPr>
              <a:t> including </a:t>
            </a:r>
            <a:r>
              <a:rPr b="1" lang="en-US">
                <a:latin typeface="Century Gothic"/>
                <a:ea typeface="Century Gothic"/>
                <a:cs typeface="Century Gothic"/>
                <a:sym typeface="Century Gothic"/>
              </a:rPr>
              <a:t>itself</a:t>
            </a:r>
            <a:r>
              <a:rPr lang="en-US">
                <a:latin typeface="Century Gothic"/>
                <a:ea typeface="Century Gothic"/>
                <a:cs typeface="Century Gothic"/>
                <a:sym typeface="Century Gothic"/>
              </a:rPr>
              <a:t> before change it’s phase</a:t>
            </a:r>
            <a:endParaRPr>
              <a:latin typeface="Century Gothic"/>
              <a:ea typeface="Century Gothic"/>
              <a:cs typeface="Century Gothic"/>
              <a:sym typeface="Century Gothic"/>
            </a:endParaRPr>
          </a:p>
        </p:txBody>
      </p:sp>
      <p:sp>
        <p:nvSpPr>
          <p:cNvPr id="126" name="Google Shape;126;g25551b95604_0_11"/>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342900" rtl="0" algn="ctr">
              <a:lnSpc>
                <a:spcPct val="150000"/>
              </a:lnSpc>
              <a:spcBef>
                <a:spcPts val="640"/>
              </a:spcBef>
              <a:spcAft>
                <a:spcPts val="0"/>
              </a:spcAft>
              <a:buClr>
                <a:schemeClr val="dk1"/>
              </a:buClr>
              <a:buSzPts val="1100"/>
              <a:buFont typeface="Arial"/>
              <a:buNone/>
            </a:pPr>
            <a:r>
              <a:rPr b="1" lang="en-US" sz="4000">
                <a:latin typeface="Arial Rounded"/>
                <a:ea typeface="Arial Rounded"/>
                <a:cs typeface="Arial Rounded"/>
                <a:sym typeface="Arial Rounded"/>
              </a:rPr>
              <a:t>Byzantine fault-tolerant </a:t>
            </a:r>
            <a:r>
              <a:rPr lang="en-US" sz="4000">
                <a:latin typeface="Arial Rounded"/>
                <a:ea typeface="Arial Rounded"/>
                <a:cs typeface="Arial Rounded"/>
                <a:sym typeface="Arial Rounded"/>
              </a:rPr>
              <a:t>(</a:t>
            </a:r>
            <a:r>
              <a:rPr lang="en-US" sz="3200">
                <a:latin typeface="Century Gothic"/>
                <a:ea typeface="Century Gothic"/>
                <a:cs typeface="Century Gothic"/>
                <a:sym typeface="Century Gothic"/>
              </a:rPr>
              <a:t>consensus algorithm</a:t>
            </a:r>
            <a:r>
              <a:rPr lang="en-US" sz="4000">
                <a:latin typeface="Arial Rounded"/>
                <a:ea typeface="Arial Rounded"/>
                <a:cs typeface="Arial Rounded"/>
                <a:sym typeface="Arial Rounded"/>
              </a:rPr>
              <a:t>)</a:t>
            </a:r>
            <a:endParaRPr sz="4000">
              <a:latin typeface="Arial Rounded"/>
              <a:ea typeface="Arial Rounded"/>
              <a:cs typeface="Arial Rounded"/>
              <a:sym typeface="Arial Round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5551b95604_0_21"/>
          <p:cNvSpPr txBox="1"/>
          <p:nvPr>
            <p:ph type="title"/>
          </p:nvPr>
        </p:nvSpPr>
        <p:spPr>
          <a:xfrm>
            <a:off x="609600" y="274638"/>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33" name="Google Shape;133;g25551b95604_0_21"/>
          <p:cNvSpPr txBox="1"/>
          <p:nvPr>
            <p:ph idx="1" type="body"/>
          </p:nvPr>
        </p:nvSpPr>
        <p:spPr>
          <a:xfrm>
            <a:off x="609600" y="1600201"/>
            <a:ext cx="109728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34" name="Google Shape;134;g25551b95604_0_21"/>
          <p:cNvPicPr preferRelativeResize="0"/>
          <p:nvPr/>
        </p:nvPicPr>
        <p:blipFill>
          <a:blip r:embed="rId3">
            <a:alphaModFix/>
          </a:blip>
          <a:stretch>
            <a:fillRect/>
          </a:stretch>
        </p:blipFill>
        <p:spPr>
          <a:xfrm>
            <a:off x="2" y="0"/>
            <a:ext cx="12192001"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b="1" lang="en-US" sz="3200">
                <a:latin typeface="Century Gothic"/>
                <a:ea typeface="Century Gothic"/>
                <a:cs typeface="Century Gothic"/>
                <a:sym typeface="Century Gothic"/>
              </a:rPr>
              <a:t>Purpose: </a:t>
            </a:r>
            <a:r>
              <a:rPr lang="en-US" sz="3200">
                <a:latin typeface="Century Gothic"/>
                <a:ea typeface="Century Gothic"/>
                <a:cs typeface="Century Gothic"/>
                <a:sym typeface="Century Gothic"/>
              </a:rPr>
              <a:t>Not primarily a digital currency payment network. </a:t>
            </a:r>
            <a:endParaRPr/>
          </a:p>
          <a:p>
            <a:pPr indent="-457200" lvl="0" marL="457200" rtl="0" algn="just">
              <a:lnSpc>
                <a:spcPct val="150000"/>
              </a:lnSpc>
              <a:spcBef>
                <a:spcPts val="640"/>
              </a:spcBef>
              <a:spcAft>
                <a:spcPts val="0"/>
              </a:spcAft>
              <a:buClr>
                <a:schemeClr val="dk1"/>
              </a:buClr>
              <a:buSzPts val="2400"/>
              <a:buChar char="•"/>
            </a:pPr>
            <a:r>
              <a:rPr b="1" lang="en-US" sz="3200">
                <a:latin typeface="Century Gothic"/>
                <a:ea typeface="Century Gothic"/>
                <a:cs typeface="Century Gothic"/>
                <a:sym typeface="Century Gothic"/>
              </a:rPr>
              <a:t>Utility currency</a:t>
            </a:r>
            <a:r>
              <a:rPr lang="en-US" sz="3200">
                <a:latin typeface="Century Gothic"/>
                <a:ea typeface="Century Gothic"/>
                <a:cs typeface="Century Gothic"/>
                <a:sym typeface="Century Gothic"/>
              </a:rPr>
              <a:t>: Ether used to pay for Ethereum platform usage such as smart contract execution</a:t>
            </a:r>
            <a:r>
              <a:rPr lang="en-US">
                <a:latin typeface="Century Gothic"/>
                <a:ea typeface="Century Gothic"/>
                <a:cs typeface="Century Gothic"/>
                <a:sym typeface="Century Gothic"/>
              </a:rPr>
              <a:t>.</a:t>
            </a:r>
            <a:endParaRPr/>
          </a:p>
          <a:p>
            <a:pPr indent="-457200" lvl="0" marL="457200" rtl="0" algn="just">
              <a:lnSpc>
                <a:spcPct val="150000"/>
              </a:lnSpc>
              <a:spcBef>
                <a:spcPts val="640"/>
              </a:spcBef>
              <a:spcAft>
                <a:spcPts val="0"/>
              </a:spcAft>
              <a:buClr>
                <a:schemeClr val="dk1"/>
              </a:buClr>
              <a:buSzPts val="2400"/>
              <a:buChar char="•"/>
            </a:pPr>
            <a:r>
              <a:rPr b="1" lang="en-US" sz="3200">
                <a:latin typeface="Century Gothic"/>
                <a:ea typeface="Century Gothic"/>
                <a:cs typeface="Century Gothic"/>
                <a:sym typeface="Century Gothic"/>
              </a:rPr>
              <a:t>General-purpose programmable blockchain: </a:t>
            </a:r>
            <a:r>
              <a:rPr lang="en-US" sz="3200">
                <a:latin typeface="Century Gothic"/>
                <a:ea typeface="Century Gothic"/>
                <a:cs typeface="Century Gothic"/>
                <a:sym typeface="Century Gothic"/>
              </a:rPr>
              <a:t>Ethereum runs a virtual machine capable of executing complex code</a:t>
            </a:r>
            <a:r>
              <a:rPr lang="en-US">
                <a:latin typeface="Century Gothic"/>
                <a:ea typeface="Century Gothic"/>
                <a:cs typeface="Century Gothic"/>
                <a:sym typeface="Century Gothic"/>
              </a:rPr>
              <a:t>.</a:t>
            </a:r>
            <a:endParaRPr/>
          </a:p>
          <a:p>
            <a:pPr indent="-457200" lvl="0" marL="457200" rtl="0" algn="just">
              <a:lnSpc>
                <a:spcPct val="150000"/>
              </a:lnSpc>
              <a:spcBef>
                <a:spcPts val="640"/>
              </a:spcBef>
              <a:spcAft>
                <a:spcPts val="0"/>
              </a:spcAft>
              <a:buClr>
                <a:schemeClr val="dk1"/>
              </a:buClr>
              <a:buSzPts val="2400"/>
              <a:buChar char="•"/>
            </a:pPr>
            <a:r>
              <a:rPr b="1" lang="en-US" sz="3200">
                <a:latin typeface="Century Gothic"/>
                <a:ea typeface="Century Gothic"/>
                <a:cs typeface="Century Gothic"/>
                <a:sym typeface="Century Gothic"/>
              </a:rPr>
              <a:t>Turing complete: </a:t>
            </a:r>
            <a:r>
              <a:rPr lang="en-US" sz="3200">
                <a:latin typeface="Century Gothic"/>
                <a:ea typeface="Century Gothic"/>
                <a:cs typeface="Century Gothic"/>
                <a:sym typeface="Century Gothic"/>
              </a:rPr>
              <a:t>Ethereum's language allows arbitrary and unbounded complexity</a:t>
            </a:r>
            <a:r>
              <a:rPr lang="en-US">
                <a:latin typeface="Century Gothic"/>
                <a:ea typeface="Century Gothic"/>
                <a:cs typeface="Century Gothic"/>
                <a:sym typeface="Century Gothic"/>
              </a:rPr>
              <a:t>.</a:t>
            </a:r>
            <a:endParaRPr/>
          </a:p>
        </p:txBody>
      </p:sp>
      <p:sp>
        <p:nvSpPr>
          <p:cNvPr id="140" name="Google Shape;140;p7"/>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DIFFERENCES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seecs</dc:creator>
</cp:coreProperties>
</file>