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6858000" cx="12192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gIPLTz6i0zmk5HQ4M9kcVMm6u8t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haseeb syed"/>
  <p:cmAuthor clrIdx="1" id="1" initials="" lastIdx="1" name="Saad Farooqu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787EFE-13E5-4693-940E-ED1C073B71BD}">
  <a:tblStyle styleId="{38787EFE-13E5-4693-940E-ED1C073B71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3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bold.fntdata"/><Relationship Id="rId14" Type="http://schemas.openxmlformats.org/officeDocument/2006/relationships/slide" Target="slides/slide7.xml"/><Relationship Id="rId36" Type="http://schemas.openxmlformats.org/officeDocument/2006/relationships/font" Target="fonts/Roboto-regular.fntdata"/><Relationship Id="rId17" Type="http://schemas.openxmlformats.org/officeDocument/2006/relationships/slide" Target="slides/slide10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7-05T02:35:36.084">
    <p:pos x="6000" y="0"/>
    <p:text>@saad0farooqui7@gmail.com please add the benefit of this 'address' types
_Reassigned to Saad Farooqui_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dwxasw"/>
      </p:ext>
    </p:extLst>
  </p:cm>
  <p:cm authorId="1" idx="1" dt="2023-07-05T02:35:36.084">
    <p:pos x="6000" y="0"/>
    <p:text>Added some benefits, please check them and feel free to change them as required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0PfvYs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scii.cl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494281d3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e494281d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e494281d3f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78" name="Google Shape;17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75bde09e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575bde09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575bde09e2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494281d3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e494281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e494281d3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56d6b5a71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556d6b5a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556d6b5a71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56d6b5a71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556d6b5a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556d6b5a71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3c66d1fae_3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3c66d1fa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save storage and all</a:t>
            </a:r>
            <a:endParaRPr/>
          </a:p>
        </p:txBody>
      </p:sp>
      <p:sp>
        <p:nvSpPr>
          <p:cNvPr id="220" name="Google Shape;220;g253c66d1fae_3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56d6b5a71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556d6b5a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556d6b5a71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56d6b5a71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556d6b5a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556d6b5a71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3c66d1fa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3c66d1f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53c66d1fae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494281d3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e494281d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e494281d3f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56d6b5a71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556d6b5a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556d6b5a71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56d6b5a71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556d6b5a7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DEMO:</a:t>
            </a:r>
            <a:br>
              <a:rPr lang="en-US"/>
            </a:br>
            <a:br>
              <a:rPr lang="en-US"/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ASCII Codes - Table of ascii characters and symbols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ascii.cl</a:t>
            </a:r>
            <a:endParaRPr/>
          </a:p>
        </p:txBody>
      </p:sp>
      <p:sp>
        <p:nvSpPr>
          <p:cNvPr id="268" name="Google Shape;268;g2556d6b5a71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6d6b5a7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556d6b5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556d6b5a7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56d6b5a7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556d6b5a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556d6b5a71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56d6b5a7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556d6b5a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556d6b5a71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56d6b5a71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556d6b5a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556d6b5a71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3568954" y="1230900"/>
            <a:ext cx="50541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sz="6000"/>
            </a:br>
            <a:r>
              <a:rPr b="1" lang="en-US" sz="6000"/>
              <a:t>SOLIDITY</a:t>
            </a:r>
            <a:br>
              <a:rPr b="1" lang="en-US" sz="6000"/>
            </a:br>
            <a:br>
              <a:rPr b="1" lang="en-US" sz="6000"/>
            </a:br>
            <a:r>
              <a:rPr b="1" lang="en-US" sz="6000"/>
              <a:t>PRIMITIVE DATA TYPES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494281d3f_0_7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Quiz Binary to Denary(Signed)</a:t>
            </a:r>
            <a:endParaRPr/>
          </a:p>
        </p:txBody>
      </p:sp>
      <p:sp>
        <p:nvSpPr>
          <p:cNvPr id="163" name="Google Shape;163;g1e494281d3f_0_7"/>
          <p:cNvSpPr txBox="1"/>
          <p:nvPr/>
        </p:nvSpPr>
        <p:spPr>
          <a:xfrm>
            <a:off x="-7883" y="707263"/>
            <a:ext cx="12192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Here's an example of converting a binary number (base 2) to a decimal number (base 10)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Let's take the binary number </a:t>
            </a:r>
            <a:r>
              <a:rPr b="1" lang="en-US" sz="2200"/>
              <a:t>1001 1101</a:t>
            </a:r>
            <a:r>
              <a:rPr lang="en-US"/>
              <a:t>. </a:t>
            </a:r>
            <a:r>
              <a:rPr b="1" lang="en-US"/>
              <a:t>Int8</a:t>
            </a:r>
            <a:endParaRPr b="1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g1e494281d3f_0_7"/>
          <p:cNvGraphicFramePr/>
          <p:nvPr/>
        </p:nvGraphicFramePr>
        <p:xfrm>
          <a:off x="952500" y="189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{38787EFE-13E5-4693-940E-ED1C073B71BD}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2^7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2^6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2^5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2^4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2^3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2^2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2^0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g1e494281d3f_0_7"/>
          <p:cNvSpPr txBox="1"/>
          <p:nvPr/>
        </p:nvSpPr>
        <p:spPr>
          <a:xfrm>
            <a:off x="952625" y="2939475"/>
            <a:ext cx="1028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-(2^7) + 2^4 + 2^3 + 2^2 + 2^0 = -128 + 16 + 8 + 4 +1 = -99 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MAX &amp; MIN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2629" y="1066800"/>
            <a:ext cx="12191999" cy="1297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also find the maximum and minimum values that can stored in an int/uint data type through solidity as well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366086"/>
            <a:ext cx="8001000" cy="151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0200" y="3276600"/>
            <a:ext cx="204724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ADDRESS TYPE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-7883" y="707263"/>
            <a:ext cx="12191999" cy="2682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Represents Ethereum addresses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for interacting with contracts or transferring funds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Addresses are 20-byte values (160 bits) typically represented in hexadecimal format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468529"/>
            <a:ext cx="11550624" cy="110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4572000"/>
            <a:ext cx="3745182" cy="230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75bde09e2_0_12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BENEFITS OF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ADDRESS DATA TYPE</a:t>
            </a:r>
            <a:endParaRPr/>
          </a:p>
        </p:txBody>
      </p:sp>
      <p:sp>
        <p:nvSpPr>
          <p:cNvPr id="190" name="Google Shape;190;g2575bde09e2_0_12"/>
          <p:cNvSpPr txBox="1"/>
          <p:nvPr/>
        </p:nvSpPr>
        <p:spPr>
          <a:xfrm>
            <a:off x="-7883" y="707263"/>
            <a:ext cx="121920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can be used to store and manage contract addresses, allowing for interaction with other contracts through function calls.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 data types allow for secure and precise handling of addresses, ensuring accurate transactions and account management.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</a:t>
            </a: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prevent accidental transfers</a:t>
            </a: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invalid or non-existent addresses by providing address validity checks.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494281d3f_0_0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sp>
        <p:nvSpPr>
          <p:cNvPr id="197" name="Google Shape;197;g1e494281d3f_0_0"/>
          <p:cNvSpPr txBox="1"/>
          <p:nvPr/>
        </p:nvSpPr>
        <p:spPr>
          <a:xfrm>
            <a:off x="-7879" y="707275"/>
            <a:ext cx="610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Bits in address type ? 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Bytes in Uint64 ?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Bits in Int8?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6d6b5a71_0_41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sp>
        <p:nvSpPr>
          <p:cNvPr id="204" name="Google Shape;204;g2556d6b5a71_0_41"/>
          <p:cNvSpPr txBox="1"/>
          <p:nvPr/>
        </p:nvSpPr>
        <p:spPr>
          <a:xfrm>
            <a:off x="-7879" y="707275"/>
            <a:ext cx="610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Bits in address type ? 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Bytes in Uint64 ?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Bits in Int8?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2556d6b5a71_0_41"/>
          <p:cNvSpPr txBox="1"/>
          <p:nvPr/>
        </p:nvSpPr>
        <p:spPr>
          <a:xfrm>
            <a:off x="6240521" y="707275"/>
            <a:ext cx="610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 bytes -&gt; 20*8 = 160 bits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64 bits -&gt; 64/8 = 8 bytes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 bits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56d6b5a71_0_52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Relation between Binary, Decimal,HexaDecimal</a:t>
            </a:r>
            <a:endParaRPr sz="700"/>
          </a:p>
        </p:txBody>
      </p:sp>
      <p:sp>
        <p:nvSpPr>
          <p:cNvPr id="212" name="Google Shape;212;g2556d6b5a71_0_52"/>
          <p:cNvSpPr txBox="1"/>
          <p:nvPr/>
        </p:nvSpPr>
        <p:spPr>
          <a:xfrm>
            <a:off x="289425" y="895400"/>
            <a:ext cx="113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All are types to represent data.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is usually stored in binary then converted back decimal or hexadecimal.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2556d6b5a71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975" y="1699175"/>
            <a:ext cx="5886049" cy="404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556d6b5a71_0_52"/>
          <p:cNvSpPr txBox="1"/>
          <p:nvPr/>
        </p:nvSpPr>
        <p:spPr>
          <a:xfrm>
            <a:off x="6955225" y="2939475"/>
            <a:ext cx="10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556d6b5a71_0_52"/>
          <p:cNvSpPr txBox="1"/>
          <p:nvPr/>
        </p:nvSpPr>
        <p:spPr>
          <a:xfrm>
            <a:off x="4629425" y="4112550"/>
            <a:ext cx="10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Coverts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556d6b5a71_0_52"/>
          <p:cNvSpPr txBox="1"/>
          <p:nvPr/>
        </p:nvSpPr>
        <p:spPr>
          <a:xfrm>
            <a:off x="7953625" y="4112550"/>
            <a:ext cx="10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Coverts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253c66d1fae_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427" y="854225"/>
            <a:ext cx="4103136" cy="59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53c66d1fae_3_6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Relation between Binary, Decimal,HexaDecimal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56d6b5a71_0_67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Binary to HexaDecimal Conversion</a:t>
            </a:r>
            <a:endParaRPr/>
          </a:p>
        </p:txBody>
      </p:sp>
      <p:sp>
        <p:nvSpPr>
          <p:cNvPr id="230" name="Google Shape;230;g2556d6b5a71_0_67"/>
          <p:cNvSpPr txBox="1"/>
          <p:nvPr/>
        </p:nvSpPr>
        <p:spPr>
          <a:xfrm>
            <a:off x="-7883" y="707263"/>
            <a:ext cx="12192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 4 bits is a hex digit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 from right-hand side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 table for conversion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" name="Google Shape;231;g2556d6b5a71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50" y="3253163"/>
            <a:ext cx="104584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56d6b5a71_0_77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sp>
        <p:nvSpPr>
          <p:cNvPr id="238" name="Google Shape;238;g2556d6b5a71_0_77"/>
          <p:cNvSpPr txBox="1"/>
          <p:nvPr/>
        </p:nvSpPr>
        <p:spPr>
          <a:xfrm>
            <a:off x="-7879" y="707275"/>
            <a:ext cx="6103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 a HexaDecimal for</a:t>
            </a: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1011010100111101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2556d6b5a71_0_77"/>
          <p:cNvSpPr txBox="1"/>
          <p:nvPr/>
        </p:nvSpPr>
        <p:spPr>
          <a:xfrm>
            <a:off x="6240521" y="707275"/>
            <a:ext cx="61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g2556d6b5a71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677" y="799975"/>
            <a:ext cx="4103136" cy="59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g253c66d1fae_1_0"/>
          <p:cNvGraphicFramePr/>
          <p:nvPr/>
        </p:nvGraphicFramePr>
        <p:xfrm>
          <a:off x="952500" y="40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{38787EFE-13E5-4693-940E-ED1C073B71BD}</a:tableStyleId>
              </a:tblPr>
              <a:tblGrid>
                <a:gridCol w="5143500"/>
                <a:gridCol w="5143500"/>
              </a:tblGrid>
              <a:tr h="53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Type</a:t>
                      </a:r>
                      <a:endParaRPr b="1"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</a:t>
                      </a:r>
                      <a:endParaRPr b="1"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Represents a binary value: </a:t>
                      </a:r>
                      <a:r>
                        <a:rPr lang="en-US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-US" sz="14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b="1"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Represents whole numbers without decimal points</a:t>
                      </a:r>
                      <a:endParaRPr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Represents a 20-byte Ethereum address</a:t>
                      </a:r>
                      <a:endParaRPr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b="1"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Represents a sequence of characters</a:t>
                      </a:r>
                      <a:endParaRPr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Bytes</a:t>
                      </a:r>
                      <a:endParaRPr b="1"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Represents a fixed-length array of bytes</a:t>
                      </a:r>
                      <a:endParaRPr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Fixed-Point Numbers</a:t>
                      </a:r>
                      <a:endParaRPr b="1"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Represents decimal numbers with a fixed number of decimal places</a:t>
                      </a:r>
                      <a:endParaRPr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Enum</a:t>
                      </a:r>
                      <a:endParaRPr b="1"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Represents a user-defined data type with a set of named values</a:t>
                      </a:r>
                      <a:endParaRPr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Mapping</a:t>
                      </a:r>
                      <a:endParaRPr b="1"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US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key-value data structure to map values to unique keys</a:t>
                      </a:r>
                      <a:endParaRPr sz="15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494281d3f_0_15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sp>
        <p:nvSpPr>
          <p:cNvPr id="247" name="Google Shape;247;g1e494281d3f_0_15"/>
          <p:cNvSpPr txBox="1"/>
          <p:nvPr/>
        </p:nvSpPr>
        <p:spPr>
          <a:xfrm>
            <a:off x="-7879" y="707275"/>
            <a:ext cx="6103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 a HexaDecimal for 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1011010100111101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e494281d3f_0_15"/>
          <p:cNvSpPr txBox="1"/>
          <p:nvPr/>
        </p:nvSpPr>
        <p:spPr>
          <a:xfrm>
            <a:off x="6240521" y="707275"/>
            <a:ext cx="61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9" name="Google Shape;249;g1e494281d3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677" y="799975"/>
            <a:ext cx="4103136" cy="59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e494281d3f_0_15"/>
          <p:cNvSpPr txBox="1"/>
          <p:nvPr/>
        </p:nvSpPr>
        <p:spPr>
          <a:xfrm>
            <a:off x="189925" y="2062150"/>
            <a:ext cx="5951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1011 in binary is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in hexadecimal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0101 in binary is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in hexadecimal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0011 in binary is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in hexadecimal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1101 in binary is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hexadecimal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So,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10110101001101101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in binary is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B5CD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in hexadecimal.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56d6b5a71_0_92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Why Learn HexaDecimal</a:t>
            </a:r>
            <a:endParaRPr/>
          </a:p>
        </p:txBody>
      </p:sp>
      <p:sp>
        <p:nvSpPr>
          <p:cNvPr id="257" name="Google Shape;257;g2556d6b5a71_0_92"/>
          <p:cNvSpPr txBox="1"/>
          <p:nvPr/>
        </p:nvSpPr>
        <p:spPr>
          <a:xfrm>
            <a:off x="-7883" y="707263"/>
            <a:ext cx="12192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Solidity and many other programming languages, the </a:t>
            </a: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bytes</a:t>
            </a: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type stores data as a sequence of bytes.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It's common to represent these bytes as </a:t>
            </a: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hexadecimal</a:t>
            </a: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values for readability and convenience.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also save a lot of storage space as well.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BYTES TYPE</a:t>
            </a:r>
            <a:endParaRPr/>
          </a:p>
        </p:txBody>
      </p:sp>
      <p:sp>
        <p:nvSpPr>
          <p:cNvPr id="264" name="Google Shape;264;p7"/>
          <p:cNvSpPr txBox="1"/>
          <p:nvPr/>
        </p:nvSpPr>
        <p:spPr>
          <a:xfrm>
            <a:off x="-7883" y="707263"/>
            <a:ext cx="121920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Represents a sequence of bytes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two types: </a:t>
            </a:r>
            <a:endParaRPr/>
          </a:p>
          <a:p>
            <a:pPr indent="-4191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○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Fixed-Sized Byte Arrays	</a:t>
            </a:r>
            <a:endParaRPr b="1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○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Dynamic-Sized Byte Arrays</a:t>
            </a:r>
            <a:endParaRPr b="1"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bytes is shorthand for byte[]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Bytes automatically converts string to hex when storing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482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•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need to forcefully convert non-string types into hex or byte format to store these values.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56d6b5a71_0_100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Example</a:t>
            </a:r>
            <a:endParaRPr/>
          </a:p>
        </p:txBody>
      </p:sp>
      <p:graphicFrame>
        <p:nvGraphicFramePr>
          <p:cNvPr id="271" name="Google Shape;271;g2556d6b5a71_0_100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{38787EFE-13E5-4693-940E-ED1C073B71BD}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Initialization 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Empty Bytes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bytes memory emptyBytes = ""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 literals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bytes memory stringBytes = "Hello, World!"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Hexadecimal Literal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bytes memory hexBytes = hex"48656c6c6f2c20576f726c6421"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From integer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bytes memory intBytes = abi.encodePacked(uint256(12345))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From 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bytes memory addressBytes = abi.encodePacked(address(0x1234)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From a bytes32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bytes memory bytes32Bytes = abi.encodePacked(bytes32(0x1234))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g2556d6b5a71_0_100"/>
          <p:cNvSpPr txBox="1"/>
          <p:nvPr/>
        </p:nvSpPr>
        <p:spPr>
          <a:xfrm>
            <a:off x="952500" y="5635250"/>
            <a:ext cx="10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these examples, abi.encodePacked is used to convert non-string types to bytes.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FIXED-SIZE BYTES ARRAYS</a:t>
            </a:r>
            <a:endParaRPr/>
          </a:p>
        </p:txBody>
      </p:sp>
      <p:sp>
        <p:nvSpPr>
          <p:cNvPr id="279" name="Google Shape;279;p8"/>
          <p:cNvSpPr txBox="1"/>
          <p:nvPr/>
        </p:nvSpPr>
        <p:spPr>
          <a:xfrm>
            <a:off x="-7883" y="707263"/>
            <a:ext cx="121920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Solidity also provides byte-sized types such as bytes1, bytes2, up to bytes32 for fixed-size byte arrays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Fixed-size byte arrays are useful when you know the exact number of bytes you want to work with.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Fixed-size byte arrays have a specific length, and you cannot add or remove elements from them.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Elements of fixed-size byte arrays can be accessed using indexing.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FIXED-SIZE BYTES ARRAYS</a:t>
            </a:r>
            <a:endParaRPr/>
          </a:p>
        </p:txBody>
      </p:sp>
      <p:pic>
        <p:nvPicPr>
          <p:cNvPr id="286" name="Google Shape;2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185862"/>
            <a:ext cx="8206156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3319462"/>
            <a:ext cx="2438400" cy="346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DEFAULT VALUES</a:t>
            </a:r>
            <a:endParaRPr/>
          </a:p>
        </p:txBody>
      </p:sp>
      <p:pic>
        <p:nvPicPr>
          <p:cNvPr id="294" name="Google Shape;2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484632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777141"/>
            <a:ext cx="3581400" cy="608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PROBLEMS</a:t>
            </a:r>
            <a:endParaRPr/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282" y="1214438"/>
            <a:ext cx="5508383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282" y="3048000"/>
            <a:ext cx="5763488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SOLUTION</a:t>
            </a:r>
            <a:endParaRPr/>
          </a:p>
        </p:txBody>
      </p:sp>
      <p:pic>
        <p:nvPicPr>
          <p:cNvPr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828800"/>
            <a:ext cx="2707369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BOOLEAN TYPE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-7883" y="707263"/>
            <a:ext cx="12192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Represents binary values: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endParaRPr b="1"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for logical operations and conditions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Logical operators such as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&amp;&amp;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(AND),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||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(OR), and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(NOT) can be used with boolean values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0200" y="3200400"/>
            <a:ext cx="1524000" cy="351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3657600"/>
            <a:ext cx="8111167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UNSIGNED INTEGER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-7883" y="707263"/>
            <a:ext cx="12191999" cy="2682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Non-negative integers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sizes available: uint8, uint16, ..., uint256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uint’n’ can store values from 0 to (2^n)-1, where ‘n’ is a number from 8 - 256 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600784"/>
            <a:ext cx="9115705" cy="2935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0" y="2743200"/>
            <a:ext cx="1524000" cy="40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56d6b5a71_0_0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Understanding Binary to Denary(Unsigned)</a:t>
            </a:r>
            <a:endParaRPr/>
          </a:p>
        </p:txBody>
      </p:sp>
      <p:sp>
        <p:nvSpPr>
          <p:cNvPr id="120" name="Google Shape;120;g2556d6b5a71_0_0"/>
          <p:cNvSpPr txBox="1"/>
          <p:nvPr/>
        </p:nvSpPr>
        <p:spPr>
          <a:xfrm>
            <a:off x="-7883" y="707263"/>
            <a:ext cx="12192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Here's an example of converting a binary number (base 2) to a decimal number (base 10)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Let's take the binary number </a:t>
            </a:r>
            <a:r>
              <a:rPr b="1" lang="en-US" sz="2200"/>
              <a:t>1000 1011</a:t>
            </a:r>
            <a:r>
              <a:rPr lang="en-US"/>
              <a:t>. </a:t>
            </a:r>
            <a:r>
              <a:rPr b="1" lang="en-US"/>
              <a:t>Uint8</a:t>
            </a:r>
            <a:endParaRPr b="1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g2556d6b5a71_0_0"/>
          <p:cNvGraphicFramePr/>
          <p:nvPr/>
        </p:nvGraphicFramePr>
        <p:xfrm>
          <a:off x="952500" y="189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{38787EFE-13E5-4693-940E-ED1C073B71BD}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2^7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2^6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2^5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2^4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2^3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2^2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2^0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g2556d6b5a71_0_0"/>
          <p:cNvSpPr txBox="1"/>
          <p:nvPr/>
        </p:nvSpPr>
        <p:spPr>
          <a:xfrm>
            <a:off x="952625" y="2939475"/>
            <a:ext cx="1028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2^7 + 2^3 + 2^1 + 2^0 = 128 + 8 + 2 + 1 = 139 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SIGNED INTEGER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-7883" y="707263"/>
            <a:ext cx="12191999" cy="2682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Includes negative numbers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sizes available: int8, int16, ..., int256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int'n' can store values from -(2^n-1) to (2^n-1)-1, where n is a constant number ranging from 8 - 256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968807"/>
            <a:ext cx="9549314" cy="2181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0" y="3200399"/>
            <a:ext cx="1752600" cy="3215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6d6b5a71_0_24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Understanding Binary to Denary(Signed)</a:t>
            </a:r>
            <a:endParaRPr/>
          </a:p>
        </p:txBody>
      </p:sp>
      <p:sp>
        <p:nvSpPr>
          <p:cNvPr id="138" name="Google Shape;138;g2556d6b5a71_0_24"/>
          <p:cNvSpPr txBox="1"/>
          <p:nvPr/>
        </p:nvSpPr>
        <p:spPr>
          <a:xfrm>
            <a:off x="-7883" y="707263"/>
            <a:ext cx="12192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Here's an example of converting a binary number (base 2) to a decimal number (base 10)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Let's take the binary number </a:t>
            </a:r>
            <a:r>
              <a:rPr b="1" lang="en-US" sz="2200"/>
              <a:t>1000 1011</a:t>
            </a:r>
            <a:r>
              <a:rPr lang="en-US"/>
              <a:t>. </a:t>
            </a:r>
            <a:r>
              <a:rPr b="1" lang="en-US"/>
              <a:t>Int8</a:t>
            </a:r>
            <a:endParaRPr b="1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g2556d6b5a71_0_24"/>
          <p:cNvGraphicFramePr/>
          <p:nvPr/>
        </p:nvGraphicFramePr>
        <p:xfrm>
          <a:off x="944625" y="23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{38787EFE-13E5-4693-940E-ED1C073B71BD}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0000"/>
                          </a:solidFill>
                        </a:rPr>
                        <a:t>2^7</a:t>
                      </a:r>
                      <a:endParaRPr b="1" sz="2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2^6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2^5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2^4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2^3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2^2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2^0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2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g2556d6b5a71_0_24"/>
          <p:cNvSpPr txBox="1"/>
          <p:nvPr/>
        </p:nvSpPr>
        <p:spPr>
          <a:xfrm>
            <a:off x="952500" y="3496650"/>
            <a:ext cx="1028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2^7) + 2^3 + 2^1 + 2^0 = 128 + 8 + 2 + 1 = -117 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56d6b5a71_0_33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Understanding Binary to Denary(Signed)</a:t>
            </a:r>
            <a:endParaRPr/>
          </a:p>
        </p:txBody>
      </p:sp>
      <p:sp>
        <p:nvSpPr>
          <p:cNvPr id="147" name="Google Shape;147;g2556d6b5a71_0_33"/>
          <p:cNvSpPr txBox="1"/>
          <p:nvPr/>
        </p:nvSpPr>
        <p:spPr>
          <a:xfrm>
            <a:off x="-7883" y="707263"/>
            <a:ext cx="12192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Here's an example of converting a binary number (base 2) to a decimal number (base 10)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Let's take the binary number </a:t>
            </a:r>
            <a:r>
              <a:rPr b="1" lang="en-US" sz="2300"/>
              <a:t>0</a:t>
            </a:r>
            <a:r>
              <a:rPr b="1" lang="en-US" sz="2300"/>
              <a:t>000 1011 </a:t>
            </a:r>
            <a:r>
              <a:rPr lang="en-US" sz="2300"/>
              <a:t>to</a:t>
            </a:r>
            <a:r>
              <a:rPr lang="en-US" sz="2300"/>
              <a:t> </a:t>
            </a:r>
            <a:r>
              <a:rPr b="1" lang="en-US" sz="2300"/>
              <a:t>Int8</a:t>
            </a:r>
            <a:endParaRPr b="1" sz="23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g2556d6b5a71_0_33"/>
          <p:cNvGraphicFramePr/>
          <p:nvPr/>
        </p:nvGraphicFramePr>
        <p:xfrm>
          <a:off x="944625" y="23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{38787EFE-13E5-4693-940E-ED1C073B71BD}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0000"/>
                          </a:solidFill>
                        </a:rPr>
                        <a:t>2^7</a:t>
                      </a:r>
                      <a:endParaRPr b="1" sz="2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2^6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2^5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2^4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2^3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2^2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2^0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2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g2556d6b5a71_0_33"/>
          <p:cNvSpPr txBox="1"/>
          <p:nvPr/>
        </p:nvSpPr>
        <p:spPr>
          <a:xfrm>
            <a:off x="952500" y="3496650"/>
            <a:ext cx="1028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^3 + 2^1 + 2^0 = 8 + 2 + 1 = 11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56d6b5a71_0_16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Binary to Denary(Signed)</a:t>
            </a:r>
            <a:endParaRPr/>
          </a:p>
        </p:txBody>
      </p:sp>
      <p:sp>
        <p:nvSpPr>
          <p:cNvPr id="156" name="Google Shape;156;g2556d6b5a71_0_16"/>
          <p:cNvSpPr txBox="1"/>
          <p:nvPr/>
        </p:nvSpPr>
        <p:spPr>
          <a:xfrm>
            <a:off x="-7883" y="707263"/>
            <a:ext cx="12192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Here's an example of converting a binary number (base 2) to a decimal number (base 10)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Let's convert the binary number </a:t>
            </a:r>
            <a:r>
              <a:rPr b="1" lang="en-US" sz="2200"/>
              <a:t>1001 1101</a:t>
            </a:r>
            <a:r>
              <a:rPr lang="en-US"/>
              <a:t> </a:t>
            </a:r>
            <a:r>
              <a:rPr lang="en-US" sz="2400"/>
              <a:t>to </a:t>
            </a:r>
            <a:r>
              <a:rPr b="1" lang="en-US" sz="2200"/>
              <a:t>I</a:t>
            </a:r>
            <a:r>
              <a:rPr b="1" lang="en-US" sz="2200"/>
              <a:t>nt8</a:t>
            </a:r>
            <a:endParaRPr b="1" sz="22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