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2" r:id="rId3"/>
    <p:sldId id="263" r:id="rId4"/>
    <p:sldId id="264" r:id="rId5"/>
    <p:sldId id="265" r:id="rId6"/>
    <p:sldId id="270" r:id="rId7"/>
    <p:sldId id="278" r:id="rId8"/>
    <p:sldId id="282" r:id="rId9"/>
    <p:sldId id="283" r:id="rId10"/>
    <p:sldId id="284" r:id="rId11"/>
    <p:sldId id="285" r:id="rId12"/>
    <p:sldId id="286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INTERFACE 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UniswapV2Pair Interface: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`UniswapV2Pair` interface declares a function named `</a:t>
            </a:r>
            <a:r>
              <a:rPr lang="en-US" sz="3200" dirty="0" err="1">
                <a:latin typeface="Century Gothic" pitchFamily="34" charset="0"/>
              </a:rPr>
              <a:t>getReserves</a:t>
            </a:r>
            <a:r>
              <a:rPr lang="en-US" sz="3200" dirty="0">
                <a:latin typeface="Century Gothic" pitchFamily="34" charset="0"/>
              </a:rPr>
              <a:t>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dirty="0" err="1">
                <a:latin typeface="Century Gothic" pitchFamily="34" charset="0"/>
              </a:rPr>
              <a:t>getReserves</a:t>
            </a:r>
            <a:r>
              <a:rPr lang="en-US" sz="3200" dirty="0">
                <a:latin typeface="Century Gothic" pitchFamily="34" charset="0"/>
              </a:rPr>
              <a:t>` function is an `external` view function that returns three values: `reserve0`, `reserve1`, and `</a:t>
            </a:r>
            <a:r>
              <a:rPr lang="en-US" sz="3200" dirty="0" err="1">
                <a:latin typeface="Century Gothic" pitchFamily="34" charset="0"/>
              </a:rPr>
              <a:t>blockTimestampLast</a:t>
            </a:r>
            <a:r>
              <a:rPr lang="en-US" sz="3200" dirty="0">
                <a:latin typeface="Century Gothic" pitchFamily="34" charset="0"/>
              </a:rPr>
              <a:t>`. These values represent the reserves of the token pair and the block timestamp of the last update.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</p:spTree>
    <p:extLst>
      <p:ext uri="{BB962C8B-B14F-4D97-AF65-F5344CB8AC3E}">
        <p14:creationId xmlns:p14="http://schemas.microsoft.com/office/powerpoint/2010/main" val="8427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dirty="0" err="1">
                <a:latin typeface="Century Gothic" pitchFamily="34" charset="0"/>
              </a:rPr>
              <a:t>UniswapExample</a:t>
            </a:r>
            <a:r>
              <a:rPr lang="en-US" sz="3200" dirty="0">
                <a:latin typeface="Century Gothic" pitchFamily="34" charset="0"/>
              </a:rPr>
              <a:t>` contract is a Solidity contract that demonstrates the usage of the Uniswap interfaces.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declares three private variables: `factory`, `</a:t>
            </a:r>
            <a:r>
              <a:rPr lang="en-US" sz="3200" dirty="0" err="1">
                <a:latin typeface="Century Gothic" pitchFamily="34" charset="0"/>
              </a:rPr>
              <a:t>dai</a:t>
            </a:r>
            <a:r>
              <a:rPr lang="en-US" sz="3200" dirty="0">
                <a:latin typeface="Century Gothic" pitchFamily="34" charset="0"/>
              </a:rPr>
              <a:t>`, and `</a:t>
            </a:r>
            <a:r>
              <a:rPr lang="en-US" sz="3200" dirty="0" err="1">
                <a:latin typeface="Century Gothic" pitchFamily="34" charset="0"/>
              </a:rPr>
              <a:t>weth</a:t>
            </a:r>
            <a:r>
              <a:rPr lang="en-US" sz="3200" dirty="0">
                <a:latin typeface="Century Gothic" pitchFamily="34" charset="0"/>
              </a:rPr>
              <a:t>`, which store the addresses of the Uniswap factory, DAI token, and WETH token, respectively.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dirty="0" err="1">
                <a:latin typeface="Century Gothic" pitchFamily="34" charset="0"/>
              </a:rPr>
              <a:t>getTokenReserves</a:t>
            </a:r>
            <a:r>
              <a:rPr lang="en-US" sz="3200" dirty="0">
                <a:latin typeface="Century Gothic" pitchFamily="34" charset="0"/>
              </a:rPr>
              <a:t>` function is an `external` view function that returns the reserves of the DAI-WETH token pair.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</p:spTree>
    <p:extLst>
      <p:ext uri="{BB962C8B-B14F-4D97-AF65-F5344CB8AC3E}">
        <p14:creationId xmlns:p14="http://schemas.microsoft.com/office/powerpoint/2010/main" val="28477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 lnSpcReduction="2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Inside the `</a:t>
            </a:r>
            <a:r>
              <a:rPr lang="en-US" sz="3200" dirty="0" err="1">
                <a:latin typeface="Century Gothic" pitchFamily="34" charset="0"/>
              </a:rPr>
              <a:t>getTokenReserves</a:t>
            </a:r>
            <a:r>
              <a:rPr lang="en-US" sz="3200" dirty="0">
                <a:latin typeface="Century Gothic" pitchFamily="34" charset="0"/>
              </a:rPr>
              <a:t>` function, it uses the `UniswapV2Factory` interface to get the pair address for the DAI-WETH tokens by calling `</a:t>
            </a:r>
            <a:r>
              <a:rPr lang="en-US" sz="3200" dirty="0" err="1">
                <a:latin typeface="Century Gothic" pitchFamily="34" charset="0"/>
              </a:rPr>
              <a:t>getPair</a:t>
            </a:r>
            <a:r>
              <a:rPr lang="en-US" sz="3200" dirty="0">
                <a:latin typeface="Century Gothic" pitchFamily="34" charset="0"/>
              </a:rPr>
              <a:t>` with the `</a:t>
            </a:r>
            <a:r>
              <a:rPr lang="en-US" sz="3200" dirty="0" err="1">
                <a:latin typeface="Century Gothic" pitchFamily="34" charset="0"/>
              </a:rPr>
              <a:t>dai</a:t>
            </a:r>
            <a:r>
              <a:rPr lang="en-US" sz="3200" dirty="0">
                <a:latin typeface="Century Gothic" pitchFamily="34" charset="0"/>
              </a:rPr>
              <a:t>` and `</a:t>
            </a:r>
            <a:r>
              <a:rPr lang="en-US" sz="3200" dirty="0" err="1">
                <a:latin typeface="Century Gothic" pitchFamily="34" charset="0"/>
              </a:rPr>
              <a:t>weth</a:t>
            </a:r>
            <a:r>
              <a:rPr lang="en-US" sz="3200" dirty="0">
                <a:latin typeface="Century Gothic" pitchFamily="34" charset="0"/>
              </a:rPr>
              <a:t>` addresses.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Then, it uses the `UniswapV2Pair` interface to get the reserves of the token pair by calling `</a:t>
            </a:r>
            <a:r>
              <a:rPr lang="en-US" sz="3200" dirty="0" err="1">
                <a:latin typeface="Century Gothic" pitchFamily="34" charset="0"/>
              </a:rPr>
              <a:t>getReserves</a:t>
            </a:r>
            <a:r>
              <a:rPr lang="en-US" sz="3200" dirty="0">
                <a:latin typeface="Century Gothic" pitchFamily="34" charset="0"/>
              </a:rPr>
              <a:t>` on the obtained pair address.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Finally, it returns the values of `reserve0` and `reserve1`, representing the token reserves.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</p:spTree>
    <p:extLst>
      <p:ext uri="{BB962C8B-B14F-4D97-AF65-F5344CB8AC3E}">
        <p14:creationId xmlns:p14="http://schemas.microsoft.com/office/powerpoint/2010/main" val="2912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Reusability: </a:t>
            </a:r>
            <a:r>
              <a:rPr lang="en-US" sz="3200" dirty="0">
                <a:latin typeface="Century Gothic" pitchFamily="34" charset="0"/>
              </a:rPr>
              <a:t>Interfaces can be implemented by multiple contracts, promoting code reuse.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Clarity and Readability: </a:t>
            </a:r>
            <a:r>
              <a:rPr lang="en-US" sz="3200" dirty="0">
                <a:latin typeface="Century Gothic" pitchFamily="34" charset="0"/>
              </a:rPr>
              <a:t>Clearly defines the expected interface for external communication.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Easier Testing: </a:t>
            </a:r>
            <a:r>
              <a:rPr lang="en-US" sz="3200" dirty="0">
                <a:latin typeface="Century Gothic" pitchFamily="34" charset="0"/>
              </a:rPr>
              <a:t>Interfaces provide clear boundaries for mocking and testing.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4888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No State Variables: </a:t>
            </a:r>
            <a:r>
              <a:rPr lang="en-US" sz="3200" dirty="0">
                <a:latin typeface="Century Gothic" pitchFamily="34" charset="0"/>
              </a:rPr>
              <a:t>Interfaces cannot declare state variables.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No Constructors: </a:t>
            </a:r>
            <a:r>
              <a:rPr lang="en-US" sz="3200" dirty="0">
                <a:latin typeface="Century Gothic" pitchFamily="34" charset="0"/>
              </a:rPr>
              <a:t>Interfaces cannot have constructors.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Only External Functions: </a:t>
            </a:r>
            <a:r>
              <a:rPr lang="en-US" sz="3200" dirty="0">
                <a:latin typeface="Century Gothic" pitchFamily="34" charset="0"/>
              </a:rPr>
              <a:t>All functions in interfaces are implicitly external.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Pure and View Functions: </a:t>
            </a:r>
            <a:r>
              <a:rPr lang="en-US" sz="3200" dirty="0">
                <a:latin typeface="Century Gothic" pitchFamily="34" charset="0"/>
              </a:rPr>
              <a:t>Interfaces can include pure and view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No Function Implementations: </a:t>
            </a:r>
            <a:r>
              <a:rPr lang="en-US" sz="3200" dirty="0">
                <a:latin typeface="Century Gothic" pitchFamily="34" charset="0"/>
              </a:rPr>
              <a:t>Interfaces only define function signatures without the actual logic.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in 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3975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Name Conventions: </a:t>
            </a:r>
            <a:r>
              <a:rPr lang="en-US" sz="3200" dirty="0">
                <a:latin typeface="Century Gothic" pitchFamily="34" charset="0"/>
              </a:rPr>
              <a:t>Use clear and descriptive names for interface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Documentation: </a:t>
            </a:r>
            <a:r>
              <a:rPr lang="en-US" sz="3200" dirty="0">
                <a:latin typeface="Century Gothic" pitchFamily="34" charset="0"/>
              </a:rPr>
              <a:t>Document the purpose and usage of each interface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Versioning: </a:t>
            </a:r>
            <a:r>
              <a:rPr lang="en-US" sz="3200" dirty="0">
                <a:latin typeface="Century Gothic" pitchFamily="34" charset="0"/>
              </a:rPr>
              <a:t>Consider versioning the interfaces to ensure compatibility.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Best Practices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1333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Interfaces provide a standard way to interact with external contracts and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They define function signatures without implementation.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Interfaces enhance code reusability, decoupling, and interoperability.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485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An interface is a contract that defines a set of functions without implementing their logic.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Purpose: </a:t>
            </a:r>
            <a:r>
              <a:rPr lang="en-US" sz="3200" dirty="0">
                <a:latin typeface="Century Gothic" pitchFamily="34" charset="0"/>
              </a:rPr>
              <a:t>Defines a standard interface for communication between contracts.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What is an Interface?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Interoperability: </a:t>
            </a:r>
            <a:r>
              <a:rPr lang="en-US" sz="3200" dirty="0">
                <a:latin typeface="Century Gothic" pitchFamily="34" charset="0"/>
              </a:rPr>
              <a:t>Enables interaction with external contracts and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Code Decoupling: </a:t>
            </a:r>
            <a:r>
              <a:rPr lang="en-US" sz="3200" dirty="0">
                <a:latin typeface="Century Gothic" pitchFamily="34" charset="0"/>
              </a:rPr>
              <a:t>Allows contracts to communicate without exposing their internal implementation details.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Standardization: </a:t>
            </a:r>
            <a:r>
              <a:rPr lang="en-US" sz="3200" dirty="0">
                <a:latin typeface="Century Gothic" pitchFamily="34" charset="0"/>
              </a:rPr>
              <a:t>Facilitates integration with existing contract interfaces and frameworks.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Use Interfaces?</a:t>
            </a:r>
          </a:p>
        </p:txBody>
      </p:sp>
    </p:spTree>
    <p:extLst>
      <p:ext uri="{BB962C8B-B14F-4D97-AF65-F5344CB8AC3E}">
        <p14:creationId xmlns:p14="http://schemas.microsoft.com/office/powerpoint/2010/main" val="24176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interfaces when you need to interact with external contracts or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Examples: </a:t>
            </a:r>
            <a:r>
              <a:rPr lang="en-US" sz="3200" dirty="0">
                <a:latin typeface="Century Gothic" pitchFamily="34" charset="0"/>
              </a:rPr>
              <a:t>Interacting with third-party contracts, accessing external data sources, integrating with decentralized exchanges.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Interfaces?</a:t>
            </a:r>
          </a:p>
        </p:txBody>
      </p:sp>
    </p:spTree>
    <p:extLst>
      <p:ext uri="{BB962C8B-B14F-4D97-AF65-F5344CB8AC3E}">
        <p14:creationId xmlns:p14="http://schemas.microsoft.com/office/powerpoint/2010/main" val="32868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Declare the interface using the `interface` keyword.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Functions: </a:t>
            </a:r>
            <a:r>
              <a:rPr lang="en-US" sz="3200" dirty="0">
                <a:latin typeface="Century Gothic" pitchFamily="34" charset="0"/>
              </a:rPr>
              <a:t>Define function signatures without implementation.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Example:</a:t>
            </a:r>
            <a:endParaRPr lang="en-US" b="1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 of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A33B6-5902-7BB9-6B2F-0EBC96A2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13" y="3360682"/>
            <a:ext cx="83229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Variables in Solidity are used to store and manipulate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They are declared with a specific data type and can hold values of that type.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Variables in solidity programming</a:t>
            </a:r>
          </a:p>
        </p:txBody>
      </p:sp>
    </p:spTree>
    <p:extLst>
      <p:ext uri="{BB962C8B-B14F-4D97-AF65-F5344CB8AC3E}">
        <p14:creationId xmlns:p14="http://schemas.microsoft.com/office/powerpoint/2010/main" val="30140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272B5-4375-FD95-28BD-58B0A456D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7" y="1181099"/>
            <a:ext cx="1188420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14543-93C8-8BFC-FDCE-9496D255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" y="1692165"/>
            <a:ext cx="1209407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UniswapV2Factory Interface: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`UniswapV2Factory` interface declares a function named `</a:t>
            </a:r>
            <a:r>
              <a:rPr lang="en-US" sz="3200" dirty="0" err="1">
                <a:latin typeface="Century Gothic" pitchFamily="34" charset="0"/>
              </a:rPr>
              <a:t>getPair</a:t>
            </a:r>
            <a:r>
              <a:rPr lang="en-US" sz="3200" dirty="0">
                <a:latin typeface="Century Gothic" pitchFamily="34" charset="0"/>
              </a:rPr>
              <a:t>` that takes two addresses (`</a:t>
            </a:r>
            <a:r>
              <a:rPr lang="en-US" sz="3200" dirty="0" err="1">
                <a:latin typeface="Century Gothic" pitchFamily="34" charset="0"/>
              </a:rPr>
              <a:t>tokenA</a:t>
            </a:r>
            <a:r>
              <a:rPr lang="en-US" sz="3200" dirty="0">
                <a:latin typeface="Century Gothic" pitchFamily="34" charset="0"/>
              </a:rPr>
              <a:t>` and `</a:t>
            </a:r>
            <a:r>
              <a:rPr lang="en-US" sz="3200" dirty="0" err="1">
                <a:latin typeface="Century Gothic" pitchFamily="34" charset="0"/>
              </a:rPr>
              <a:t>tokenB</a:t>
            </a:r>
            <a:r>
              <a:rPr lang="en-US" sz="3200" dirty="0">
                <a:latin typeface="Century Gothic" pitchFamily="34" charset="0"/>
              </a:rPr>
              <a:t>`) as parameters.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dirty="0" err="1">
                <a:latin typeface="Century Gothic" pitchFamily="34" charset="0"/>
              </a:rPr>
              <a:t>getPair</a:t>
            </a:r>
            <a:r>
              <a:rPr lang="en-US" sz="3200" dirty="0">
                <a:latin typeface="Century Gothic" pitchFamily="34" charset="0"/>
              </a:rPr>
              <a:t>` function is an `external` view function that returns an `address` representing the pair of tokens.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err="1">
                <a:latin typeface="Arial Rounded MT Bold" pitchFamily="34" charset="0"/>
              </a:rPr>
              <a:t>UniswapExample</a:t>
            </a:r>
            <a:r>
              <a:rPr lang="en-US" sz="4000" b="1" cap="all" dirty="0">
                <a:latin typeface="Arial Rounded MT Bold" pitchFamily="34" charset="0"/>
              </a:rPr>
              <a:t> Contract</a:t>
            </a:r>
          </a:p>
        </p:txBody>
      </p:sp>
    </p:spTree>
    <p:extLst>
      <p:ext uri="{BB962C8B-B14F-4D97-AF65-F5344CB8AC3E}">
        <p14:creationId xmlns:p14="http://schemas.microsoft.com/office/powerpoint/2010/main" val="22197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632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Century Gothic</vt:lpstr>
      <vt:lpstr>Office Theme</vt:lpstr>
      <vt:lpstr>INTERFACE  IN SOLIDITY</vt:lpstr>
      <vt:lpstr> What is an Interface?</vt:lpstr>
      <vt:lpstr>Why Use Interfaces?</vt:lpstr>
      <vt:lpstr>When to Use Interfaces?</vt:lpstr>
      <vt:lpstr>Basic Syntax of Interfaces</vt:lpstr>
      <vt:lpstr>Variables in solidity programming</vt:lpstr>
      <vt:lpstr>UniswapExample Contract</vt:lpstr>
      <vt:lpstr>UniswapExample Contract</vt:lpstr>
      <vt:lpstr>UniswapExample Contract</vt:lpstr>
      <vt:lpstr>UniswapExample Contract</vt:lpstr>
      <vt:lpstr>UniswapExample Contract</vt:lpstr>
      <vt:lpstr>UniswapExample Contract</vt:lpstr>
      <vt:lpstr>Benefits of Using Interfaces</vt:lpstr>
      <vt:lpstr>Restrictions in Using Interfaces</vt:lpstr>
      <vt:lpstr>Best Practices and Considerations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2023-06-26T04:56:56Z</dcterms:modified>
</cp:coreProperties>
</file>