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76" r:id="rId9"/>
    <p:sldId id="27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CALL FUNCTION</a:t>
            </a:r>
            <a:br>
              <a:rPr lang="en-US" sz="5500" b="1" dirty="0"/>
            </a:br>
            <a:r>
              <a:rPr lang="en-US" sz="5500" b="1" dirty="0"/>
              <a:t>IN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`Receiver` contract defines a fallback function and a function `F1` that emits an event when called.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`Caller` contract uses the call function to invoke `F1` on the `Receiver` contract and receive the return value.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`Caller` contract also demonstrates how calling a non-existent function triggers the fallback function.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Explanation of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4067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call function in Solidity provides a way to invoke external contract functions and retrieve their return values.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offers flexibility in interacting with other contracts, even when the source code is not available.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Care should be taken to provide correct function signatures and handle the return data and success flag properly.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81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call function in Solidity is a low-level function used to invoke external contract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provides a way to interact with contracts whose source code may not be available.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Purpose: </a:t>
            </a:r>
            <a:r>
              <a:rPr lang="en-US" sz="3200" dirty="0">
                <a:latin typeface="Century Gothic" pitchFamily="34" charset="0"/>
              </a:rPr>
              <a:t>The call function allows contracts to call external contract functions and receive their return values.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Usage: </a:t>
            </a:r>
            <a:r>
              <a:rPr lang="en-US" sz="3200" dirty="0">
                <a:latin typeface="Century Gothic" pitchFamily="34" charset="0"/>
              </a:rPr>
              <a:t>It is commonly used to invoke functions on other contracts, especially when the function signatures are known.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Purpose and Usage</a:t>
            </a:r>
          </a:p>
        </p:txBody>
      </p:sp>
    </p:spTree>
    <p:extLst>
      <p:ext uri="{BB962C8B-B14F-4D97-AF65-F5344CB8AC3E}">
        <p14:creationId xmlns:p14="http://schemas.microsoft.com/office/powerpoint/2010/main" val="16313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Interacting with External Contracts: </a:t>
            </a:r>
            <a:r>
              <a:rPr lang="en-US" sz="3200" dirty="0">
                <a:latin typeface="Century Gothic" pitchFamily="34" charset="0"/>
              </a:rPr>
              <a:t>Call function enables interaction with external contracts by invoking their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Accessing Return Values: </a:t>
            </a:r>
            <a:r>
              <a:rPr lang="en-US" sz="3200" dirty="0">
                <a:latin typeface="Century Gothic" pitchFamily="34" charset="0"/>
              </a:rPr>
              <a:t>Call function allows retrieving return values from external contract function calls.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Flexible Gas and Value Specification: </a:t>
            </a:r>
            <a:r>
              <a:rPr lang="en-US" sz="3200" dirty="0">
                <a:latin typeface="Century Gothic" pitchFamily="34" charset="0"/>
              </a:rPr>
              <a:t>Call function allows specifying the amount of gas and value to send along with the function call.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Call Function</a:t>
            </a:r>
          </a:p>
        </p:txBody>
      </p:sp>
    </p:spTree>
    <p:extLst>
      <p:ext uri="{BB962C8B-B14F-4D97-AF65-F5344CB8AC3E}">
        <p14:creationId xmlns:p14="http://schemas.microsoft.com/office/powerpoint/2010/main" val="14811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`</a:t>
            </a:r>
            <a:r>
              <a:rPr lang="en-US" sz="3200" dirty="0" err="1">
                <a:latin typeface="Century Gothic" pitchFamily="34" charset="0"/>
              </a:rPr>
              <a:t>address.call</a:t>
            </a:r>
            <a:r>
              <a:rPr lang="en-US" sz="3200" dirty="0">
                <a:latin typeface="Century Gothic" pitchFamily="34" charset="0"/>
              </a:rPr>
              <a:t>{value: amount, gas: </a:t>
            </a:r>
            <a:r>
              <a:rPr lang="en-US" sz="3200" dirty="0" err="1">
                <a:latin typeface="Century Gothic" pitchFamily="34" charset="0"/>
              </a:rPr>
              <a:t>gasAmount</a:t>
            </a:r>
            <a:r>
              <a:rPr lang="en-US" sz="3200" dirty="0">
                <a:latin typeface="Century Gothic" pitchFamily="34" charset="0"/>
              </a:rPr>
              <a:t>}(</a:t>
            </a:r>
            <a:r>
              <a:rPr lang="en-US" sz="3200" dirty="0" err="1">
                <a:latin typeface="Century Gothic" pitchFamily="34" charset="0"/>
              </a:rPr>
              <a:t>functionSignature</a:t>
            </a:r>
            <a:r>
              <a:rPr lang="en-US" sz="3200" dirty="0">
                <a:latin typeface="Century Gothic" pitchFamily="34" charset="0"/>
              </a:rPr>
              <a:t>)`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`address`: </a:t>
            </a:r>
            <a:r>
              <a:rPr lang="en-US" sz="3200" dirty="0">
                <a:latin typeface="Century Gothic" pitchFamily="34" charset="0"/>
              </a:rPr>
              <a:t>The address of the contract to call.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`value`: </a:t>
            </a:r>
            <a:r>
              <a:rPr lang="en-US" sz="3200" dirty="0">
                <a:latin typeface="Century Gothic" pitchFamily="34" charset="0"/>
              </a:rPr>
              <a:t>The amount of Ether to send with the call.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`gas`: </a:t>
            </a:r>
            <a:r>
              <a:rPr lang="en-US" sz="3200" dirty="0">
                <a:latin typeface="Century Gothic" pitchFamily="34" charset="0"/>
              </a:rPr>
              <a:t>The amount of gas to allocate for the call.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`</a:t>
            </a:r>
            <a:r>
              <a:rPr lang="en-US" sz="3200" b="1" dirty="0" err="1">
                <a:latin typeface="Century Gothic" pitchFamily="34" charset="0"/>
              </a:rPr>
              <a:t>functionSignature</a:t>
            </a:r>
            <a:r>
              <a:rPr lang="en-US" sz="3200" b="1" dirty="0">
                <a:latin typeface="Century Gothic" pitchFamily="34" charset="0"/>
              </a:rPr>
              <a:t>`: </a:t>
            </a:r>
            <a:r>
              <a:rPr lang="en-US" sz="3200" dirty="0">
                <a:latin typeface="Century Gothic" pitchFamily="34" charset="0"/>
              </a:rPr>
              <a:t>The signature of the function to call, encoded using `</a:t>
            </a:r>
            <a:r>
              <a:rPr lang="en-US" sz="3200" dirty="0" err="1">
                <a:latin typeface="Century Gothic" pitchFamily="34" charset="0"/>
              </a:rPr>
              <a:t>abi.encodeWithSignature</a:t>
            </a:r>
            <a:r>
              <a:rPr lang="en-US" sz="3200" dirty="0">
                <a:latin typeface="Century Gothic" pitchFamily="34" charset="0"/>
              </a:rPr>
              <a:t>`.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Syntax</a:t>
            </a:r>
          </a:p>
        </p:txBody>
      </p:sp>
    </p:spTree>
    <p:extLst>
      <p:ext uri="{BB962C8B-B14F-4D97-AF65-F5344CB8AC3E}">
        <p14:creationId xmlns:p14="http://schemas.microsoft.com/office/powerpoint/2010/main" val="41099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Incorrect Function Signatures: </a:t>
            </a:r>
            <a:r>
              <a:rPr lang="en-US" sz="3200" dirty="0">
                <a:latin typeface="Century Gothic" pitchFamily="34" charset="0"/>
              </a:rPr>
              <a:t>Providing incorrect function signatures can result in unexpected behavior or failure of the call.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Gas Limitations: </a:t>
            </a:r>
            <a:r>
              <a:rPr lang="en-US" sz="3200" dirty="0">
                <a:latin typeface="Century Gothic" pitchFamily="34" charset="0"/>
              </a:rPr>
              <a:t>The gas provided to the call is limited and can impact the execution of the called function.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Error Handling: </a:t>
            </a:r>
            <a:r>
              <a:rPr lang="en-US" sz="3200" dirty="0">
                <a:latin typeface="Century Gothic" pitchFamily="34" charset="0"/>
              </a:rPr>
              <a:t>The call function returns a </a:t>
            </a:r>
            <a:r>
              <a:rPr lang="en-US" sz="3200" dirty="0" err="1">
                <a:latin typeface="Century Gothic" pitchFamily="34" charset="0"/>
              </a:rPr>
              <a:t>boolean</a:t>
            </a:r>
            <a:r>
              <a:rPr lang="en-US" sz="3200" dirty="0">
                <a:latin typeface="Century Gothic" pitchFamily="34" charset="0"/>
              </a:rPr>
              <a:t> success flag and a bytes array for error handling and retrieving return data.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and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490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7D2CA-B0AA-0B31-8922-52383DC6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431"/>
            <a:ext cx="12192000" cy="57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27C9-558E-6DD9-2BC6-70CC9290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447800"/>
            <a:ext cx="12115800" cy="45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Code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48523-3FDC-12D2-17B5-28FFD9FE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" y="1600200"/>
            <a:ext cx="121045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419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Office Theme</vt:lpstr>
      <vt:lpstr>CALL FUNCTION IN SOLIDITY</vt:lpstr>
      <vt:lpstr>Introduction</vt:lpstr>
      <vt:lpstr>Purpose and Usage</vt:lpstr>
      <vt:lpstr>Benefits of Using Call Function</vt:lpstr>
      <vt:lpstr>Basic Syntax</vt:lpstr>
      <vt:lpstr>Restrictions and Considerations</vt:lpstr>
      <vt:lpstr>Code Example</vt:lpstr>
      <vt:lpstr>Code Example</vt:lpstr>
      <vt:lpstr>Code Example</vt:lpstr>
      <vt:lpstr>Explanation of the Code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795</cp:revision>
  <dcterms:created xsi:type="dcterms:W3CDTF">2006-08-16T00:00:00Z</dcterms:created>
  <dcterms:modified xsi:type="dcterms:W3CDTF">2023-06-27T19:26:57Z</dcterms:modified>
</cp:coreProperties>
</file>