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2" r:id="rId3"/>
    <p:sldId id="263" r:id="rId4"/>
    <p:sldId id="264" r:id="rId5"/>
    <p:sldId id="267" r:id="rId6"/>
    <p:sldId id="268" r:id="rId7"/>
    <p:sldId id="269" r:id="rId8"/>
    <p:sldId id="277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2" autoAdjust="0"/>
    <p:restoredTop sz="85317" autoAdjust="0"/>
  </p:normalViewPr>
  <p:slideViewPr>
    <p:cSldViewPr>
      <p:cViewPr varScale="1">
        <p:scale>
          <a:sx n="71" d="100"/>
          <a:sy n="71" d="100"/>
        </p:scale>
        <p:origin x="1090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7EF1-0D1A-403C-B1FA-C5BA444A3D5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71A0F-B233-4B9A-BA41-558A2014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4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8D7F-AEC3-6B1F-E721-422E9F3CF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6150" y="914400"/>
            <a:ext cx="5219700" cy="4114800"/>
          </a:xfrm>
        </p:spPr>
        <p:txBody>
          <a:bodyPr>
            <a:normAutofit/>
          </a:bodyPr>
          <a:lstStyle/>
          <a:p>
            <a:r>
              <a:rPr lang="en-US" sz="5500" b="1" dirty="0"/>
              <a:t>CALLING OTHER </a:t>
            </a:r>
            <a:br>
              <a:rPr lang="en-US" sz="5500" b="1" dirty="0"/>
            </a:br>
            <a:r>
              <a:rPr lang="en-US" sz="5500" b="1" dirty="0"/>
              <a:t>CONTRACTS</a:t>
            </a:r>
          </a:p>
        </p:txBody>
      </p:sp>
    </p:spTree>
    <p:extLst>
      <p:ext uri="{BB962C8B-B14F-4D97-AF65-F5344CB8AC3E}">
        <p14:creationId xmlns:p14="http://schemas.microsoft.com/office/powerpoint/2010/main" val="312723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In Solidity, there are multiple ways to call functions in other contracts.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One of the approaches is using low-level calls, which provides more flexibility and control over the interaction.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However this method is generally not recommended</a:t>
            </a:r>
            <a:endParaRPr lang="en-US" sz="3200" dirty="0">
              <a:latin typeface="Century Gothic" pitchFamily="34" charset="0"/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288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 A low-level call is a direct way to invoke functions in other contracts.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allows for dynamic dispatch and provides the ability to pass arbitrary data to the target contract.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What is a Low-level Call?</a:t>
            </a:r>
          </a:p>
        </p:txBody>
      </p:sp>
    </p:spTree>
    <p:extLst>
      <p:ext uri="{BB962C8B-B14F-4D97-AF65-F5344CB8AC3E}">
        <p14:creationId xmlns:p14="http://schemas.microsoft.com/office/powerpoint/2010/main" val="321458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Contract Interaction: </a:t>
            </a:r>
            <a:r>
              <a:rPr lang="en-US" sz="3200" dirty="0">
                <a:latin typeface="Century Gothic" pitchFamily="34" charset="0"/>
              </a:rPr>
              <a:t>Low-level call is used to invoke functions in other contracts to perform various operations.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Interoperability: </a:t>
            </a:r>
            <a:r>
              <a:rPr lang="en-US" sz="3200" dirty="0">
                <a:latin typeface="Century Gothic" pitchFamily="34" charset="0"/>
              </a:rPr>
              <a:t>It enables communication and integration with external contracts or systems.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Where is Low-level Call Used?</a:t>
            </a:r>
          </a:p>
        </p:txBody>
      </p:sp>
    </p:spTree>
    <p:extLst>
      <p:ext uri="{BB962C8B-B14F-4D97-AF65-F5344CB8AC3E}">
        <p14:creationId xmlns:p14="http://schemas.microsoft.com/office/powerpoint/2010/main" val="326225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 lnSpcReduction="10000"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Flexibility: </a:t>
            </a:r>
            <a:r>
              <a:rPr lang="en-US" sz="3200" dirty="0">
                <a:latin typeface="Century Gothic" pitchFamily="34" charset="0"/>
              </a:rPr>
              <a:t>Allows calling any function in a contract dynamically, even if the function is not exposed in the contract's interface.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Custom Data Encoding: </a:t>
            </a:r>
            <a:r>
              <a:rPr lang="en-US" sz="3200" dirty="0">
                <a:latin typeface="Century Gothic" pitchFamily="34" charset="0"/>
              </a:rPr>
              <a:t>Provides the ability to encode and pass custom data to the target contract.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Gas Estimation: </a:t>
            </a:r>
            <a:r>
              <a:rPr lang="en-US" sz="3200" dirty="0">
                <a:latin typeface="Century Gothic" pitchFamily="34" charset="0"/>
              </a:rPr>
              <a:t>Low-level call returns a </a:t>
            </a:r>
            <a:r>
              <a:rPr lang="en-US" sz="3200" dirty="0" err="1">
                <a:latin typeface="Century Gothic" pitchFamily="34" charset="0"/>
              </a:rPr>
              <a:t>boolean</a:t>
            </a:r>
            <a:r>
              <a:rPr lang="en-US" sz="3200" dirty="0">
                <a:latin typeface="Century Gothic" pitchFamily="34" charset="0"/>
              </a:rPr>
              <a:t> value indicating the success or failure of the call, enabling better gas estimation.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Benefits of Using Low-level Call</a:t>
            </a:r>
          </a:p>
        </p:txBody>
      </p:sp>
    </p:spTree>
    <p:extLst>
      <p:ext uri="{BB962C8B-B14F-4D97-AF65-F5344CB8AC3E}">
        <p14:creationId xmlns:p14="http://schemas.microsoft.com/office/powerpoint/2010/main" val="415655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Error Handling: </a:t>
            </a:r>
            <a:r>
              <a:rPr lang="en-US" sz="3200" dirty="0">
                <a:latin typeface="Century Gothic" pitchFamily="34" charset="0"/>
              </a:rPr>
              <a:t>It's important to handle the return value of the low-level call to handle any potential errors.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Security: </a:t>
            </a:r>
            <a:r>
              <a:rPr lang="en-US" sz="3200" dirty="0">
                <a:latin typeface="Century Gothic" pitchFamily="34" charset="0"/>
              </a:rPr>
              <a:t>Care should be taken when passing user-provided data to prevent vulnerabilities like reentrancy attacks.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Considerations in Using Low-level Call</a:t>
            </a:r>
          </a:p>
        </p:txBody>
      </p:sp>
    </p:spTree>
    <p:extLst>
      <p:ext uri="{BB962C8B-B14F-4D97-AF65-F5344CB8AC3E}">
        <p14:creationId xmlns:p14="http://schemas.microsoft.com/office/powerpoint/2010/main" val="94729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-</a:t>
            </a:r>
            <a:endParaRPr lang="en-AU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Code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431DA-8C01-AD36-6E23-718436AF0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229" y="937708"/>
            <a:ext cx="9835541" cy="592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9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-</a:t>
            </a:r>
            <a:endParaRPr lang="en-AU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Code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D8710-0986-79DB-2113-88F16DF79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70" y="939502"/>
            <a:ext cx="10033059" cy="592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4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Low-level call provides a flexible and dynamic way to call functions in other contracts.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is useful for scenarios where the target contract or function is not known at compile time or custom data handling is required.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Care should be taken for error handling and security considerations when using low-level call.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18551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4092</TotalTime>
  <Words>293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Calibri</vt:lpstr>
      <vt:lpstr>Century Gothic</vt:lpstr>
      <vt:lpstr>Office Theme</vt:lpstr>
      <vt:lpstr>CALLING OTHER  CONTRACTS</vt:lpstr>
      <vt:lpstr>Introduction</vt:lpstr>
      <vt:lpstr>What is a Low-level Call?</vt:lpstr>
      <vt:lpstr>Where is Low-level Call Used?</vt:lpstr>
      <vt:lpstr>Benefits of Using Low-level Call</vt:lpstr>
      <vt:lpstr>Considerations in Using Low-level Call</vt:lpstr>
      <vt:lpstr>Code Example</vt:lpstr>
      <vt:lpstr>Code 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EE-382: Advanced Computer Networks</dc:title>
  <dc:creator>seecs</dc:creator>
  <cp:lastModifiedBy>Muhammad Saad Munawar</cp:lastModifiedBy>
  <cp:revision>794</cp:revision>
  <dcterms:created xsi:type="dcterms:W3CDTF">2006-08-16T00:00:00Z</dcterms:created>
  <dcterms:modified xsi:type="dcterms:W3CDTF">2023-06-29T08:04:57Z</dcterms:modified>
</cp:coreProperties>
</file>