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5" roundtripDataSignature="AMtx7mje+aExvdhu5yhHqjEHW6GHaOml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734068a7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5734068a7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734068a7e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5734068a7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9"/>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9"/>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2389717" y="612775"/>
            <a:ext cx="7315200" cy="4114800"/>
          </a:xfrm>
          <a:prstGeom prst="rect">
            <a:avLst/>
          </a:prstGeom>
          <a:noFill/>
          <a:ln>
            <a:noFill/>
          </a:ln>
        </p:spPr>
      </p:sp>
      <p:sp>
        <p:nvSpPr>
          <p:cNvPr id="68" name="Google Shape;68;p3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44000"/>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3486150" y="914400"/>
            <a:ext cx="5219700" cy="4114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500"/>
              <a:buFont typeface="Calibri"/>
              <a:buNone/>
            </a:pPr>
            <a:r>
              <a:rPr b="1" lang="en-US" sz="5500"/>
              <a:t>INTRODUCTION TO</a:t>
            </a:r>
            <a:br>
              <a:rPr b="1" lang="en-US" sz="5500"/>
            </a:br>
            <a:r>
              <a:rPr b="1" lang="en-US" sz="5500"/>
              <a:t>REMIX 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t>
            </a:r>
            <a:endParaRPr/>
          </a:p>
        </p:txBody>
      </p:sp>
      <p:sp>
        <p:nvSpPr>
          <p:cNvPr id="143" name="Google Shape;143;p10"/>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ACCESSING REMIX IDE</a:t>
            </a:r>
            <a:endParaRPr/>
          </a:p>
        </p:txBody>
      </p:sp>
      <p:pic>
        <p:nvPicPr>
          <p:cNvPr id="144" name="Google Shape;144;p10"/>
          <p:cNvPicPr preferRelativeResize="0"/>
          <p:nvPr/>
        </p:nvPicPr>
        <p:blipFill rotWithShape="1">
          <a:blip r:embed="rId3">
            <a:alphaModFix/>
          </a:blip>
          <a:srcRect b="0" l="0" r="0" t="0"/>
          <a:stretch/>
        </p:blipFill>
        <p:spPr>
          <a:xfrm>
            <a:off x="0" y="698333"/>
            <a:ext cx="12192000" cy="61551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Click the solidity compiler option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Select the compiler version you want to use. It is best to select the latest compiler version</a:t>
            </a:r>
            <a:endParaRPr/>
          </a:p>
        </p:txBody>
      </p:sp>
      <p:sp>
        <p:nvSpPr>
          <p:cNvPr id="150" name="Google Shape;150;p11"/>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STARTING</a:t>
            </a:r>
            <a:r>
              <a:rPr b="1" lang="en-US" sz="4000" cap="none">
                <a:latin typeface="Arial Rounded"/>
                <a:ea typeface="Arial Rounded"/>
                <a:cs typeface="Arial Rounded"/>
                <a:sym typeface="Arial Rounded"/>
              </a:rPr>
              <a:t> REMIX IDE</a:t>
            </a:r>
            <a:endParaRPr/>
          </a:p>
        </p:txBody>
      </p:sp>
      <p:pic>
        <p:nvPicPr>
          <p:cNvPr id="151" name="Google Shape;151;p11"/>
          <p:cNvPicPr preferRelativeResize="0"/>
          <p:nvPr/>
        </p:nvPicPr>
        <p:blipFill rotWithShape="1">
          <a:blip r:embed="rId3">
            <a:alphaModFix/>
          </a:blip>
          <a:srcRect b="0" l="0" r="0" t="0"/>
          <a:stretch/>
        </p:blipFill>
        <p:spPr>
          <a:xfrm>
            <a:off x="4419600" y="1524000"/>
            <a:ext cx="3352800" cy="17973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t>
            </a:r>
            <a:endParaRPr/>
          </a:p>
        </p:txBody>
      </p:sp>
      <p:sp>
        <p:nvSpPr>
          <p:cNvPr id="157" name="Google Shape;157;p12"/>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STARTING REMIX IDE</a:t>
            </a:r>
            <a:endParaRPr/>
          </a:p>
        </p:txBody>
      </p:sp>
      <p:pic>
        <p:nvPicPr>
          <p:cNvPr id="158" name="Google Shape;158;p12"/>
          <p:cNvPicPr preferRelativeResize="0"/>
          <p:nvPr/>
        </p:nvPicPr>
        <p:blipFill rotWithShape="1">
          <a:blip r:embed="rId3">
            <a:alphaModFix/>
          </a:blip>
          <a:srcRect b="0" l="0" r="0" t="0"/>
          <a:stretch/>
        </p:blipFill>
        <p:spPr>
          <a:xfrm>
            <a:off x="3242864" y="917571"/>
            <a:ext cx="5706271" cy="59444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5734068a7e_0_0"/>
          <p:cNvSpPr txBox="1"/>
          <p:nvPr>
            <p:ph idx="1" type="body"/>
          </p:nvPr>
        </p:nvSpPr>
        <p:spPr>
          <a:xfrm>
            <a:off x="0" y="914400"/>
            <a:ext cx="12192000" cy="5943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will also be an auto-compile check box there, make sure to check it if it is not already checked, it will notify you of any errors and </a:t>
            </a:r>
            <a:r>
              <a:rPr lang="en-US"/>
              <a:t>warnings in your code:</a:t>
            </a:r>
            <a:endParaRPr/>
          </a:p>
        </p:txBody>
      </p:sp>
      <p:sp>
        <p:nvSpPr>
          <p:cNvPr id="164" name="Google Shape;164;g25734068a7e_0_0"/>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STARTING REMIX IDE</a:t>
            </a:r>
            <a:endParaRPr/>
          </a:p>
        </p:txBody>
      </p:sp>
      <p:pic>
        <p:nvPicPr>
          <p:cNvPr id="165" name="Google Shape;165;g25734068a7e_0_0"/>
          <p:cNvPicPr preferRelativeResize="0"/>
          <p:nvPr/>
        </p:nvPicPr>
        <p:blipFill>
          <a:blip r:embed="rId3">
            <a:alphaModFix/>
          </a:blip>
          <a:stretch>
            <a:fillRect/>
          </a:stretch>
        </p:blipFill>
        <p:spPr>
          <a:xfrm>
            <a:off x="3570563" y="2419027"/>
            <a:ext cx="5050864" cy="443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Go to the File Explorer option, click on it</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Click on create new file icon to create a new file</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71" name="Google Shape;171;p13"/>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STARTING REMIX IDE</a:t>
            </a:r>
            <a:endParaRPr/>
          </a:p>
        </p:txBody>
      </p:sp>
      <p:pic>
        <p:nvPicPr>
          <p:cNvPr id="172" name="Google Shape;172;p13"/>
          <p:cNvPicPr preferRelativeResize="0"/>
          <p:nvPr/>
        </p:nvPicPr>
        <p:blipFill rotWithShape="1">
          <a:blip r:embed="rId3">
            <a:alphaModFix/>
          </a:blip>
          <a:srcRect b="0" l="0" r="0" t="0"/>
          <a:stretch/>
        </p:blipFill>
        <p:spPr>
          <a:xfrm>
            <a:off x="8686800" y="914400"/>
            <a:ext cx="1872559" cy="1295400"/>
          </a:xfrm>
          <a:prstGeom prst="rect">
            <a:avLst/>
          </a:prstGeom>
          <a:noFill/>
          <a:ln>
            <a:noFill/>
          </a:ln>
        </p:spPr>
      </p:pic>
      <p:pic>
        <p:nvPicPr>
          <p:cNvPr id="173" name="Google Shape;173;p13"/>
          <p:cNvPicPr preferRelativeResize="0"/>
          <p:nvPr/>
        </p:nvPicPr>
        <p:blipFill rotWithShape="1">
          <a:blip r:embed="rId4">
            <a:alphaModFix/>
          </a:blip>
          <a:srcRect b="0" l="0" r="0" t="0"/>
          <a:stretch/>
        </p:blipFill>
        <p:spPr>
          <a:xfrm>
            <a:off x="3947812" y="2911261"/>
            <a:ext cx="4296375" cy="30770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Give it any name you want and end it with .sol, click ENTER, you will have created a new solidity programming file</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79" name="Google Shape;179;p14"/>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STARTING REMIX IDE</a:t>
            </a:r>
            <a:endParaRPr/>
          </a:p>
        </p:txBody>
      </p:sp>
      <p:pic>
        <p:nvPicPr>
          <p:cNvPr id="180" name="Google Shape;180;p14"/>
          <p:cNvPicPr preferRelativeResize="0"/>
          <p:nvPr/>
        </p:nvPicPr>
        <p:blipFill rotWithShape="1">
          <a:blip r:embed="rId3">
            <a:alphaModFix/>
          </a:blip>
          <a:srcRect b="0" l="0" r="0" t="0"/>
          <a:stretch/>
        </p:blipFill>
        <p:spPr>
          <a:xfrm>
            <a:off x="3657600" y="2133600"/>
            <a:ext cx="4876800" cy="43641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Now click on the Deploy and Run Transaction icon</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Here you may select the environment you want to work in, for now you may select Remix VM (Shanghai)</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86" name="Google Shape;186;p15"/>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STARTING REMIX IDE</a:t>
            </a:r>
            <a:endParaRPr/>
          </a:p>
        </p:txBody>
      </p:sp>
      <p:pic>
        <p:nvPicPr>
          <p:cNvPr id="187" name="Google Shape;187;p15"/>
          <p:cNvPicPr preferRelativeResize="0"/>
          <p:nvPr/>
        </p:nvPicPr>
        <p:blipFill rotWithShape="1">
          <a:blip r:embed="rId3">
            <a:alphaModFix/>
          </a:blip>
          <a:srcRect b="0" l="0" r="0" t="0"/>
          <a:stretch/>
        </p:blipFill>
        <p:spPr>
          <a:xfrm>
            <a:off x="9448800" y="990600"/>
            <a:ext cx="2419688" cy="1009791"/>
          </a:xfrm>
          <a:prstGeom prst="rect">
            <a:avLst/>
          </a:prstGeom>
          <a:noFill/>
          <a:ln>
            <a:noFill/>
          </a:ln>
        </p:spPr>
      </p:pic>
      <p:pic>
        <p:nvPicPr>
          <p:cNvPr id="188" name="Google Shape;188;p15"/>
          <p:cNvPicPr preferRelativeResize="0"/>
          <p:nvPr/>
        </p:nvPicPr>
        <p:blipFill rotWithShape="1">
          <a:blip r:embed="rId4">
            <a:alphaModFix/>
          </a:blip>
          <a:srcRect b="0" l="0" r="0" t="0"/>
          <a:stretch/>
        </p:blipFill>
        <p:spPr>
          <a:xfrm>
            <a:off x="3886200" y="3161269"/>
            <a:ext cx="4419600" cy="3685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You can then select any account you want</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No need to enter any value for now</a:t>
            </a:r>
            <a:endParaRPr/>
          </a:p>
          <a:p>
            <a:pPr indent="-342900" lvl="0" marL="342900" rtl="0" algn="l">
              <a:spcBef>
                <a:spcPts val="640"/>
              </a:spcBef>
              <a:spcAft>
                <a:spcPts val="0"/>
              </a:spcAft>
              <a:buClr>
                <a:schemeClr val="dk1"/>
              </a:buClr>
              <a:buSzPts val="3200"/>
              <a:buChar char="•"/>
            </a:pPr>
            <a:r>
              <a:rPr lang="en-US"/>
              <a:t>The contract name that you make will be </a:t>
            </a:r>
            <a:endParaRPr/>
          </a:p>
          <a:p>
            <a:pPr indent="0" lvl="0" marL="0" rtl="0" algn="l">
              <a:spcBef>
                <a:spcPts val="640"/>
              </a:spcBef>
              <a:spcAft>
                <a:spcPts val="0"/>
              </a:spcAft>
              <a:buClr>
                <a:schemeClr val="dk1"/>
              </a:buClr>
              <a:buSzPts val="3200"/>
              <a:buNone/>
            </a:pPr>
            <a:r>
              <a:rPr lang="en-US"/>
              <a:t>Visible in contract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94" name="Google Shape;194;p16"/>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STARTING REMIX IDE</a:t>
            </a:r>
            <a:endParaRPr/>
          </a:p>
        </p:txBody>
      </p:sp>
      <p:pic>
        <p:nvPicPr>
          <p:cNvPr id="195" name="Google Shape;195;p16"/>
          <p:cNvPicPr preferRelativeResize="0"/>
          <p:nvPr/>
        </p:nvPicPr>
        <p:blipFill rotWithShape="1">
          <a:blip r:embed="rId3">
            <a:alphaModFix/>
          </a:blip>
          <a:srcRect b="0" l="0" r="0" t="0"/>
          <a:stretch/>
        </p:blipFill>
        <p:spPr>
          <a:xfrm>
            <a:off x="7467600" y="914400"/>
            <a:ext cx="4466727" cy="312420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2895600" y="4267200"/>
            <a:ext cx="3620005" cy="18766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Suppose you make a random contract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02" name="Google Shape;202;p17"/>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MAKING CONTRACT</a:t>
            </a:r>
            <a:endParaRPr/>
          </a:p>
        </p:txBody>
      </p:sp>
      <p:pic>
        <p:nvPicPr>
          <p:cNvPr id="203" name="Google Shape;203;p17"/>
          <p:cNvPicPr preferRelativeResize="0"/>
          <p:nvPr/>
        </p:nvPicPr>
        <p:blipFill rotWithShape="1">
          <a:blip r:embed="rId3">
            <a:alphaModFix/>
          </a:blip>
          <a:srcRect b="0" l="0" r="0" t="0"/>
          <a:stretch/>
        </p:blipFill>
        <p:spPr>
          <a:xfrm>
            <a:off x="2829432" y="1981200"/>
            <a:ext cx="6533135" cy="381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5734068a7e_0_7"/>
          <p:cNvSpPr txBox="1"/>
          <p:nvPr>
            <p:ph idx="1" type="body"/>
          </p:nvPr>
        </p:nvSpPr>
        <p:spPr>
          <a:xfrm>
            <a:off x="0" y="914400"/>
            <a:ext cx="12192000" cy="5943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Keep in mind that the pragma solidity version that you write here, represents your compiler version and it should be lesser than or equal to the compiler version that you have selected previously</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09" name="Google Shape;209;g25734068a7e_0_7"/>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MAKING CONTRACT</a:t>
            </a:r>
            <a:endParaRPr/>
          </a:p>
        </p:txBody>
      </p:sp>
      <p:pic>
        <p:nvPicPr>
          <p:cNvPr id="210" name="Google Shape;210;g25734068a7e_0_7"/>
          <p:cNvPicPr preferRelativeResize="0"/>
          <p:nvPr/>
        </p:nvPicPr>
        <p:blipFill>
          <a:blip r:embed="rId3">
            <a:alphaModFix/>
          </a:blip>
          <a:stretch>
            <a:fillRect/>
          </a:stretch>
        </p:blipFill>
        <p:spPr>
          <a:xfrm>
            <a:off x="3415650" y="3633474"/>
            <a:ext cx="5360700" cy="144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Remix IDE is a web-based integrated development environment (IDE) designed specifically for blockchain development and smart contract creation.</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It provides a user-friendly interface and a comprehensive set of tools for writing, testing, and deploying smart contracts on various blockchain platforms.</a:t>
            </a:r>
            <a:endParaRPr/>
          </a:p>
        </p:txBody>
      </p:sp>
      <p:sp>
        <p:nvSpPr>
          <p:cNvPr id="94" name="Google Shape;94;p2"/>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INTRODUCTION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contract name will become visible, you just need to click on deploy to run it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Then all the public state variables and public functions will be visible to you under deployed contracts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16" name="Google Shape;216;p18"/>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DEPLOYING CONTRACT</a:t>
            </a:r>
            <a:endParaRPr/>
          </a:p>
        </p:txBody>
      </p:sp>
      <p:pic>
        <p:nvPicPr>
          <p:cNvPr id="217" name="Google Shape;217;p18"/>
          <p:cNvPicPr preferRelativeResize="0"/>
          <p:nvPr/>
        </p:nvPicPr>
        <p:blipFill rotWithShape="1">
          <a:blip r:embed="rId3">
            <a:alphaModFix/>
          </a:blip>
          <a:srcRect b="0" l="0" r="0" t="0"/>
          <a:stretch/>
        </p:blipFill>
        <p:spPr>
          <a:xfrm>
            <a:off x="3512343" y="1524000"/>
            <a:ext cx="5167314" cy="266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23" name="Google Shape;223;p19"/>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DEPLOYING CONTRACT</a:t>
            </a:r>
            <a:endParaRPr b="1" sz="4000">
              <a:latin typeface="Arial Rounded"/>
              <a:ea typeface="Arial Rounded"/>
              <a:cs typeface="Arial Rounded"/>
              <a:sym typeface="Arial Rounded"/>
            </a:endParaRPr>
          </a:p>
        </p:txBody>
      </p:sp>
      <p:pic>
        <p:nvPicPr>
          <p:cNvPr id="224" name="Google Shape;224;p19"/>
          <p:cNvPicPr preferRelativeResize="0"/>
          <p:nvPr/>
        </p:nvPicPr>
        <p:blipFill rotWithShape="1">
          <a:blip r:embed="rId3">
            <a:alphaModFix/>
          </a:blip>
          <a:srcRect b="0" l="0" r="0" t="0"/>
          <a:stretch/>
        </p:blipFill>
        <p:spPr>
          <a:xfrm>
            <a:off x="2977195" y="1000491"/>
            <a:ext cx="6237610" cy="48570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For more knowledge you can click on the LearnEth icon</a:t>
            </a:r>
            <a:endParaRPr/>
          </a:p>
          <a:p>
            <a:pPr indent="-342900" lvl="0" marL="342900" rtl="0" algn="l">
              <a:spcBef>
                <a:spcPts val="640"/>
              </a:spcBef>
              <a:spcAft>
                <a:spcPts val="0"/>
              </a:spcAft>
              <a:buClr>
                <a:schemeClr val="dk1"/>
              </a:buClr>
              <a:buSzPts val="3200"/>
              <a:buChar char="•"/>
            </a:pPr>
            <a:r>
              <a:rPr lang="en-US"/>
              <a:t>From there you can access Remix Basics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30" name="Google Shape;230;p20"/>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a:latin typeface="Arial Rounded"/>
                <a:ea typeface="Arial Rounded"/>
                <a:cs typeface="Arial Rounded"/>
                <a:sym typeface="Arial Rounded"/>
              </a:rPr>
              <a:t>MORE INFORMATION</a:t>
            </a:r>
            <a:endParaRPr/>
          </a:p>
        </p:txBody>
      </p:sp>
      <p:pic>
        <p:nvPicPr>
          <p:cNvPr id="231" name="Google Shape;231;p20"/>
          <p:cNvPicPr preferRelativeResize="0"/>
          <p:nvPr/>
        </p:nvPicPr>
        <p:blipFill rotWithShape="1">
          <a:blip r:embed="rId3">
            <a:alphaModFix/>
          </a:blip>
          <a:srcRect b="0" l="0" r="0" t="0"/>
          <a:stretch/>
        </p:blipFill>
        <p:spPr>
          <a:xfrm>
            <a:off x="10058400" y="919779"/>
            <a:ext cx="1881270" cy="1881270"/>
          </a:xfrm>
          <a:prstGeom prst="rect">
            <a:avLst/>
          </a:prstGeom>
          <a:noFill/>
          <a:ln>
            <a:noFill/>
          </a:ln>
        </p:spPr>
      </p:pic>
      <p:pic>
        <p:nvPicPr>
          <p:cNvPr id="232" name="Google Shape;232;p20"/>
          <p:cNvPicPr preferRelativeResize="0"/>
          <p:nvPr/>
        </p:nvPicPr>
        <p:blipFill rotWithShape="1">
          <a:blip r:embed="rId4">
            <a:alphaModFix/>
          </a:blip>
          <a:srcRect b="0" l="0" r="0" t="0"/>
          <a:stretch/>
        </p:blipFill>
        <p:spPr>
          <a:xfrm>
            <a:off x="3848100" y="2133600"/>
            <a:ext cx="4495800" cy="449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Remix IDE allows customization through various settings and configurations:</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  - </a:t>
            </a:r>
            <a:r>
              <a:rPr b="1" lang="en-US" sz="3200">
                <a:latin typeface="Century Gothic"/>
                <a:ea typeface="Century Gothic"/>
                <a:cs typeface="Century Gothic"/>
                <a:sym typeface="Century Gothic"/>
              </a:rPr>
              <a:t>Compiler Version: </a:t>
            </a:r>
            <a:r>
              <a:rPr lang="en-US" sz="3200">
                <a:latin typeface="Century Gothic"/>
                <a:ea typeface="Century Gothic"/>
                <a:cs typeface="Century Gothic"/>
                <a:sym typeface="Century Gothic"/>
              </a:rPr>
              <a:t>Choose the desired compiler version for compiling smart contracts.</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  - </a:t>
            </a:r>
            <a:r>
              <a:rPr b="1" lang="en-US" sz="3200">
                <a:latin typeface="Century Gothic"/>
                <a:ea typeface="Century Gothic"/>
                <a:cs typeface="Century Gothic"/>
                <a:sym typeface="Century Gothic"/>
              </a:rPr>
              <a:t>Plugin Integration: </a:t>
            </a:r>
            <a:r>
              <a:rPr lang="en-US" sz="3200">
                <a:latin typeface="Century Gothic"/>
                <a:ea typeface="Century Gothic"/>
                <a:cs typeface="Century Gothic"/>
                <a:sym typeface="Century Gothic"/>
              </a:rPr>
              <a:t>Enable or disable specific plugins to extend Remix IDE's functionality.</a:t>
            </a:r>
            <a:endParaRPr/>
          </a:p>
        </p:txBody>
      </p:sp>
      <p:sp>
        <p:nvSpPr>
          <p:cNvPr id="238" name="Google Shape;238;p21"/>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REMIX IDE SETTINGS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 - </a:t>
            </a:r>
            <a:r>
              <a:rPr b="1" lang="en-US" sz="3200">
                <a:latin typeface="Century Gothic"/>
                <a:ea typeface="Century Gothic"/>
                <a:cs typeface="Century Gothic"/>
                <a:sym typeface="Century Gothic"/>
              </a:rPr>
              <a:t>Editor Themes: </a:t>
            </a:r>
            <a:r>
              <a:rPr lang="en-US" sz="3200">
                <a:latin typeface="Century Gothic"/>
                <a:ea typeface="Century Gothic"/>
                <a:cs typeface="Century Gothic"/>
                <a:sym typeface="Century Gothic"/>
              </a:rPr>
              <a:t>Customize the visual appearance of the code editor with different themes.</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  - </a:t>
            </a:r>
            <a:r>
              <a:rPr b="1" lang="en-US" sz="3200">
                <a:latin typeface="Century Gothic"/>
                <a:ea typeface="Century Gothic"/>
                <a:cs typeface="Century Gothic"/>
                <a:sym typeface="Century Gothic"/>
              </a:rPr>
              <a:t>Network Configuration: </a:t>
            </a:r>
            <a:r>
              <a:rPr lang="en-US" sz="3200">
                <a:latin typeface="Century Gothic"/>
                <a:ea typeface="Century Gothic"/>
                <a:cs typeface="Century Gothic"/>
                <a:sym typeface="Century Gothic"/>
              </a:rPr>
              <a:t>Configure connections to different blockchain networks for testing and deployment.</a:t>
            </a:r>
            <a:endParaRPr/>
          </a:p>
        </p:txBody>
      </p:sp>
      <p:sp>
        <p:nvSpPr>
          <p:cNvPr id="244" name="Google Shape;244;p22"/>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REMIX IDE SETTINGS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Autofit/>
          </a:bodyPr>
          <a:lstStyle/>
          <a:p>
            <a:pPr indent="-457200" lvl="0" marL="457200" rtl="0" algn="just">
              <a:lnSpc>
                <a:spcPct val="150000"/>
              </a:lnSpc>
              <a:spcBef>
                <a:spcPts val="0"/>
              </a:spcBef>
              <a:spcAft>
                <a:spcPts val="0"/>
              </a:spcAft>
              <a:buClr>
                <a:schemeClr val="dk1"/>
              </a:buClr>
              <a:buSzPts val="2100"/>
              <a:buChar char="•"/>
            </a:pPr>
            <a:r>
              <a:rPr lang="en-US" sz="2800">
                <a:latin typeface="Century Gothic"/>
                <a:ea typeface="Century Gothic"/>
                <a:cs typeface="Century Gothic"/>
                <a:sym typeface="Century Gothic"/>
              </a:rPr>
              <a:t>Remix IDE is a web-based development environment for building and deploying smart contracts on blockchain platforms.</a:t>
            </a:r>
            <a:endParaRPr/>
          </a:p>
          <a:p>
            <a:pPr indent="-457200" lvl="0" marL="457200" rtl="0" algn="just">
              <a:lnSpc>
                <a:spcPct val="150000"/>
              </a:lnSpc>
              <a:spcBef>
                <a:spcPts val="560"/>
              </a:spcBef>
              <a:spcAft>
                <a:spcPts val="0"/>
              </a:spcAft>
              <a:buClr>
                <a:schemeClr val="dk1"/>
              </a:buClr>
              <a:buSzPts val="2100"/>
              <a:buChar char="•"/>
            </a:pPr>
            <a:r>
              <a:rPr lang="en-US" sz="2800">
                <a:latin typeface="Century Gothic"/>
                <a:ea typeface="Century Gothic"/>
                <a:cs typeface="Century Gothic"/>
                <a:sym typeface="Century Gothic"/>
              </a:rPr>
              <a:t>It supports programming languages such as Solidity, Vyper, and Yul.</a:t>
            </a:r>
            <a:endParaRPr/>
          </a:p>
          <a:p>
            <a:pPr indent="-457200" lvl="0" marL="457200" rtl="0" algn="just">
              <a:lnSpc>
                <a:spcPct val="150000"/>
              </a:lnSpc>
              <a:spcBef>
                <a:spcPts val="560"/>
              </a:spcBef>
              <a:spcAft>
                <a:spcPts val="0"/>
              </a:spcAft>
              <a:buClr>
                <a:schemeClr val="dk1"/>
              </a:buClr>
              <a:buSzPts val="2100"/>
              <a:buChar char="•"/>
            </a:pPr>
            <a:r>
              <a:rPr lang="en-US" sz="2800">
                <a:latin typeface="Century Gothic"/>
                <a:ea typeface="Century Gothic"/>
                <a:cs typeface="Century Gothic"/>
                <a:sym typeface="Century Gothic"/>
              </a:rPr>
              <a:t>Remix IDE offers an intuitive interface, real-time feedback, and a range of tools to simplify the smart contract development process.</a:t>
            </a:r>
            <a:endParaRPr/>
          </a:p>
          <a:p>
            <a:pPr indent="-457200" lvl="0" marL="457200" rtl="0" algn="just">
              <a:lnSpc>
                <a:spcPct val="150000"/>
              </a:lnSpc>
              <a:spcBef>
                <a:spcPts val="560"/>
              </a:spcBef>
              <a:spcAft>
                <a:spcPts val="0"/>
              </a:spcAft>
              <a:buClr>
                <a:schemeClr val="dk1"/>
              </a:buClr>
              <a:buSzPts val="2100"/>
              <a:buChar char="•"/>
            </a:pPr>
            <a:r>
              <a:rPr lang="en-US" sz="2800">
                <a:latin typeface="Century Gothic"/>
                <a:ea typeface="Century Gothic"/>
                <a:cs typeface="Century Gothic"/>
                <a:sym typeface="Century Gothic"/>
              </a:rPr>
              <a:t>It can be accessed through a web browser and allows customization through various settings and configurations.</a:t>
            </a:r>
            <a:endParaRPr sz="2800"/>
          </a:p>
        </p:txBody>
      </p:sp>
      <p:sp>
        <p:nvSpPr>
          <p:cNvPr id="250" name="Google Shape;250;p23"/>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 SUMMARY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Remix IDE is a powerful development environment for creating and interacting with smart contracts.</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It offers a range of features, including code editing, debugging, deployment, testing, and contract interaction.</a:t>
            </a:r>
            <a:endParaRPr sz="3200">
              <a:latin typeface="Century Gothic"/>
              <a:ea typeface="Century Gothic"/>
              <a:cs typeface="Century Gothic"/>
              <a:sym typeface="Century Gothic"/>
            </a:endParaRPr>
          </a:p>
          <a:p>
            <a:pPr indent="-419100" lvl="0" marL="457200" rtl="0" algn="just">
              <a:lnSpc>
                <a:spcPct val="150000"/>
              </a:lnSpc>
              <a:spcBef>
                <a:spcPts val="640"/>
              </a:spcBef>
              <a:spcAft>
                <a:spcPts val="0"/>
              </a:spcAft>
              <a:buSzPts val="1800"/>
              <a:buFont typeface="Century Gothic"/>
              <a:buChar char="•"/>
            </a:pPr>
            <a:r>
              <a:rPr lang="en-US">
                <a:latin typeface="Century Gothic"/>
                <a:ea typeface="Century Gothic"/>
                <a:cs typeface="Century Gothic"/>
                <a:sym typeface="Century Gothic"/>
              </a:rPr>
              <a:t>Remix is highly influenced by C++, python and JavaScript and it is designed to target Ethereum virtual machine (EVM)</a:t>
            </a:r>
            <a:endParaRPr>
              <a:latin typeface="Century Gothic"/>
              <a:ea typeface="Century Gothic"/>
              <a:cs typeface="Century Gothic"/>
              <a:sym typeface="Century Gothic"/>
            </a:endParaRPr>
          </a:p>
        </p:txBody>
      </p:sp>
      <p:sp>
        <p:nvSpPr>
          <p:cNvPr id="100" name="Google Shape;100;p3"/>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WHAT IS REMIX 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Remix IDE is primarily used for developing decentralized applications (DApps) and smart contracts on blockchain platforms like Ethereum.</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It is suitable for both beginner developers and experienced professionals looking to build and deploy blockchain-based applications.</a:t>
            </a:r>
            <a:endParaRPr/>
          </a:p>
        </p:txBody>
      </p:sp>
      <p:sp>
        <p:nvSpPr>
          <p:cNvPr id="106" name="Google Shape;106;p4"/>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APPLICATIONS OF REMIX 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lnSpcReduction="10000"/>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Remix IDE supports multiple programming languages for writing smart contracts, including:</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  - </a:t>
            </a:r>
            <a:r>
              <a:rPr b="1" lang="en-US" sz="3200">
                <a:latin typeface="Century Gothic"/>
                <a:ea typeface="Century Gothic"/>
                <a:cs typeface="Century Gothic"/>
                <a:sym typeface="Century Gothic"/>
              </a:rPr>
              <a:t>Solidity: </a:t>
            </a:r>
            <a:r>
              <a:rPr lang="en-US" sz="3200">
                <a:latin typeface="Century Gothic"/>
                <a:ea typeface="Century Gothic"/>
                <a:cs typeface="Century Gothic"/>
                <a:sym typeface="Century Gothic"/>
              </a:rPr>
              <a:t>A popular language for creating Ethereum smart contracts.</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  - </a:t>
            </a:r>
            <a:r>
              <a:rPr b="1" lang="en-US" sz="3200">
                <a:latin typeface="Century Gothic"/>
                <a:ea typeface="Century Gothic"/>
                <a:cs typeface="Century Gothic"/>
                <a:sym typeface="Century Gothic"/>
              </a:rPr>
              <a:t>Vyper: </a:t>
            </a:r>
            <a:r>
              <a:rPr lang="en-US" sz="3200">
                <a:latin typeface="Century Gothic"/>
                <a:ea typeface="Century Gothic"/>
                <a:cs typeface="Century Gothic"/>
                <a:sym typeface="Century Gothic"/>
              </a:rPr>
              <a:t>A Pythonic language with enhanced security features.</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  - </a:t>
            </a:r>
            <a:r>
              <a:rPr b="1" lang="en-US" sz="3200">
                <a:latin typeface="Century Gothic"/>
                <a:ea typeface="Century Gothic"/>
                <a:cs typeface="Century Gothic"/>
                <a:sym typeface="Century Gothic"/>
              </a:rPr>
              <a:t>Yul: </a:t>
            </a:r>
            <a:r>
              <a:rPr lang="en-US" sz="3200">
                <a:latin typeface="Century Gothic"/>
                <a:ea typeface="Century Gothic"/>
                <a:cs typeface="Century Gothic"/>
                <a:sym typeface="Century Gothic"/>
              </a:rPr>
              <a:t>A low-level language for Ethereum Virtual Machine (EVM) bytecode.</a:t>
            </a:r>
            <a:endParaRPr/>
          </a:p>
        </p:txBody>
      </p:sp>
      <p:sp>
        <p:nvSpPr>
          <p:cNvPr id="112" name="Google Shape;112;p5"/>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PROGRAMMING LANGUAGES IN REMIX 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just">
              <a:lnSpc>
                <a:spcPct val="150000"/>
              </a:lnSpc>
              <a:spcBef>
                <a:spcPts val="0"/>
              </a:spcBef>
              <a:spcAft>
                <a:spcPts val="0"/>
              </a:spcAft>
              <a:buClr>
                <a:schemeClr val="dk1"/>
              </a:buClr>
              <a:buSzPct val="75000"/>
              <a:buChar char="•"/>
            </a:pPr>
            <a:r>
              <a:rPr b="1" lang="en-US" sz="3200">
                <a:latin typeface="Century Gothic"/>
                <a:ea typeface="Century Gothic"/>
                <a:cs typeface="Century Gothic"/>
                <a:sym typeface="Century Gothic"/>
              </a:rPr>
              <a:t>Easier Development: </a:t>
            </a:r>
            <a:r>
              <a:rPr lang="en-US" sz="3200">
                <a:latin typeface="Century Gothic"/>
                <a:ea typeface="Century Gothic"/>
                <a:cs typeface="Century Gothic"/>
                <a:sym typeface="Century Gothic"/>
              </a:rPr>
              <a:t>Remix IDE simplifies the process of smart contract development by providing a user-friendly interface and a range of integrated tools.</a:t>
            </a:r>
            <a:endParaRPr/>
          </a:p>
          <a:p>
            <a:pPr indent="-457200" lvl="0" marL="457200" rtl="0" algn="just">
              <a:lnSpc>
                <a:spcPct val="150000"/>
              </a:lnSpc>
              <a:spcBef>
                <a:spcPts val="592"/>
              </a:spcBef>
              <a:spcAft>
                <a:spcPts val="0"/>
              </a:spcAft>
              <a:buClr>
                <a:schemeClr val="dk1"/>
              </a:buClr>
              <a:buSzPct val="75000"/>
              <a:buChar char="•"/>
            </a:pPr>
            <a:r>
              <a:rPr b="1" lang="en-US" sz="3200">
                <a:latin typeface="Century Gothic"/>
                <a:ea typeface="Century Gothic"/>
                <a:cs typeface="Century Gothic"/>
                <a:sym typeface="Century Gothic"/>
              </a:rPr>
              <a:t>Built-in Environment: </a:t>
            </a:r>
            <a:r>
              <a:rPr lang="en-US" sz="3200">
                <a:latin typeface="Century Gothic"/>
                <a:ea typeface="Century Gothic"/>
                <a:cs typeface="Century Gothic"/>
                <a:sym typeface="Century Gothic"/>
              </a:rPr>
              <a:t>It offers a complete development environment, eliminating the need for additional installations or setups.</a:t>
            </a:r>
            <a:endParaRPr/>
          </a:p>
          <a:p>
            <a:pPr indent="-457200" lvl="0" marL="457200" rtl="0" algn="just">
              <a:lnSpc>
                <a:spcPct val="150000"/>
              </a:lnSpc>
              <a:spcBef>
                <a:spcPts val="592"/>
              </a:spcBef>
              <a:spcAft>
                <a:spcPts val="0"/>
              </a:spcAft>
              <a:buClr>
                <a:schemeClr val="dk1"/>
              </a:buClr>
              <a:buSzPct val="75000"/>
              <a:buChar char="•"/>
            </a:pPr>
            <a:r>
              <a:rPr b="1" lang="en-US" sz="3200">
                <a:latin typeface="Century Gothic"/>
                <a:ea typeface="Century Gothic"/>
                <a:cs typeface="Century Gothic"/>
                <a:sym typeface="Century Gothic"/>
              </a:rPr>
              <a:t>Real-time Feedback: </a:t>
            </a:r>
            <a:r>
              <a:rPr lang="en-US" sz="3200">
                <a:latin typeface="Century Gothic"/>
                <a:ea typeface="Century Gothic"/>
                <a:cs typeface="Century Gothic"/>
                <a:sym typeface="Century Gothic"/>
              </a:rPr>
              <a:t>Remix IDE provides instant feedback on code compilation, execution, and debugging, making the development process more efficient.</a:t>
            </a:r>
            <a:endParaRPr/>
          </a:p>
        </p:txBody>
      </p:sp>
      <p:sp>
        <p:nvSpPr>
          <p:cNvPr id="118" name="Google Shape;118;p6"/>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ADVANTAGES OF REMIX 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0"/>
              </a:spcBef>
              <a:spcAft>
                <a:spcPts val="0"/>
              </a:spcAft>
              <a:buClr>
                <a:schemeClr val="dk1"/>
              </a:buClr>
              <a:buSzPts val="2400"/>
              <a:buChar char="•"/>
            </a:pPr>
            <a:r>
              <a:rPr lang="en-US" sz="3200">
                <a:latin typeface="Century Gothic"/>
                <a:ea typeface="Century Gothic"/>
                <a:cs typeface="Century Gothic"/>
                <a:sym typeface="Century Gothic"/>
              </a:rPr>
              <a:t>Remix IDE is a web-based tool accessible through a web browser.</a:t>
            </a:r>
            <a:endParaRPr/>
          </a:p>
          <a:p>
            <a:pPr indent="-457200" lvl="0" marL="457200" rtl="0" algn="just">
              <a:lnSpc>
                <a:spcPct val="150000"/>
              </a:lnSpc>
              <a:spcBef>
                <a:spcPts val="640"/>
              </a:spcBef>
              <a:spcAft>
                <a:spcPts val="0"/>
              </a:spcAft>
              <a:buClr>
                <a:schemeClr val="dk1"/>
              </a:buClr>
              <a:buSzPts val="2400"/>
              <a:buChar char="•"/>
            </a:pPr>
            <a:r>
              <a:rPr lang="en-US" sz="3200">
                <a:latin typeface="Century Gothic"/>
                <a:ea typeface="Century Gothic"/>
                <a:cs typeface="Century Gothic"/>
                <a:sym typeface="Century Gothic"/>
              </a:rPr>
              <a:t>It can be accessed by visiting the official Remix IDE website at remix.ethereum.org.</a:t>
            </a:r>
            <a:endParaRPr/>
          </a:p>
          <a:p>
            <a:pPr indent="-457200" lvl="0" marL="457200" rtl="0" algn="just">
              <a:lnSpc>
                <a:spcPct val="150000"/>
              </a:lnSpc>
              <a:spcBef>
                <a:spcPts val="640"/>
              </a:spcBef>
              <a:spcAft>
                <a:spcPts val="0"/>
              </a:spcAft>
              <a:buClr>
                <a:schemeClr val="dk1"/>
              </a:buClr>
              <a:buSzPts val="2400"/>
              <a:buChar char="•"/>
            </a:pPr>
            <a:r>
              <a:rPr lang="en-US">
                <a:latin typeface="Century Gothic"/>
                <a:ea typeface="Century Gothic"/>
                <a:cs typeface="Century Gothic"/>
                <a:sym typeface="Century Gothic"/>
              </a:rPr>
              <a:t>Or you can just search Remix IDE and click on the first link you get</a:t>
            </a:r>
            <a:endParaRPr sz="3200">
              <a:latin typeface="Century Gothic"/>
              <a:ea typeface="Century Gothic"/>
              <a:cs typeface="Century Gothic"/>
              <a:sym typeface="Century Gothic"/>
            </a:endParaRPr>
          </a:p>
          <a:p>
            <a:pPr indent="-139700" lvl="0" marL="342900" rtl="0" algn="l">
              <a:spcBef>
                <a:spcPts val="640"/>
              </a:spcBef>
              <a:spcAft>
                <a:spcPts val="0"/>
              </a:spcAft>
              <a:buClr>
                <a:schemeClr val="dk1"/>
              </a:buClr>
              <a:buSzPts val="3200"/>
              <a:buNone/>
            </a:pPr>
            <a:r>
              <a:t/>
            </a:r>
            <a:endParaRPr/>
          </a:p>
        </p:txBody>
      </p:sp>
      <p:sp>
        <p:nvSpPr>
          <p:cNvPr id="124" name="Google Shape;124;p7"/>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ACCESSING REMIX 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t>
            </a:r>
            <a:endParaRPr/>
          </a:p>
        </p:txBody>
      </p:sp>
      <p:sp>
        <p:nvSpPr>
          <p:cNvPr id="130" name="Google Shape;130;p8"/>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ACCESSING REMIX IDE</a:t>
            </a:r>
            <a:endParaRPr/>
          </a:p>
        </p:txBody>
      </p:sp>
      <p:pic>
        <p:nvPicPr>
          <p:cNvPr id="131" name="Google Shape;131;p8"/>
          <p:cNvPicPr preferRelativeResize="0"/>
          <p:nvPr/>
        </p:nvPicPr>
        <p:blipFill rotWithShape="1">
          <a:blip r:embed="rId3">
            <a:alphaModFix/>
          </a:blip>
          <a:srcRect b="0" l="0" r="0" t="0"/>
          <a:stretch/>
        </p:blipFill>
        <p:spPr>
          <a:xfrm>
            <a:off x="0" y="1529616"/>
            <a:ext cx="12192000" cy="47131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Click on it, you will go to the homepage. It will look something like this:</a:t>
            </a:r>
            <a:endParaRPr/>
          </a:p>
        </p:txBody>
      </p:sp>
      <p:sp>
        <p:nvSpPr>
          <p:cNvPr id="137" name="Google Shape;137;p9"/>
          <p:cNvSpPr txBox="1"/>
          <p:nvPr>
            <p:ph type="title"/>
          </p:nvPr>
        </p:nvSpPr>
        <p:spPr>
          <a:xfrm>
            <a:off x="0" y="0"/>
            <a:ext cx="12192000" cy="914400"/>
          </a:xfrm>
          <a:prstGeom prst="rect">
            <a:avLst/>
          </a:prstGeom>
          <a:noFill/>
          <a:ln cap="flat" cmpd="sng" w="38100">
            <a:solidFill>
              <a:schemeClr val="dk1"/>
            </a:solidFill>
            <a:prstDash val="solid"/>
            <a:miter lim="800000"/>
            <a:headEnd len="sm" w="sm" type="none"/>
            <a:tailEnd len="sm" w="sm" type="none"/>
          </a:ln>
        </p:spPr>
        <p:txBody>
          <a:bodyPr anchorCtr="0" anchor="ctr" bIns="45150" lIns="90300" spcFirstLastPara="1" rIns="90300" wrap="square" tIns="45150">
            <a:normAutofit/>
          </a:bodyPr>
          <a:lstStyle/>
          <a:p>
            <a:pPr indent="0" lvl="0" marL="0" rtl="0" algn="ctr">
              <a:spcBef>
                <a:spcPts val="0"/>
              </a:spcBef>
              <a:spcAft>
                <a:spcPts val="0"/>
              </a:spcAft>
              <a:buClr>
                <a:schemeClr val="dk1"/>
              </a:buClr>
              <a:buSzPts val="4000"/>
              <a:buFont typeface="Arial Rounded"/>
              <a:buNone/>
            </a:pPr>
            <a:r>
              <a:rPr b="1" lang="en-US" sz="4000" cap="none">
                <a:latin typeface="Arial Rounded"/>
                <a:ea typeface="Arial Rounded"/>
                <a:cs typeface="Arial Rounded"/>
                <a:sym typeface="Arial Rounded"/>
              </a:rPr>
              <a:t>ACCESSING REMIX 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seecs</dc:creator>
</cp:coreProperties>
</file>