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aDEs19ViWXTeGPq8o43cHvAF5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605ca187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length of </a:t>
            </a:r>
            <a:r>
              <a:rPr lang="en-US" sz="1100"/>
              <a:t>accumulation</a:t>
            </a:r>
            <a:r>
              <a:rPr lang="en-US" sz="1100"/>
              <a:t> vs </a:t>
            </a:r>
            <a:r>
              <a:rPr lang="en-US" sz="1100"/>
              <a:t>length</a:t>
            </a:r>
            <a:r>
              <a:rPr lang="en-US" sz="1100"/>
              <a:t> of upcoming trend.</a:t>
            </a:r>
            <a:endParaRPr sz="1100"/>
          </a:p>
        </p:txBody>
      </p:sp>
      <p:sp>
        <p:nvSpPr>
          <p:cNvPr id="142" name="Google Shape;142;g28605ca1879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605ca187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48" name="Google Shape;148;g28605ca1879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605ca187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55" name="Google Shape;155;g28605ca1879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605ca187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64" name="Google Shape;164;g28605ca1879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9766c697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92" name="Google Shape;92;g279766c6973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605ca187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1- In UT focus on volume at PDH + PDC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2- Need three consecutive significantly bullish vol bars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3- Volume should be more than previous </a:t>
            </a:r>
            <a:r>
              <a:rPr lang="en-US" sz="1100"/>
              <a:t>sessions</a:t>
            </a:r>
            <a:r>
              <a:rPr lang="en-US" sz="1100"/>
              <a:t> of the day – Will be marked as demand zone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4- Need Pumping candles (Obvious)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99" name="Google Shape;99;g28605ca1879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605ca187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05" name="Google Shape;105;g28605ca1879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605ca187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11" name="Google Shape;111;g28605ca1879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605ca187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17" name="Google Shape;117;g28605ca187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605ca187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23" name="Google Shape;123;g28605ca1879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605ca187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29" name="Google Shape;129;g28605ca1879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605ca187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36" name="Google Shape;136;g28605ca1879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-16400" y="2274625"/>
            <a:ext cx="5265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900">
                <a:latin typeface="Arial Rounded"/>
                <a:ea typeface="Arial Rounded"/>
                <a:cs typeface="Arial Rounded"/>
                <a:sym typeface="Arial Rounded"/>
              </a:rPr>
              <a:t>Volume</a:t>
            </a:r>
            <a:endParaRPr sz="69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900">
                <a:latin typeface="Arial Rounded"/>
                <a:ea typeface="Arial Rounded"/>
                <a:cs typeface="Arial Rounded"/>
                <a:sym typeface="Arial Rounded"/>
              </a:rPr>
              <a:t>Techniques</a:t>
            </a:r>
            <a:endParaRPr sz="69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28774" t="0"/>
          <a:stretch/>
        </p:blipFill>
        <p:spPr>
          <a:xfrm>
            <a:off x="5463675" y="280600"/>
            <a:ext cx="6469426" cy="63192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605ca1879_0_48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The Wyckoff Method</a:t>
            </a:r>
            <a:endParaRPr sz="40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5" name="Google Shape;145;g28605ca1879_0_48"/>
          <p:cNvSpPr txBox="1"/>
          <p:nvPr/>
        </p:nvSpPr>
        <p:spPr>
          <a:xfrm>
            <a:off x="372150" y="903775"/>
            <a:ext cx="114654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 Rounded"/>
              <a:buChar char="●"/>
            </a:pPr>
            <a:r>
              <a:rPr lang="en-US" sz="2800">
                <a:latin typeface="Arial Rounded"/>
                <a:ea typeface="Arial Rounded"/>
                <a:cs typeface="Arial Rounded"/>
                <a:sym typeface="Arial Rounded"/>
              </a:rPr>
              <a:t>Asymmetry</a:t>
            </a:r>
            <a:r>
              <a:rPr lang="en-US" sz="2800">
                <a:latin typeface="Arial Rounded"/>
                <a:ea typeface="Arial Rounded"/>
                <a:cs typeface="Arial Rounded"/>
                <a:sym typeface="Arial Rounded"/>
              </a:rPr>
              <a:t> of Supply and Demand - Whales vs Retailers</a:t>
            </a:r>
            <a:endParaRPr sz="28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 Rounded"/>
              <a:buChar char="●"/>
            </a:pPr>
            <a:r>
              <a:rPr lang="en-US" sz="2800">
                <a:latin typeface="Arial Rounded"/>
                <a:ea typeface="Arial Rounded"/>
                <a:cs typeface="Arial Rounded"/>
                <a:sym typeface="Arial Rounded"/>
              </a:rPr>
              <a:t>Types of Supply and Demand</a:t>
            </a:r>
            <a:endParaRPr sz="28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Arial Rounded"/>
              <a:buChar char="○"/>
            </a:pPr>
            <a:r>
              <a:rPr lang="en-US" sz="2800">
                <a:latin typeface="Arial Rounded"/>
                <a:ea typeface="Arial Rounded"/>
                <a:cs typeface="Arial Rounded"/>
                <a:sym typeface="Arial Rounded"/>
              </a:rPr>
              <a:t>Aggressive - Market Orders - Hastens price movement</a:t>
            </a:r>
            <a:endParaRPr sz="28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Aggressive Demand &gt; Passive Supply - Bullish</a:t>
            </a:r>
            <a:endParaRPr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Aggressive Supply &gt; Passive Demand - Bearish</a:t>
            </a:r>
            <a:endParaRPr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Arial Rounded"/>
              <a:buChar char="○"/>
            </a:pPr>
            <a:r>
              <a:rPr lang="en-US" sz="2800">
                <a:latin typeface="Arial Rounded"/>
                <a:ea typeface="Arial Rounded"/>
                <a:cs typeface="Arial Rounded"/>
                <a:sym typeface="Arial Rounded"/>
              </a:rPr>
              <a:t>Passive - Limit Orders - Slows down price movement - </a:t>
            </a:r>
            <a:r>
              <a:rPr lang="en-US"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Absorption</a:t>
            </a:r>
            <a:endParaRPr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By placing limit orders, one side of market blocks the other.</a:t>
            </a:r>
            <a:endParaRPr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Rounded"/>
              <a:buChar char="●"/>
            </a:pPr>
            <a:r>
              <a:rPr lang="en-US"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Determinism - Cause and Effect - Length of Wyckoff Cycle </a:t>
            </a:r>
            <a:endParaRPr sz="28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605ca1879_0_52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The Wyckoff Method</a:t>
            </a:r>
            <a:endParaRPr sz="40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1" name="Google Shape;151;g28605ca1879_0_52"/>
          <p:cNvSpPr txBox="1"/>
          <p:nvPr/>
        </p:nvSpPr>
        <p:spPr>
          <a:xfrm>
            <a:off x="283500" y="1010100"/>
            <a:ext cx="11625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2" name="Google Shape;152;g28605ca1879_0_52"/>
          <p:cNvSpPr txBox="1"/>
          <p:nvPr/>
        </p:nvSpPr>
        <p:spPr>
          <a:xfrm>
            <a:off x="850600" y="1240475"/>
            <a:ext cx="102072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latin typeface="Arial Rounded"/>
                <a:ea typeface="Arial Rounded"/>
                <a:cs typeface="Arial Rounded"/>
                <a:sym typeface="Arial Rounded"/>
              </a:rPr>
              <a:t>Anomalies? Yes</a:t>
            </a:r>
            <a:endParaRPr sz="39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latin typeface="Arial Rounded"/>
                <a:ea typeface="Arial Rounded"/>
                <a:cs typeface="Arial Rounded"/>
                <a:sym typeface="Arial Rounded"/>
              </a:rPr>
              <a:t>In terms of Fast Reversal Patterns</a:t>
            </a:r>
            <a:endParaRPr sz="39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Font typeface="Arial Rounded"/>
              <a:buChar char="●"/>
            </a:pPr>
            <a:r>
              <a:rPr lang="en-US" sz="3900">
                <a:latin typeface="Arial Rounded"/>
                <a:ea typeface="Arial Rounded"/>
                <a:cs typeface="Arial Rounded"/>
                <a:sym typeface="Arial Rounded"/>
              </a:rPr>
              <a:t>Climax</a:t>
            </a:r>
            <a:endParaRPr sz="39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Font typeface="Arial Rounded"/>
              <a:buChar char="●"/>
            </a:pPr>
            <a:r>
              <a:rPr lang="en-US" sz="3900">
                <a:latin typeface="Arial Rounded"/>
                <a:ea typeface="Arial Rounded"/>
                <a:cs typeface="Arial Rounded"/>
                <a:sym typeface="Arial Rounded"/>
              </a:rPr>
              <a:t>Double Top/Bottom</a:t>
            </a:r>
            <a:endParaRPr sz="39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Font typeface="Arial Rounded"/>
              <a:buChar char="●"/>
            </a:pPr>
            <a:r>
              <a:rPr lang="en-US" sz="3900">
                <a:latin typeface="Arial Rounded"/>
                <a:ea typeface="Arial Rounded"/>
                <a:cs typeface="Arial Rounded"/>
                <a:sym typeface="Arial Rounded"/>
              </a:rPr>
              <a:t>Pullback (W/M)</a:t>
            </a:r>
            <a:endParaRPr sz="39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Font typeface="Arial Rounded"/>
              <a:buChar char="●"/>
            </a:pPr>
            <a:r>
              <a:rPr lang="en-US" sz="3900">
                <a:latin typeface="Arial Rounded"/>
                <a:ea typeface="Arial Rounded"/>
                <a:cs typeface="Arial Rounded"/>
                <a:sym typeface="Arial Rounded"/>
              </a:rPr>
              <a:t>Traps</a:t>
            </a:r>
            <a:endParaRPr sz="39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605ca1879_0_56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Anomaly Patterns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58" name="Google Shape;158;g28605ca1879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900"/>
            <a:ext cx="4579100" cy="2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8605ca1879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9775" y="897900"/>
            <a:ext cx="5346183" cy="2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8605ca1879_0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962650"/>
            <a:ext cx="4579099" cy="2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8605ca1879_0_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4600" y="3962650"/>
            <a:ext cx="5331349" cy="2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605ca1879_0_60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Harmony and Divergence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67" name="Google Shape;167;g28605ca1879_0_60"/>
          <p:cNvSpPr txBox="1"/>
          <p:nvPr/>
        </p:nvSpPr>
        <p:spPr>
          <a:xfrm>
            <a:off x="629100" y="1089300"/>
            <a:ext cx="10933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Arial Rounded"/>
              <a:buChar char="●"/>
            </a:pPr>
            <a:r>
              <a:rPr lang="en-US" sz="3500">
                <a:latin typeface="Arial Rounded"/>
                <a:ea typeface="Arial Rounded"/>
                <a:cs typeface="Arial Rounded"/>
                <a:sym typeface="Arial Rounded"/>
              </a:rPr>
              <a:t>Volume ∝ Price</a:t>
            </a:r>
            <a:endParaRPr sz="35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Arial Rounded"/>
              <a:buChar char="●"/>
            </a:pPr>
            <a:r>
              <a:rPr lang="en-US" sz="3500">
                <a:latin typeface="Arial Rounded"/>
                <a:ea typeface="Arial Rounded"/>
                <a:cs typeface="Arial Rounded"/>
                <a:sym typeface="Arial Rounded"/>
              </a:rPr>
              <a:t>Harmony - When Price corresponds to volume</a:t>
            </a:r>
            <a:endParaRPr sz="35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Arial Rounded"/>
              <a:buChar char="●"/>
            </a:pPr>
            <a:r>
              <a:rPr lang="en-US" sz="3500">
                <a:latin typeface="Arial Rounded"/>
                <a:ea typeface="Arial Rounded"/>
                <a:cs typeface="Arial Rounded"/>
                <a:sym typeface="Arial Rounded"/>
              </a:rPr>
              <a:t>Divergence - When Price doesn’t reflect the volume</a:t>
            </a:r>
            <a:endParaRPr sz="35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9766c6973_1_16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Previous OHLC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5" name="Google Shape;95;g279766c6973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75" y="1616450"/>
            <a:ext cx="6637600" cy="456484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g279766c6973_1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6375" y="995025"/>
            <a:ext cx="3549534" cy="5807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605ca1879_0_4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Previous OHLC (UT)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02" name="Google Shape;102;g28605ca1879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900"/>
            <a:ext cx="11887202" cy="57638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605ca1879_0_8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Previous OHLC (UT)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08" name="Google Shape;108;g28605ca187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900"/>
            <a:ext cx="11887202" cy="576385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605ca1879_0_12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Previous OHLC (UT)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14" name="Google Shape;114;g28605ca187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900"/>
            <a:ext cx="11887202" cy="576385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605ca1879_0_16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Retail Gains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20" name="Google Shape;120;g28605ca1879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900"/>
            <a:ext cx="11887201" cy="5743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605ca1879_0_20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Whale Gains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26" name="Google Shape;126;g28605ca1879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900"/>
            <a:ext cx="11887200" cy="577420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605ca1879_0_36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The Wyckoff Method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32" name="Google Shape;132;g28605ca1879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025" y="883675"/>
            <a:ext cx="4625175" cy="57814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3" name="Google Shape;133;g28605ca1879_0_36"/>
          <p:cNvSpPr txBox="1"/>
          <p:nvPr/>
        </p:nvSpPr>
        <p:spPr>
          <a:xfrm>
            <a:off x="88600" y="1222750"/>
            <a:ext cx="7207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Arial Rounded"/>
              <a:buChar char="●"/>
            </a:pPr>
            <a:r>
              <a:rPr lang="en-US" sz="3400">
                <a:latin typeface="Arial Rounded"/>
                <a:ea typeface="Arial Rounded"/>
                <a:cs typeface="Arial Rounded"/>
                <a:sym typeface="Arial Rounded"/>
              </a:rPr>
              <a:t>Richard Wyckoff</a:t>
            </a:r>
            <a:endParaRPr sz="34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Arial Rounded"/>
              <a:buChar char="●"/>
            </a:pPr>
            <a:r>
              <a:rPr lang="en-US" sz="3400">
                <a:latin typeface="Arial Rounded"/>
                <a:ea typeface="Arial Rounded"/>
                <a:cs typeface="Arial Rounded"/>
                <a:sym typeface="Arial Rounded"/>
              </a:rPr>
              <a:t>Four phases of Price Action</a:t>
            </a:r>
            <a:endParaRPr sz="34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Font typeface="Arial Rounded"/>
              <a:buChar char="○"/>
            </a:pPr>
            <a:r>
              <a:rPr lang="en-US" sz="3400">
                <a:latin typeface="Arial Rounded"/>
                <a:ea typeface="Arial Rounded"/>
                <a:cs typeface="Arial Rounded"/>
                <a:sym typeface="Arial Rounded"/>
              </a:rPr>
              <a:t>Accumulation</a:t>
            </a:r>
            <a:endParaRPr sz="34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Font typeface="Arial Rounded"/>
              <a:buChar char="○"/>
            </a:pPr>
            <a:r>
              <a:rPr lang="en-US" sz="3400">
                <a:latin typeface="Arial Rounded"/>
                <a:ea typeface="Arial Rounded"/>
                <a:cs typeface="Arial Rounded"/>
                <a:sym typeface="Arial Rounded"/>
              </a:rPr>
              <a:t>Uptrend</a:t>
            </a:r>
            <a:endParaRPr sz="34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Font typeface="Arial Rounded"/>
              <a:buChar char="○"/>
            </a:pPr>
            <a:r>
              <a:rPr lang="en-US" sz="3400">
                <a:latin typeface="Arial Rounded"/>
                <a:ea typeface="Arial Rounded"/>
                <a:cs typeface="Arial Rounded"/>
                <a:sym typeface="Arial Rounded"/>
              </a:rPr>
              <a:t>Reaccumulation/Distribution</a:t>
            </a:r>
            <a:endParaRPr sz="34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Font typeface="Arial Rounded"/>
              <a:buChar char="○"/>
            </a:pPr>
            <a:r>
              <a:rPr lang="en-US" sz="3400">
                <a:latin typeface="Arial Rounded"/>
                <a:ea typeface="Arial Rounded"/>
                <a:cs typeface="Arial Rounded"/>
                <a:sym typeface="Arial Rounded"/>
              </a:rPr>
              <a:t>Downtrend</a:t>
            </a:r>
            <a:endParaRPr sz="34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605ca1879_0_44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The Wyckoff Method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39" name="Google Shape;139;g28605ca1879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900"/>
            <a:ext cx="11887202" cy="572972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seecs</dc:creator>
</cp:coreProperties>
</file>