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6"/>
  </p:notesMasterIdLst>
  <p:handoutMasterIdLst>
    <p:handoutMasterId r:id="rId7"/>
  </p:handoutMasterIdLst>
  <p:sldIdLst>
    <p:sldId id="262" r:id="rId2"/>
    <p:sldId id="264" r:id="rId3"/>
    <p:sldId id="263" r:id="rId4"/>
    <p:sldId id="258" r:id="rId5"/>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6D3"/>
    <a:srgbClr val="FFDE56"/>
    <a:srgbClr val="3F46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中等深淺樣式 3 - 輔色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C4B1156A-380E-4F78-BDF5-A606A8083BF9}" styleName="中等深淺樣式 4 - 輔色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D27102A9-8310-4765-A935-A1911B00CA55}" styleName="淺色樣式 1 - 輔色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69774" autoAdjust="0"/>
  </p:normalViewPr>
  <p:slideViewPr>
    <p:cSldViewPr snapToGrid="0">
      <p:cViewPr varScale="1">
        <p:scale>
          <a:sx n="47" d="100"/>
          <a:sy n="47" d="100"/>
        </p:scale>
        <p:origin x="1840" y="24"/>
      </p:cViewPr>
      <p:guideLst/>
    </p:cSldViewPr>
  </p:slideViewPr>
  <p:notesTextViewPr>
    <p:cViewPr>
      <p:scale>
        <a:sx n="1" d="1"/>
        <a:sy n="1" d="1"/>
      </p:scale>
      <p:origin x="0" y="0"/>
    </p:cViewPr>
  </p:notesTextViewPr>
  <p:notesViewPr>
    <p:cSldViewPr snapToGrid="0">
      <p:cViewPr varScale="1">
        <p:scale>
          <a:sx n="51" d="100"/>
          <a:sy n="51" d="100"/>
        </p:scale>
        <p:origin x="2692"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8B62D93-9E47-4BC0-A4B0-D00893D166F0}" type="datetimeFigureOut">
              <a:rPr lang="zh-TW" altLang="en-US" smtClean="0"/>
              <a:t>2022/11/7</a:t>
            </a:fld>
            <a:endParaRPr lang="zh-TW" altLang="en-US"/>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B3D93AC-40F8-4BB3-851C-FD037AF9A953}" type="slidenum">
              <a:rPr lang="zh-TW" altLang="en-US" smtClean="0"/>
              <a:t>‹#›</a:t>
            </a:fld>
            <a:endParaRPr lang="zh-TW" altLang="en-US"/>
          </a:p>
        </p:txBody>
      </p:sp>
    </p:spTree>
    <p:extLst>
      <p:ext uri="{BB962C8B-B14F-4D97-AF65-F5344CB8AC3E}">
        <p14:creationId xmlns:p14="http://schemas.microsoft.com/office/powerpoint/2010/main" val="7352859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7C53D7-2A35-40EF-9156-EDDC4929F6A7}" type="datetimeFigureOut">
              <a:rPr lang="zh-TW" altLang="en-US" smtClean="0"/>
              <a:t>2022/11/7</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AA2CA2-B7E7-470B-AA47-4766929B29F8}" type="slidenum">
              <a:rPr lang="zh-TW" altLang="en-US" smtClean="0"/>
              <a:t>‹#›</a:t>
            </a:fld>
            <a:endParaRPr lang="zh-TW" altLang="en-US"/>
          </a:p>
        </p:txBody>
      </p:sp>
    </p:spTree>
    <p:extLst>
      <p:ext uri="{BB962C8B-B14F-4D97-AF65-F5344CB8AC3E}">
        <p14:creationId xmlns:p14="http://schemas.microsoft.com/office/powerpoint/2010/main" val="1656132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各位甄試委員好，我是目前正就讀中正大學的鄭采玲。系排第二名，成績平均</a:t>
            </a:r>
            <a:r>
              <a:rPr lang="en-US" altLang="zh-TW" dirty="0" smtClean="0"/>
              <a:t>93.66</a:t>
            </a:r>
            <a:r>
              <a:rPr lang="zh-TW" altLang="en-US" dirty="0" smtClean="0"/>
              <a:t>，專題主要為</a:t>
            </a:r>
            <a:r>
              <a:rPr lang="en-US" altLang="zh-TW" sz="1200" b="0" i="0" kern="1200" dirty="0" smtClean="0">
                <a:solidFill>
                  <a:schemeClr val="tx1"/>
                </a:solidFill>
                <a:effectLst/>
                <a:latin typeface="+mn-lt"/>
                <a:ea typeface="+mn-ea"/>
                <a:cs typeface="+mn-cs"/>
              </a:rPr>
              <a:t>Physically </a:t>
            </a:r>
            <a:r>
              <a:rPr lang="en-US" altLang="zh-TW" sz="1200" b="0" i="0" kern="1200" dirty="0" err="1" smtClean="0">
                <a:solidFill>
                  <a:schemeClr val="tx1"/>
                </a:solidFill>
                <a:effectLst/>
                <a:latin typeface="+mn-lt"/>
                <a:ea typeface="+mn-ea"/>
                <a:cs typeface="+mn-cs"/>
              </a:rPr>
              <a:t>Unclonable</a:t>
            </a:r>
            <a:r>
              <a:rPr lang="en-US" altLang="zh-TW" sz="1200" b="0" i="0" kern="1200" dirty="0" smtClean="0">
                <a:solidFill>
                  <a:schemeClr val="tx1"/>
                </a:solidFill>
                <a:effectLst/>
                <a:latin typeface="+mn-lt"/>
                <a:ea typeface="+mn-ea"/>
                <a:cs typeface="+mn-cs"/>
              </a:rPr>
              <a:t> Function</a:t>
            </a:r>
            <a:r>
              <a:rPr lang="zh-TW" altLang="en-US" sz="1200" b="0" i="0" kern="1200" dirty="0" smtClean="0">
                <a:solidFill>
                  <a:schemeClr val="tx1"/>
                </a:solidFill>
                <a:effectLst/>
                <a:latin typeface="+mn-lt"/>
                <a:ea typeface="+mn-ea"/>
                <a:cs typeface="+mn-cs"/>
              </a:rPr>
              <a:t>簡稱為</a:t>
            </a:r>
            <a:r>
              <a:rPr lang="en-US" altLang="zh-TW" sz="1200" b="0" i="0" kern="1200" dirty="0" err="1" smtClean="0">
                <a:solidFill>
                  <a:schemeClr val="tx1"/>
                </a:solidFill>
                <a:effectLst/>
                <a:latin typeface="+mn-lt"/>
                <a:ea typeface="+mn-ea"/>
                <a:cs typeface="+mn-cs"/>
              </a:rPr>
              <a:t>puf</a:t>
            </a:r>
            <a:r>
              <a:rPr lang="zh-TW" altLang="en-US" sz="1200" b="0" i="0" kern="1200" dirty="0" smtClean="0">
                <a:solidFill>
                  <a:schemeClr val="tx1"/>
                </a:solidFill>
                <a:effectLst/>
                <a:latin typeface="+mn-lt"/>
                <a:ea typeface="+mn-ea"/>
                <a:cs typeface="+mn-cs"/>
              </a:rPr>
              <a:t>，比較特別的實習經歷是在大三那年，進到中研院高明達老師實驗室底下去實習，主要在做自然語言的研究。這期間我做過語音辨識、語音合成、</a:t>
            </a:r>
            <a:r>
              <a:rPr lang="en-US" altLang="zh-TW" sz="1200" b="0" i="0" kern="1200" dirty="0" smtClean="0">
                <a:solidFill>
                  <a:schemeClr val="tx1"/>
                </a:solidFill>
                <a:effectLst/>
                <a:latin typeface="+mn-lt"/>
                <a:ea typeface="+mn-ea"/>
                <a:cs typeface="+mn-cs"/>
              </a:rPr>
              <a:t>target </a:t>
            </a:r>
            <a:r>
              <a:rPr lang="en-US" altLang="zh-TW" sz="1200" b="0" i="0" kern="1200" dirty="0" err="1" smtClean="0">
                <a:solidFill>
                  <a:schemeClr val="tx1"/>
                </a:solidFill>
                <a:effectLst/>
                <a:latin typeface="+mn-lt"/>
                <a:ea typeface="+mn-ea"/>
                <a:cs typeface="+mn-cs"/>
              </a:rPr>
              <a:t>speeker</a:t>
            </a: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keyword</a:t>
            </a:r>
            <a:r>
              <a:rPr lang="en-US" altLang="zh-TW" sz="1200" b="0" i="0" kern="1200" baseline="0" dirty="0" smtClean="0">
                <a:solidFill>
                  <a:schemeClr val="tx1"/>
                </a:solidFill>
                <a:effectLst/>
                <a:latin typeface="+mn-lt"/>
                <a:ea typeface="+mn-ea"/>
                <a:cs typeface="+mn-cs"/>
              </a:rPr>
              <a:t> spotting</a:t>
            </a:r>
            <a:r>
              <a:rPr lang="zh-TW" altLang="en-US" sz="1200" b="0" i="0" kern="1200" baseline="0" dirty="0" smtClean="0">
                <a:solidFill>
                  <a:schemeClr val="tx1"/>
                </a:solidFill>
                <a:effectLst/>
                <a:latin typeface="+mn-lt"/>
                <a:ea typeface="+mn-ea"/>
                <a:cs typeface="+mn-cs"/>
              </a:rPr>
              <a:t>等等研究</a:t>
            </a:r>
            <a:endParaRPr lang="zh-TW" altLang="en-US" dirty="0"/>
          </a:p>
        </p:txBody>
      </p:sp>
      <p:sp>
        <p:nvSpPr>
          <p:cNvPr id="4" name="投影片編號版面配置區 3"/>
          <p:cNvSpPr>
            <a:spLocks noGrp="1"/>
          </p:cNvSpPr>
          <p:nvPr>
            <p:ph type="sldNum" sz="quarter" idx="10"/>
          </p:nvPr>
        </p:nvSpPr>
        <p:spPr/>
        <p:txBody>
          <a:bodyPr/>
          <a:lstStyle/>
          <a:p>
            <a:fld id="{51AA2CA2-B7E7-470B-AA47-4766929B29F8}" type="slidenum">
              <a:rPr lang="zh-TW" altLang="en-US" smtClean="0"/>
              <a:t>1</a:t>
            </a:fld>
            <a:endParaRPr lang="zh-TW" altLang="en-US"/>
          </a:p>
        </p:txBody>
      </p:sp>
    </p:spTree>
    <p:extLst>
      <p:ext uri="{BB962C8B-B14F-4D97-AF65-F5344CB8AC3E}">
        <p14:creationId xmlns:p14="http://schemas.microsoft.com/office/powerpoint/2010/main" val="3883478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獲獎方面曾經獲得三次書卷獎，</a:t>
            </a:r>
            <a:r>
              <a:rPr lang="en-US" altLang="zh-TW" dirty="0" smtClean="0"/>
              <a:t>NCPC</a:t>
            </a:r>
            <a:r>
              <a:rPr lang="zh-TW" altLang="en-US" dirty="0" smtClean="0"/>
              <a:t>第四名以及</a:t>
            </a:r>
            <a:r>
              <a:rPr lang="en-US" altLang="zh-TW" dirty="0" smtClean="0"/>
              <a:t>ICPC</a:t>
            </a:r>
            <a:r>
              <a:rPr lang="zh-TW" altLang="en-US" dirty="0" smtClean="0"/>
              <a:t>銀牌。</a:t>
            </a:r>
            <a:endParaRPr lang="zh-TW" altLang="en-US" dirty="0"/>
          </a:p>
        </p:txBody>
      </p:sp>
      <p:sp>
        <p:nvSpPr>
          <p:cNvPr id="4" name="投影片編號版面配置區 3"/>
          <p:cNvSpPr>
            <a:spLocks noGrp="1"/>
          </p:cNvSpPr>
          <p:nvPr>
            <p:ph type="sldNum" sz="quarter" idx="10"/>
          </p:nvPr>
        </p:nvSpPr>
        <p:spPr/>
        <p:txBody>
          <a:bodyPr/>
          <a:lstStyle/>
          <a:p>
            <a:fld id="{51AA2CA2-B7E7-470B-AA47-4766929B29F8}" type="slidenum">
              <a:rPr lang="zh-TW" altLang="en-US" smtClean="0"/>
              <a:t>2</a:t>
            </a:fld>
            <a:endParaRPr lang="zh-TW" altLang="en-US"/>
          </a:p>
        </p:txBody>
      </p:sp>
    </p:spTree>
    <p:extLst>
      <p:ext uri="{BB962C8B-B14F-4D97-AF65-F5344CB8AC3E}">
        <p14:creationId xmlns:p14="http://schemas.microsoft.com/office/powerpoint/2010/main" val="854726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在修課方面，我們系上碩士班只開三堂跟積體電路有關的課程。授課老師是鍾菁哲老師，也是我的指導老師。在數位積體電路的課程，我學到了完整的設計流程。從</a:t>
            </a:r>
            <a:r>
              <a:rPr lang="en-US" altLang="zh-TW" dirty="0" smtClean="0"/>
              <a:t>RTL</a:t>
            </a:r>
            <a:r>
              <a:rPr lang="zh-TW" altLang="en-US" dirty="0" smtClean="0"/>
              <a:t>、</a:t>
            </a:r>
            <a:r>
              <a:rPr lang="en-US" altLang="zh-TW" dirty="0" smtClean="0"/>
              <a:t>synthesis</a:t>
            </a:r>
            <a:r>
              <a:rPr lang="zh-TW" altLang="en-US" dirty="0" smtClean="0"/>
              <a:t>、</a:t>
            </a:r>
            <a:r>
              <a:rPr lang="en-US" altLang="zh-TW" dirty="0" smtClean="0"/>
              <a:t>Netlist</a:t>
            </a:r>
            <a:r>
              <a:rPr lang="zh-TW" altLang="en-US" dirty="0" smtClean="0"/>
              <a:t>、</a:t>
            </a:r>
            <a:r>
              <a:rPr lang="en-US" altLang="zh-TW" dirty="0" smtClean="0"/>
              <a:t>APR</a:t>
            </a:r>
            <a:r>
              <a:rPr lang="zh-TW" altLang="en-US" dirty="0" smtClean="0"/>
              <a:t>到後面的</a:t>
            </a:r>
            <a:r>
              <a:rPr lang="en-US" altLang="zh-TW" dirty="0" smtClean="0"/>
              <a:t>DRC</a:t>
            </a:r>
            <a:r>
              <a:rPr lang="zh-TW" altLang="en-US" dirty="0" smtClean="0"/>
              <a:t>跟</a:t>
            </a:r>
            <a:r>
              <a:rPr lang="en-US" altLang="zh-TW" dirty="0" smtClean="0"/>
              <a:t>LVS</a:t>
            </a:r>
            <a:r>
              <a:rPr lang="zh-TW" altLang="en-US" dirty="0" smtClean="0"/>
              <a:t>驗證；至於在高等數位積體電路我則學到了數位以及類比的混合式訊號模擬；有了這兩堂課的基礎我才能順利完成後面的專題研究。</a:t>
            </a:r>
            <a:endParaRPr lang="en-US" altLang="zh-TW" sz="1400" dirty="0" smtClean="0"/>
          </a:p>
          <a:p>
            <a:endParaRPr lang="zh-TW" altLang="en-US" dirty="0"/>
          </a:p>
        </p:txBody>
      </p:sp>
      <p:sp>
        <p:nvSpPr>
          <p:cNvPr id="4" name="投影片編號版面配置區 3"/>
          <p:cNvSpPr>
            <a:spLocks noGrp="1"/>
          </p:cNvSpPr>
          <p:nvPr>
            <p:ph type="sldNum" sz="quarter" idx="10"/>
          </p:nvPr>
        </p:nvSpPr>
        <p:spPr/>
        <p:txBody>
          <a:bodyPr/>
          <a:lstStyle/>
          <a:p>
            <a:fld id="{51AA2CA2-B7E7-470B-AA47-4766929B29F8}" type="slidenum">
              <a:rPr lang="zh-TW" altLang="en-US" smtClean="0"/>
              <a:t>3</a:t>
            </a:fld>
            <a:endParaRPr lang="zh-TW" altLang="en-US"/>
          </a:p>
        </p:txBody>
      </p:sp>
    </p:spTree>
    <p:extLst>
      <p:ext uri="{BB962C8B-B14F-4D97-AF65-F5344CB8AC3E}">
        <p14:creationId xmlns:p14="http://schemas.microsoft.com/office/powerpoint/2010/main" val="271668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在專題方面，我在建志老師的實驗室下做了跟</a:t>
            </a:r>
            <a:r>
              <a:rPr lang="en-US" altLang="zh-TW" dirty="0" err="1" smtClean="0"/>
              <a:t>SIoT</a:t>
            </a:r>
            <a:r>
              <a:rPr lang="zh-TW" altLang="en-US" dirty="0" smtClean="0"/>
              <a:t>有關的研究，研究分成兩部分，一部分是利用雙流</a:t>
            </a:r>
            <a:r>
              <a:rPr lang="en-US" altLang="zh-TW" dirty="0" smtClean="0"/>
              <a:t>CNN</a:t>
            </a:r>
            <a:r>
              <a:rPr lang="zh-TW" altLang="en-US" dirty="0" smtClean="0"/>
              <a:t>來做資訊安全，另一部份是優化</a:t>
            </a:r>
            <a:r>
              <a:rPr lang="en-US" altLang="zh-TW" dirty="0" err="1" smtClean="0"/>
              <a:t>SIoT</a:t>
            </a:r>
            <a:r>
              <a:rPr lang="zh-TW" altLang="en-US" dirty="0" smtClean="0"/>
              <a:t>的資源分配。這篇論文最後非常榮幸的投上</a:t>
            </a:r>
            <a:r>
              <a:rPr lang="en-US" altLang="zh-TW" dirty="0" smtClean="0"/>
              <a:t>ICCCN</a:t>
            </a:r>
            <a:r>
              <a:rPr lang="zh-TW" altLang="en-US" dirty="0" smtClean="0"/>
              <a:t>；</a:t>
            </a:r>
            <a:endParaRPr lang="en-US" altLang="zh-TW" dirty="0" smtClean="0"/>
          </a:p>
          <a:p>
            <a:r>
              <a:rPr lang="zh-TW" altLang="en-US" dirty="0" smtClean="0"/>
              <a:t>至於我的畢業專題是在菁哲老師的帶領下做的。</a:t>
            </a:r>
            <a:r>
              <a:rPr lang="zh-TW" altLang="en-US" b="0" dirty="0" smtClean="0"/>
              <a:t>這個專題計畫有受到大專生科技部計畫的補助，</a:t>
            </a:r>
            <a:r>
              <a:rPr lang="zh-TW" altLang="en-US" dirty="0" smtClean="0"/>
              <a:t>主題為</a:t>
            </a:r>
            <a:r>
              <a:rPr lang="en-US" altLang="zh-TW" b="1" dirty="0" smtClean="0"/>
              <a:t>Physically </a:t>
            </a:r>
            <a:r>
              <a:rPr lang="en-US" altLang="zh-TW" b="1" dirty="0" err="1" smtClean="0"/>
              <a:t>Unclonable</a:t>
            </a:r>
            <a:r>
              <a:rPr lang="en-US" altLang="zh-TW" b="1" dirty="0" smtClean="0"/>
              <a:t> Function</a:t>
            </a:r>
            <a:r>
              <a:rPr lang="zh-TW" altLang="en-US" b="1" dirty="0" smtClean="0"/>
              <a:t>。</a:t>
            </a:r>
            <a:r>
              <a:rPr lang="zh-TW" altLang="en-US" b="0" dirty="0" smtClean="0"/>
              <a:t>這是利用製程飄移來讓每個晶片都有不同的特性，以此來辨識晶片實現硬體的資訊安全。</a:t>
            </a:r>
            <a:endParaRPr lang="zh-TW" altLang="en-US" dirty="0"/>
          </a:p>
        </p:txBody>
      </p:sp>
      <p:sp>
        <p:nvSpPr>
          <p:cNvPr id="4" name="投影片編號版面配置區 3"/>
          <p:cNvSpPr>
            <a:spLocks noGrp="1"/>
          </p:cNvSpPr>
          <p:nvPr>
            <p:ph type="sldNum" sz="quarter" idx="10"/>
          </p:nvPr>
        </p:nvSpPr>
        <p:spPr/>
        <p:txBody>
          <a:bodyPr/>
          <a:lstStyle/>
          <a:p>
            <a:fld id="{51AA2CA2-B7E7-470B-AA47-4766929B29F8}" type="slidenum">
              <a:rPr lang="zh-TW" altLang="en-US" smtClean="0"/>
              <a:t>4</a:t>
            </a:fld>
            <a:endParaRPr lang="zh-TW" altLang="en-US"/>
          </a:p>
        </p:txBody>
      </p:sp>
    </p:spTree>
    <p:extLst>
      <p:ext uri="{BB962C8B-B14F-4D97-AF65-F5344CB8AC3E}">
        <p14:creationId xmlns:p14="http://schemas.microsoft.com/office/powerpoint/2010/main" val="22285265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grpSp>
        <p:nvGrpSpPr>
          <p:cNvPr id="14" name="群組 13"/>
          <p:cNvGrpSpPr/>
          <p:nvPr userDrawn="1"/>
        </p:nvGrpSpPr>
        <p:grpSpPr>
          <a:xfrm>
            <a:off x="121196" y="286441"/>
            <a:ext cx="2067670" cy="1848398"/>
            <a:chOff x="173434" y="216030"/>
            <a:chExt cx="3020208" cy="3014403"/>
          </a:xfrm>
        </p:grpSpPr>
        <p:pic>
          <p:nvPicPr>
            <p:cNvPr id="11" name="Google Shape;121;p13" descr="ãnctuãçåçæå°çµæ"/>
            <p:cNvPicPr preferRelativeResize="0">
              <a:picLocks/>
            </p:cNvPicPr>
            <p:nvPr userDrawn="1"/>
          </p:nvPicPr>
          <p:blipFill rotWithShape="1">
            <a:blip r:embed="rId2">
              <a:alphaModFix/>
              <a:duotone>
                <a:schemeClr val="accent5">
                  <a:shade val="45000"/>
                  <a:satMod val="135000"/>
                </a:schemeClr>
                <a:prstClr val="white"/>
              </a:duotone>
            </a:blip>
            <a:srcRect/>
            <a:stretch/>
          </p:blipFill>
          <p:spPr>
            <a:xfrm>
              <a:off x="211304" y="262068"/>
              <a:ext cx="2944469" cy="2922328"/>
            </a:xfrm>
            <a:prstGeom prst="rect">
              <a:avLst/>
            </a:prstGeom>
            <a:noFill/>
            <a:ln>
              <a:noFill/>
            </a:ln>
          </p:spPr>
        </p:pic>
        <p:pic>
          <p:nvPicPr>
            <p:cNvPr id="12" name="Google Shape;122;p13"/>
            <p:cNvPicPr preferRelativeResize="0"/>
            <p:nvPr userDrawn="1"/>
          </p:nvPicPr>
          <p:blipFill rotWithShape="1">
            <a:blip r:embed="rId3">
              <a:alphaModFix/>
              <a:duotone>
                <a:schemeClr val="accent5">
                  <a:shade val="45000"/>
                  <a:satMod val="135000"/>
                </a:schemeClr>
                <a:prstClr val="white"/>
              </a:duotone>
              <a:extLst>
                <a:ext uri="{BEBA8EAE-BF5A-486C-A8C5-ECC9F3942E4B}">
                  <a14:imgProps xmlns:a14="http://schemas.microsoft.com/office/drawing/2010/main">
                    <a14:imgLayer r:embed="rId4">
                      <a14:imgEffect>
                        <a14:saturation sat="72000"/>
                      </a14:imgEffect>
                    </a14:imgLayer>
                  </a14:imgProps>
                </a:ext>
              </a:extLst>
            </a:blip>
            <a:srcRect/>
            <a:stretch/>
          </p:blipFill>
          <p:spPr>
            <a:xfrm>
              <a:off x="173434" y="216030"/>
              <a:ext cx="3020208" cy="3014403"/>
            </a:xfrm>
            <a:prstGeom prst="rect">
              <a:avLst/>
            </a:prstGeom>
            <a:noFill/>
            <a:ln>
              <a:noFill/>
            </a:ln>
          </p:spPr>
        </p:pic>
      </p:grpSp>
      <p:sp>
        <p:nvSpPr>
          <p:cNvPr id="2" name="文字方塊 1"/>
          <p:cNvSpPr txBox="1"/>
          <p:nvPr userDrawn="1"/>
        </p:nvSpPr>
        <p:spPr>
          <a:xfrm>
            <a:off x="5436973" y="6145427"/>
            <a:ext cx="3641124" cy="615553"/>
          </a:xfrm>
          <a:prstGeom prst="rect">
            <a:avLst/>
          </a:prstGeom>
          <a:noFill/>
        </p:spPr>
        <p:txBody>
          <a:bodyPr wrap="square" rtlCol="0">
            <a:spAutoFit/>
          </a:bodyPr>
          <a:lstStyle/>
          <a:p>
            <a:pPr algn="ctr"/>
            <a:r>
              <a:rPr lang="zh-TW" altLang="en-US" dirty="0">
                <a:solidFill>
                  <a:schemeClr val="accent1">
                    <a:lumMod val="50000"/>
                  </a:schemeClr>
                </a:solidFill>
              </a:rPr>
              <a:t>國　立　陽　明　交　通　大　學</a:t>
            </a:r>
            <a:endParaRPr lang="en-US" altLang="zh-TW" dirty="0">
              <a:solidFill>
                <a:schemeClr val="accent1">
                  <a:lumMod val="50000"/>
                </a:schemeClr>
              </a:solidFill>
            </a:endParaRPr>
          </a:p>
          <a:p>
            <a:pPr algn="ctr"/>
            <a:r>
              <a:rPr lang="en-US" altLang="zh-TW" sz="1600" dirty="0">
                <a:solidFill>
                  <a:schemeClr val="accent1">
                    <a:lumMod val="50000"/>
                  </a:schemeClr>
                </a:solidFill>
              </a:rPr>
              <a:t>National Yang Ming </a:t>
            </a:r>
            <a:r>
              <a:rPr lang="en-US" altLang="zh-TW" sz="1600" dirty="0" err="1">
                <a:solidFill>
                  <a:schemeClr val="accent1">
                    <a:lumMod val="50000"/>
                  </a:schemeClr>
                </a:solidFill>
              </a:rPr>
              <a:t>Chiao</a:t>
            </a:r>
            <a:r>
              <a:rPr lang="en-US" altLang="zh-TW" sz="1600" dirty="0">
                <a:solidFill>
                  <a:schemeClr val="accent1">
                    <a:lumMod val="50000"/>
                  </a:schemeClr>
                </a:solidFill>
              </a:rPr>
              <a:t> Tung University</a:t>
            </a:r>
            <a:endParaRPr lang="zh-TW" altLang="en-US" sz="1600" dirty="0">
              <a:solidFill>
                <a:schemeClr val="accent1">
                  <a:lumMod val="50000"/>
                </a:schemeClr>
              </a:solidFill>
            </a:endParaRPr>
          </a:p>
        </p:txBody>
      </p:sp>
    </p:spTree>
    <p:extLst>
      <p:ext uri="{BB962C8B-B14F-4D97-AF65-F5344CB8AC3E}">
        <p14:creationId xmlns:p14="http://schemas.microsoft.com/office/powerpoint/2010/main" val="357619151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3" name="Content Placeholder 2"/>
          <p:cNvSpPr>
            <a:spLocks noGrp="1"/>
          </p:cNvSpPr>
          <p:nvPr>
            <p:ph idx="1"/>
          </p:nvPr>
        </p:nvSpPr>
        <p:spPr>
          <a:xfrm>
            <a:off x="193040" y="1579274"/>
            <a:ext cx="8737600" cy="4551630"/>
          </a:xfrm>
        </p:spPr>
        <p:txBody>
          <a:bodyPr/>
          <a:lstStyle>
            <a:lvl1pPr marL="406400" indent="-406400">
              <a:buFont typeface="Wingdings" pitchFamily="2" charset="2"/>
              <a:buChar char="n"/>
              <a:tabLst>
                <a:tab pos="395288" algn="l"/>
              </a:tabLst>
              <a:defRPr>
                <a:latin typeface="微軟正黑體 Light" panose="020B0304030504040204" pitchFamily="34" charset="-120"/>
                <a:ea typeface="微軟正黑體 Light" panose="020B0304030504040204" pitchFamily="34" charset="-120"/>
              </a:defRPr>
            </a:lvl1pPr>
            <a:lvl2pPr marL="685800" indent="-228600">
              <a:buFont typeface="Wingdings" panose="05000000000000000000" pitchFamily="2" charset="2"/>
              <a:buChar char="Ø"/>
              <a:defRPr>
                <a:latin typeface="微軟正黑體 Light" panose="020B0304030504040204" pitchFamily="34" charset="-120"/>
                <a:ea typeface="微軟正黑體 Light" panose="020B0304030504040204" pitchFamily="34" charset="-120"/>
              </a:defRPr>
            </a:lvl2pPr>
            <a:lvl3pPr marL="1143000" indent="-228600">
              <a:buFont typeface="Wingdings" panose="05000000000000000000" pitchFamily="2" charset="2"/>
              <a:buChar char="u"/>
              <a:defRPr>
                <a:latin typeface="微軟正黑體 Light" panose="020B0304030504040204" pitchFamily="34" charset="-120"/>
                <a:ea typeface="微軟正黑體 Light" panose="020B0304030504040204" pitchFamily="34" charset="-120"/>
              </a:defRPr>
            </a:lvl3pPr>
            <a:lvl4pPr marL="1600200" indent="-228600">
              <a:buFont typeface="Wingdings" panose="05000000000000000000" pitchFamily="2" charset="2"/>
              <a:buChar char="u"/>
              <a:defRPr>
                <a:latin typeface="微軟正黑體 Light" panose="020B0304030504040204" pitchFamily="34" charset="-120"/>
                <a:ea typeface="微軟正黑體 Light" panose="020B0304030504040204" pitchFamily="34" charset="-120"/>
              </a:defRPr>
            </a:lvl4pPr>
            <a:lvl5pPr marL="2057400" indent="-228600">
              <a:buFont typeface="Wingdings" panose="05000000000000000000" pitchFamily="2" charset="2"/>
              <a:buChar char="u"/>
              <a:defRPr>
                <a:latin typeface="微軟正黑體 Light" panose="020B0304030504040204" pitchFamily="34" charset="-120"/>
                <a:ea typeface="微軟正黑體 Light" panose="020B0304030504040204" pitchFamily="34" charset="-120"/>
              </a:defRPr>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6" name="Slide Number Placeholder 5"/>
          <p:cNvSpPr>
            <a:spLocks noGrp="1"/>
          </p:cNvSpPr>
          <p:nvPr>
            <p:ph type="sldNum" sz="quarter" idx="12"/>
          </p:nvPr>
        </p:nvSpPr>
        <p:spPr>
          <a:xfrm>
            <a:off x="6873240" y="6341592"/>
            <a:ext cx="2057400" cy="365125"/>
          </a:xfrm>
        </p:spPr>
        <p:txBody>
          <a:bodyPr/>
          <a:lstStyle>
            <a:lvl1pPr>
              <a:defRPr>
                <a:latin typeface="微軟正黑體 Light" panose="020B0304030504040204" pitchFamily="34" charset="-120"/>
                <a:ea typeface="微軟正黑體 Light" panose="020B0304030504040204" pitchFamily="34" charset="-120"/>
              </a:defRPr>
            </a:lvl1pPr>
          </a:lstStyle>
          <a:p>
            <a:fld id="{AA34A342-678C-4851-A04F-042655B2AA40}" type="slidenum">
              <a:rPr lang="zh-TW" altLang="en-US" smtClean="0"/>
              <a:pPr/>
              <a:t>‹#›</a:t>
            </a:fld>
            <a:endParaRPr lang="zh-TW" altLang="en-US" dirty="0"/>
          </a:p>
        </p:txBody>
      </p:sp>
      <p:sp>
        <p:nvSpPr>
          <p:cNvPr id="2" name="Title 1"/>
          <p:cNvSpPr>
            <a:spLocks noGrp="1"/>
          </p:cNvSpPr>
          <p:nvPr>
            <p:ph type="title"/>
          </p:nvPr>
        </p:nvSpPr>
        <p:spPr>
          <a:xfrm>
            <a:off x="377072" y="291368"/>
            <a:ext cx="4166647" cy="1077218"/>
          </a:xfrm>
        </p:spPr>
        <p:txBody>
          <a:bodyPr/>
          <a:lstStyle>
            <a:lvl1pPr algn="ctr">
              <a:defRPr b="1" baseline="0">
                <a:solidFill>
                  <a:schemeClr val="tx1"/>
                </a:solidFill>
                <a:latin typeface="微軟正黑體 Light" panose="020B0304030504040204" pitchFamily="34" charset="-120"/>
                <a:ea typeface="微軟正黑體 Light" panose="020B0304030504040204" pitchFamily="34" charset="-120"/>
              </a:defRPr>
            </a:lvl1pPr>
          </a:lstStyle>
          <a:p>
            <a:r>
              <a:rPr lang="zh-TW" altLang="en-US" dirty="0"/>
              <a:t>按一下以編輯母片標題樣式</a:t>
            </a:r>
            <a:endParaRPr lang="en-US" dirty="0"/>
          </a:p>
        </p:txBody>
      </p:sp>
      <p:pic>
        <p:nvPicPr>
          <p:cNvPr id="4" name="圖片 3"/>
          <p:cNvPicPr>
            <a:picLocks noChangeAspect="1"/>
          </p:cNvPicPr>
          <p:nvPr userDrawn="1"/>
        </p:nvPicPr>
        <p:blipFill rotWithShape="1">
          <a:blip r:embed="rId2" cstate="print">
            <a:extLst>
              <a:ext uri="{28A0092B-C50C-407E-A947-70E740481C1C}">
                <a14:useLocalDpi xmlns:a14="http://schemas.microsoft.com/office/drawing/2010/main" val="0"/>
              </a:ext>
            </a:extLst>
          </a:blip>
          <a:srcRect l="-2337" t="87697" r="30252" b="-43710"/>
          <a:stretch/>
        </p:blipFill>
        <p:spPr>
          <a:xfrm>
            <a:off x="1070702" y="3742440"/>
            <a:ext cx="4943599" cy="3841423"/>
          </a:xfrm>
          <a:prstGeom prst="rect">
            <a:avLst/>
          </a:prstGeom>
        </p:spPr>
      </p:pic>
    </p:spTree>
    <p:extLst>
      <p:ext uri="{BB962C8B-B14F-4D97-AF65-F5344CB8AC3E}">
        <p14:creationId xmlns:p14="http://schemas.microsoft.com/office/powerpoint/2010/main" val="127970533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dirty="0"/>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baseline="0">
                <a:solidFill>
                  <a:schemeClr val="tx1">
                    <a:tint val="75000"/>
                  </a:schemeClr>
                </a:solidFill>
                <a:latin typeface="微軟正黑體 Light" panose="020B0304030504040204" pitchFamily="34" charset="-120"/>
                <a:ea typeface="微軟正黑體 Light" panose="020B0304030504040204" pitchFamily="34" charset="-120"/>
              </a:defRPr>
            </a:lvl1pPr>
          </a:lstStyle>
          <a:p>
            <a:fld id="{C764DE79-268F-4C1A-8933-263129D2AF90}" type="datetimeFigureOut">
              <a:rPr lang="en-US" smtClean="0"/>
              <a:pPr/>
              <a:t>11/7/2022</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baseline="0">
                <a:solidFill>
                  <a:schemeClr val="tx1">
                    <a:tint val="75000"/>
                  </a:schemeClr>
                </a:solidFill>
                <a:latin typeface="微軟正黑體 Light" panose="020B0304030504040204" pitchFamily="34" charset="-120"/>
                <a:ea typeface="微軟正黑體 Light" panose="020B0304030504040204" pitchFamily="34" charset="-120"/>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baseline="0">
                <a:solidFill>
                  <a:schemeClr val="tx1">
                    <a:tint val="75000"/>
                  </a:schemeClr>
                </a:solidFill>
                <a:latin typeface="微軟正黑體 Light" panose="020B0304030504040204" pitchFamily="34" charset="-120"/>
                <a:ea typeface="微軟正黑體 Light" panose="020B0304030504040204" pitchFamily="34" charset="-120"/>
              </a:defRPr>
            </a:lvl1pPr>
          </a:lstStyle>
          <a:p>
            <a:fld id="{AA34A342-678C-4851-A04F-042655B2AA40}" type="slidenum">
              <a:rPr lang="zh-TW" altLang="en-US" smtClean="0"/>
              <a:pPr/>
              <a:t>‹#›</a:t>
            </a:fld>
            <a:endParaRPr lang="zh-TW" altLang="en-US"/>
          </a:p>
        </p:txBody>
      </p:sp>
      <p:pic>
        <p:nvPicPr>
          <p:cNvPr id="7" name="圖片 6"/>
          <p:cNvPicPr>
            <a:picLocks noChangeAspect="1"/>
          </p:cNvPicPr>
          <p:nvPr userDrawn="1"/>
        </p:nvPicPr>
        <p:blipFill rotWithShape="1">
          <a:blip r:embed="rId4" cstate="print">
            <a:extLst>
              <a:ext uri="{28A0092B-C50C-407E-A947-70E740481C1C}">
                <a14:useLocalDpi xmlns:a14="http://schemas.microsoft.com/office/drawing/2010/main" val="0"/>
              </a:ext>
            </a:extLst>
          </a:blip>
          <a:srcRect t="29691" b="29210"/>
          <a:stretch/>
        </p:blipFill>
        <p:spPr>
          <a:xfrm>
            <a:off x="68344" y="65989"/>
            <a:ext cx="4781540" cy="1580248"/>
          </a:xfrm>
          <a:prstGeom prst="rect">
            <a:avLst/>
          </a:prstGeom>
        </p:spPr>
      </p:pic>
    </p:spTree>
    <p:extLst>
      <p:ext uri="{BB962C8B-B14F-4D97-AF65-F5344CB8AC3E}">
        <p14:creationId xmlns:p14="http://schemas.microsoft.com/office/powerpoint/2010/main" val="3669281399"/>
      </p:ext>
    </p:extLst>
  </p:cSld>
  <p:clrMap bg1="lt1" tx1="dk1" bg2="lt2" tx2="dk2" accent1="accent1" accent2="accent2" accent3="accent3" accent4="accent4" accent5="accent5" accent6="accent6" hlink="hlink" folHlink="folHlink"/>
  <p:sldLayoutIdLst>
    <p:sldLayoutId id="2147483652" r:id="rId1"/>
    <p:sldLayoutId id="2147483653" r:id="rId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baseline="0">
          <a:solidFill>
            <a:schemeClr val="tx1"/>
          </a:solidFill>
          <a:latin typeface="微軟正黑體 Light" panose="020B0304030504040204" pitchFamily="34" charset="-120"/>
          <a:ea typeface="微軟正黑體 Light" panose="020B0304030504040204" pitchFamily="34" charset="-12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baseline="0">
          <a:solidFill>
            <a:schemeClr val="tx1"/>
          </a:solidFill>
          <a:latin typeface="微軟正黑體 Light" panose="020B0304030504040204" pitchFamily="34" charset="-120"/>
          <a:ea typeface="微軟正黑體 Light" panose="020B03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baseline="0">
          <a:solidFill>
            <a:schemeClr val="tx1"/>
          </a:solidFill>
          <a:latin typeface="微軟正黑體 Light" panose="020B0304030504040204" pitchFamily="34" charset="-120"/>
          <a:ea typeface="微軟正黑體 Light" panose="020B03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微軟正黑體 Light" panose="020B0304030504040204" pitchFamily="34" charset="-120"/>
          <a:ea typeface="微軟正黑體 Light" panose="020B03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微軟正黑體 Light" panose="020B0304030504040204" pitchFamily="34" charset="-120"/>
          <a:ea typeface="微軟正黑體 Light" panose="020B03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微軟正黑體 Light" panose="020B0304030504040204" pitchFamily="34" charset="-120"/>
          <a:ea typeface="微軟正黑體 Light" panose="020B03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a:xfrm>
            <a:off x="382138" y="319863"/>
            <a:ext cx="4135272" cy="1077218"/>
          </a:xfrm>
        </p:spPr>
        <p:txBody>
          <a:bodyPr/>
          <a:lstStyle/>
          <a:p>
            <a:pPr algn="ctr"/>
            <a:r>
              <a:rPr lang="zh-TW" altLang="en-US" dirty="0"/>
              <a:t>基本資料</a:t>
            </a:r>
          </a:p>
        </p:txBody>
      </p:sp>
      <p:graphicFrame>
        <p:nvGraphicFramePr>
          <p:cNvPr id="2" name="表格 1"/>
          <p:cNvGraphicFramePr>
            <a:graphicFrameLocks noGrp="1"/>
          </p:cNvGraphicFramePr>
          <p:nvPr>
            <p:extLst>
              <p:ext uri="{D42A27DB-BD31-4B8C-83A1-F6EECF244321}">
                <p14:modId xmlns:p14="http://schemas.microsoft.com/office/powerpoint/2010/main" val="260339245"/>
              </p:ext>
            </p:extLst>
          </p:nvPr>
        </p:nvGraphicFramePr>
        <p:xfrm>
          <a:off x="218364" y="1778764"/>
          <a:ext cx="8652681" cy="4785360"/>
        </p:xfrm>
        <a:graphic>
          <a:graphicData uri="http://schemas.openxmlformats.org/drawingml/2006/table">
            <a:tbl>
              <a:tblPr firstRow="1" bandRow="1">
                <a:tableStyleId>{C4B1156A-380E-4F78-BDF5-A606A8083BF9}</a:tableStyleId>
              </a:tblPr>
              <a:tblGrid>
                <a:gridCol w="2251881">
                  <a:extLst>
                    <a:ext uri="{9D8B030D-6E8A-4147-A177-3AD203B41FA5}">
                      <a16:colId xmlns:a16="http://schemas.microsoft.com/office/drawing/2014/main" val="1708111045"/>
                    </a:ext>
                  </a:extLst>
                </a:gridCol>
                <a:gridCol w="6400800">
                  <a:extLst>
                    <a:ext uri="{9D8B030D-6E8A-4147-A177-3AD203B41FA5}">
                      <a16:colId xmlns:a16="http://schemas.microsoft.com/office/drawing/2014/main" val="3424060592"/>
                    </a:ext>
                  </a:extLst>
                </a:gridCol>
              </a:tblGrid>
              <a:tr h="370840">
                <a:tc>
                  <a:txBody>
                    <a:bodyPr/>
                    <a:lstStyle/>
                    <a:p>
                      <a:pPr algn="ctr"/>
                      <a:r>
                        <a:rPr lang="zh-TW" altLang="en-US" sz="2000" b="1" dirty="0" smtClean="0">
                          <a:latin typeface="微軟正黑體" panose="020B0604030504040204" pitchFamily="34" charset="-120"/>
                          <a:ea typeface="微軟正黑體" panose="020B0604030504040204" pitchFamily="34" charset="-120"/>
                        </a:rPr>
                        <a:t>考生編號</a:t>
                      </a:r>
                      <a:endParaRPr lang="zh-TW" altLang="en-US" sz="2000" b="1" dirty="0">
                        <a:latin typeface="微軟正黑體" panose="020B0604030504040204" pitchFamily="34" charset="-120"/>
                        <a:ea typeface="微軟正黑體" panose="020B0604030504040204" pitchFamily="34" charset="-120"/>
                      </a:endParaRPr>
                    </a:p>
                  </a:txBody>
                  <a:tcPr/>
                </a:tc>
                <a:tc>
                  <a:txBody>
                    <a:bodyPr/>
                    <a:lstStyle/>
                    <a:p>
                      <a:pPr algn="ctr"/>
                      <a:r>
                        <a:rPr lang="en-US" altLang="zh-TW" sz="2000" b="0" dirty="0" smtClean="0">
                          <a:latin typeface="微軟正黑體" panose="020B0604030504040204" pitchFamily="34" charset="-120"/>
                          <a:ea typeface="微軟正黑體" panose="020B0604030504040204" pitchFamily="34" charset="-120"/>
                        </a:rPr>
                        <a:t>A10152</a:t>
                      </a:r>
                      <a:endParaRPr lang="zh-TW" altLang="en-US" sz="2000" b="0" dirty="0">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149156987"/>
                  </a:ext>
                </a:extLst>
              </a:tr>
              <a:tr h="370840">
                <a:tc>
                  <a:txBody>
                    <a:bodyPr/>
                    <a:lstStyle/>
                    <a:p>
                      <a:pPr algn="ctr"/>
                      <a:r>
                        <a:rPr lang="zh-TW" altLang="en-US" sz="2000" b="1" dirty="0" smtClean="0">
                          <a:latin typeface="微軟正黑體" panose="020B0604030504040204" pitchFamily="34" charset="-120"/>
                          <a:ea typeface="微軟正黑體" panose="020B0604030504040204" pitchFamily="34" charset="-120"/>
                        </a:rPr>
                        <a:t>姓名</a:t>
                      </a:r>
                      <a:endParaRPr lang="zh-TW" altLang="en-US" sz="2000" b="1" dirty="0">
                        <a:latin typeface="微軟正黑體" panose="020B0604030504040204" pitchFamily="34" charset="-120"/>
                        <a:ea typeface="微軟正黑體" panose="020B0604030504040204" pitchFamily="34" charset="-120"/>
                      </a:endParaRPr>
                    </a:p>
                  </a:txBody>
                  <a:tcPr/>
                </a:tc>
                <a:tc>
                  <a:txBody>
                    <a:bodyPr/>
                    <a:lstStyle/>
                    <a:p>
                      <a:pPr algn="ctr"/>
                      <a:r>
                        <a:rPr lang="zh-TW" altLang="en-US" sz="2000" b="0" dirty="0" smtClean="0">
                          <a:latin typeface="微軟正黑體" panose="020B0604030504040204" pitchFamily="34" charset="-120"/>
                          <a:ea typeface="微軟正黑體" panose="020B0604030504040204" pitchFamily="34" charset="-120"/>
                        </a:rPr>
                        <a:t>鄭采玲</a:t>
                      </a:r>
                      <a:endParaRPr lang="zh-TW" altLang="en-US" sz="2000" b="0" dirty="0">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801127481"/>
                  </a:ext>
                </a:extLst>
              </a:tr>
              <a:tr h="370840">
                <a:tc>
                  <a:txBody>
                    <a:bodyPr/>
                    <a:lstStyle/>
                    <a:p>
                      <a:pPr algn="ctr"/>
                      <a:r>
                        <a:rPr lang="zh-TW" altLang="en-US" sz="2000" b="1" dirty="0" smtClean="0">
                          <a:latin typeface="微軟正黑體" panose="020B0604030504040204" pitchFamily="34" charset="-120"/>
                          <a:ea typeface="微軟正黑體" panose="020B0604030504040204" pitchFamily="34" charset="-120"/>
                        </a:rPr>
                        <a:t>學校</a:t>
                      </a:r>
                      <a:endParaRPr lang="zh-TW" altLang="en-US" sz="2000" b="1" dirty="0">
                        <a:latin typeface="微軟正黑體" panose="020B0604030504040204" pitchFamily="34" charset="-120"/>
                        <a:ea typeface="微軟正黑體" panose="020B0604030504040204" pitchFamily="34" charset="-120"/>
                      </a:endParaRPr>
                    </a:p>
                  </a:txBody>
                  <a:tcPr/>
                </a:tc>
                <a:tc>
                  <a:txBody>
                    <a:bodyPr/>
                    <a:lstStyle/>
                    <a:p>
                      <a:pPr algn="ctr"/>
                      <a:r>
                        <a:rPr lang="zh-TW" altLang="en-US" sz="2000" b="0" dirty="0" smtClean="0">
                          <a:latin typeface="微軟正黑體" panose="020B0604030504040204" pitchFamily="34" charset="-120"/>
                          <a:ea typeface="微軟正黑體" panose="020B0604030504040204" pitchFamily="34" charset="-120"/>
                        </a:rPr>
                        <a:t>中正大學資工系</a:t>
                      </a:r>
                      <a:endParaRPr lang="zh-TW" altLang="en-US" sz="2000" b="0" dirty="0">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373525759"/>
                  </a:ext>
                </a:extLst>
              </a:tr>
              <a:tr h="370840">
                <a:tc>
                  <a:txBody>
                    <a:bodyPr/>
                    <a:lstStyle/>
                    <a:p>
                      <a:pPr algn="ctr"/>
                      <a:r>
                        <a:rPr lang="zh-TW" altLang="en-US" sz="2000" b="1" dirty="0" smtClean="0">
                          <a:latin typeface="微軟正黑體" panose="020B0604030504040204" pitchFamily="34" charset="-120"/>
                          <a:ea typeface="微軟正黑體" panose="020B0604030504040204" pitchFamily="34" charset="-120"/>
                        </a:rPr>
                        <a:t>系排名</a:t>
                      </a:r>
                      <a:endParaRPr lang="zh-TW" altLang="en-US" sz="2000" b="1" dirty="0">
                        <a:latin typeface="微軟正黑體" panose="020B0604030504040204" pitchFamily="34" charset="-120"/>
                        <a:ea typeface="微軟正黑體" panose="020B0604030504040204" pitchFamily="34" charset="-120"/>
                      </a:endParaRPr>
                    </a:p>
                  </a:txBody>
                  <a:tcPr/>
                </a:tc>
                <a:tc>
                  <a:txBody>
                    <a:bodyPr/>
                    <a:lstStyle/>
                    <a:p>
                      <a:pPr algn="ctr"/>
                      <a:r>
                        <a:rPr lang="en-US" altLang="zh-TW" sz="2000" b="0" dirty="0" smtClean="0">
                          <a:latin typeface="微軟正黑體" panose="020B0604030504040204" pitchFamily="34" charset="-120"/>
                          <a:ea typeface="微軟正黑體" panose="020B0604030504040204" pitchFamily="34" charset="-120"/>
                        </a:rPr>
                        <a:t>2/91</a:t>
                      </a:r>
                      <a:endParaRPr lang="zh-TW" altLang="en-US" sz="2000" b="0" dirty="0">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2783572312"/>
                  </a:ext>
                </a:extLst>
              </a:tr>
              <a:tr h="370840">
                <a:tc>
                  <a:txBody>
                    <a:bodyPr/>
                    <a:lstStyle/>
                    <a:p>
                      <a:pPr algn="ctr"/>
                      <a:r>
                        <a:rPr lang="zh-TW" altLang="en-US" sz="2000" b="1" dirty="0" smtClean="0">
                          <a:latin typeface="微軟正黑體" panose="020B0604030504040204" pitchFamily="34" charset="-120"/>
                          <a:ea typeface="微軟正黑體" panose="020B0604030504040204" pitchFamily="34" charset="-120"/>
                        </a:rPr>
                        <a:t>成績</a:t>
                      </a:r>
                      <a:endParaRPr lang="zh-TW" altLang="en-US" sz="2000" b="1" dirty="0">
                        <a:latin typeface="微軟正黑體" panose="020B0604030504040204" pitchFamily="34" charset="-120"/>
                        <a:ea typeface="微軟正黑體" panose="020B0604030504040204" pitchFamily="34" charset="-120"/>
                      </a:endParaRPr>
                    </a:p>
                  </a:txBody>
                  <a:tcPr/>
                </a:tc>
                <a:tc>
                  <a:txBody>
                    <a:bodyPr/>
                    <a:lstStyle/>
                    <a:p>
                      <a:pPr algn="ctr"/>
                      <a:r>
                        <a:rPr lang="en-US" altLang="zh-TW" sz="2000" b="0" dirty="0" smtClean="0">
                          <a:latin typeface="微軟正黑體" panose="020B0604030504040204" pitchFamily="34" charset="-120"/>
                          <a:ea typeface="微軟正黑體" panose="020B0604030504040204" pitchFamily="34" charset="-120"/>
                        </a:rPr>
                        <a:t>93.66</a:t>
                      </a:r>
                      <a:endParaRPr lang="zh-TW" altLang="en-US" sz="2000" b="0" dirty="0">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75435630"/>
                  </a:ext>
                </a:extLst>
              </a:tr>
              <a:tr h="370840">
                <a:tc>
                  <a:txBody>
                    <a:bodyPr/>
                    <a:lstStyle/>
                    <a:p>
                      <a:pPr algn="ctr"/>
                      <a:r>
                        <a:rPr lang="zh-TW" altLang="en-US" sz="2000" b="1" dirty="0" smtClean="0">
                          <a:latin typeface="微軟正黑體" panose="020B0604030504040204" pitchFamily="34" charset="-120"/>
                          <a:ea typeface="微軟正黑體" panose="020B0604030504040204" pitchFamily="34" charset="-120"/>
                        </a:rPr>
                        <a:t>大專生科技部計畫</a:t>
                      </a:r>
                      <a:endParaRPr lang="zh-TW" altLang="en-US" sz="2000" b="1" dirty="0">
                        <a:latin typeface="微軟正黑體" panose="020B0604030504040204" pitchFamily="34" charset="-120"/>
                        <a:ea typeface="微軟正黑體" panose="020B0604030504040204" pitchFamily="34" charset="-120"/>
                      </a:endParaRPr>
                    </a:p>
                  </a:txBody>
                  <a:tcPr/>
                </a:tc>
                <a:tc>
                  <a:txBody>
                    <a:bodyPr/>
                    <a:lstStyle/>
                    <a:p>
                      <a:pPr algn="ctr"/>
                      <a:r>
                        <a:rPr lang="zh-TW" altLang="en-US" sz="2000" b="0" dirty="0" smtClean="0">
                          <a:latin typeface="微軟正黑體" panose="020B0604030504040204" pitchFamily="34" charset="-120"/>
                          <a:ea typeface="微軟正黑體" panose="020B0604030504040204" pitchFamily="34" charset="-120"/>
                        </a:rPr>
                        <a:t>物理不可仿製功能研究及探討</a:t>
                      </a:r>
                      <a:endParaRPr lang="zh-TW" altLang="en-US" sz="2000" b="0" dirty="0">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3056611584"/>
                  </a:ext>
                </a:extLst>
              </a:tr>
              <a:tr h="370840">
                <a:tc>
                  <a:txBody>
                    <a:bodyPr/>
                    <a:lstStyle/>
                    <a:p>
                      <a:pPr algn="ctr"/>
                      <a:r>
                        <a:rPr lang="en-US" altLang="zh-TW" sz="2000" b="1" dirty="0" smtClean="0">
                          <a:latin typeface="微軟正黑體" panose="020B0604030504040204" pitchFamily="34" charset="-120"/>
                          <a:ea typeface="微軟正黑體" panose="020B0604030504040204" pitchFamily="34" charset="-120"/>
                        </a:rPr>
                        <a:t>ICCCN</a:t>
                      </a:r>
                      <a:r>
                        <a:rPr lang="zh-TW" altLang="en-US" sz="2000" b="1" dirty="0" smtClean="0">
                          <a:latin typeface="微軟正黑體" panose="020B0604030504040204" pitchFamily="34" charset="-120"/>
                          <a:ea typeface="微軟正黑體" panose="020B0604030504040204" pitchFamily="34" charset="-120"/>
                        </a:rPr>
                        <a:t> 論文</a:t>
                      </a:r>
                      <a:endParaRPr lang="zh-TW" altLang="en-US" sz="2000" b="1"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2000" b="0" dirty="0" smtClean="0">
                          <a:latin typeface="微軟正黑體" panose="020B0604030504040204" pitchFamily="34" charset="-120"/>
                          <a:ea typeface="微軟正黑體" panose="020B0604030504040204" pitchFamily="34" charset="-120"/>
                        </a:rPr>
                        <a:t>Socially-aware Collaborative Defense System against Bit-Flip Attack in Social Internet of Things and Its Online Assignment Optimization</a:t>
                      </a:r>
                      <a:endParaRPr lang="en-US" altLang="zh-TW" sz="2000" b="0" dirty="0">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3938469781"/>
                  </a:ext>
                </a:extLst>
              </a:tr>
              <a:tr h="370840">
                <a:tc>
                  <a:txBody>
                    <a:bodyPr/>
                    <a:lstStyle/>
                    <a:p>
                      <a:pPr algn="ctr"/>
                      <a:r>
                        <a:rPr lang="zh-TW" altLang="en-US" sz="2000" b="1" dirty="0" smtClean="0">
                          <a:latin typeface="微軟正黑體" panose="020B0604030504040204" pitchFamily="34" charset="-120"/>
                          <a:ea typeface="微軟正黑體" panose="020B0604030504040204" pitchFamily="34" charset="-120"/>
                        </a:rPr>
                        <a:t>實習</a:t>
                      </a:r>
                      <a:endParaRPr lang="zh-TW" altLang="en-US" sz="2000" b="1" dirty="0">
                        <a:latin typeface="微軟正黑體" panose="020B0604030504040204" pitchFamily="34" charset="-120"/>
                        <a:ea typeface="微軟正黑體" panose="020B0604030504040204" pitchFamily="34" charset="-120"/>
                      </a:endParaRPr>
                    </a:p>
                  </a:txBody>
                  <a:tcPr/>
                </a:tc>
                <a:tc>
                  <a:txBody>
                    <a:bodyPr/>
                    <a:lstStyle/>
                    <a:p>
                      <a:pPr algn="ctr"/>
                      <a:r>
                        <a:rPr lang="zh-TW" altLang="en-US" sz="2000" b="0" dirty="0" smtClean="0">
                          <a:latin typeface="微軟正黑體" panose="020B0604030504040204" pitchFamily="34" charset="-120"/>
                          <a:ea typeface="微軟正黑體" panose="020B0604030504040204" pitchFamily="34" charset="-120"/>
                        </a:rPr>
                        <a:t>中研院高明達老師實驗室</a:t>
                      </a:r>
                      <a:endParaRPr lang="zh-TW" altLang="en-US" sz="2000" b="0" dirty="0">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208036789"/>
                  </a:ext>
                </a:extLst>
              </a:tr>
              <a:tr h="370840">
                <a:tc>
                  <a:txBody>
                    <a:bodyPr/>
                    <a:lstStyle/>
                    <a:p>
                      <a:pPr algn="ctr"/>
                      <a:r>
                        <a:rPr lang="zh-TW" altLang="en-US" sz="2000" b="1" dirty="0" smtClean="0">
                          <a:latin typeface="微軟正黑體" panose="020B0604030504040204" pitchFamily="34" charset="-120"/>
                          <a:ea typeface="微軟正黑體" panose="020B0604030504040204" pitchFamily="34" charset="-120"/>
                        </a:rPr>
                        <a:t>修課</a:t>
                      </a:r>
                      <a:endParaRPr lang="zh-TW" altLang="en-US" sz="2000" b="1" dirty="0">
                        <a:latin typeface="微軟正黑體" panose="020B0604030504040204" pitchFamily="34" charset="-120"/>
                        <a:ea typeface="微軟正黑體" panose="020B0604030504040204" pitchFamily="34" charset="-120"/>
                      </a:endParaRPr>
                    </a:p>
                  </a:txBody>
                  <a:tcPr anchor="ctr"/>
                </a:tc>
                <a:tc>
                  <a:txBody>
                    <a:bodyPr/>
                    <a:lstStyle/>
                    <a:p>
                      <a:pPr algn="l"/>
                      <a:r>
                        <a:rPr lang="zh-TW" altLang="en-US" sz="2000" b="0" dirty="0" smtClean="0">
                          <a:latin typeface="微軟正黑體" panose="020B0604030504040204" pitchFamily="34" charset="-120"/>
                          <a:ea typeface="微軟正黑體" panose="020B0604030504040204" pitchFamily="34" charset="-120"/>
                        </a:rPr>
                        <a:t>	數位積體電路設計		</a:t>
                      </a:r>
                      <a:r>
                        <a:rPr lang="en-US" altLang="zh-TW" sz="2000" b="0" dirty="0" smtClean="0">
                          <a:latin typeface="微軟正黑體" panose="020B0604030504040204" pitchFamily="34" charset="-120"/>
                          <a:ea typeface="微軟正黑體" panose="020B0604030504040204" pitchFamily="34" charset="-120"/>
                        </a:rPr>
                        <a:t>92</a:t>
                      </a:r>
                      <a:br>
                        <a:rPr lang="en-US" altLang="zh-TW" sz="2000" b="0" dirty="0" smtClean="0">
                          <a:latin typeface="微軟正黑體" panose="020B0604030504040204" pitchFamily="34" charset="-120"/>
                          <a:ea typeface="微軟正黑體" panose="020B0604030504040204" pitchFamily="34" charset="-120"/>
                        </a:rPr>
                      </a:br>
                      <a:r>
                        <a:rPr lang="en-US" altLang="zh-TW" sz="2000" b="0" dirty="0" smtClean="0">
                          <a:latin typeface="微軟正黑體" panose="020B0604030504040204" pitchFamily="34" charset="-120"/>
                          <a:ea typeface="微軟正黑體" panose="020B0604030504040204" pitchFamily="34" charset="-120"/>
                        </a:rPr>
                        <a:t>	</a:t>
                      </a:r>
                      <a:r>
                        <a:rPr lang="zh-TW" altLang="en-US" sz="2000" b="0" dirty="0" smtClean="0">
                          <a:latin typeface="微軟正黑體" panose="020B0604030504040204" pitchFamily="34" charset="-120"/>
                          <a:ea typeface="微軟正黑體" panose="020B0604030504040204" pitchFamily="34" charset="-120"/>
                        </a:rPr>
                        <a:t>高等數位積體電路設計		</a:t>
                      </a:r>
                      <a:r>
                        <a:rPr lang="en-US" altLang="zh-TW" sz="2000" b="0" dirty="0" smtClean="0">
                          <a:latin typeface="微軟正黑體" panose="020B0604030504040204" pitchFamily="34" charset="-120"/>
                          <a:ea typeface="微軟正黑體" panose="020B0604030504040204" pitchFamily="34" charset="-120"/>
                        </a:rPr>
                        <a:t>96</a:t>
                      </a:r>
                    </a:p>
                    <a:p>
                      <a:pPr algn="l"/>
                      <a:r>
                        <a:rPr lang="zh-TW" altLang="en-US" sz="2000" b="0" dirty="0" smtClean="0">
                          <a:latin typeface="微軟正黑體" panose="020B0604030504040204" pitchFamily="34" charset="-120"/>
                          <a:ea typeface="微軟正黑體" panose="020B0604030504040204" pitchFamily="34" charset="-120"/>
                        </a:rPr>
                        <a:t>	超大型積體電路系統設計概論	</a:t>
                      </a:r>
                      <a:r>
                        <a:rPr lang="en-US" altLang="zh-TW" sz="2000" b="0" dirty="0" smtClean="0">
                          <a:latin typeface="微軟正黑體" panose="020B0604030504040204" pitchFamily="34" charset="-120"/>
                          <a:ea typeface="微軟正黑體" panose="020B0604030504040204" pitchFamily="34" charset="-120"/>
                        </a:rPr>
                        <a:t>96</a:t>
                      </a:r>
                      <a:endParaRPr lang="zh-TW" altLang="en-US" sz="2000" b="0" dirty="0">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358598672"/>
                  </a:ext>
                </a:extLst>
              </a:tr>
            </a:tbl>
          </a:graphicData>
        </a:graphic>
      </p:graphicFrame>
    </p:spTree>
    <p:extLst>
      <p:ext uri="{BB962C8B-B14F-4D97-AF65-F5344CB8AC3E}">
        <p14:creationId xmlns:p14="http://schemas.microsoft.com/office/powerpoint/2010/main" val="31109629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8B796F0B-0BD8-46C3-BF56-7C4E395E5BC6}"/>
              </a:ext>
            </a:extLst>
          </p:cNvPr>
          <p:cNvGraphicFramePr>
            <a:graphicFrameLocks noGrp="1"/>
          </p:cNvGraphicFramePr>
          <p:nvPr>
            <p:extLst>
              <p:ext uri="{D42A27DB-BD31-4B8C-83A1-F6EECF244321}">
                <p14:modId xmlns:p14="http://schemas.microsoft.com/office/powerpoint/2010/main" val="1893203809"/>
              </p:ext>
            </p:extLst>
          </p:nvPr>
        </p:nvGraphicFramePr>
        <p:xfrm>
          <a:off x="693187" y="1834528"/>
          <a:ext cx="7851676" cy="4590078"/>
        </p:xfrm>
        <a:graphic>
          <a:graphicData uri="http://schemas.openxmlformats.org/drawingml/2006/table">
            <a:tbl>
              <a:tblPr>
                <a:tableStyleId>{5C22544A-7EE6-4342-B048-85BDC9FD1C3A}</a:tableStyleId>
              </a:tblPr>
              <a:tblGrid>
                <a:gridCol w="455197">
                  <a:extLst>
                    <a:ext uri="{9D8B030D-6E8A-4147-A177-3AD203B41FA5}">
                      <a16:colId xmlns:a16="http://schemas.microsoft.com/office/drawing/2014/main" val="2856133249"/>
                    </a:ext>
                  </a:extLst>
                </a:gridCol>
                <a:gridCol w="4609263">
                  <a:extLst>
                    <a:ext uri="{9D8B030D-6E8A-4147-A177-3AD203B41FA5}">
                      <a16:colId xmlns:a16="http://schemas.microsoft.com/office/drawing/2014/main" val="1055704270"/>
                    </a:ext>
                  </a:extLst>
                </a:gridCol>
                <a:gridCol w="2787216">
                  <a:extLst>
                    <a:ext uri="{9D8B030D-6E8A-4147-A177-3AD203B41FA5}">
                      <a16:colId xmlns:a16="http://schemas.microsoft.com/office/drawing/2014/main" val="2017798428"/>
                    </a:ext>
                  </a:extLst>
                </a:gridCol>
              </a:tblGrid>
              <a:tr h="436390">
                <a:tc>
                  <a:txBody>
                    <a:bodyPr/>
                    <a:lstStyle/>
                    <a:p>
                      <a:pPr algn="l" fontAlgn="ctr"/>
                      <a:endParaRPr lang="zh-TW" altLang="en-US" sz="28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9017" marR="9017" marT="9017" marB="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zh-TW" altLang="en-US" sz="2800" b="1" u="none" strike="noStrike" dirty="0">
                          <a:effectLst/>
                          <a:latin typeface="微軟正黑體" panose="020B0604030504040204" pitchFamily="34" charset="-120"/>
                          <a:ea typeface="微軟正黑體" panose="020B0604030504040204" pitchFamily="34" charset="-120"/>
                        </a:rPr>
                        <a:t>　　　獲獎項目</a:t>
                      </a:r>
                      <a:endParaRPr lang="zh-TW" altLang="en-US" sz="28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9017" marR="9017" marT="9017" marB="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zh-TW" altLang="en-US" sz="2800" b="1" u="none" strike="noStrike" dirty="0">
                          <a:effectLst/>
                          <a:latin typeface="微軟正黑體" panose="020B0604030504040204" pitchFamily="34" charset="-120"/>
                          <a:ea typeface="微軟正黑體" panose="020B0604030504040204" pitchFamily="34" charset="-120"/>
                        </a:rPr>
                        <a:t>　　獲獎名次</a:t>
                      </a:r>
                      <a:endParaRPr lang="zh-TW" altLang="en-US" sz="28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9017" marR="9017" marT="9017" marB="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53434723"/>
                  </a:ext>
                </a:extLst>
              </a:tr>
              <a:tr h="378363">
                <a:tc>
                  <a:txBody>
                    <a:bodyPr/>
                    <a:lstStyle/>
                    <a:p>
                      <a:pPr marL="0" algn="l" defTabSz="685800" rtl="0" eaLnBrk="1" fontAlgn="ctr" latinLnBrk="0" hangingPunct="1">
                        <a:spcAft>
                          <a:spcPts val="0"/>
                        </a:spcAft>
                      </a:pPr>
                      <a:endPar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rgbClr val="FFF6D3"/>
                    </a:solidFill>
                  </a:tcPr>
                </a:tc>
                <a:tc>
                  <a:txBody>
                    <a:bodyPr/>
                    <a:lstStyle/>
                    <a:p>
                      <a:pPr marL="0" algn="l" defTabSz="685800" rtl="0" eaLnBrk="1" fontAlgn="ctr" latinLnBrk="0" hangingPunct="1">
                        <a:spcAft>
                          <a:spcPts val="0"/>
                        </a:spcAft>
                      </a:pPr>
                      <a:r>
                        <a:rPr 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108</a:t>
                      </a:r>
                      <a:r>
                        <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 學年度 上學期書卷獎</a:t>
                      </a: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rgbClr val="FFF6D3"/>
                    </a:solidFill>
                  </a:tcPr>
                </a:tc>
                <a:tc>
                  <a:txBody>
                    <a:bodyPr/>
                    <a:lstStyle/>
                    <a:p>
                      <a:pPr marL="0" algn="l" defTabSz="685800" rtl="0" eaLnBrk="1" fontAlgn="ctr" latinLnBrk="0" hangingPunct="1">
                        <a:spcAft>
                          <a:spcPts val="0"/>
                        </a:spcAft>
                      </a:pPr>
                      <a:r>
                        <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第一名 平均 </a:t>
                      </a:r>
                      <a:r>
                        <a:rPr 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95.63</a:t>
                      </a:r>
                      <a:endPar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rgbClr val="FFF6D3"/>
                    </a:solidFill>
                  </a:tcPr>
                </a:tc>
                <a:extLst>
                  <a:ext uri="{0D108BD9-81ED-4DB2-BD59-A6C34878D82A}">
                    <a16:rowId xmlns:a16="http://schemas.microsoft.com/office/drawing/2014/main" val="2939004513"/>
                  </a:ext>
                </a:extLst>
              </a:tr>
              <a:tr h="378363">
                <a:tc>
                  <a:txBody>
                    <a:bodyPr/>
                    <a:lstStyle/>
                    <a:p>
                      <a:pPr marL="0" algn="l" defTabSz="685800" rtl="0" eaLnBrk="1" fontAlgn="ctr" latinLnBrk="0" hangingPunct="1">
                        <a:spcAft>
                          <a:spcPts val="0"/>
                        </a:spcAft>
                      </a:pPr>
                      <a:endPar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endParaRPr>
                    </a:p>
                  </a:txBody>
                  <a:tcPr marL="68580" marR="68580" marT="0" marB="0" anchor="ctr">
                    <a:lnL w="12700" cap="flat" cmpd="sng" algn="ctr">
                      <a:noFill/>
                      <a:prstDash val="solid"/>
                      <a:round/>
                      <a:headEnd type="none" w="med" len="med"/>
                      <a:tailEnd type="none" w="med" len="med"/>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685800" rtl="0" eaLnBrk="1" fontAlgn="ctr" latinLnBrk="0" hangingPunct="1">
                        <a:spcAft>
                          <a:spcPts val="0"/>
                        </a:spcAft>
                      </a:pPr>
                      <a:r>
                        <a:rPr 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108</a:t>
                      </a:r>
                      <a:r>
                        <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 學年度 下學期書卷獎</a:t>
                      </a:r>
                    </a:p>
                  </a:txBody>
                  <a:tcPr marL="68580" marR="68580" marT="0" marB="0" anchor="ctr">
                    <a:lnL w="12700" cap="flat" cmpd="sng" algn="ctr">
                      <a:noFill/>
                      <a:prstDash val="solid"/>
                      <a:round/>
                      <a:headEnd type="none" w="med" len="med"/>
                      <a:tailEnd type="none" w="med" len="med"/>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685800" rtl="0" eaLnBrk="1" fontAlgn="ctr" latinLnBrk="0" hangingPunct="1">
                        <a:spcAft>
                          <a:spcPts val="0"/>
                        </a:spcAft>
                      </a:pPr>
                      <a:r>
                        <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第二名 平均 </a:t>
                      </a:r>
                      <a:r>
                        <a:rPr 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93.4</a:t>
                      </a:r>
                      <a:endPar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endParaRPr>
                    </a:p>
                  </a:txBody>
                  <a:tcPr marL="68580" marR="68580" marT="0" marB="0" anchor="ctr">
                    <a:lnL w="12700" cmpd="sng">
                      <a:noFill/>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84982693"/>
                  </a:ext>
                </a:extLst>
              </a:tr>
              <a:tr h="378363">
                <a:tc>
                  <a:txBody>
                    <a:bodyPr/>
                    <a:lstStyle/>
                    <a:p>
                      <a:pPr marL="0" algn="l" defTabSz="685800" rtl="0" eaLnBrk="1" fontAlgn="ctr" latinLnBrk="0" hangingPunct="1">
                        <a:spcAft>
                          <a:spcPts val="0"/>
                        </a:spcAft>
                      </a:pPr>
                      <a:endPar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rgbClr val="FFF6D3"/>
                    </a:solidFill>
                  </a:tcPr>
                </a:tc>
                <a:tc>
                  <a:txBody>
                    <a:bodyPr/>
                    <a:lstStyle/>
                    <a:p>
                      <a:pPr marL="0" algn="l" defTabSz="685800" rtl="0" eaLnBrk="1" fontAlgn="ctr" latinLnBrk="0" hangingPunct="1">
                        <a:spcAft>
                          <a:spcPts val="0"/>
                        </a:spcAft>
                      </a:pPr>
                      <a:r>
                        <a:rPr 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108 </a:t>
                      </a:r>
                      <a:r>
                        <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年</a:t>
                      </a:r>
                      <a:r>
                        <a:rPr 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*CCPC</a:t>
                      </a:r>
                      <a:r>
                        <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中區程式競賽</a:t>
                      </a: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rgbClr val="FFF6D3"/>
                    </a:solidFill>
                  </a:tcPr>
                </a:tc>
                <a:tc>
                  <a:txBody>
                    <a:bodyPr/>
                    <a:lstStyle/>
                    <a:p>
                      <a:pPr marL="0" algn="l" defTabSz="685800" rtl="0" eaLnBrk="1" fontAlgn="ctr" latinLnBrk="0" hangingPunct="1">
                        <a:spcAft>
                          <a:spcPts val="0"/>
                        </a:spcAft>
                      </a:pPr>
                      <a:r>
                        <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佳作</a:t>
                      </a: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rgbClr val="FFF6D3"/>
                    </a:solidFill>
                  </a:tcPr>
                </a:tc>
                <a:extLst>
                  <a:ext uri="{0D108BD9-81ED-4DB2-BD59-A6C34878D82A}">
                    <a16:rowId xmlns:a16="http://schemas.microsoft.com/office/drawing/2014/main" val="3240316005"/>
                  </a:ext>
                </a:extLst>
              </a:tr>
              <a:tr h="378363">
                <a:tc>
                  <a:txBody>
                    <a:bodyPr/>
                    <a:lstStyle/>
                    <a:p>
                      <a:pPr marL="0" algn="l" defTabSz="685800" rtl="0" eaLnBrk="1" fontAlgn="ctr" latinLnBrk="0" hangingPunct="1">
                        <a:spcAft>
                          <a:spcPts val="0"/>
                        </a:spcAft>
                      </a:pPr>
                      <a:endPar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endParaRPr>
                    </a:p>
                  </a:txBody>
                  <a:tcPr marL="68580" marR="68580" marT="0" marB="0" anchor="ctr">
                    <a:lnL w="12700" cap="flat" cmpd="sng" algn="ctr">
                      <a:noFill/>
                      <a:prstDash val="solid"/>
                      <a:round/>
                      <a:headEnd type="none" w="med" len="med"/>
                      <a:tailEnd type="none" w="med" len="med"/>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685800" rtl="0" eaLnBrk="1" fontAlgn="ctr" latinLnBrk="0" hangingPunct="1">
                        <a:spcAft>
                          <a:spcPts val="0"/>
                        </a:spcAft>
                      </a:pPr>
                      <a:r>
                        <a:rPr 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109 </a:t>
                      </a:r>
                      <a:r>
                        <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年</a:t>
                      </a:r>
                      <a:r>
                        <a:rPr 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*NCPC</a:t>
                      </a:r>
                      <a:r>
                        <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全國大專電腦軟體設計競賽</a:t>
                      </a:r>
                    </a:p>
                  </a:txBody>
                  <a:tcPr marL="68580" marR="68580" marT="0" marB="0" anchor="ctr">
                    <a:lnL w="12700" cap="flat" cmpd="sng" algn="ctr">
                      <a:noFill/>
                      <a:prstDash val="solid"/>
                      <a:round/>
                      <a:headEnd type="none" w="med" len="med"/>
                      <a:tailEnd type="none" w="med" len="med"/>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685800" rtl="0" eaLnBrk="1" fontAlgn="ctr" latinLnBrk="0" hangingPunct="1">
                        <a:spcAft>
                          <a:spcPts val="0"/>
                        </a:spcAft>
                      </a:pPr>
                      <a:r>
                        <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佳作</a:t>
                      </a:r>
                    </a:p>
                  </a:txBody>
                  <a:tcPr marL="68580" marR="68580" marT="0" marB="0" anchor="ctr">
                    <a:lnL w="12700" cmpd="sng">
                      <a:noFill/>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1528323"/>
                  </a:ext>
                </a:extLst>
              </a:tr>
              <a:tr h="378363">
                <a:tc>
                  <a:txBody>
                    <a:bodyPr/>
                    <a:lstStyle/>
                    <a:p>
                      <a:pPr marL="0" algn="l" defTabSz="685800" rtl="0" eaLnBrk="1" fontAlgn="ctr" latinLnBrk="0" hangingPunct="1">
                        <a:spcAft>
                          <a:spcPts val="0"/>
                        </a:spcAft>
                      </a:pPr>
                      <a:endPar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rgbClr val="FFF6D3"/>
                    </a:solidFill>
                  </a:tcPr>
                </a:tc>
                <a:tc>
                  <a:txBody>
                    <a:bodyPr/>
                    <a:lstStyle/>
                    <a:p>
                      <a:pPr marL="0" algn="l" defTabSz="685800" rtl="0" eaLnBrk="1" fontAlgn="ctr" latinLnBrk="0" hangingPunct="1">
                        <a:spcAft>
                          <a:spcPts val="0"/>
                        </a:spcAft>
                      </a:pPr>
                      <a:r>
                        <a:rPr 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109 </a:t>
                      </a:r>
                      <a:r>
                        <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年 </a:t>
                      </a:r>
                      <a:r>
                        <a:rPr 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CCPC</a:t>
                      </a:r>
                      <a:r>
                        <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中區程式競賽</a:t>
                      </a: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rgbClr val="FFF6D3"/>
                    </a:solidFill>
                  </a:tcPr>
                </a:tc>
                <a:tc>
                  <a:txBody>
                    <a:bodyPr/>
                    <a:lstStyle/>
                    <a:p>
                      <a:pPr marL="0" algn="l" defTabSz="685800" rtl="0" eaLnBrk="1" fontAlgn="ctr" latinLnBrk="0" hangingPunct="1">
                        <a:spcAft>
                          <a:spcPts val="0"/>
                        </a:spcAft>
                      </a:pPr>
                      <a:r>
                        <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第一名</a:t>
                      </a: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rgbClr val="FFF6D3"/>
                    </a:solidFill>
                  </a:tcPr>
                </a:tc>
                <a:extLst>
                  <a:ext uri="{0D108BD9-81ED-4DB2-BD59-A6C34878D82A}">
                    <a16:rowId xmlns:a16="http://schemas.microsoft.com/office/drawing/2014/main" val="2229917933"/>
                  </a:ext>
                </a:extLst>
              </a:tr>
              <a:tr h="378363">
                <a:tc>
                  <a:txBody>
                    <a:bodyPr/>
                    <a:lstStyle/>
                    <a:p>
                      <a:pPr marL="0" algn="l" defTabSz="685800" rtl="0" eaLnBrk="1" fontAlgn="ctr" latinLnBrk="0" hangingPunct="1">
                        <a:spcAft>
                          <a:spcPts val="0"/>
                        </a:spcAft>
                      </a:pPr>
                      <a:endPar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endParaRPr>
                    </a:p>
                  </a:txBody>
                  <a:tcPr marL="68580" marR="68580" marT="0" marB="0" anchor="ctr">
                    <a:lnL w="12700" cap="flat" cmpd="sng" algn="ctr">
                      <a:noFill/>
                      <a:prstDash val="solid"/>
                      <a:round/>
                      <a:headEnd type="none" w="med" len="med"/>
                      <a:tailEnd type="none" w="med" len="med"/>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685800" rtl="0" eaLnBrk="1" fontAlgn="ctr" latinLnBrk="0" hangingPunct="1">
                        <a:spcAft>
                          <a:spcPts val="0"/>
                        </a:spcAft>
                      </a:pPr>
                      <a:r>
                        <a:rPr lang="en-US" sz="1800" b="1" u="none" strike="noStrike" kern="1200" dirty="0">
                          <a:solidFill>
                            <a:schemeClr val="tx1"/>
                          </a:solidFill>
                          <a:effectLst/>
                          <a:latin typeface="微軟正黑體" panose="020B0604030504040204" pitchFamily="34" charset="-120"/>
                          <a:ea typeface="微軟正黑體" panose="020B0604030504040204" pitchFamily="34" charset="-120"/>
                          <a:cs typeface="+mn-cs"/>
                        </a:rPr>
                        <a:t>110 </a:t>
                      </a:r>
                      <a:r>
                        <a:rPr lang="zh-TW" altLang="en-US" sz="1800" b="1" u="none" strike="noStrike" kern="1200" dirty="0">
                          <a:solidFill>
                            <a:schemeClr val="tx1"/>
                          </a:solidFill>
                          <a:effectLst/>
                          <a:latin typeface="微軟正黑體" panose="020B0604030504040204" pitchFamily="34" charset="-120"/>
                          <a:ea typeface="微軟正黑體" panose="020B0604030504040204" pitchFamily="34" charset="-120"/>
                          <a:cs typeface="+mn-cs"/>
                        </a:rPr>
                        <a:t>年 </a:t>
                      </a:r>
                      <a:r>
                        <a:rPr lang="en-US" sz="1800" b="1" u="none" strike="noStrike" kern="1200" dirty="0">
                          <a:solidFill>
                            <a:schemeClr val="tx1"/>
                          </a:solidFill>
                          <a:effectLst/>
                          <a:latin typeface="微軟正黑體" panose="020B0604030504040204" pitchFamily="34" charset="-120"/>
                          <a:ea typeface="微軟正黑體" panose="020B0604030504040204" pitchFamily="34" charset="-120"/>
                          <a:cs typeface="+mn-cs"/>
                        </a:rPr>
                        <a:t>NCPC</a:t>
                      </a:r>
                      <a:r>
                        <a:rPr lang="zh-TW" altLang="en-US" sz="1800" b="1" u="none" strike="noStrike" kern="1200" dirty="0">
                          <a:solidFill>
                            <a:schemeClr val="tx1"/>
                          </a:solidFill>
                          <a:effectLst/>
                          <a:latin typeface="微軟正黑體" panose="020B0604030504040204" pitchFamily="34" charset="-120"/>
                          <a:ea typeface="微軟正黑體" panose="020B0604030504040204" pitchFamily="34" charset="-120"/>
                          <a:cs typeface="+mn-cs"/>
                        </a:rPr>
                        <a:t>全國大專電腦軟體設計競賽</a:t>
                      </a:r>
                    </a:p>
                  </a:txBody>
                  <a:tcPr marL="68580" marR="68580" marT="0" marB="0" anchor="ctr">
                    <a:lnL w="12700" cap="flat" cmpd="sng" algn="ctr">
                      <a:noFill/>
                      <a:prstDash val="solid"/>
                      <a:round/>
                      <a:headEnd type="none" w="med" len="med"/>
                      <a:tailEnd type="none" w="med" len="med"/>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685800" rtl="0" eaLnBrk="1" fontAlgn="ctr" latinLnBrk="0" hangingPunct="1">
                        <a:spcAft>
                          <a:spcPts val="0"/>
                        </a:spcAft>
                      </a:pPr>
                      <a:r>
                        <a:rPr lang="zh-TW" altLang="en-US" sz="1800" b="1" u="none" strike="noStrike" kern="1200" dirty="0">
                          <a:solidFill>
                            <a:schemeClr val="tx1"/>
                          </a:solidFill>
                          <a:effectLst/>
                          <a:latin typeface="微軟正黑體" panose="020B0604030504040204" pitchFamily="34" charset="-120"/>
                          <a:ea typeface="微軟正黑體" panose="020B0604030504040204" pitchFamily="34" charset="-120"/>
                          <a:cs typeface="+mn-cs"/>
                        </a:rPr>
                        <a:t>第四名</a:t>
                      </a:r>
                      <a:r>
                        <a:rPr lang="en-US" sz="1800" b="1" u="none" strike="noStrike" kern="1200" dirty="0">
                          <a:solidFill>
                            <a:schemeClr val="tx1"/>
                          </a:solidFill>
                          <a:effectLst/>
                          <a:latin typeface="微軟正黑體" panose="020B0604030504040204" pitchFamily="34" charset="-120"/>
                          <a:ea typeface="微軟正黑體" panose="020B0604030504040204" pitchFamily="34" charset="-120"/>
                          <a:cs typeface="+mn-cs"/>
                        </a:rPr>
                        <a:t>(</a:t>
                      </a:r>
                      <a:r>
                        <a:rPr lang="zh-TW" altLang="en-US" sz="1800" b="1" u="none" strike="noStrike" kern="1200" dirty="0">
                          <a:solidFill>
                            <a:schemeClr val="tx1"/>
                          </a:solidFill>
                          <a:effectLst/>
                          <a:latin typeface="微軟正黑體" panose="020B0604030504040204" pitchFamily="34" charset="-120"/>
                          <a:ea typeface="微軟正黑體" panose="020B0604030504040204" pitchFamily="34" charset="-120"/>
                          <a:cs typeface="+mn-cs"/>
                        </a:rPr>
                        <a:t>南區第一</a:t>
                      </a:r>
                      <a:r>
                        <a:rPr lang="en-US" sz="1800" b="1" u="none" strike="noStrike" kern="1200" dirty="0">
                          <a:solidFill>
                            <a:schemeClr val="tx1"/>
                          </a:solidFill>
                          <a:effectLst/>
                          <a:latin typeface="微軟正黑體" panose="020B0604030504040204" pitchFamily="34" charset="-120"/>
                          <a:ea typeface="微軟正黑體" panose="020B0604030504040204" pitchFamily="34" charset="-120"/>
                          <a:cs typeface="+mn-cs"/>
                        </a:rPr>
                        <a:t>)</a:t>
                      </a:r>
                      <a:endParaRPr lang="zh-TW" altLang="en-US" sz="1800" b="1" u="none" strike="noStrike" kern="1200" dirty="0">
                        <a:solidFill>
                          <a:schemeClr val="tx1"/>
                        </a:solidFill>
                        <a:effectLst/>
                        <a:latin typeface="微軟正黑體" panose="020B0604030504040204" pitchFamily="34" charset="-120"/>
                        <a:ea typeface="微軟正黑體" panose="020B0604030504040204" pitchFamily="34" charset="-120"/>
                        <a:cs typeface="+mn-cs"/>
                      </a:endParaRPr>
                    </a:p>
                  </a:txBody>
                  <a:tcPr marL="68580" marR="68580" marT="0" marB="0" anchor="ctr">
                    <a:lnL w="12700" cmpd="sng">
                      <a:noFill/>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8506925"/>
                  </a:ext>
                </a:extLst>
              </a:tr>
              <a:tr h="378363">
                <a:tc>
                  <a:txBody>
                    <a:bodyPr/>
                    <a:lstStyle/>
                    <a:p>
                      <a:pPr marL="0" algn="l" defTabSz="685800" rtl="0" eaLnBrk="1" fontAlgn="ctr" latinLnBrk="0" hangingPunct="1">
                        <a:spcAft>
                          <a:spcPts val="0"/>
                        </a:spcAft>
                      </a:pPr>
                      <a:endPar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rgbClr val="FFF6D3"/>
                    </a:solidFill>
                  </a:tcPr>
                </a:tc>
                <a:tc>
                  <a:txBody>
                    <a:bodyPr/>
                    <a:lstStyle/>
                    <a:p>
                      <a:pPr marL="0" algn="l" defTabSz="685800" rtl="0" eaLnBrk="1" fontAlgn="ctr" latinLnBrk="0" hangingPunct="1">
                        <a:spcAft>
                          <a:spcPts val="0"/>
                        </a:spcAft>
                      </a:pPr>
                      <a:r>
                        <a:rPr lang="en-US" sz="1800" b="1" u="none" strike="noStrike" kern="1200" dirty="0">
                          <a:solidFill>
                            <a:schemeClr val="tx1"/>
                          </a:solidFill>
                          <a:effectLst/>
                          <a:latin typeface="微軟正黑體" panose="020B0604030504040204" pitchFamily="34" charset="-120"/>
                          <a:ea typeface="微軟正黑體" panose="020B0604030504040204" pitchFamily="34" charset="-120"/>
                          <a:cs typeface="+mn-cs"/>
                        </a:rPr>
                        <a:t>110 </a:t>
                      </a:r>
                      <a:r>
                        <a:rPr lang="zh-TW" altLang="en-US" sz="1800" b="1" u="none" strike="noStrike" kern="1200" dirty="0">
                          <a:solidFill>
                            <a:schemeClr val="tx1"/>
                          </a:solidFill>
                          <a:effectLst/>
                          <a:latin typeface="微軟正黑體" panose="020B0604030504040204" pitchFamily="34" charset="-120"/>
                          <a:ea typeface="微軟正黑體" panose="020B0604030504040204" pitchFamily="34" charset="-120"/>
                          <a:cs typeface="+mn-cs"/>
                        </a:rPr>
                        <a:t>年</a:t>
                      </a:r>
                      <a:r>
                        <a:rPr lang="en-US" sz="1800" b="1" u="none" strike="noStrike" kern="1200" dirty="0">
                          <a:solidFill>
                            <a:schemeClr val="tx1"/>
                          </a:solidFill>
                          <a:effectLst/>
                          <a:latin typeface="微軟正黑體" panose="020B0604030504040204" pitchFamily="34" charset="-120"/>
                          <a:ea typeface="微軟正黑體" panose="020B0604030504040204" pitchFamily="34" charset="-120"/>
                          <a:cs typeface="+mn-cs"/>
                        </a:rPr>
                        <a:t>*ICPC </a:t>
                      </a:r>
                      <a:r>
                        <a:rPr lang="zh-TW" altLang="en-US" sz="1800" b="1" u="none" strike="noStrike" kern="1200" dirty="0">
                          <a:solidFill>
                            <a:schemeClr val="tx1"/>
                          </a:solidFill>
                          <a:effectLst/>
                          <a:latin typeface="微軟正黑體" panose="020B0604030504040204" pitchFamily="34" charset="-120"/>
                          <a:ea typeface="微軟正黑體" panose="020B0604030504040204" pitchFamily="34" charset="-120"/>
                          <a:cs typeface="+mn-cs"/>
                        </a:rPr>
                        <a:t>國際大學生程式競賽</a:t>
                      </a: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rgbClr val="FFF6D3"/>
                    </a:solidFill>
                  </a:tcPr>
                </a:tc>
                <a:tc>
                  <a:txBody>
                    <a:bodyPr/>
                    <a:lstStyle/>
                    <a:p>
                      <a:pPr marL="0" algn="l" defTabSz="685800" rtl="0" eaLnBrk="1" fontAlgn="ctr" latinLnBrk="0" hangingPunct="1">
                        <a:spcAft>
                          <a:spcPts val="0"/>
                        </a:spcAft>
                      </a:pPr>
                      <a:r>
                        <a:rPr lang="zh-TW" altLang="en-US" sz="1800" b="1" u="none" strike="noStrike" kern="1200" dirty="0">
                          <a:solidFill>
                            <a:schemeClr val="tx1"/>
                          </a:solidFill>
                          <a:effectLst/>
                          <a:latin typeface="微軟正黑體" panose="020B0604030504040204" pitchFamily="34" charset="-120"/>
                          <a:ea typeface="微軟正黑體" panose="020B0604030504040204" pitchFamily="34" charset="-120"/>
                          <a:cs typeface="+mn-cs"/>
                        </a:rPr>
                        <a:t>銀牌</a:t>
                      </a: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rgbClr val="FFF6D3"/>
                    </a:solidFill>
                  </a:tcPr>
                </a:tc>
                <a:extLst>
                  <a:ext uri="{0D108BD9-81ED-4DB2-BD59-A6C34878D82A}">
                    <a16:rowId xmlns:a16="http://schemas.microsoft.com/office/drawing/2014/main" val="1799554201"/>
                  </a:ext>
                </a:extLst>
              </a:tr>
              <a:tr h="378363">
                <a:tc>
                  <a:txBody>
                    <a:bodyPr/>
                    <a:lstStyle/>
                    <a:p>
                      <a:pPr marL="0" algn="l" defTabSz="685800" rtl="0" eaLnBrk="1" fontAlgn="ctr" latinLnBrk="0" hangingPunct="1">
                        <a:spcAft>
                          <a:spcPts val="0"/>
                        </a:spcAft>
                      </a:pPr>
                      <a:endPar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endParaRPr>
                    </a:p>
                  </a:txBody>
                  <a:tcPr marL="68580" marR="68580" marT="0" marB="0" anchor="ctr">
                    <a:lnL w="12700" cap="flat" cmpd="sng" algn="ctr">
                      <a:noFill/>
                      <a:prstDash val="solid"/>
                      <a:round/>
                      <a:headEnd type="none" w="med" len="med"/>
                      <a:tailEnd type="none" w="med" len="med"/>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685800" rtl="0" eaLnBrk="1" fontAlgn="ctr" latinLnBrk="0" hangingPunct="1">
                        <a:spcAft>
                          <a:spcPts val="0"/>
                        </a:spcAft>
                      </a:pPr>
                      <a:r>
                        <a:rPr 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110 </a:t>
                      </a:r>
                      <a:r>
                        <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年 </a:t>
                      </a:r>
                      <a:r>
                        <a:rPr 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CCPC </a:t>
                      </a:r>
                      <a:r>
                        <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中區程式競賽</a:t>
                      </a:r>
                    </a:p>
                  </a:txBody>
                  <a:tcPr marL="68580" marR="68580" marT="0" marB="0" anchor="ctr">
                    <a:lnL w="12700" cap="flat" cmpd="sng" algn="ctr">
                      <a:noFill/>
                      <a:prstDash val="solid"/>
                      <a:round/>
                      <a:headEnd type="none" w="med" len="med"/>
                      <a:tailEnd type="none" w="med" len="med"/>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685800" rtl="0" eaLnBrk="1" fontAlgn="ctr" latinLnBrk="0" hangingPunct="1">
                        <a:spcAft>
                          <a:spcPts val="0"/>
                        </a:spcAft>
                      </a:pPr>
                      <a:r>
                        <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第二名</a:t>
                      </a:r>
                    </a:p>
                  </a:txBody>
                  <a:tcPr marL="68580" marR="68580" marT="0" marB="0" anchor="ctr">
                    <a:lnL w="12700" cmpd="sng">
                      <a:noFill/>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24682944"/>
                  </a:ext>
                </a:extLst>
              </a:tr>
              <a:tr h="378363">
                <a:tc>
                  <a:txBody>
                    <a:bodyPr/>
                    <a:lstStyle/>
                    <a:p>
                      <a:pPr marL="0" algn="l" defTabSz="685800" rtl="0" eaLnBrk="1" fontAlgn="ctr" latinLnBrk="0" hangingPunct="1">
                        <a:spcAft>
                          <a:spcPts val="0"/>
                        </a:spcAft>
                      </a:pPr>
                      <a:endPar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endParaRPr>
                    </a:p>
                  </a:txBody>
                  <a:tcPr marL="68580" marR="68580" marT="0" marB="0" anchor="ctr">
                    <a:lnL w="12700" cap="flat" cmpd="sng" algn="ctr">
                      <a:noFill/>
                      <a:prstDash val="solid"/>
                      <a:round/>
                      <a:headEnd type="none" w="med" len="med"/>
                      <a:tailEnd type="none" w="med" len="med"/>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rgbClr val="FFF6D3"/>
                    </a:solidFill>
                  </a:tcPr>
                </a:tc>
                <a:tc>
                  <a:txBody>
                    <a:bodyPr/>
                    <a:lstStyle/>
                    <a:p>
                      <a:pPr marL="0" algn="l" defTabSz="685800" rtl="0" eaLnBrk="1" fontAlgn="ctr" latinLnBrk="0" hangingPunct="1">
                        <a:spcAft>
                          <a:spcPts val="0"/>
                        </a:spcAft>
                      </a:pPr>
                      <a:r>
                        <a:rPr 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110</a:t>
                      </a:r>
                      <a:r>
                        <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 學年度 上學期書卷獎</a:t>
                      </a:r>
                    </a:p>
                  </a:txBody>
                  <a:tcPr marL="68580" marR="68580" marT="0" marB="0" anchor="ctr">
                    <a:lnL w="12700" cap="flat" cmpd="sng" algn="ctr">
                      <a:noFill/>
                      <a:prstDash val="solid"/>
                      <a:round/>
                      <a:headEnd type="none" w="med" len="med"/>
                      <a:tailEnd type="none" w="med" len="med"/>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rgbClr val="FFF6D3"/>
                    </a:solidFill>
                  </a:tcPr>
                </a:tc>
                <a:tc>
                  <a:txBody>
                    <a:bodyPr/>
                    <a:lstStyle/>
                    <a:p>
                      <a:pPr marL="0" algn="l" defTabSz="685800" rtl="0" eaLnBrk="1" fontAlgn="ctr" latinLnBrk="0" hangingPunct="1">
                        <a:spcAft>
                          <a:spcPts val="0"/>
                        </a:spcAft>
                      </a:pPr>
                      <a:r>
                        <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第二名 平均 </a:t>
                      </a:r>
                      <a:r>
                        <a:rPr lang="en-US" altLang="zh-TW"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95.69</a:t>
                      </a:r>
                    </a:p>
                  </a:txBody>
                  <a:tcPr marL="68580" marR="68580" marT="0" marB="0" anchor="ctr">
                    <a:lnL w="12700" cmpd="sng">
                      <a:noFill/>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rgbClr val="FFF6D3"/>
                    </a:solidFill>
                  </a:tcPr>
                </a:tc>
                <a:extLst>
                  <a:ext uri="{0D108BD9-81ED-4DB2-BD59-A6C34878D82A}">
                    <a16:rowId xmlns:a16="http://schemas.microsoft.com/office/drawing/2014/main" val="758916714"/>
                  </a:ext>
                </a:extLst>
              </a:tr>
              <a:tr h="748421">
                <a:tc gridSpan="2">
                  <a:txBody>
                    <a:bodyPr/>
                    <a:lstStyle/>
                    <a:p>
                      <a:r>
                        <a:rPr lang="en-US" altLang="zh-TW" sz="1600" kern="1200" dirty="0">
                          <a:solidFill>
                            <a:schemeClr val="dk1"/>
                          </a:solidFill>
                          <a:effectLst/>
                          <a:latin typeface="Times New Roman" panose="02020603050405020304" pitchFamily="18" charset="0"/>
                          <a:ea typeface="+mn-ea"/>
                          <a:cs typeface="Times New Roman" panose="02020603050405020304" pitchFamily="18" charset="0"/>
                        </a:rPr>
                        <a:t>*CCPC = Central College Programming Competition</a:t>
                      </a:r>
                      <a:endParaRPr lang="zh-TW" altLang="zh-TW" sz="16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altLang="zh-TW" sz="1600" kern="1200" dirty="0">
                          <a:solidFill>
                            <a:schemeClr val="dk1"/>
                          </a:solidFill>
                          <a:effectLst/>
                          <a:latin typeface="Times New Roman" panose="02020603050405020304" pitchFamily="18" charset="0"/>
                          <a:ea typeface="+mn-ea"/>
                          <a:cs typeface="Times New Roman" panose="02020603050405020304" pitchFamily="18" charset="0"/>
                        </a:rPr>
                        <a:t>*NCPC = National Collegiate Programming Contest</a:t>
                      </a:r>
                      <a:endParaRPr lang="zh-TW" altLang="zh-TW" sz="16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altLang="zh-TW" sz="1600" kern="1200" dirty="0">
                          <a:solidFill>
                            <a:schemeClr val="dk1"/>
                          </a:solidFill>
                          <a:effectLst/>
                          <a:latin typeface="Times New Roman" panose="02020603050405020304" pitchFamily="18" charset="0"/>
                          <a:ea typeface="+mn-ea"/>
                          <a:cs typeface="Times New Roman" panose="02020603050405020304" pitchFamily="18" charset="0"/>
                        </a:rPr>
                        <a:t>*ICPC = International Collegiate Programming Contest</a:t>
                      </a:r>
                      <a:endParaRPr lang="zh-TW" altLang="zh-TW" sz="16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zh-TW" altLang="zh-TW" sz="9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685800" rtl="0" eaLnBrk="1" fontAlgn="ctr" latinLnBrk="0" hangingPunct="1">
                        <a:spcAft>
                          <a:spcPts val="0"/>
                        </a:spcAft>
                      </a:pPr>
                      <a:endParaRPr lang="zh-TW" altLang="en-US" sz="2400" u="none" strike="noStrike" kern="1200" dirty="0">
                        <a:solidFill>
                          <a:schemeClr val="dk1"/>
                        </a:solidFill>
                        <a:effectLst/>
                        <a:latin typeface="微軟正黑體" panose="020B0604030504040204" pitchFamily="34" charset="-120"/>
                        <a:ea typeface="微軟正黑體" panose="020B0604030504040204" pitchFamily="34" charset="-120"/>
                        <a:cs typeface="+mn-cs"/>
                      </a:endParaRPr>
                    </a:p>
                  </a:txBody>
                  <a:tcPr marL="68580" marR="68580" marT="0" marB="0">
                    <a:lnL w="12700" cmpd="sng">
                      <a:noFill/>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78224784"/>
                  </a:ext>
                </a:extLst>
              </a:tr>
            </a:tbl>
          </a:graphicData>
        </a:graphic>
      </p:graphicFrame>
      <p:sp>
        <p:nvSpPr>
          <p:cNvPr id="6" name="標題 2"/>
          <p:cNvSpPr>
            <a:spLocks noGrp="1"/>
          </p:cNvSpPr>
          <p:nvPr>
            <p:ph type="title"/>
          </p:nvPr>
        </p:nvSpPr>
        <p:spPr>
          <a:xfrm>
            <a:off x="382138" y="319863"/>
            <a:ext cx="4135272" cy="1077218"/>
          </a:xfrm>
        </p:spPr>
        <p:txBody>
          <a:bodyPr/>
          <a:lstStyle/>
          <a:p>
            <a:pPr algn="ctr"/>
            <a:r>
              <a:rPr lang="zh-TW" altLang="en-US" dirty="0" smtClean="0"/>
              <a:t>獲獎經歷</a:t>
            </a:r>
            <a:endParaRPr lang="zh-TW" altLang="en-US" dirty="0"/>
          </a:p>
        </p:txBody>
      </p:sp>
    </p:spTree>
    <p:extLst>
      <p:ext uri="{BB962C8B-B14F-4D97-AF65-F5344CB8AC3E}">
        <p14:creationId xmlns:p14="http://schemas.microsoft.com/office/powerpoint/2010/main" val="31949004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a:xfrm>
            <a:off x="411256" y="333845"/>
            <a:ext cx="4092505" cy="1077218"/>
          </a:xfrm>
        </p:spPr>
        <p:txBody>
          <a:bodyPr/>
          <a:lstStyle/>
          <a:p>
            <a:r>
              <a:rPr lang="zh-TW" altLang="en-US" dirty="0"/>
              <a:t>經歷</a:t>
            </a:r>
          </a:p>
        </p:txBody>
      </p:sp>
      <p:graphicFrame>
        <p:nvGraphicFramePr>
          <p:cNvPr id="5" name="表格 4">
            <a:extLst>
              <a:ext uri="{FF2B5EF4-FFF2-40B4-BE49-F238E27FC236}">
                <a16:creationId xmlns:a16="http://schemas.microsoft.com/office/drawing/2014/main" id="{6F67FF91-7210-4C4F-BEB6-BE581D8C2DBC}"/>
              </a:ext>
            </a:extLst>
          </p:cNvPr>
          <p:cNvGraphicFramePr>
            <a:graphicFrameLocks noGrp="1"/>
          </p:cNvGraphicFramePr>
          <p:nvPr>
            <p:extLst>
              <p:ext uri="{D42A27DB-BD31-4B8C-83A1-F6EECF244321}">
                <p14:modId xmlns:p14="http://schemas.microsoft.com/office/powerpoint/2010/main" val="553319497"/>
              </p:ext>
            </p:extLst>
          </p:nvPr>
        </p:nvGraphicFramePr>
        <p:xfrm>
          <a:off x="1" y="1692324"/>
          <a:ext cx="9144000" cy="4817657"/>
        </p:xfrm>
        <a:graphic>
          <a:graphicData uri="http://schemas.openxmlformats.org/drawingml/2006/table">
            <a:tbl>
              <a:tblPr>
                <a:tableStyleId>{5C22544A-7EE6-4342-B048-85BDC9FD1C3A}</a:tableStyleId>
              </a:tblPr>
              <a:tblGrid>
                <a:gridCol w="3140512">
                  <a:extLst>
                    <a:ext uri="{9D8B030D-6E8A-4147-A177-3AD203B41FA5}">
                      <a16:colId xmlns:a16="http://schemas.microsoft.com/office/drawing/2014/main" val="3518634479"/>
                    </a:ext>
                  </a:extLst>
                </a:gridCol>
                <a:gridCol w="2264089">
                  <a:extLst>
                    <a:ext uri="{9D8B030D-6E8A-4147-A177-3AD203B41FA5}">
                      <a16:colId xmlns:a16="http://schemas.microsoft.com/office/drawing/2014/main" val="182600890"/>
                    </a:ext>
                  </a:extLst>
                </a:gridCol>
                <a:gridCol w="3739399">
                  <a:extLst>
                    <a:ext uri="{9D8B030D-6E8A-4147-A177-3AD203B41FA5}">
                      <a16:colId xmlns:a16="http://schemas.microsoft.com/office/drawing/2014/main" val="3118238170"/>
                    </a:ext>
                  </a:extLst>
                </a:gridCol>
              </a:tblGrid>
              <a:tr h="359569">
                <a:tc>
                  <a:txBody>
                    <a:bodyPr/>
                    <a:lstStyle/>
                    <a:p>
                      <a:pPr algn="ctr" fontAlgn="ctr"/>
                      <a:r>
                        <a:rPr lang="zh-TW" altLang="en-US" sz="2000" b="1" u="none" strike="noStrike" dirty="0">
                          <a:effectLst/>
                          <a:latin typeface="微軟正黑體" panose="020B0604030504040204" pitchFamily="34" charset="-120"/>
                          <a:ea typeface="微軟正黑體" panose="020B0604030504040204" pitchFamily="34" charset="-120"/>
                        </a:rPr>
                        <a:t>專案名稱</a:t>
                      </a:r>
                      <a:endParaRPr lang="zh-TW" altLang="en-US" sz="20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8599" marR="8599" marT="8599" marB="0" anchor="ct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zh-TW" altLang="en-US" sz="2000" b="1" i="0" u="none" strike="noStrike" dirty="0">
                          <a:solidFill>
                            <a:srgbClr val="000000"/>
                          </a:solidFill>
                          <a:effectLst/>
                          <a:latin typeface="微軟正黑體" panose="020B0604030504040204" pitchFamily="34" charset="-120"/>
                          <a:ea typeface="微軟正黑體" panose="020B0604030504040204" pitchFamily="34" charset="-120"/>
                        </a:rPr>
                        <a:t>專案來源</a:t>
                      </a:r>
                    </a:p>
                  </a:txBody>
                  <a:tcPr marL="8599" marR="8599" marT="8599" marB="0" anchor="ct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zh-TW" altLang="en-US" sz="2000" b="1" u="none" strike="noStrike" dirty="0">
                          <a:effectLst/>
                          <a:latin typeface="微軟正黑體" panose="020B0604030504040204" pitchFamily="34" charset="-120"/>
                          <a:ea typeface="微軟正黑體" panose="020B0604030504040204" pitchFamily="34" charset="-120"/>
                        </a:rPr>
                        <a:t>專案工具</a:t>
                      </a:r>
                      <a:endParaRPr lang="zh-TW" altLang="en-US" sz="20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8599" marR="8599" marT="8599" marB="0" anchor="ct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38748686"/>
                  </a:ext>
                </a:extLst>
              </a:tr>
              <a:tr h="396555">
                <a:tc>
                  <a:txBody>
                    <a:bodyPr/>
                    <a:lstStyle/>
                    <a:p>
                      <a:pPr marL="0" algn="l" defTabSz="685800" rtl="0" eaLnBrk="1" fontAlgn="ctr" latinLnBrk="0" hangingPunct="1">
                        <a:spcAft>
                          <a:spcPts val="0"/>
                        </a:spcAft>
                      </a:pPr>
                      <a:r>
                        <a:rPr lang="zh-TW" altLang="en-US" sz="1800" u="none" strike="noStrike" kern="1200" dirty="0" smtClean="0">
                          <a:solidFill>
                            <a:schemeClr val="dk1"/>
                          </a:solidFill>
                          <a:effectLst/>
                          <a:latin typeface="微軟正黑體" panose="020B0604030504040204" pitchFamily="34" charset="-120"/>
                          <a:ea typeface="微軟正黑體" panose="020B0604030504040204" pitchFamily="34" charset="-120"/>
                          <a:cs typeface="+mn-cs"/>
                        </a:rPr>
                        <a:t>   網頁</a:t>
                      </a:r>
                      <a:r>
                        <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維護 </a:t>
                      </a:r>
                    </a:p>
                  </a:txBody>
                  <a:tcPr marL="79760" marR="7976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中正大學</a:t>
                      </a:r>
                      <a:endParaRPr lang="en-US" sz="18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8599" marR="8599" marT="859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cs typeface="+mn-cs"/>
                        </a:rPr>
                        <a:t>HTML, JS, PHP, MySQL</a:t>
                      </a:r>
                    </a:p>
                  </a:txBody>
                  <a:tcPr marL="8599" marR="8599" marT="859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64493154"/>
                  </a:ext>
                </a:extLst>
              </a:tr>
              <a:tr h="639332">
                <a:tc>
                  <a:txBody>
                    <a:bodyPr/>
                    <a:lstStyle/>
                    <a:p>
                      <a:pPr marL="0" algn="l" defTabSz="685800" rtl="0" eaLnBrk="1" fontAlgn="ctr" latinLnBrk="0" hangingPunct="1">
                        <a:spcAft>
                          <a:spcPts val="0"/>
                        </a:spcAft>
                      </a:pPr>
                      <a:r>
                        <a:rPr lang="en-US" sz="1800" u="none" strike="noStrike" kern="1200" dirty="0" smtClean="0">
                          <a:solidFill>
                            <a:schemeClr val="dk1"/>
                          </a:solidFill>
                          <a:effectLst/>
                          <a:latin typeface="微軟正黑體" panose="020B0604030504040204" pitchFamily="34" charset="-120"/>
                          <a:ea typeface="微軟正黑體" panose="020B0604030504040204" pitchFamily="34" charset="-120"/>
                          <a:cs typeface="+mn-cs"/>
                        </a:rPr>
                        <a:t>   Google </a:t>
                      </a:r>
                      <a:r>
                        <a:rPr 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Map</a:t>
                      </a:r>
                      <a:r>
                        <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 點擊</a:t>
                      </a:r>
                      <a:r>
                        <a:rPr lang="zh-TW" altLang="en-US" sz="1800" u="none" strike="noStrike" kern="1200" dirty="0" smtClean="0">
                          <a:solidFill>
                            <a:schemeClr val="dk1"/>
                          </a:solidFill>
                          <a:effectLst/>
                          <a:latin typeface="微軟正黑體" panose="020B0604030504040204" pitchFamily="34" charset="-120"/>
                          <a:ea typeface="微軟正黑體" panose="020B0604030504040204" pitchFamily="34" charset="-120"/>
                          <a:cs typeface="+mn-cs"/>
                        </a:rPr>
                        <a:t>系統</a:t>
                      </a:r>
                      <a:endPar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endParaRPr>
                    </a:p>
                  </a:txBody>
                  <a:tcPr marL="79760" marR="7976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rgbClr val="FFF6D3"/>
                    </a:solidFill>
                  </a:tcPr>
                </a:tc>
                <a:tc>
                  <a:txBody>
                    <a:bodyPr/>
                    <a:lstStyle/>
                    <a:p>
                      <a:pPr algn="l" fontAlgn="ctr"/>
                      <a:r>
                        <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互聯科技的</a:t>
                      </a:r>
                      <a:endParaRPr lang="en-US" altLang="zh-TW" sz="1800" u="none" strike="noStrike" kern="1200" dirty="0">
                        <a:solidFill>
                          <a:schemeClr val="dk1"/>
                        </a:solidFill>
                        <a:effectLst/>
                        <a:latin typeface="微軟正黑體" panose="020B0604030504040204" pitchFamily="34" charset="-120"/>
                        <a:ea typeface="微軟正黑體" panose="020B0604030504040204" pitchFamily="34" charset="-120"/>
                        <a:cs typeface="+mn-cs"/>
                      </a:endParaRPr>
                    </a:p>
                    <a:p>
                      <a:pPr algn="l" fontAlgn="ctr"/>
                      <a:r>
                        <a:rPr lang="en-US" sz="1800" b="0" i="0" u="none" strike="noStrike" dirty="0">
                          <a:solidFill>
                            <a:srgbClr val="000000"/>
                          </a:solidFill>
                          <a:effectLst/>
                          <a:latin typeface="微軟正黑體" panose="020B0604030504040204" pitchFamily="34" charset="-120"/>
                          <a:ea typeface="微軟正黑體" panose="020B0604030504040204" pitchFamily="34" charset="-120"/>
                        </a:rPr>
                        <a:t>Side Project</a:t>
                      </a:r>
                    </a:p>
                  </a:txBody>
                  <a:tcPr marL="8599" marR="8599" marT="859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rgbClr val="FFF6D3"/>
                    </a:solidFill>
                  </a:tcPr>
                </a:tc>
                <a:tc>
                  <a:txBody>
                    <a:bodyPr/>
                    <a:lstStyle/>
                    <a:p>
                      <a:pPr algn="l" fontAlgn="ctr"/>
                      <a:r>
                        <a:rPr lang="en-US" altLang="zh-TW" sz="1800" u="none" strike="noStrike" dirty="0">
                          <a:effectLst/>
                          <a:latin typeface="微軟正黑體" panose="020B0604030504040204" pitchFamily="34" charset="-120"/>
                          <a:ea typeface="微軟正黑體" panose="020B0604030504040204" pitchFamily="34" charset="-120"/>
                        </a:rPr>
                        <a:t>PHP, </a:t>
                      </a:r>
                      <a:r>
                        <a:rPr lang="en-US" altLang="zh-TW" sz="1800" u="none" strike="noStrike" dirty="0" err="1">
                          <a:effectLst/>
                          <a:latin typeface="微軟正黑體" panose="020B0604030504040204" pitchFamily="34" charset="-120"/>
                          <a:ea typeface="微軟正黑體" panose="020B0604030504040204" pitchFamily="34" charset="-120"/>
                        </a:rPr>
                        <a:t>BeautifulSoup</a:t>
                      </a:r>
                      <a:r>
                        <a:rPr lang="en-US" altLang="zh-TW" sz="1800" u="none" strike="noStrike" dirty="0">
                          <a:effectLst/>
                          <a:latin typeface="微軟正黑體" panose="020B0604030504040204" pitchFamily="34" charset="-120"/>
                          <a:ea typeface="微軟正黑體" panose="020B0604030504040204" pitchFamily="34" charset="-120"/>
                        </a:rPr>
                        <a:t>,</a:t>
                      </a:r>
                      <a:r>
                        <a:rPr lang="zh-TW" altLang="en-US" sz="1800" u="none" strike="noStrike" dirty="0">
                          <a:effectLst/>
                          <a:latin typeface="微軟正黑體" panose="020B0604030504040204" pitchFamily="34" charset="-120"/>
                          <a:ea typeface="微軟正黑體" panose="020B0604030504040204" pitchFamily="34" charset="-120"/>
                        </a:rPr>
                        <a:t> </a:t>
                      </a:r>
                      <a:r>
                        <a:rPr lang="en-US" altLang="zh-TW" sz="1800" u="none" strike="noStrike" dirty="0">
                          <a:effectLst/>
                          <a:latin typeface="微軟正黑體" panose="020B0604030504040204" pitchFamily="34" charset="-120"/>
                          <a:ea typeface="微軟正黑體" panose="020B0604030504040204" pitchFamily="34" charset="-120"/>
                        </a:rPr>
                        <a:t>Python, </a:t>
                      </a:r>
                      <a:r>
                        <a:rPr lang="en-US" sz="1800" u="none" strike="noStrike" dirty="0">
                          <a:effectLst/>
                          <a:latin typeface="微軟正黑體" panose="020B0604030504040204" pitchFamily="34" charset="-120"/>
                          <a:ea typeface="微軟正黑體" panose="020B0604030504040204" pitchFamily="34" charset="-120"/>
                        </a:rPr>
                        <a:t>Selenium</a:t>
                      </a:r>
                      <a:endParaRPr lang="en-US" sz="18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8599" marR="8599" marT="859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rgbClr val="FFF6D3"/>
                    </a:solidFill>
                  </a:tcPr>
                </a:tc>
                <a:extLst>
                  <a:ext uri="{0D108BD9-81ED-4DB2-BD59-A6C34878D82A}">
                    <a16:rowId xmlns:a16="http://schemas.microsoft.com/office/drawing/2014/main" val="2456662612"/>
                  </a:ext>
                </a:extLst>
              </a:tr>
              <a:tr h="639332">
                <a:tc>
                  <a:txBody>
                    <a:bodyPr/>
                    <a:lstStyle/>
                    <a:p>
                      <a:pPr marL="0" algn="l" defTabSz="685800" rtl="0" eaLnBrk="1" fontAlgn="ctr" latinLnBrk="0" hangingPunct="1">
                        <a:spcAft>
                          <a:spcPts val="0"/>
                        </a:spcAft>
                      </a:pPr>
                      <a:r>
                        <a:rPr lang="en-US" altLang="zh-TW" sz="1800" u="none" strike="noStrike" kern="1200" dirty="0" smtClean="0">
                          <a:solidFill>
                            <a:schemeClr val="dk1"/>
                          </a:solidFill>
                          <a:effectLst/>
                          <a:latin typeface="微軟正黑體" panose="020B0604030504040204" pitchFamily="34" charset="-120"/>
                          <a:ea typeface="微軟正黑體" panose="020B0604030504040204" pitchFamily="34" charset="-120"/>
                          <a:cs typeface="+mn-cs"/>
                        </a:rPr>
                        <a:t>   ADPLL</a:t>
                      </a:r>
                      <a:endPar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endParaRPr>
                    </a:p>
                  </a:txBody>
                  <a:tcPr marL="79760" marR="79760" marT="0" marB="0" anchor="ctr">
                    <a:lnL w="12700" cap="flat" cmpd="sng" algn="ctr">
                      <a:noFill/>
                      <a:prstDash val="solid"/>
                      <a:round/>
                      <a:headEnd type="none" w="med" len="med"/>
                      <a:tailEnd type="none" w="med" len="med"/>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lang="zh-TW" altLang="en-US" sz="1800" u="none" strike="noStrike" kern="1200" dirty="0" smtClean="0">
                          <a:solidFill>
                            <a:schemeClr val="dk1"/>
                          </a:solidFill>
                          <a:effectLst/>
                          <a:latin typeface="微軟正黑體" panose="020B0604030504040204" pitchFamily="34" charset="-120"/>
                          <a:ea typeface="微軟正黑體" panose="020B0604030504040204" pitchFamily="34" charset="-120"/>
                          <a:cs typeface="+mn-cs"/>
                        </a:rPr>
                        <a:t>高等</a:t>
                      </a:r>
                      <a:r>
                        <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數位</a:t>
                      </a:r>
                      <a:r>
                        <a:rPr lang="zh-TW" altLang="en-US" sz="1800" u="none" strike="noStrike" kern="1200" dirty="0" smtClean="0">
                          <a:solidFill>
                            <a:schemeClr val="dk1"/>
                          </a:solidFill>
                          <a:effectLst/>
                          <a:latin typeface="微軟正黑體" panose="020B0604030504040204" pitchFamily="34" charset="-120"/>
                          <a:ea typeface="微軟正黑體" panose="020B0604030504040204" pitchFamily="34" charset="-120"/>
                          <a:cs typeface="+mn-cs"/>
                        </a:rPr>
                        <a:t>積體電路</a:t>
                      </a:r>
                      <a:endPar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endParaRPr>
                    </a:p>
                  </a:txBody>
                  <a:tcPr marL="8599" marR="8599" marT="8599" marB="0" anchor="ctr">
                    <a:lnL w="12700" cmpd="sng">
                      <a:noFill/>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800" u="none" strike="noStrike" dirty="0">
                          <a:effectLst/>
                          <a:latin typeface="微軟正黑體" panose="020B0604030504040204" pitchFamily="34" charset="-120"/>
                          <a:ea typeface="微軟正黑體" panose="020B0604030504040204" pitchFamily="34" charset="-120"/>
                        </a:rPr>
                        <a:t>HSPICE, AMS,</a:t>
                      </a:r>
                      <a:r>
                        <a:rPr lang="zh-TW" altLang="en-US" sz="1800" u="none" strike="noStrike" dirty="0">
                          <a:effectLst/>
                          <a:latin typeface="微軟正黑體" panose="020B0604030504040204" pitchFamily="34" charset="-120"/>
                          <a:ea typeface="微軟正黑體" panose="020B0604030504040204" pitchFamily="34" charset="-120"/>
                        </a:rPr>
                        <a:t> </a:t>
                      </a:r>
                      <a:r>
                        <a:rPr lang="en-US" altLang="zh-TW" sz="1800" u="none" strike="noStrike" dirty="0" err="1">
                          <a:effectLst/>
                          <a:latin typeface="微軟正黑體" panose="020B0604030504040204" pitchFamily="34" charset="-120"/>
                          <a:ea typeface="微軟正黑體" panose="020B0604030504040204" pitchFamily="34" charset="-120"/>
                        </a:rPr>
                        <a:t>Ultrasim</a:t>
                      </a:r>
                      <a:endParaRPr lang="zh-TW" altLang="en-US" sz="18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8599" marR="8599" marT="8599" marB="0" anchor="ctr">
                    <a:lnL w="12700" cmpd="sng">
                      <a:noFill/>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7473687"/>
                  </a:ext>
                </a:extLst>
              </a:tr>
              <a:tr h="324599">
                <a:tc>
                  <a:txBody>
                    <a:bodyPr/>
                    <a:lstStyle/>
                    <a:p>
                      <a:pPr marL="0" algn="l" defTabSz="685800" rtl="0" eaLnBrk="1" fontAlgn="ctr" latinLnBrk="0" hangingPunct="1">
                        <a:spcAft>
                          <a:spcPts val="0"/>
                        </a:spcAft>
                      </a:pPr>
                      <a:r>
                        <a:rPr lang="en-US" altLang="zh-TW" sz="1800" u="none" strike="noStrike" kern="1200" dirty="0" smtClean="0">
                          <a:solidFill>
                            <a:schemeClr val="dk1"/>
                          </a:solidFill>
                          <a:effectLst/>
                          <a:latin typeface="微軟正黑體" panose="020B0604030504040204" pitchFamily="34" charset="-120"/>
                          <a:ea typeface="微軟正黑體" panose="020B0604030504040204" pitchFamily="34" charset="-120"/>
                          <a:cs typeface="+mn-cs"/>
                        </a:rPr>
                        <a:t>   CPU</a:t>
                      </a:r>
                      <a:r>
                        <a:rPr lang="zh-TW" altLang="en-US" sz="1800" u="none" strike="noStrike" kern="1200" dirty="0" smtClean="0">
                          <a:solidFill>
                            <a:schemeClr val="dk1"/>
                          </a:solidFill>
                          <a:effectLst/>
                          <a:latin typeface="微軟正黑體" panose="020B0604030504040204" pitchFamily="34" charset="-120"/>
                          <a:ea typeface="微軟正黑體" panose="020B0604030504040204" pitchFamily="34" charset="-120"/>
                          <a:cs typeface="+mn-cs"/>
                        </a:rPr>
                        <a:t> </a:t>
                      </a:r>
                      <a:r>
                        <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設計 </a:t>
                      </a:r>
                      <a:r>
                        <a:rPr lang="en-US" altLang="zh-TW"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a:t>
                      </a:r>
                      <a:r>
                        <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 相鄰兩</a:t>
                      </a:r>
                      <a:r>
                        <a:rPr lang="zh-TW" altLang="en-US" sz="1800" u="none" strike="noStrike" kern="1200" dirty="0" smtClean="0">
                          <a:solidFill>
                            <a:schemeClr val="dk1"/>
                          </a:solidFill>
                          <a:effectLst/>
                          <a:latin typeface="微軟正黑體" panose="020B0604030504040204" pitchFamily="34" charset="-120"/>
                          <a:ea typeface="微軟正黑體" panose="020B0604030504040204" pitchFamily="34" charset="-120"/>
                          <a:cs typeface="+mn-cs"/>
                        </a:rPr>
                        <a:t>質數</a:t>
                      </a:r>
                      <a:endPar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endParaRPr>
                    </a:p>
                  </a:txBody>
                  <a:tcPr marL="79760" marR="79760" marT="0" marB="0" anchor="ctr">
                    <a:lnL w="12700" cap="flat" cmpd="sng" algn="ctr">
                      <a:noFill/>
                      <a:prstDash val="solid"/>
                      <a:round/>
                      <a:headEnd type="none" w="med" len="med"/>
                      <a:tailEnd type="none" w="med" len="med"/>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rgbClr val="FFF6D3"/>
                    </a:solidFill>
                  </a:tcPr>
                </a:tc>
                <a:tc>
                  <a:txBody>
                    <a:bodyPr/>
                    <a:lstStyle/>
                    <a:p>
                      <a:pPr algn="l" fontAlgn="ctr"/>
                      <a:r>
                        <a:rPr lang="zh-TW" altLang="en-US" sz="1800" u="none" strike="noStrike" kern="1200" dirty="0" smtClean="0">
                          <a:solidFill>
                            <a:schemeClr val="dk1"/>
                          </a:solidFill>
                          <a:effectLst/>
                          <a:latin typeface="微軟正黑體" panose="020B0604030504040204" pitchFamily="34" charset="-120"/>
                          <a:ea typeface="微軟正黑體" panose="020B0604030504040204" pitchFamily="34" charset="-120"/>
                          <a:cs typeface="+mn-cs"/>
                        </a:rPr>
                        <a:t>計算機組織</a:t>
                      </a:r>
                      <a:endParaRPr lang="zh-TW" altLang="en-US" sz="18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8599" marR="8599" marT="8599" marB="0" anchor="ctr">
                    <a:lnL w="12700" cmpd="sng">
                      <a:noFill/>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rgbClr val="FFF6D3"/>
                    </a:solidFill>
                  </a:tcPr>
                </a:tc>
                <a:tc>
                  <a:txBody>
                    <a:bodyPr/>
                    <a:lstStyle/>
                    <a:p>
                      <a:pPr algn="l" fontAlgn="ctr"/>
                      <a:r>
                        <a:rPr lang="en-US" altLang="zh-TW" sz="1800" b="0" i="0" u="none" strike="noStrike" dirty="0">
                          <a:solidFill>
                            <a:srgbClr val="000000"/>
                          </a:solidFill>
                          <a:effectLst/>
                          <a:latin typeface="微軟正黑體" panose="020B0604030504040204" pitchFamily="34" charset="-120"/>
                          <a:ea typeface="微軟正黑體" panose="020B0604030504040204" pitchFamily="34" charset="-120"/>
                        </a:rPr>
                        <a:t>FPGA,</a:t>
                      </a:r>
                      <a:r>
                        <a:rPr lang="zh-TW" altLang="en-US" sz="1800" b="0" i="0" u="none" strike="noStrike" dirty="0">
                          <a:solidFill>
                            <a:srgbClr val="000000"/>
                          </a:solidFill>
                          <a:effectLst/>
                          <a:latin typeface="微軟正黑體" panose="020B0604030504040204" pitchFamily="34" charset="-120"/>
                          <a:ea typeface="微軟正黑體" panose="020B0604030504040204" pitchFamily="34" charset="-120"/>
                        </a:rPr>
                        <a:t> </a:t>
                      </a:r>
                      <a:r>
                        <a:rPr lang="en-US" altLang="zh-TW" sz="1800" b="0" i="0" u="none" strike="noStrike" dirty="0">
                          <a:solidFill>
                            <a:srgbClr val="000000"/>
                          </a:solidFill>
                          <a:effectLst/>
                          <a:latin typeface="微軟正黑體" panose="020B0604030504040204" pitchFamily="34" charset="-120"/>
                          <a:ea typeface="微軟正黑體" panose="020B0604030504040204" pitchFamily="34" charset="-120"/>
                        </a:rPr>
                        <a:t>NEXYS4,</a:t>
                      </a:r>
                      <a:r>
                        <a:rPr lang="zh-TW" altLang="en-US" sz="1800" b="0" i="0" u="none" strike="noStrike" dirty="0">
                          <a:solidFill>
                            <a:srgbClr val="000000"/>
                          </a:solidFill>
                          <a:effectLst/>
                          <a:latin typeface="微軟正黑體" panose="020B0604030504040204" pitchFamily="34" charset="-120"/>
                          <a:ea typeface="微軟正黑體" panose="020B0604030504040204" pitchFamily="34" charset="-120"/>
                        </a:rPr>
                        <a:t> </a:t>
                      </a:r>
                      <a:r>
                        <a:rPr lang="en-US" altLang="zh-TW" sz="1800" b="0" i="0" u="none" strike="noStrike" dirty="0" err="1">
                          <a:solidFill>
                            <a:srgbClr val="000000"/>
                          </a:solidFill>
                          <a:effectLst/>
                          <a:latin typeface="微軟正黑體" panose="020B0604030504040204" pitchFamily="34" charset="-120"/>
                          <a:ea typeface="微軟正黑體" panose="020B0604030504040204" pitchFamily="34" charset="-120"/>
                        </a:rPr>
                        <a:t>Vivado</a:t>
                      </a:r>
                      <a:endParaRPr lang="zh-TW" altLang="en-US" sz="18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8599" marR="8599" marT="8599" marB="0" anchor="ctr">
                    <a:lnL w="12700" cmpd="sng">
                      <a:noFill/>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rgbClr val="FFF6D3"/>
                    </a:solidFill>
                  </a:tcPr>
                </a:tc>
                <a:extLst>
                  <a:ext uri="{0D108BD9-81ED-4DB2-BD59-A6C34878D82A}">
                    <a16:rowId xmlns:a16="http://schemas.microsoft.com/office/drawing/2014/main" val="2284093505"/>
                  </a:ext>
                </a:extLst>
              </a:tr>
              <a:tr h="396555">
                <a:tc>
                  <a:txBody>
                    <a:bodyPr/>
                    <a:lstStyle/>
                    <a:p>
                      <a:pPr marL="0" algn="l" defTabSz="685800" rtl="0" eaLnBrk="1" fontAlgn="ctr" latinLnBrk="0" hangingPunct="1">
                        <a:spcAft>
                          <a:spcPts val="0"/>
                        </a:spcAft>
                      </a:pPr>
                      <a:r>
                        <a:rPr lang="zh-TW" altLang="en-US" sz="1800" u="none" strike="noStrike" kern="1200" dirty="0" smtClean="0">
                          <a:solidFill>
                            <a:schemeClr val="dk1"/>
                          </a:solidFill>
                          <a:effectLst/>
                          <a:latin typeface="微軟正黑體" panose="020B0604030504040204" pitchFamily="34" charset="-120"/>
                          <a:ea typeface="微軟正黑體" panose="020B0604030504040204" pitchFamily="34" charset="-120"/>
                          <a:cs typeface="+mn-cs"/>
                        </a:rPr>
                        <a:t>   股價</a:t>
                      </a:r>
                      <a:r>
                        <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漲跌</a:t>
                      </a:r>
                      <a:r>
                        <a:rPr lang="zh-TW" altLang="en-US" sz="1800" u="none" strike="noStrike" kern="1200" dirty="0" smtClean="0">
                          <a:solidFill>
                            <a:schemeClr val="dk1"/>
                          </a:solidFill>
                          <a:effectLst/>
                          <a:latin typeface="微軟正黑體" panose="020B0604030504040204" pitchFamily="34" charset="-120"/>
                          <a:ea typeface="微軟正黑體" panose="020B0604030504040204" pitchFamily="34" charset="-120"/>
                          <a:cs typeface="+mn-cs"/>
                        </a:rPr>
                        <a:t>預測</a:t>
                      </a:r>
                      <a:endPar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endParaRPr>
                    </a:p>
                  </a:txBody>
                  <a:tcPr marL="79760" marR="79760" marT="0" marB="0" anchor="ctr">
                    <a:lnL w="12700" cap="flat" cmpd="sng" algn="ctr">
                      <a:noFill/>
                      <a:prstDash val="solid"/>
                      <a:round/>
                      <a:headEnd type="none" w="med" len="med"/>
                      <a:tailEnd type="none" w="med" len="med"/>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zh-TW" altLang="en-US" sz="1800" b="0" i="0" u="none" strike="noStrike" dirty="0">
                          <a:solidFill>
                            <a:srgbClr val="000000"/>
                          </a:solidFill>
                          <a:effectLst/>
                          <a:latin typeface="微軟正黑體" panose="020B0604030504040204" pitchFamily="34" charset="-120"/>
                          <a:ea typeface="微軟正黑體" panose="020B0604030504040204" pitchFamily="34" charset="-120"/>
                        </a:rPr>
                        <a:t>大</a:t>
                      </a:r>
                      <a:r>
                        <a:rPr lang="zh-TW" altLang="en-US" sz="1800" b="0" i="0" u="none" strike="noStrike" dirty="0" smtClean="0">
                          <a:solidFill>
                            <a:srgbClr val="000000"/>
                          </a:solidFill>
                          <a:effectLst/>
                          <a:latin typeface="微軟正黑體" panose="020B0604030504040204" pitchFamily="34" charset="-120"/>
                          <a:ea typeface="微軟正黑體" panose="020B0604030504040204" pitchFamily="34" charset="-120"/>
                        </a:rPr>
                        <a:t>數據分析</a:t>
                      </a:r>
                      <a:r>
                        <a:rPr lang="zh-TW" altLang="en-US" sz="1800" b="0" i="0" u="none" strike="noStrike" dirty="0">
                          <a:solidFill>
                            <a:srgbClr val="000000"/>
                          </a:solidFill>
                          <a:effectLst/>
                          <a:latin typeface="微軟正黑體" panose="020B0604030504040204" pitchFamily="34" charset="-120"/>
                          <a:ea typeface="微軟正黑體" panose="020B0604030504040204" pitchFamily="34" charset="-120"/>
                        </a:rPr>
                        <a:t>專題</a:t>
                      </a:r>
                      <a:endParaRPr lang="en-US" altLang="zh-TW" sz="18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8599" marR="8599" marT="8599" marB="0" anchor="ctr">
                    <a:lnL w="12700" cmpd="sng">
                      <a:noFill/>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altLang="zh-TW" sz="1800" b="0" i="0" u="none" strike="noStrike" dirty="0">
                          <a:solidFill>
                            <a:srgbClr val="000000"/>
                          </a:solidFill>
                          <a:effectLst/>
                          <a:latin typeface="微軟正黑體" panose="020B0604030504040204" pitchFamily="34" charset="-120"/>
                          <a:ea typeface="微軟正黑體" panose="020B0604030504040204" pitchFamily="34" charset="-120"/>
                        </a:rPr>
                        <a:t>Python</a:t>
                      </a:r>
                      <a:endParaRPr lang="en-US" sz="18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8599" marR="8599" marT="8599" marB="0" anchor="ctr">
                    <a:lnL w="12700" cmpd="sng">
                      <a:noFill/>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7034257"/>
                  </a:ext>
                </a:extLst>
              </a:tr>
              <a:tr h="468318">
                <a:tc>
                  <a:txBody>
                    <a:bodyPr/>
                    <a:lstStyle/>
                    <a:p>
                      <a:pPr marL="0" algn="l" defTabSz="685800" rtl="0" eaLnBrk="1" fontAlgn="ctr" latinLnBrk="0" hangingPunct="1">
                        <a:spcAft>
                          <a:spcPts val="0"/>
                        </a:spcAft>
                      </a:pPr>
                      <a:r>
                        <a:rPr lang="zh-TW" altLang="en-US" sz="1800" u="none" strike="noStrike" kern="1200" dirty="0" smtClean="0">
                          <a:solidFill>
                            <a:schemeClr val="dk1"/>
                          </a:solidFill>
                          <a:effectLst/>
                          <a:latin typeface="微軟正黑體" panose="020B0604030504040204" pitchFamily="34" charset="-120"/>
                          <a:ea typeface="微軟正黑體" panose="020B0604030504040204" pitchFamily="34" charset="-120"/>
                          <a:cs typeface="+mn-cs"/>
                        </a:rPr>
                        <a:t>   臺</a:t>
                      </a:r>
                      <a:r>
                        <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印人才媒</a:t>
                      </a:r>
                      <a:r>
                        <a:rPr lang="zh-TW" altLang="en-US" sz="1800" u="none" strike="noStrike" kern="1200" dirty="0" smtClean="0">
                          <a:solidFill>
                            <a:schemeClr val="dk1"/>
                          </a:solidFill>
                          <a:effectLst/>
                          <a:latin typeface="微軟正黑體" panose="020B0604030504040204" pitchFamily="34" charset="-120"/>
                          <a:ea typeface="微軟正黑體" panose="020B0604030504040204" pitchFamily="34" charset="-120"/>
                          <a:cs typeface="+mn-cs"/>
                        </a:rPr>
                        <a:t>合用聊天機器人</a:t>
                      </a:r>
                      <a:endPar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endParaRPr>
                    </a:p>
                  </a:txBody>
                  <a:tcPr marL="79760" marR="79760" marT="0" marB="0" anchor="ctr">
                    <a:lnL w="12700" cap="flat" cmpd="sng" algn="ctr">
                      <a:noFill/>
                      <a:prstDash val="solid"/>
                      <a:round/>
                      <a:headEnd type="none" w="med" len="med"/>
                      <a:tailEnd type="none" w="med" len="med"/>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rgbClr val="FFF6D3"/>
                    </a:solidFill>
                  </a:tcPr>
                </a:tc>
                <a:tc>
                  <a:txBody>
                    <a:bodyPr/>
                    <a:lstStyle/>
                    <a:p>
                      <a:pPr algn="l" fontAlgn="ctr"/>
                      <a:r>
                        <a:rPr lang="zh-TW" altLang="en-US" sz="1800" u="none" strike="noStrike" kern="1200" dirty="0" smtClean="0">
                          <a:solidFill>
                            <a:schemeClr val="dk1"/>
                          </a:solidFill>
                          <a:effectLst/>
                          <a:latin typeface="微軟正黑體" panose="020B0604030504040204" pitchFamily="34" charset="-120"/>
                          <a:ea typeface="微軟正黑體" panose="020B0604030504040204" pitchFamily="34" charset="-120"/>
                          <a:cs typeface="+mn-cs"/>
                        </a:rPr>
                        <a:t>軟體工程</a:t>
                      </a:r>
                      <a:endParaRPr lang="zh-TW" altLang="en-US" sz="18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8599" marR="8599" marT="8599" marB="0" anchor="ctr">
                    <a:lnL w="12700" cmpd="sng">
                      <a:noFill/>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rgbClr val="FFF6D3"/>
                    </a:solidFill>
                  </a:tcPr>
                </a:tc>
                <a:tc>
                  <a:txBody>
                    <a:bodyPr/>
                    <a:lstStyle/>
                    <a:p>
                      <a:pPr algn="l" fontAlgn="ctr"/>
                      <a:r>
                        <a:rPr lang="en-US" altLang="zh-TW" sz="1800" b="0" i="0" u="none" strike="noStrike" dirty="0">
                          <a:solidFill>
                            <a:srgbClr val="000000"/>
                          </a:solidFill>
                          <a:effectLst/>
                          <a:latin typeface="微軟正黑體" panose="020B0604030504040204" pitchFamily="34" charset="-120"/>
                          <a:ea typeface="微軟正黑體" panose="020B0604030504040204" pitchFamily="34" charset="-120"/>
                        </a:rPr>
                        <a:t>Vue, Flask, Python, bash</a:t>
                      </a:r>
                      <a:endParaRPr lang="zh-TW" altLang="en-US" sz="18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8599" marR="8599" marT="8599" marB="0" anchor="ctr">
                    <a:lnL w="12700" cmpd="sng">
                      <a:noFill/>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rgbClr val="FFF6D3"/>
                    </a:solidFill>
                  </a:tcPr>
                </a:tc>
                <a:extLst>
                  <a:ext uri="{0D108BD9-81ED-4DB2-BD59-A6C34878D82A}">
                    <a16:rowId xmlns:a16="http://schemas.microsoft.com/office/drawing/2014/main" val="3304337105"/>
                  </a:ext>
                </a:extLst>
              </a:tr>
              <a:tr h="639332">
                <a:tc>
                  <a:txBody>
                    <a:bodyPr/>
                    <a:lstStyle/>
                    <a:p>
                      <a:pPr marL="0" algn="l" defTabSz="685800" rtl="0" eaLnBrk="1" fontAlgn="ctr" latinLnBrk="0" hangingPunct="1">
                        <a:spcAft>
                          <a:spcPts val="0"/>
                        </a:spcAft>
                      </a:pPr>
                      <a:r>
                        <a:rPr lang="en-US" altLang="zh-TW" sz="1800" u="none" strike="noStrike" kern="1200" dirty="0" smtClean="0">
                          <a:solidFill>
                            <a:schemeClr val="dk1"/>
                          </a:solidFill>
                          <a:effectLst/>
                          <a:latin typeface="微軟正黑體" panose="020B0604030504040204" pitchFamily="34" charset="-120"/>
                          <a:ea typeface="微軟正黑體" panose="020B0604030504040204" pitchFamily="34" charset="-120"/>
                          <a:cs typeface="+mn-cs"/>
                        </a:rPr>
                        <a:t>   </a:t>
                      </a:r>
                      <a:r>
                        <a:rPr lang="en-US" altLang="zh-TW" sz="1800" u="none" strike="noStrike" kern="1200" dirty="0" err="1" smtClean="0">
                          <a:solidFill>
                            <a:schemeClr val="dk1"/>
                          </a:solidFill>
                          <a:effectLst/>
                          <a:latin typeface="微軟正黑體" panose="020B0604030504040204" pitchFamily="34" charset="-120"/>
                          <a:ea typeface="微軟正黑體" panose="020B0604030504040204" pitchFamily="34" charset="-120"/>
                          <a:cs typeface="+mn-cs"/>
                        </a:rPr>
                        <a:t>WePlay</a:t>
                      </a:r>
                      <a:r>
                        <a:rPr lang="en-US" altLang="zh-TW" sz="1800" u="none" strike="noStrike" kern="1200" dirty="0" smtClean="0">
                          <a:solidFill>
                            <a:schemeClr val="dk1"/>
                          </a:solidFill>
                          <a:effectLst/>
                          <a:latin typeface="微軟正黑體" panose="020B0604030504040204" pitchFamily="34" charset="-120"/>
                          <a:ea typeface="微軟正黑體" panose="020B0604030504040204" pitchFamily="34" charset="-120"/>
                          <a:cs typeface="+mn-cs"/>
                        </a:rPr>
                        <a:t> </a:t>
                      </a:r>
                      <a:r>
                        <a:rPr lang="zh-TW" altLang="en-US" sz="1800" u="none" strike="noStrike" kern="1200" dirty="0" smtClean="0">
                          <a:solidFill>
                            <a:schemeClr val="dk1"/>
                          </a:solidFill>
                          <a:effectLst/>
                          <a:latin typeface="微軟正黑體" panose="020B0604030504040204" pitchFamily="34" charset="-120"/>
                          <a:ea typeface="微軟正黑體" panose="020B0604030504040204" pitchFamily="34" charset="-120"/>
                          <a:cs typeface="+mn-cs"/>
                        </a:rPr>
                        <a:t>遊戲</a:t>
                      </a:r>
                      <a:r>
                        <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的輔助</a:t>
                      </a:r>
                      <a:r>
                        <a:rPr lang="zh-TW" altLang="en-US" sz="1800" u="none" strike="noStrike" kern="1200" dirty="0" smtClean="0">
                          <a:solidFill>
                            <a:schemeClr val="dk1"/>
                          </a:solidFill>
                          <a:effectLst/>
                          <a:latin typeface="微軟正黑體" panose="020B0604030504040204" pitchFamily="34" charset="-120"/>
                          <a:ea typeface="微軟正黑體" panose="020B0604030504040204" pitchFamily="34" charset="-120"/>
                          <a:cs typeface="+mn-cs"/>
                        </a:rPr>
                        <a:t>程式</a:t>
                      </a:r>
                      <a:endPar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endParaRPr>
                    </a:p>
                  </a:txBody>
                  <a:tcPr marL="79760" marR="7976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altLang="zh-TW" sz="1800" b="0" i="0" u="none" strike="noStrike" dirty="0">
                          <a:solidFill>
                            <a:srgbClr val="000000"/>
                          </a:solidFill>
                          <a:effectLst/>
                          <a:latin typeface="微軟正黑體" panose="020B0604030504040204" pitchFamily="34" charset="-120"/>
                          <a:ea typeface="微軟正黑體" panose="020B0604030504040204" pitchFamily="34" charset="-120"/>
                        </a:rPr>
                        <a:t>Side Project</a:t>
                      </a:r>
                      <a:endParaRPr lang="en-US" sz="18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8599" marR="8599" marT="859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800" b="0" i="0" u="none" strike="noStrike" dirty="0">
                          <a:solidFill>
                            <a:srgbClr val="000000"/>
                          </a:solidFill>
                          <a:effectLst/>
                          <a:latin typeface="微軟正黑體" panose="020B0604030504040204" pitchFamily="34" charset="-120"/>
                          <a:ea typeface="微軟正黑體" panose="020B0604030504040204" pitchFamily="34" charset="-120"/>
                        </a:rPr>
                        <a:t>Python (DFS, OpenCV, </a:t>
                      </a:r>
                      <a:r>
                        <a:rPr lang="en-US" sz="1800" b="0" i="0" u="none" strike="noStrike" dirty="0" err="1">
                          <a:solidFill>
                            <a:srgbClr val="000000"/>
                          </a:solidFill>
                          <a:effectLst/>
                          <a:latin typeface="微軟正黑體" panose="020B0604030504040204" pitchFamily="34" charset="-120"/>
                          <a:ea typeface="微軟正黑體" panose="020B0604030504040204" pitchFamily="34" charset="-120"/>
                        </a:rPr>
                        <a:t>pyautogui</a:t>
                      </a:r>
                      <a:r>
                        <a:rPr lang="en-US" sz="1800" b="0" i="0" u="none" strike="noStrike" dirty="0">
                          <a:solidFill>
                            <a:srgbClr val="000000"/>
                          </a:solidFill>
                          <a:effectLst/>
                          <a:latin typeface="微軟正黑體" panose="020B0604030504040204" pitchFamily="34" charset="-120"/>
                          <a:ea typeface="微軟正黑體" panose="020B0604030504040204" pitchFamily="34" charset="-120"/>
                        </a:rPr>
                        <a:t>)</a:t>
                      </a:r>
                    </a:p>
                  </a:txBody>
                  <a:tcPr marL="8599" marR="8599" marT="859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53062699"/>
                  </a:ext>
                </a:extLst>
              </a:tr>
              <a:tr h="954065">
                <a:tc>
                  <a:txBody>
                    <a:bodyPr/>
                    <a:lstStyle/>
                    <a:p>
                      <a:pPr marL="0" algn="l" defTabSz="685800" rtl="0" eaLnBrk="1" fontAlgn="ctr" latinLnBrk="0" hangingPunct="1">
                        <a:spcAft>
                          <a:spcPts val="0"/>
                        </a:spcAft>
                      </a:pPr>
                      <a:r>
                        <a:rPr lang="en-US" altLang="zh-TW" sz="1800" u="none" strike="noStrike" kern="1200" dirty="0" smtClean="0">
                          <a:solidFill>
                            <a:schemeClr val="dk1"/>
                          </a:solidFill>
                          <a:effectLst/>
                          <a:latin typeface="微軟正黑體" panose="020B0604030504040204" pitchFamily="34" charset="-120"/>
                          <a:ea typeface="微軟正黑體" panose="020B0604030504040204" pitchFamily="34" charset="-120"/>
                          <a:cs typeface="+mn-cs"/>
                        </a:rPr>
                        <a:t>   64-bit </a:t>
                      </a:r>
                      <a:r>
                        <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浮點數</a:t>
                      </a:r>
                      <a:r>
                        <a:rPr lang="zh-TW" altLang="en-US" sz="1800" u="none" strike="noStrike" kern="1200" dirty="0" smtClean="0">
                          <a:solidFill>
                            <a:schemeClr val="dk1"/>
                          </a:solidFill>
                          <a:effectLst/>
                          <a:latin typeface="微軟正黑體" panose="020B0604030504040204" pitchFamily="34" charset="-120"/>
                          <a:ea typeface="微軟正黑體" panose="020B0604030504040204" pitchFamily="34" charset="-120"/>
                          <a:cs typeface="+mn-cs"/>
                        </a:rPr>
                        <a:t>乘法器</a:t>
                      </a:r>
                      <a:endPar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endParaRPr>
                    </a:p>
                  </a:txBody>
                  <a:tcPr marL="79760" marR="79760" marT="0" marB="0" anchor="ctr">
                    <a:lnL w="12700" cap="flat" cmpd="sng" algn="ctr">
                      <a:noFill/>
                      <a:prstDash val="solid"/>
                      <a:round/>
                      <a:headEnd type="none" w="med" len="med"/>
                      <a:tailEnd type="none" w="med" len="med"/>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rgbClr val="FFF6D3"/>
                    </a:solidFill>
                  </a:tcPr>
                </a:tc>
                <a:tc>
                  <a:txBody>
                    <a:bodyPr/>
                    <a:lstStyle/>
                    <a:p>
                      <a:pPr algn="l" fontAlgn="ctr"/>
                      <a:r>
                        <a:rPr lang="zh-TW" altLang="en-US" sz="1800" u="none" strike="noStrike" kern="1200" dirty="0" smtClean="0">
                          <a:solidFill>
                            <a:schemeClr val="dk1"/>
                          </a:solidFill>
                          <a:effectLst/>
                          <a:latin typeface="微軟正黑體" panose="020B0604030504040204" pitchFamily="34" charset="-120"/>
                          <a:ea typeface="微軟正黑體" panose="020B0604030504040204" pitchFamily="34" charset="-120"/>
                          <a:cs typeface="+mn-cs"/>
                        </a:rPr>
                        <a:t>數位積體電路</a:t>
                      </a:r>
                      <a:endParaRPr lang="en-US" sz="18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8599" marR="8599" marT="8599" marB="0" anchor="ctr">
                    <a:lnL w="12700" cmpd="sng">
                      <a:noFill/>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rgbClr val="FFF6D3"/>
                    </a:solidFill>
                  </a:tcPr>
                </a:tc>
                <a:tc>
                  <a:txBody>
                    <a:bodyPr/>
                    <a:lstStyle/>
                    <a:p>
                      <a:pPr algn="l" fontAlgn="ctr"/>
                      <a:r>
                        <a:rPr lang="en-US" altLang="zh-TW" sz="1800" u="none" strike="noStrike" dirty="0">
                          <a:effectLst/>
                          <a:latin typeface="微軟正黑體" panose="020B0604030504040204" pitchFamily="34" charset="-120"/>
                          <a:ea typeface="微軟正黑體" panose="020B0604030504040204" pitchFamily="34" charset="-120"/>
                        </a:rPr>
                        <a:t>Synthesis (Genus)</a:t>
                      </a:r>
                      <a:r>
                        <a:rPr lang="zh-TW" altLang="en-US" sz="1800" u="none" strike="noStrike" dirty="0">
                          <a:effectLst/>
                          <a:latin typeface="微軟正黑體" panose="020B0604030504040204" pitchFamily="34" charset="-120"/>
                          <a:ea typeface="微軟正黑體" panose="020B0604030504040204" pitchFamily="34" charset="-120"/>
                        </a:rPr>
                        <a:t> </a:t>
                      </a:r>
                      <a:r>
                        <a:rPr lang="en-US" altLang="zh-TW" sz="1800" u="none" strike="noStrike" dirty="0">
                          <a:effectLst/>
                          <a:latin typeface="微軟正黑體" panose="020B0604030504040204" pitchFamily="34" charset="-120"/>
                          <a:ea typeface="微軟正黑體" panose="020B0604030504040204" pitchFamily="34" charset="-120"/>
                        </a:rPr>
                        <a:t>, APR (</a:t>
                      </a:r>
                      <a:r>
                        <a:rPr lang="en-US" altLang="zh-TW" sz="1800" u="none" strike="noStrike" dirty="0" err="1">
                          <a:effectLst/>
                          <a:latin typeface="微軟正黑體" panose="020B0604030504040204" pitchFamily="34" charset="-120"/>
                          <a:ea typeface="微軟正黑體" panose="020B0604030504040204" pitchFamily="34" charset="-120"/>
                        </a:rPr>
                        <a:t>Innovus</a:t>
                      </a:r>
                      <a:r>
                        <a:rPr lang="en-US" altLang="zh-TW" sz="1800" u="none" strike="noStrike" dirty="0">
                          <a:effectLst/>
                          <a:latin typeface="微軟正黑體" panose="020B0604030504040204" pitchFamily="34" charset="-120"/>
                          <a:ea typeface="微軟正黑體" panose="020B0604030504040204" pitchFamily="34" charset="-120"/>
                        </a:rPr>
                        <a:t>),</a:t>
                      </a:r>
                    </a:p>
                    <a:p>
                      <a:pPr algn="l" fontAlgn="ctr"/>
                      <a:r>
                        <a:rPr lang="en-US" altLang="zh-TW" sz="1800" u="none" strike="noStrike" dirty="0">
                          <a:effectLst/>
                          <a:latin typeface="微軟正黑體" panose="020B0604030504040204" pitchFamily="34" charset="-120"/>
                          <a:ea typeface="微軟正黑體" panose="020B0604030504040204" pitchFamily="34" charset="-120"/>
                        </a:rPr>
                        <a:t>Verilog, DRC</a:t>
                      </a:r>
                      <a:r>
                        <a:rPr lang="zh-TW" altLang="en-US" sz="1800" u="none" strike="noStrike" dirty="0">
                          <a:effectLst/>
                          <a:latin typeface="微軟正黑體" panose="020B0604030504040204" pitchFamily="34" charset="-120"/>
                          <a:ea typeface="微軟正黑體" panose="020B0604030504040204" pitchFamily="34" charset="-120"/>
                        </a:rPr>
                        <a:t> </a:t>
                      </a:r>
                      <a:r>
                        <a:rPr lang="en-US" altLang="zh-TW" sz="1800" u="none" strike="noStrike" dirty="0">
                          <a:effectLst/>
                          <a:latin typeface="微軟正黑體" panose="020B0604030504040204" pitchFamily="34" charset="-120"/>
                          <a:ea typeface="微軟正黑體" panose="020B0604030504040204" pitchFamily="34" charset="-120"/>
                        </a:rPr>
                        <a:t>&amp;</a:t>
                      </a:r>
                      <a:r>
                        <a:rPr lang="zh-TW" altLang="en-US" sz="1800" u="none" strike="noStrike" dirty="0">
                          <a:effectLst/>
                          <a:latin typeface="微軟正黑體" panose="020B0604030504040204" pitchFamily="34" charset="-120"/>
                          <a:ea typeface="微軟正黑體" panose="020B0604030504040204" pitchFamily="34" charset="-120"/>
                        </a:rPr>
                        <a:t> </a:t>
                      </a:r>
                      <a:r>
                        <a:rPr lang="en-US" altLang="zh-TW" sz="1800" u="none" strike="noStrike" dirty="0">
                          <a:effectLst/>
                          <a:latin typeface="微軟正黑體" panose="020B0604030504040204" pitchFamily="34" charset="-120"/>
                          <a:ea typeface="微軟正黑體" panose="020B0604030504040204" pitchFamily="34" charset="-120"/>
                        </a:rPr>
                        <a:t>LVS</a:t>
                      </a:r>
                      <a:endParaRPr lang="en-US" sz="18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8599" marR="8599" marT="8599" marB="0" anchor="ctr">
                    <a:lnL w="12700" cmpd="sng">
                      <a:noFill/>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rgbClr val="FFF6D3"/>
                    </a:solidFill>
                  </a:tcPr>
                </a:tc>
                <a:extLst>
                  <a:ext uri="{0D108BD9-81ED-4DB2-BD59-A6C34878D82A}">
                    <a16:rowId xmlns:a16="http://schemas.microsoft.com/office/drawing/2014/main" val="3714877040"/>
                  </a:ext>
                </a:extLst>
              </a:tr>
            </a:tbl>
          </a:graphicData>
        </a:graphic>
      </p:graphicFrame>
    </p:spTree>
    <p:extLst>
      <p:ext uri="{BB962C8B-B14F-4D97-AF65-F5344CB8AC3E}">
        <p14:creationId xmlns:p14="http://schemas.microsoft.com/office/powerpoint/2010/main" val="5474172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a:t>學習</a:t>
            </a:r>
          </a:p>
        </p:txBody>
      </p:sp>
      <p:graphicFrame>
        <p:nvGraphicFramePr>
          <p:cNvPr id="7" name="表格 6"/>
          <p:cNvGraphicFramePr>
            <a:graphicFrameLocks noGrp="1"/>
          </p:cNvGraphicFramePr>
          <p:nvPr>
            <p:extLst>
              <p:ext uri="{D42A27DB-BD31-4B8C-83A1-F6EECF244321}">
                <p14:modId xmlns:p14="http://schemas.microsoft.com/office/powerpoint/2010/main" val="2820980150"/>
              </p:ext>
            </p:extLst>
          </p:nvPr>
        </p:nvGraphicFramePr>
        <p:xfrm>
          <a:off x="377072" y="1743741"/>
          <a:ext cx="8480325" cy="4902722"/>
        </p:xfrm>
        <a:graphic>
          <a:graphicData uri="http://schemas.openxmlformats.org/drawingml/2006/table">
            <a:tbl>
              <a:tblPr>
                <a:tableStyleId>{5C22544A-7EE6-4342-B048-85BDC9FD1C3A}</a:tableStyleId>
              </a:tblPr>
              <a:tblGrid>
                <a:gridCol w="1465376">
                  <a:extLst>
                    <a:ext uri="{9D8B030D-6E8A-4147-A177-3AD203B41FA5}">
                      <a16:colId xmlns:a16="http://schemas.microsoft.com/office/drawing/2014/main" val="2706551977"/>
                    </a:ext>
                  </a:extLst>
                </a:gridCol>
                <a:gridCol w="2333767">
                  <a:extLst>
                    <a:ext uri="{9D8B030D-6E8A-4147-A177-3AD203B41FA5}">
                      <a16:colId xmlns:a16="http://schemas.microsoft.com/office/drawing/2014/main" val="1759335210"/>
                    </a:ext>
                  </a:extLst>
                </a:gridCol>
                <a:gridCol w="1446663">
                  <a:extLst>
                    <a:ext uri="{9D8B030D-6E8A-4147-A177-3AD203B41FA5}">
                      <a16:colId xmlns:a16="http://schemas.microsoft.com/office/drawing/2014/main" val="2628625122"/>
                    </a:ext>
                  </a:extLst>
                </a:gridCol>
                <a:gridCol w="3234519">
                  <a:extLst>
                    <a:ext uri="{9D8B030D-6E8A-4147-A177-3AD203B41FA5}">
                      <a16:colId xmlns:a16="http://schemas.microsoft.com/office/drawing/2014/main" val="3151201881"/>
                    </a:ext>
                  </a:extLst>
                </a:gridCol>
              </a:tblGrid>
              <a:tr h="555018">
                <a:tc rowSpan="6">
                  <a:txBody>
                    <a:bodyPr/>
                    <a:lstStyle/>
                    <a:p>
                      <a:pPr marL="0" algn="ctr" defTabSz="685800" rtl="0" eaLnBrk="1" fontAlgn="ctr" latinLnBrk="0" hangingPunct="1">
                        <a:spcAft>
                          <a:spcPts val="0"/>
                        </a:spcAft>
                      </a:pPr>
                      <a:r>
                        <a:rPr lang="en-US" altLang="zh-TW" sz="4000" u="none" strike="noStrike" kern="1200" dirty="0" smtClean="0">
                          <a:solidFill>
                            <a:schemeClr val="dk1"/>
                          </a:solidFill>
                          <a:effectLst/>
                          <a:latin typeface="微軟正黑體" panose="020B0604030504040204" pitchFamily="34" charset="-120"/>
                          <a:ea typeface="微軟正黑體" panose="020B0604030504040204" pitchFamily="34" charset="-120"/>
                          <a:cs typeface="+mn-cs"/>
                        </a:rPr>
                        <a:t>DIC</a:t>
                      </a:r>
                      <a:endParaRPr lang="zh-TW" altLang="en-US" sz="4000" u="none" strike="noStrike" kern="1200" dirty="0">
                        <a:solidFill>
                          <a:schemeClr val="dk1"/>
                        </a:solidFill>
                        <a:effectLst/>
                        <a:latin typeface="微軟正黑體" panose="020B0604030504040204" pitchFamily="34" charset="-120"/>
                        <a:ea typeface="微軟正黑體" panose="020B0604030504040204" pitchFamily="34" charset="-120"/>
                        <a:cs typeface="+mn-cs"/>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685800" rtl="0" eaLnBrk="1" fontAlgn="ctr" latinLnBrk="0" hangingPunct="1">
                        <a:spcAft>
                          <a:spcPts val="0"/>
                        </a:spcAft>
                      </a:pPr>
                      <a:r>
                        <a:rPr lang="en-US" altLang="zh-TW" sz="2400" u="none" strike="noStrike" kern="1200" dirty="0" smtClean="0">
                          <a:solidFill>
                            <a:schemeClr val="dk1"/>
                          </a:solidFill>
                          <a:effectLst/>
                          <a:latin typeface="微軟正黑體" panose="020B0604030504040204" pitchFamily="34" charset="-120"/>
                          <a:ea typeface="微軟正黑體" panose="020B0604030504040204" pitchFamily="34" charset="-120"/>
                          <a:cs typeface="+mn-cs"/>
                        </a:rPr>
                        <a:t>RTL</a:t>
                      </a:r>
                      <a:endParaRPr lang="zh-TW" altLang="en-US" sz="2400" u="none" strike="noStrike" kern="1200" dirty="0">
                        <a:solidFill>
                          <a:schemeClr val="dk1"/>
                        </a:solidFill>
                        <a:effectLst/>
                        <a:latin typeface="微軟正黑體" panose="020B0604030504040204" pitchFamily="34" charset="-120"/>
                        <a:ea typeface="微軟正黑體" panose="020B0604030504040204" pitchFamily="34" charset="-120"/>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rgbClr val="FFF6D3"/>
                    </a:solidFill>
                  </a:tcPr>
                </a:tc>
                <a:tc rowSpan="5">
                  <a:txBody>
                    <a:bodyPr/>
                    <a:lstStyle/>
                    <a:p>
                      <a:pPr marL="0" algn="ctr" defTabSz="685800" rtl="0" eaLnBrk="1" fontAlgn="ctr" latinLnBrk="0" hangingPunct="1">
                        <a:spcAft>
                          <a:spcPts val="0"/>
                        </a:spcAft>
                      </a:pPr>
                      <a:r>
                        <a:rPr lang="en-US" altLang="zh-TW" sz="3600" u="none" strike="noStrike" kern="1200" dirty="0" smtClean="0">
                          <a:solidFill>
                            <a:schemeClr val="dk1"/>
                          </a:solidFill>
                          <a:effectLst/>
                          <a:latin typeface="微軟正黑體" panose="020B0604030504040204" pitchFamily="34" charset="-120"/>
                          <a:ea typeface="微軟正黑體" panose="020B0604030504040204" pitchFamily="34" charset="-120"/>
                          <a:cs typeface="+mn-cs"/>
                        </a:rPr>
                        <a:t>ADIC</a:t>
                      </a:r>
                      <a:endPar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685800" rtl="0" eaLnBrk="1" fontAlgn="ctr" latinLnBrk="0" hangingPunct="1">
                        <a:spcAft>
                          <a:spcPts val="0"/>
                        </a:spcAft>
                      </a:pPr>
                      <a:r>
                        <a:rPr lang="en-US" altLang="zh-TW" sz="2400" u="none" strike="noStrike" kern="1200" dirty="0" smtClean="0">
                          <a:solidFill>
                            <a:schemeClr val="dk1"/>
                          </a:solidFill>
                          <a:effectLst/>
                          <a:latin typeface="微軟正黑體" panose="020B0604030504040204" pitchFamily="34" charset="-120"/>
                          <a:ea typeface="微軟正黑體" panose="020B0604030504040204" pitchFamily="34" charset="-120"/>
                          <a:cs typeface="+mn-cs"/>
                        </a:rPr>
                        <a:t>Spice</a:t>
                      </a:r>
                      <a:endParaRPr lang="zh-TW" altLang="en-US" sz="2400" u="none" strike="noStrike" kern="1200" dirty="0">
                        <a:solidFill>
                          <a:schemeClr val="dk1"/>
                        </a:solidFill>
                        <a:effectLst/>
                        <a:latin typeface="微軟正黑體" panose="020B0604030504040204" pitchFamily="34" charset="-120"/>
                        <a:ea typeface="微軟正黑體" panose="020B0604030504040204" pitchFamily="34" charset="-120"/>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rgbClr val="FFF6D3"/>
                    </a:solidFill>
                  </a:tcPr>
                </a:tc>
                <a:extLst>
                  <a:ext uri="{0D108BD9-81ED-4DB2-BD59-A6C34878D82A}">
                    <a16:rowId xmlns:a16="http://schemas.microsoft.com/office/drawing/2014/main" val="742112782"/>
                  </a:ext>
                </a:extLst>
              </a:tr>
              <a:tr h="555018">
                <a:tc vMerge="1">
                  <a:txBody>
                    <a:bodyPr/>
                    <a:lstStyle/>
                    <a:p>
                      <a:pPr marL="0" algn="l" defTabSz="685800" rtl="0" eaLnBrk="1" fontAlgn="ctr" latinLnBrk="0" hangingPunct="1">
                        <a:spcAft>
                          <a:spcPts val="0"/>
                        </a:spcAft>
                      </a:pPr>
                      <a:endPar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endParaRPr>
                    </a:p>
                  </a:txBody>
                  <a:tcPr marL="68580" marR="68580" marT="0" marB="0" anchor="ctr">
                    <a:lnL w="12700" cap="flat" cmpd="sng" algn="ctr">
                      <a:noFill/>
                      <a:prstDash val="solid"/>
                      <a:round/>
                      <a:headEnd type="none" w="med" len="med"/>
                      <a:tailEnd type="none" w="med" len="med"/>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685800" rtl="0" eaLnBrk="1" fontAlgn="ctr" latinLnBrk="0" hangingPunct="1">
                        <a:spcAft>
                          <a:spcPts val="0"/>
                        </a:spcAft>
                      </a:pPr>
                      <a:r>
                        <a:rPr lang="en-US" sz="2400" u="none" strike="noStrike" kern="1200" dirty="0" smtClean="0">
                          <a:solidFill>
                            <a:schemeClr val="dk1"/>
                          </a:solidFill>
                          <a:effectLst/>
                          <a:latin typeface="微軟正黑體" panose="020B0604030504040204" pitchFamily="34" charset="-120"/>
                          <a:ea typeface="微軟正黑體" panose="020B0604030504040204" pitchFamily="34" charset="-120"/>
                          <a:cs typeface="+mn-cs"/>
                        </a:rPr>
                        <a:t>Synthesis</a:t>
                      </a:r>
                      <a:endParaRPr lang="zh-TW" altLang="en-US" sz="2400" u="none" strike="noStrike" kern="1200" dirty="0">
                        <a:solidFill>
                          <a:schemeClr val="dk1"/>
                        </a:solidFill>
                        <a:effectLst/>
                        <a:latin typeface="微軟正黑體" panose="020B0604030504040204" pitchFamily="34" charset="-120"/>
                        <a:ea typeface="微軟正黑體" panose="020B0604030504040204" pitchFamily="34" charset="-120"/>
                        <a:cs typeface="+mn-cs"/>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c vMerge="1">
                  <a:txBody>
                    <a:bodyPr/>
                    <a:lstStyle/>
                    <a:p>
                      <a:pPr marL="0" algn="l" defTabSz="685800" rtl="0" eaLnBrk="1" fontAlgn="ctr" latinLnBrk="0" hangingPunct="1">
                        <a:spcAft>
                          <a:spcPts val="0"/>
                        </a:spcAft>
                      </a:pPr>
                      <a:endPar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endParaRPr>
                    </a:p>
                  </a:txBody>
                  <a:tcPr marL="68580" marR="68580" marT="0" marB="0" anchor="ctr">
                    <a:lnL w="12700" cap="flat" cmpd="sng" algn="ctr">
                      <a:noFill/>
                      <a:prstDash val="solid"/>
                      <a:round/>
                      <a:headEnd type="none" w="med" len="med"/>
                      <a:tailEnd type="none" w="med" len="med"/>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685800" rtl="0" eaLnBrk="1" fontAlgn="ctr" latinLnBrk="0" hangingPunct="1">
                        <a:spcAft>
                          <a:spcPts val="0"/>
                        </a:spcAft>
                      </a:pPr>
                      <a:r>
                        <a:rPr lang="en-US" altLang="zh-TW" sz="2400" u="none" strike="noStrike" kern="1200" dirty="0" err="1" smtClean="0">
                          <a:solidFill>
                            <a:schemeClr val="dk1"/>
                          </a:solidFill>
                          <a:effectLst/>
                          <a:latin typeface="微軟正黑體" panose="020B0604030504040204" pitchFamily="34" charset="-120"/>
                          <a:ea typeface="微軟正黑體" panose="020B0604030504040204" pitchFamily="34" charset="-120"/>
                          <a:cs typeface="+mn-cs"/>
                        </a:rPr>
                        <a:t>UltraSim</a:t>
                      </a:r>
                      <a:endParaRPr lang="zh-TW" altLang="en-US" sz="2400" u="none" strike="noStrike" kern="1200" dirty="0">
                        <a:solidFill>
                          <a:schemeClr val="dk1"/>
                        </a:solidFill>
                        <a:effectLst/>
                        <a:latin typeface="微軟正黑體" panose="020B0604030504040204" pitchFamily="34" charset="-120"/>
                        <a:ea typeface="微軟正黑體" panose="020B0604030504040204" pitchFamily="34" charset="-120"/>
                        <a:cs typeface="+mn-cs"/>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42403897"/>
                  </a:ext>
                </a:extLst>
              </a:tr>
              <a:tr h="555018">
                <a:tc vMerge="1">
                  <a:txBody>
                    <a:bodyPr/>
                    <a:lstStyle/>
                    <a:p>
                      <a:pPr marL="0" algn="l" defTabSz="685800" rtl="0" eaLnBrk="1" fontAlgn="ctr" latinLnBrk="0" hangingPunct="1">
                        <a:spcAft>
                          <a:spcPts val="0"/>
                        </a:spcAft>
                      </a:pPr>
                      <a:endPar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rgbClr val="FFF6D3"/>
                    </a:solidFill>
                  </a:tcPr>
                </a:tc>
                <a:tc>
                  <a:txBody>
                    <a:bodyPr/>
                    <a:lstStyle/>
                    <a:p>
                      <a:pPr marL="0" algn="l" defTabSz="685800" rtl="0" eaLnBrk="1" fontAlgn="ctr" latinLnBrk="0" hangingPunct="1">
                        <a:spcAft>
                          <a:spcPts val="0"/>
                        </a:spcAft>
                      </a:pPr>
                      <a:r>
                        <a:rPr lang="en-US" altLang="zh-TW" sz="2400" u="none" strike="noStrike" kern="1200" dirty="0" smtClean="0">
                          <a:solidFill>
                            <a:schemeClr val="dk1"/>
                          </a:solidFill>
                          <a:effectLst/>
                          <a:latin typeface="微軟正黑體" panose="020B0604030504040204" pitchFamily="34" charset="-120"/>
                          <a:ea typeface="微軟正黑體" panose="020B0604030504040204" pitchFamily="34" charset="-120"/>
                          <a:cs typeface="+mn-cs"/>
                        </a:rPr>
                        <a:t>Netlist</a:t>
                      </a:r>
                      <a:endParaRPr lang="zh-TW" altLang="en-US" sz="2400" u="none" strike="noStrike" kern="1200" dirty="0">
                        <a:solidFill>
                          <a:schemeClr val="dk1"/>
                        </a:solidFill>
                        <a:effectLst/>
                        <a:latin typeface="微軟正黑體" panose="020B0604030504040204" pitchFamily="34" charset="-120"/>
                        <a:ea typeface="微軟正黑體" panose="020B0604030504040204" pitchFamily="34" charset="-120"/>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rgbClr val="FFF6D3"/>
                    </a:solidFill>
                  </a:tcPr>
                </a:tc>
                <a:tc vMerge="1">
                  <a:txBody>
                    <a:bodyPr/>
                    <a:lstStyle/>
                    <a:p>
                      <a:pPr marL="0" algn="l" defTabSz="685800" rtl="0" eaLnBrk="1" fontAlgn="ctr" latinLnBrk="0" hangingPunct="1">
                        <a:spcAft>
                          <a:spcPts val="0"/>
                        </a:spcAft>
                      </a:pPr>
                      <a:endPar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rgbClr val="FFF6D3"/>
                    </a:solidFill>
                  </a:tcPr>
                </a:tc>
                <a:tc>
                  <a:txBody>
                    <a:bodyPr/>
                    <a:lstStyle/>
                    <a:p>
                      <a:pPr marL="0" algn="l" defTabSz="685800" rtl="0" eaLnBrk="1" fontAlgn="ctr" latinLnBrk="0" hangingPunct="1">
                        <a:spcAft>
                          <a:spcPts val="0"/>
                        </a:spcAft>
                      </a:pPr>
                      <a:r>
                        <a:rPr lang="en-US" altLang="zh-TW" sz="2400" u="none" strike="noStrike" kern="1200" dirty="0" smtClean="0">
                          <a:solidFill>
                            <a:schemeClr val="dk1"/>
                          </a:solidFill>
                          <a:effectLst/>
                          <a:latin typeface="微軟正黑體" panose="020B0604030504040204" pitchFamily="34" charset="-120"/>
                          <a:ea typeface="微軟正黑體" panose="020B0604030504040204" pitchFamily="34" charset="-120"/>
                          <a:cs typeface="+mn-cs"/>
                        </a:rPr>
                        <a:t>AMS</a:t>
                      </a:r>
                      <a:endParaRPr lang="zh-TW" altLang="en-US" sz="2400" u="none" strike="noStrike" kern="1200" dirty="0">
                        <a:solidFill>
                          <a:schemeClr val="dk1"/>
                        </a:solidFill>
                        <a:effectLst/>
                        <a:latin typeface="微軟正黑體" panose="020B0604030504040204" pitchFamily="34" charset="-120"/>
                        <a:ea typeface="微軟正黑體" panose="020B0604030504040204" pitchFamily="34" charset="-120"/>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rgbClr val="FFF6D3"/>
                    </a:solidFill>
                  </a:tcPr>
                </a:tc>
                <a:extLst>
                  <a:ext uri="{0D108BD9-81ED-4DB2-BD59-A6C34878D82A}">
                    <a16:rowId xmlns:a16="http://schemas.microsoft.com/office/drawing/2014/main" val="3904061143"/>
                  </a:ext>
                </a:extLst>
              </a:tr>
              <a:tr h="555018">
                <a:tc vMerge="1">
                  <a:txBody>
                    <a:bodyPr/>
                    <a:lstStyle/>
                    <a:p>
                      <a:pPr marL="0" algn="l" defTabSz="685800" rtl="0" eaLnBrk="1" fontAlgn="ctr" latinLnBrk="0" hangingPunct="1">
                        <a:spcAft>
                          <a:spcPts val="0"/>
                        </a:spcAft>
                      </a:pPr>
                      <a:endPar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endParaRPr>
                    </a:p>
                  </a:txBody>
                  <a:tcPr marL="68580" marR="68580" marT="0" marB="0" anchor="ctr">
                    <a:lnL w="12700" cap="flat" cmpd="sng" algn="ctr">
                      <a:noFill/>
                      <a:prstDash val="solid"/>
                      <a:round/>
                      <a:headEnd type="none" w="med" len="med"/>
                      <a:tailEnd type="none" w="med" len="med"/>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685800" rtl="0" eaLnBrk="1" fontAlgn="ctr" latinLnBrk="0" hangingPunct="1">
                        <a:spcAft>
                          <a:spcPts val="0"/>
                        </a:spcAft>
                      </a:pPr>
                      <a:r>
                        <a:rPr lang="en-US" sz="2400" u="none" strike="noStrike" kern="1200" dirty="0" smtClean="0">
                          <a:solidFill>
                            <a:schemeClr val="dk1"/>
                          </a:solidFill>
                          <a:effectLst/>
                          <a:latin typeface="微軟正黑體" panose="020B0604030504040204" pitchFamily="34" charset="-120"/>
                          <a:ea typeface="微軟正黑體" panose="020B0604030504040204" pitchFamily="34" charset="-120"/>
                          <a:cs typeface="+mn-cs"/>
                        </a:rPr>
                        <a:t>APR</a:t>
                      </a:r>
                      <a:endParaRPr lang="zh-TW" altLang="en-US" sz="2400" u="none" strike="noStrike" kern="1200" dirty="0">
                        <a:solidFill>
                          <a:schemeClr val="dk1"/>
                        </a:solidFill>
                        <a:effectLst/>
                        <a:latin typeface="微軟正黑體" panose="020B0604030504040204" pitchFamily="34" charset="-120"/>
                        <a:ea typeface="微軟正黑體" panose="020B0604030504040204" pitchFamily="34" charset="-120"/>
                        <a:cs typeface="+mn-cs"/>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c vMerge="1">
                  <a:txBody>
                    <a:bodyPr/>
                    <a:lstStyle/>
                    <a:p>
                      <a:pPr marL="0" algn="l" defTabSz="685800" rtl="0" eaLnBrk="1" fontAlgn="ctr" latinLnBrk="0" hangingPunct="1">
                        <a:spcAft>
                          <a:spcPts val="0"/>
                        </a:spcAft>
                      </a:pPr>
                      <a:endPar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endParaRPr>
                    </a:p>
                  </a:txBody>
                  <a:tcPr marL="68580" marR="68580" marT="0" marB="0" anchor="ctr">
                    <a:lnL w="12700" cap="flat" cmpd="sng" algn="ctr">
                      <a:noFill/>
                      <a:prstDash val="solid"/>
                      <a:round/>
                      <a:headEnd type="none" w="med" len="med"/>
                      <a:tailEnd type="none" w="med" len="med"/>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685800" rtl="0" eaLnBrk="1" fontAlgn="ctr" latinLnBrk="0" hangingPunct="1">
                        <a:spcAft>
                          <a:spcPts val="0"/>
                        </a:spcAft>
                      </a:pPr>
                      <a:r>
                        <a:rPr lang="en-US" altLang="zh-TW" sz="2400" u="none" strike="noStrike" kern="1200" dirty="0" smtClean="0">
                          <a:solidFill>
                            <a:schemeClr val="dk1"/>
                          </a:solidFill>
                          <a:effectLst/>
                          <a:latin typeface="微軟正黑體" panose="020B0604030504040204" pitchFamily="34" charset="-120"/>
                          <a:ea typeface="微軟正黑體" panose="020B0604030504040204" pitchFamily="34" charset="-120"/>
                          <a:cs typeface="+mn-cs"/>
                        </a:rPr>
                        <a:t>LPE</a:t>
                      </a:r>
                      <a:endParaRPr lang="zh-TW" altLang="en-US" sz="2400" u="none" strike="noStrike" kern="1200" dirty="0">
                        <a:solidFill>
                          <a:schemeClr val="dk1"/>
                        </a:solidFill>
                        <a:effectLst/>
                        <a:latin typeface="微軟正黑體" panose="020B0604030504040204" pitchFamily="34" charset="-120"/>
                        <a:ea typeface="微軟正黑體" panose="020B0604030504040204" pitchFamily="34" charset="-120"/>
                        <a:cs typeface="+mn-cs"/>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1401298"/>
                  </a:ext>
                </a:extLst>
              </a:tr>
              <a:tr h="1073060">
                <a:tc vMerge="1">
                  <a:txBody>
                    <a:bodyPr/>
                    <a:lstStyle/>
                    <a:p>
                      <a:pPr marL="0" algn="l" defTabSz="685800" rtl="0" eaLnBrk="1" fontAlgn="ctr" latinLnBrk="0" hangingPunct="1">
                        <a:spcAft>
                          <a:spcPts val="0"/>
                        </a:spcAft>
                      </a:pPr>
                      <a:endPar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rgbClr val="FFF6D3"/>
                    </a:solidFill>
                  </a:tcPr>
                </a:tc>
                <a:tc>
                  <a:txBody>
                    <a:bodyPr/>
                    <a:lstStyle/>
                    <a:p>
                      <a:pPr marL="0" algn="l" defTabSz="685800" rtl="0" eaLnBrk="1" fontAlgn="ctr" latinLnBrk="0" hangingPunct="1">
                        <a:spcAft>
                          <a:spcPts val="0"/>
                        </a:spcAft>
                      </a:pPr>
                      <a:r>
                        <a:rPr lang="en-US" sz="2400" u="none" strike="noStrike" kern="1200" dirty="0" smtClean="0">
                          <a:solidFill>
                            <a:schemeClr val="dk1"/>
                          </a:solidFill>
                          <a:effectLst/>
                          <a:latin typeface="微軟正黑體" panose="020B0604030504040204" pitchFamily="34" charset="-120"/>
                          <a:ea typeface="微軟正黑體" panose="020B0604030504040204" pitchFamily="34" charset="-120"/>
                          <a:cs typeface="+mn-cs"/>
                        </a:rPr>
                        <a:t>DRC</a:t>
                      </a:r>
                      <a:endParaRPr lang="zh-TW" altLang="en-US" sz="2400" u="none" strike="noStrike" kern="1200" dirty="0">
                        <a:solidFill>
                          <a:schemeClr val="dk1"/>
                        </a:solidFill>
                        <a:effectLst/>
                        <a:latin typeface="微軟正黑體" panose="020B0604030504040204" pitchFamily="34" charset="-120"/>
                        <a:ea typeface="微軟正黑體" panose="020B0604030504040204" pitchFamily="34" charset="-120"/>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rgbClr val="FFF6D3"/>
                    </a:solidFill>
                  </a:tcPr>
                </a:tc>
                <a:tc vMerge="1">
                  <a:txBody>
                    <a:bodyPr/>
                    <a:lstStyle/>
                    <a:p>
                      <a:pPr marL="0" algn="l" defTabSz="685800" rtl="0" eaLnBrk="1" fontAlgn="ctr" latinLnBrk="0" hangingPunct="1">
                        <a:spcAft>
                          <a:spcPts val="0"/>
                        </a:spcAft>
                      </a:pPr>
                      <a:endPar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rgbClr val="FFF6D3"/>
                    </a:solidFill>
                  </a:tcPr>
                </a:tc>
                <a:tc>
                  <a:txBody>
                    <a:bodyPr/>
                    <a:lstStyle/>
                    <a:p>
                      <a:pPr marL="0" marR="0" indent="0" algn="l" defTabSz="685800" rtl="0" eaLnBrk="1" fontAlgn="ctr" latinLnBrk="0" hangingPunct="1">
                        <a:lnSpc>
                          <a:spcPct val="100000"/>
                        </a:lnSpc>
                        <a:spcBef>
                          <a:spcPts val="0"/>
                        </a:spcBef>
                        <a:spcAft>
                          <a:spcPts val="0"/>
                        </a:spcAft>
                        <a:buClrTx/>
                        <a:buSzTx/>
                        <a:buFontTx/>
                        <a:buNone/>
                        <a:tabLst/>
                        <a:defRPr/>
                      </a:pPr>
                      <a:r>
                        <a:rPr lang="en-US" altLang="zh-TW" sz="2400" b="0" u="none" strike="noStrike" kern="1200" dirty="0" smtClean="0">
                          <a:solidFill>
                            <a:schemeClr val="tx1"/>
                          </a:solidFill>
                          <a:effectLst/>
                          <a:latin typeface="微軟正黑體" panose="020B0604030504040204" pitchFamily="34" charset="-120"/>
                          <a:ea typeface="微軟正黑體" panose="020B0604030504040204" pitchFamily="34" charset="-120"/>
                          <a:cs typeface="+mn-cs"/>
                        </a:rPr>
                        <a:t>Post-Layout</a:t>
                      </a:r>
                      <a:r>
                        <a:rPr lang="en-US" altLang="zh-TW" sz="2400" b="0" u="none" strike="noStrike" kern="1200" baseline="0" dirty="0" smtClean="0">
                          <a:solidFill>
                            <a:schemeClr val="tx1"/>
                          </a:solidFill>
                          <a:effectLst/>
                          <a:latin typeface="微軟正黑體" panose="020B0604030504040204" pitchFamily="34" charset="-120"/>
                          <a:ea typeface="微軟正黑體" panose="020B0604030504040204" pitchFamily="34" charset="-120"/>
                          <a:cs typeface="+mn-cs"/>
                        </a:rPr>
                        <a:t> </a:t>
                      </a:r>
                      <a:r>
                        <a:rPr lang="en-US" altLang="zh-TW" sz="2400" b="0" u="none" strike="noStrike" kern="1200" baseline="0" dirty="0" smtClean="0">
                          <a:solidFill>
                            <a:schemeClr val="tx1"/>
                          </a:solidFill>
                          <a:effectLst/>
                          <a:latin typeface="微軟正黑體" panose="020B0604030504040204" pitchFamily="34" charset="-120"/>
                          <a:ea typeface="微軟正黑體" panose="020B0604030504040204" pitchFamily="34" charset="-120"/>
                          <a:cs typeface="+mn-cs"/>
                        </a:rPr>
                        <a:t>Simulation</a:t>
                      </a:r>
                      <a:endParaRPr lang="zh-TW" altLang="en-US" sz="2400" b="0" u="none" strike="noStrike" kern="1200" dirty="0" smtClean="0">
                        <a:solidFill>
                          <a:schemeClr val="tx1"/>
                        </a:solidFill>
                        <a:effectLst/>
                        <a:latin typeface="微軟正黑體" panose="020B0604030504040204" pitchFamily="34" charset="-120"/>
                        <a:ea typeface="微軟正黑體" panose="020B0604030504040204" pitchFamily="34" charset="-120"/>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6D3"/>
                    </a:solidFill>
                  </a:tcPr>
                </a:tc>
                <a:extLst>
                  <a:ext uri="{0D108BD9-81ED-4DB2-BD59-A6C34878D82A}">
                    <a16:rowId xmlns:a16="http://schemas.microsoft.com/office/drawing/2014/main" val="3851405380"/>
                  </a:ext>
                </a:extLst>
              </a:tr>
              <a:tr h="804795">
                <a:tc vMerge="1">
                  <a:txBody>
                    <a:bodyPr/>
                    <a:lstStyle/>
                    <a:p>
                      <a:pPr marL="0" algn="l" defTabSz="685800" rtl="0" eaLnBrk="1" fontAlgn="ctr" latinLnBrk="0" hangingPunct="1">
                        <a:spcAft>
                          <a:spcPts val="0"/>
                        </a:spcAft>
                      </a:pPr>
                      <a:endPar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endParaRPr>
                    </a:p>
                  </a:txBody>
                  <a:tcPr marL="68580" marR="68580" marT="0" marB="0" anchor="ctr">
                    <a:lnL w="12700" cap="flat" cmpd="sng" algn="ctr">
                      <a:noFill/>
                      <a:prstDash val="solid"/>
                      <a:round/>
                      <a:headEnd type="none" w="med" len="med"/>
                      <a:tailEnd type="none" w="med" len="med"/>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685800" rtl="0" eaLnBrk="1" fontAlgn="ctr" latinLnBrk="0" hangingPunct="1">
                        <a:spcAft>
                          <a:spcPts val="0"/>
                        </a:spcAft>
                      </a:pPr>
                      <a:r>
                        <a:rPr lang="en-US" altLang="zh-TW" sz="2400" b="0" u="none" strike="noStrike" kern="1200" dirty="0" smtClean="0">
                          <a:solidFill>
                            <a:schemeClr val="tx1"/>
                          </a:solidFill>
                          <a:effectLst/>
                          <a:latin typeface="微軟正黑體" panose="020B0604030504040204" pitchFamily="34" charset="-120"/>
                          <a:ea typeface="微軟正黑體" panose="020B0604030504040204" pitchFamily="34" charset="-120"/>
                          <a:cs typeface="+mn-cs"/>
                        </a:rPr>
                        <a:t>LVS</a:t>
                      </a:r>
                      <a:endParaRPr lang="zh-TW" altLang="en-US" sz="2400" b="0" u="none" strike="noStrike" kern="1200" dirty="0">
                        <a:solidFill>
                          <a:schemeClr val="tx1"/>
                        </a:solidFill>
                        <a:effectLst/>
                        <a:latin typeface="微軟正黑體" panose="020B0604030504040204" pitchFamily="34" charset="-120"/>
                        <a:ea typeface="微軟正黑體" panose="020B0604030504040204" pitchFamily="34" charset="-120"/>
                        <a:cs typeface="+mn-cs"/>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ap="flat" cmpd="sng" algn="ctr">
                      <a:no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algn="ctr" defTabSz="685800" rtl="0" eaLnBrk="1" fontAlgn="ctr" latinLnBrk="0" hangingPunct="1">
                        <a:spcAft>
                          <a:spcPts val="0"/>
                        </a:spcAft>
                      </a:pPr>
                      <a:r>
                        <a:rPr lang="en-US" altLang="zh-TW" sz="3600" b="0" u="none" strike="noStrike" kern="1200" dirty="0" smtClean="0">
                          <a:solidFill>
                            <a:schemeClr val="tx1"/>
                          </a:solidFill>
                          <a:effectLst/>
                          <a:latin typeface="微軟正黑體" panose="020B0604030504040204" pitchFamily="34" charset="-120"/>
                          <a:ea typeface="微軟正黑體" panose="020B0604030504040204" pitchFamily="34" charset="-120"/>
                          <a:cs typeface="+mn-cs"/>
                        </a:rPr>
                        <a:t>PUF</a:t>
                      </a:r>
                      <a:endParaRPr lang="zh-TW" altLang="en-US" sz="1600" b="0" u="none" strike="noStrike" kern="1200" dirty="0">
                        <a:solidFill>
                          <a:schemeClr val="tx1"/>
                        </a:solidFill>
                        <a:effectLst/>
                        <a:latin typeface="微軟正黑體" panose="020B0604030504040204" pitchFamily="34" charset="-120"/>
                        <a:ea typeface="微軟正黑體" panose="020B0604030504040204" pitchFamily="34" charset="-120"/>
                        <a:cs typeface="+mn-cs"/>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685800" rtl="0" eaLnBrk="1" fontAlgn="ctr" latinLnBrk="0" hangingPunct="1">
                        <a:spcAft>
                          <a:spcPts val="0"/>
                        </a:spcAft>
                      </a:pPr>
                      <a:r>
                        <a:rPr lang="en-US" altLang="zh-TW" sz="2400" b="0" u="none" strike="noStrike" kern="1200" dirty="0" err="1" smtClean="0">
                          <a:solidFill>
                            <a:schemeClr val="tx1"/>
                          </a:solidFill>
                          <a:effectLst/>
                          <a:latin typeface="微軟正黑體" panose="020B0604030504040204" pitchFamily="34" charset="-120"/>
                          <a:ea typeface="微軟正黑體" panose="020B0604030504040204" pitchFamily="34" charset="-120"/>
                          <a:cs typeface="+mn-cs"/>
                        </a:rPr>
                        <a:t>CustomSim</a:t>
                      </a:r>
                      <a:endParaRPr lang="zh-TW" altLang="en-US" sz="2400" u="none" strike="noStrike" kern="1200" dirty="0">
                        <a:solidFill>
                          <a:schemeClr val="dk1"/>
                        </a:solidFill>
                        <a:effectLst/>
                        <a:latin typeface="微軟正黑體" panose="020B0604030504040204" pitchFamily="34" charset="-120"/>
                        <a:ea typeface="微軟正黑體" panose="020B0604030504040204" pitchFamily="34" charset="-120"/>
                        <a:cs typeface="+mn-cs"/>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23914009"/>
                  </a:ext>
                </a:extLst>
              </a:tr>
              <a:tr h="804795">
                <a:tc>
                  <a:txBody>
                    <a:bodyPr/>
                    <a:lstStyle/>
                    <a:p>
                      <a:pPr marL="0" algn="ctr" defTabSz="685800" rtl="0" eaLnBrk="1" fontAlgn="ctr" latinLnBrk="0" hangingPunct="1">
                        <a:spcAft>
                          <a:spcPts val="0"/>
                        </a:spcAft>
                      </a:pPr>
                      <a:r>
                        <a:rPr lang="en-US" altLang="zh-TW" sz="4000" u="none" strike="noStrike" kern="1200" dirty="0" smtClean="0">
                          <a:solidFill>
                            <a:schemeClr val="dk1"/>
                          </a:solidFill>
                          <a:effectLst/>
                          <a:latin typeface="微軟正黑體" panose="020B0604030504040204" pitchFamily="34" charset="-120"/>
                          <a:ea typeface="微軟正黑體" panose="020B0604030504040204" pitchFamily="34" charset="-120"/>
                          <a:cs typeface="+mn-cs"/>
                        </a:rPr>
                        <a:t>VLSI</a:t>
                      </a:r>
                      <a:endParaRPr lang="zh-TW" altLang="en-US" sz="4000" u="none" strike="noStrike" kern="1200" dirty="0">
                        <a:solidFill>
                          <a:schemeClr val="dk1"/>
                        </a:solidFill>
                        <a:effectLst/>
                        <a:latin typeface="微軟正黑體" panose="020B0604030504040204" pitchFamily="34" charset="-120"/>
                        <a:ea typeface="微軟正黑體" panose="020B0604030504040204" pitchFamily="34" charset="-120"/>
                        <a:cs typeface="+mn-cs"/>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685800" rtl="0" eaLnBrk="1" fontAlgn="ctr" latinLnBrk="0" hangingPunct="1">
                        <a:spcAft>
                          <a:spcPts val="0"/>
                        </a:spcAft>
                      </a:pPr>
                      <a:r>
                        <a:rPr lang="en-US" altLang="zh-TW" sz="2400" b="0" u="none" strike="noStrike" kern="1200" dirty="0" smtClean="0">
                          <a:solidFill>
                            <a:schemeClr val="tx1"/>
                          </a:solidFill>
                          <a:effectLst/>
                          <a:latin typeface="微軟正黑體" panose="020B0604030504040204" pitchFamily="34" charset="-120"/>
                          <a:ea typeface="微軟正黑體" panose="020B0604030504040204" pitchFamily="34" charset="-120"/>
                          <a:cs typeface="+mn-cs"/>
                        </a:rPr>
                        <a:t>Customized</a:t>
                      </a:r>
                      <a:r>
                        <a:rPr lang="en-US" altLang="zh-TW" sz="2400" b="0" u="none" strike="noStrike" kern="1200" baseline="0" dirty="0" smtClean="0">
                          <a:solidFill>
                            <a:schemeClr val="tx1"/>
                          </a:solidFill>
                          <a:effectLst/>
                          <a:latin typeface="微軟正黑體" panose="020B0604030504040204" pitchFamily="34" charset="-120"/>
                          <a:ea typeface="微軟正黑體" panose="020B0604030504040204" pitchFamily="34" charset="-120"/>
                          <a:cs typeface="+mn-cs"/>
                        </a:rPr>
                        <a:t> </a:t>
                      </a:r>
                      <a:r>
                        <a:rPr lang="en-US" altLang="zh-TW" sz="2400" b="0" u="none" strike="noStrike" kern="1200" dirty="0" smtClean="0">
                          <a:solidFill>
                            <a:schemeClr val="tx1"/>
                          </a:solidFill>
                          <a:effectLst/>
                          <a:latin typeface="微軟正黑體" panose="020B0604030504040204" pitchFamily="34" charset="-120"/>
                          <a:ea typeface="微軟正黑體" panose="020B0604030504040204" pitchFamily="34" charset="-120"/>
                          <a:cs typeface="+mn-cs"/>
                        </a:rPr>
                        <a:t>Layout</a:t>
                      </a:r>
                      <a:endParaRPr lang="zh-TW" altLang="en-US" sz="2400" b="0" u="none" strike="noStrike" kern="1200" dirty="0">
                        <a:solidFill>
                          <a:schemeClr val="tx1"/>
                        </a:solidFill>
                        <a:effectLst/>
                        <a:latin typeface="微軟正黑體" panose="020B0604030504040204" pitchFamily="34" charset="-120"/>
                        <a:ea typeface="微軟正黑體" panose="020B0604030504040204" pitchFamily="34" charset="-120"/>
                        <a:cs typeface="+mn-cs"/>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rgbClr val="FFF6D3"/>
                    </a:solidFill>
                  </a:tcPr>
                </a:tc>
                <a:tc vMerge="1">
                  <a:txBody>
                    <a:bodyPr/>
                    <a:lstStyle/>
                    <a:p>
                      <a:pPr marL="0" algn="ctr" defTabSz="685800" rtl="0" eaLnBrk="1" fontAlgn="ctr" latinLnBrk="0" hangingPunct="1">
                        <a:spcAft>
                          <a:spcPts val="0"/>
                        </a:spcAft>
                      </a:pPr>
                      <a:endParaRPr lang="zh-TW" altLang="en-US" sz="1600" b="0" u="none" strike="noStrike" kern="1200" dirty="0">
                        <a:solidFill>
                          <a:schemeClr val="tx1"/>
                        </a:solidFill>
                        <a:effectLst/>
                        <a:latin typeface="微軟正黑體" panose="020B0604030504040204" pitchFamily="34" charset="-120"/>
                        <a:ea typeface="微軟正黑體" panose="020B0604030504040204" pitchFamily="34" charset="-120"/>
                        <a:cs typeface="+mn-cs"/>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685800" rtl="0" eaLnBrk="1" fontAlgn="ctr" latinLnBrk="0" hangingPunct="1">
                        <a:spcAft>
                          <a:spcPts val="0"/>
                        </a:spcAft>
                      </a:pPr>
                      <a:r>
                        <a:rPr lang="en-US" altLang="zh-TW" sz="2400" u="none" strike="noStrike" kern="1200" dirty="0" smtClean="0">
                          <a:solidFill>
                            <a:schemeClr val="dk1"/>
                          </a:solidFill>
                          <a:effectLst/>
                          <a:latin typeface="微軟正黑體" panose="020B0604030504040204" pitchFamily="34" charset="-120"/>
                          <a:ea typeface="微軟正黑體" panose="020B0604030504040204" pitchFamily="34" charset="-120"/>
                          <a:cs typeface="+mn-cs"/>
                        </a:rPr>
                        <a:t>Monte Carlo Simulation</a:t>
                      </a:r>
                      <a:endParaRPr lang="zh-TW" altLang="en-US" sz="2400" u="none" strike="noStrike" kern="1200" dirty="0">
                        <a:solidFill>
                          <a:schemeClr val="dk1"/>
                        </a:solidFill>
                        <a:effectLst/>
                        <a:latin typeface="微軟正黑體" panose="020B0604030504040204" pitchFamily="34" charset="-120"/>
                        <a:ea typeface="微軟正黑體" panose="020B0604030504040204" pitchFamily="34" charset="-120"/>
                        <a:cs typeface="+mn-cs"/>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rgbClr val="FFF6D3"/>
                    </a:solidFill>
                  </a:tcPr>
                </a:tc>
                <a:extLst>
                  <a:ext uri="{0D108BD9-81ED-4DB2-BD59-A6C34878D82A}">
                    <a16:rowId xmlns:a16="http://schemas.microsoft.com/office/drawing/2014/main" val="3328140193"/>
                  </a:ext>
                </a:extLst>
              </a:tr>
            </a:tbl>
          </a:graphicData>
        </a:graphic>
      </p:graphicFrame>
    </p:spTree>
    <p:extLst>
      <p:ext uri="{BB962C8B-B14F-4D97-AF65-F5344CB8AC3E}">
        <p14:creationId xmlns:p14="http://schemas.microsoft.com/office/powerpoint/2010/main" val="20499787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1252</TotalTime>
  <Words>625</Words>
  <Application>Microsoft Office PowerPoint</Application>
  <PresentationFormat>如螢幕大小 (4:3)</PresentationFormat>
  <Paragraphs>102</Paragraphs>
  <Slides>4</Slides>
  <Notes>4</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4</vt:i4>
      </vt:variant>
    </vt:vector>
  </HeadingPairs>
  <TitlesOfParts>
    <vt:vector size="12" baseType="lpstr">
      <vt:lpstr>微軟正黑體</vt:lpstr>
      <vt:lpstr>微軟正黑體 Light</vt:lpstr>
      <vt:lpstr>新細明體</vt:lpstr>
      <vt:lpstr>Arial</vt:lpstr>
      <vt:lpstr>Calibri</vt:lpstr>
      <vt:lpstr>Times New Roman</vt:lpstr>
      <vt:lpstr>Wingdings</vt:lpstr>
      <vt:lpstr>Office 佈景主題</vt:lpstr>
      <vt:lpstr>基本資料</vt:lpstr>
      <vt:lpstr>獲獎經歷</vt:lpstr>
      <vt:lpstr>經歷</vt:lpstr>
      <vt:lpstr>學習</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黃柏蒼</dc:creator>
  <cp:lastModifiedBy>TSAI-LING CHENG</cp:lastModifiedBy>
  <cp:revision>53</cp:revision>
  <dcterms:created xsi:type="dcterms:W3CDTF">2019-03-04T15:37:09Z</dcterms:created>
  <dcterms:modified xsi:type="dcterms:W3CDTF">2022-11-07T15:59:16Z</dcterms:modified>
</cp:coreProperties>
</file>