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
  </p:notesMasterIdLst>
  <p:sldIdLst>
    <p:sldId id="262" r:id="rId2"/>
    <p:sldId id="264" r:id="rId3"/>
    <p:sldId id="263" r:id="rId4"/>
    <p:sldId id="258" r:id="rId5"/>
    <p:sldId id="265" r:id="rId6"/>
    <p:sldId id="266"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774" autoAdjust="0"/>
  </p:normalViewPr>
  <p:slideViewPr>
    <p:cSldViewPr snapToGrid="0">
      <p:cViewPr varScale="1">
        <p:scale>
          <a:sx n="47" d="100"/>
          <a:sy n="47" d="100"/>
        </p:scale>
        <p:origin x="1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C53D7-2A35-40EF-9156-EDDC4929F6A7}" type="datetimeFigureOut">
              <a:rPr lang="zh-TW" altLang="en-US" smtClean="0"/>
              <a:t>2022/11/7</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A2CA2-B7E7-470B-AA47-4766929B29F8}" type="slidenum">
              <a:rPr lang="zh-TW" altLang="en-US" smtClean="0"/>
              <a:t>‹#›</a:t>
            </a:fld>
            <a:endParaRPr lang="zh-TW" altLang="en-US"/>
          </a:p>
        </p:txBody>
      </p:sp>
    </p:spTree>
    <p:extLst>
      <p:ext uri="{BB962C8B-B14F-4D97-AF65-F5344CB8AC3E}">
        <p14:creationId xmlns:p14="http://schemas.microsoft.com/office/powerpoint/2010/main" val="165613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各位甄試委員好，我是目前正就讀中正大學的鄭采玲。系排第二名，成績平均</a:t>
            </a:r>
            <a:r>
              <a:rPr lang="en-US" altLang="zh-TW" dirty="0" smtClean="0"/>
              <a:t>93.66</a:t>
            </a:r>
            <a:r>
              <a:rPr lang="zh-TW" altLang="en-US" dirty="0" smtClean="0"/>
              <a:t>，專題主要為</a:t>
            </a:r>
            <a:r>
              <a:rPr lang="en-US" altLang="zh-TW" sz="1200" b="0" i="0" kern="1200" dirty="0" smtClean="0">
                <a:solidFill>
                  <a:schemeClr val="tx1"/>
                </a:solidFill>
                <a:effectLst/>
                <a:latin typeface="+mn-lt"/>
                <a:ea typeface="+mn-ea"/>
                <a:cs typeface="+mn-cs"/>
              </a:rPr>
              <a:t>Physically </a:t>
            </a:r>
            <a:r>
              <a:rPr lang="en-US" altLang="zh-TW" sz="1200" b="0" i="0" kern="1200" dirty="0" err="1" smtClean="0">
                <a:solidFill>
                  <a:schemeClr val="tx1"/>
                </a:solidFill>
                <a:effectLst/>
                <a:latin typeface="+mn-lt"/>
                <a:ea typeface="+mn-ea"/>
                <a:cs typeface="+mn-cs"/>
              </a:rPr>
              <a:t>Unclonable</a:t>
            </a:r>
            <a:r>
              <a:rPr lang="en-US" altLang="zh-TW" sz="1200" b="0" i="0" kern="1200" dirty="0" smtClean="0">
                <a:solidFill>
                  <a:schemeClr val="tx1"/>
                </a:solidFill>
                <a:effectLst/>
                <a:latin typeface="+mn-lt"/>
                <a:ea typeface="+mn-ea"/>
                <a:cs typeface="+mn-cs"/>
              </a:rPr>
              <a:t> Function</a:t>
            </a:r>
            <a:r>
              <a:rPr lang="zh-TW" altLang="en-US" sz="1200" b="0" i="0" kern="1200" dirty="0" smtClean="0">
                <a:solidFill>
                  <a:schemeClr val="tx1"/>
                </a:solidFill>
                <a:effectLst/>
                <a:latin typeface="+mn-lt"/>
                <a:ea typeface="+mn-ea"/>
                <a:cs typeface="+mn-cs"/>
              </a:rPr>
              <a:t>簡稱為</a:t>
            </a:r>
            <a:r>
              <a:rPr lang="en-US" altLang="zh-TW" sz="1200" b="0" i="0" kern="1200" dirty="0" err="1" smtClean="0">
                <a:solidFill>
                  <a:schemeClr val="tx1"/>
                </a:solidFill>
                <a:effectLst/>
                <a:latin typeface="+mn-lt"/>
                <a:ea typeface="+mn-ea"/>
                <a:cs typeface="+mn-cs"/>
              </a:rPr>
              <a:t>puf</a:t>
            </a:r>
            <a:r>
              <a:rPr lang="zh-TW" altLang="en-US" sz="1200" b="0" i="0" kern="1200" dirty="0" smtClean="0">
                <a:solidFill>
                  <a:schemeClr val="tx1"/>
                </a:solidFill>
                <a:effectLst/>
                <a:latin typeface="+mn-lt"/>
                <a:ea typeface="+mn-ea"/>
                <a:cs typeface="+mn-cs"/>
              </a:rPr>
              <a:t>，比較特別的實習經歷是在大三那年，進到中研院高明達老師實驗室底下去實習，主要在做自然語言的研究。這期間我做過語音辨識、語音合成、</a:t>
            </a:r>
            <a:r>
              <a:rPr lang="en-US" altLang="zh-TW" sz="1200" b="0" i="0" kern="1200" dirty="0" smtClean="0">
                <a:solidFill>
                  <a:schemeClr val="tx1"/>
                </a:solidFill>
                <a:effectLst/>
                <a:latin typeface="+mn-lt"/>
                <a:ea typeface="+mn-ea"/>
                <a:cs typeface="+mn-cs"/>
              </a:rPr>
              <a:t>target </a:t>
            </a:r>
            <a:r>
              <a:rPr lang="en-US" altLang="zh-TW" sz="1200" b="0" i="0" kern="1200" dirty="0" err="1" smtClean="0">
                <a:solidFill>
                  <a:schemeClr val="tx1"/>
                </a:solidFill>
                <a:effectLst/>
                <a:latin typeface="+mn-lt"/>
                <a:ea typeface="+mn-ea"/>
                <a:cs typeface="+mn-cs"/>
              </a:rPr>
              <a:t>speeker</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keyword</a:t>
            </a:r>
            <a:r>
              <a:rPr lang="en-US" altLang="zh-TW" sz="1200" b="0" i="0" kern="1200" baseline="0" dirty="0" smtClean="0">
                <a:solidFill>
                  <a:schemeClr val="tx1"/>
                </a:solidFill>
                <a:effectLst/>
                <a:latin typeface="+mn-lt"/>
                <a:ea typeface="+mn-ea"/>
                <a:cs typeface="+mn-cs"/>
              </a:rPr>
              <a:t> spotting</a:t>
            </a:r>
            <a:r>
              <a:rPr lang="zh-TW" altLang="en-US" sz="1200" b="0" i="0" kern="1200" baseline="0" dirty="0" smtClean="0">
                <a:solidFill>
                  <a:schemeClr val="tx1"/>
                </a:solidFill>
                <a:effectLst/>
                <a:latin typeface="+mn-lt"/>
                <a:ea typeface="+mn-ea"/>
                <a:cs typeface="+mn-cs"/>
              </a:rPr>
              <a:t>等等研究</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1</a:t>
            </a:fld>
            <a:endParaRPr lang="zh-TW" altLang="en-US"/>
          </a:p>
        </p:txBody>
      </p:sp>
    </p:spTree>
    <p:extLst>
      <p:ext uri="{BB962C8B-B14F-4D97-AF65-F5344CB8AC3E}">
        <p14:creationId xmlns:p14="http://schemas.microsoft.com/office/powerpoint/2010/main" val="388347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獲獎方面曾經獲得三次書卷獎，</a:t>
            </a:r>
            <a:r>
              <a:rPr lang="en-US" altLang="zh-TW" dirty="0" smtClean="0"/>
              <a:t>NCPC</a:t>
            </a:r>
            <a:r>
              <a:rPr lang="zh-TW" altLang="en-US" dirty="0" smtClean="0"/>
              <a:t>第四名以及</a:t>
            </a:r>
            <a:r>
              <a:rPr lang="en-US" altLang="zh-TW" dirty="0" smtClean="0"/>
              <a:t>ICPC</a:t>
            </a:r>
            <a:r>
              <a:rPr lang="zh-TW" altLang="en-US" dirty="0" smtClean="0"/>
              <a:t>銀牌。</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2</a:t>
            </a:fld>
            <a:endParaRPr lang="zh-TW" altLang="en-US"/>
          </a:p>
        </p:txBody>
      </p:sp>
    </p:spTree>
    <p:extLst>
      <p:ext uri="{BB962C8B-B14F-4D97-AF65-F5344CB8AC3E}">
        <p14:creationId xmlns:p14="http://schemas.microsoft.com/office/powerpoint/2010/main" val="85472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在修課方面，我們系上碩士班只開三堂跟積體電路有關的課程。授課老師是鍾菁哲老師，也是我的指導老師。在數位積體電路的課程，我學到了完整的設計流程。從</a:t>
            </a:r>
            <a:r>
              <a:rPr lang="en-US" altLang="zh-TW" dirty="0" smtClean="0"/>
              <a:t>RTL</a:t>
            </a:r>
            <a:r>
              <a:rPr lang="zh-TW" altLang="en-US" dirty="0" smtClean="0"/>
              <a:t>、</a:t>
            </a:r>
            <a:r>
              <a:rPr lang="en-US" altLang="zh-TW" dirty="0" smtClean="0"/>
              <a:t>synthesis</a:t>
            </a:r>
            <a:r>
              <a:rPr lang="zh-TW" altLang="en-US" dirty="0" smtClean="0"/>
              <a:t>、</a:t>
            </a:r>
            <a:r>
              <a:rPr lang="en-US" altLang="zh-TW" dirty="0" smtClean="0"/>
              <a:t>Netlist</a:t>
            </a:r>
            <a:r>
              <a:rPr lang="zh-TW" altLang="en-US" dirty="0" smtClean="0"/>
              <a:t>、</a:t>
            </a:r>
            <a:r>
              <a:rPr lang="en-US" altLang="zh-TW" dirty="0" smtClean="0"/>
              <a:t>APR</a:t>
            </a:r>
            <a:r>
              <a:rPr lang="zh-TW" altLang="en-US" dirty="0" smtClean="0"/>
              <a:t>到後面的</a:t>
            </a:r>
            <a:r>
              <a:rPr lang="en-US" altLang="zh-TW" dirty="0" smtClean="0"/>
              <a:t>DRC</a:t>
            </a:r>
            <a:r>
              <a:rPr lang="zh-TW" altLang="en-US" dirty="0" smtClean="0"/>
              <a:t>跟</a:t>
            </a:r>
            <a:r>
              <a:rPr lang="en-US" altLang="zh-TW" dirty="0" smtClean="0"/>
              <a:t>LVS</a:t>
            </a:r>
            <a:r>
              <a:rPr lang="zh-TW" altLang="en-US" dirty="0" smtClean="0"/>
              <a:t>驗證；至於在高等數位積體電路我則學到了數位以及類比的混合式訊號模擬；有了這兩堂課的基礎我才能順利完成後面的專題研究。</a:t>
            </a:r>
            <a:endParaRPr lang="en-US" altLang="zh-TW" sz="1400" dirty="0" smtClean="0"/>
          </a:p>
          <a:p>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3</a:t>
            </a:fld>
            <a:endParaRPr lang="zh-TW" altLang="en-US"/>
          </a:p>
        </p:txBody>
      </p:sp>
    </p:spTree>
    <p:extLst>
      <p:ext uri="{BB962C8B-B14F-4D97-AF65-F5344CB8AC3E}">
        <p14:creationId xmlns:p14="http://schemas.microsoft.com/office/powerpoint/2010/main" val="27166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在專題方面，我在建志老師的實驗室下做了跟</a:t>
            </a:r>
            <a:r>
              <a:rPr lang="en-US" altLang="zh-TW" dirty="0" err="1" smtClean="0"/>
              <a:t>SIoT</a:t>
            </a:r>
            <a:r>
              <a:rPr lang="zh-TW" altLang="en-US" dirty="0" smtClean="0"/>
              <a:t>有關的研究，研究分成兩部分，一部分是利用雙流</a:t>
            </a:r>
            <a:r>
              <a:rPr lang="en-US" altLang="zh-TW" dirty="0" smtClean="0"/>
              <a:t>CNN</a:t>
            </a:r>
            <a:r>
              <a:rPr lang="zh-TW" altLang="en-US" dirty="0" smtClean="0"/>
              <a:t>來做資訊安全，另一部份是優化</a:t>
            </a:r>
            <a:r>
              <a:rPr lang="en-US" altLang="zh-TW" dirty="0" err="1" smtClean="0"/>
              <a:t>SIoT</a:t>
            </a:r>
            <a:r>
              <a:rPr lang="zh-TW" altLang="en-US" dirty="0" smtClean="0"/>
              <a:t>的資源分配。這篇論文最後非常榮幸的投上</a:t>
            </a:r>
            <a:r>
              <a:rPr lang="en-US" altLang="zh-TW" dirty="0" smtClean="0"/>
              <a:t>ICCCN</a:t>
            </a:r>
            <a:r>
              <a:rPr lang="zh-TW" altLang="en-US" dirty="0" smtClean="0"/>
              <a:t>；</a:t>
            </a:r>
            <a:endParaRPr lang="en-US" altLang="zh-TW" dirty="0" smtClean="0"/>
          </a:p>
          <a:p>
            <a:r>
              <a:rPr lang="zh-TW" altLang="en-US" dirty="0" smtClean="0"/>
              <a:t>至於我的畢業專題是在菁哲老師的帶領下做的。</a:t>
            </a:r>
            <a:r>
              <a:rPr lang="zh-TW" altLang="en-US" b="0" dirty="0" smtClean="0"/>
              <a:t>這個專題計畫有受到大專生科技部計畫的補助，</a:t>
            </a:r>
            <a:r>
              <a:rPr lang="zh-TW" altLang="en-US" dirty="0" smtClean="0"/>
              <a:t>主題為</a:t>
            </a:r>
            <a:r>
              <a:rPr lang="en-US" altLang="zh-TW" b="1" dirty="0" smtClean="0"/>
              <a:t>Physically </a:t>
            </a:r>
            <a:r>
              <a:rPr lang="en-US" altLang="zh-TW" b="1" dirty="0" err="1" smtClean="0"/>
              <a:t>Unclonable</a:t>
            </a:r>
            <a:r>
              <a:rPr lang="en-US" altLang="zh-TW" b="1" dirty="0" smtClean="0"/>
              <a:t> Function</a:t>
            </a:r>
            <a:r>
              <a:rPr lang="zh-TW" altLang="en-US" b="1" dirty="0" smtClean="0"/>
              <a:t>。</a:t>
            </a:r>
            <a:r>
              <a:rPr lang="zh-TW" altLang="en-US" b="0" dirty="0" smtClean="0"/>
              <a:t>這是利用製程飄移來讓每個晶片都有不同的特性，以此來辨識晶片實現硬體的資訊安全。</a:t>
            </a:r>
            <a:endParaRPr lang="zh-TW" altLang="en-US" dirty="0"/>
          </a:p>
        </p:txBody>
      </p:sp>
      <p:sp>
        <p:nvSpPr>
          <p:cNvPr id="4" name="投影片編號版面配置區 3"/>
          <p:cNvSpPr>
            <a:spLocks noGrp="1"/>
          </p:cNvSpPr>
          <p:nvPr>
            <p:ph type="sldNum" sz="quarter" idx="10"/>
          </p:nvPr>
        </p:nvSpPr>
        <p:spPr/>
        <p:txBody>
          <a:bodyPr/>
          <a:lstStyle/>
          <a:p>
            <a:fld id="{51AA2CA2-B7E7-470B-AA47-4766929B29F8}" type="slidenum">
              <a:rPr lang="zh-TW" altLang="en-US" smtClean="0"/>
              <a:t>4</a:t>
            </a:fld>
            <a:endParaRPr lang="zh-TW" altLang="en-US"/>
          </a:p>
        </p:txBody>
      </p:sp>
    </p:spTree>
    <p:extLst>
      <p:ext uri="{BB962C8B-B14F-4D97-AF65-F5344CB8AC3E}">
        <p14:creationId xmlns:p14="http://schemas.microsoft.com/office/powerpoint/2010/main" val="2228526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grpSp>
        <p:nvGrpSpPr>
          <p:cNvPr id="14" name="群組 13"/>
          <p:cNvGrpSpPr/>
          <p:nvPr userDrawn="1"/>
        </p:nvGrpSpPr>
        <p:grpSpPr>
          <a:xfrm>
            <a:off x="121196" y="286441"/>
            <a:ext cx="2067670" cy="1848398"/>
            <a:chOff x="173434" y="216030"/>
            <a:chExt cx="3020208" cy="3014403"/>
          </a:xfrm>
        </p:grpSpPr>
        <p:pic>
          <p:nvPicPr>
            <p:cNvPr id="11" name="Google Shape;121;p13" descr="ãnctuãçåçæå°çµæ"/>
            <p:cNvPicPr preferRelativeResize="0">
              <a:picLocks/>
            </p:cNvPicPr>
            <p:nvPr userDrawn="1"/>
          </p:nvPicPr>
          <p:blipFill rotWithShape="1">
            <a:blip r:embed="rId2">
              <a:alphaModFix/>
              <a:duotone>
                <a:schemeClr val="accent5">
                  <a:shade val="45000"/>
                  <a:satMod val="135000"/>
                </a:schemeClr>
                <a:prstClr val="white"/>
              </a:duotone>
            </a:blip>
            <a:srcRect/>
            <a:stretch/>
          </p:blipFill>
          <p:spPr>
            <a:xfrm>
              <a:off x="211304" y="262068"/>
              <a:ext cx="2944469" cy="2922328"/>
            </a:xfrm>
            <a:prstGeom prst="rect">
              <a:avLst/>
            </a:prstGeom>
            <a:noFill/>
            <a:ln>
              <a:noFill/>
            </a:ln>
          </p:spPr>
        </p:pic>
        <p:pic>
          <p:nvPicPr>
            <p:cNvPr id="12" name="Google Shape;122;p13"/>
            <p:cNvPicPr preferRelativeResize="0"/>
            <p:nvPr userDrawn="1"/>
          </p:nvPicPr>
          <p:blipFill rotWithShape="1">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saturation sat="72000"/>
                      </a14:imgEffect>
                    </a14:imgLayer>
                  </a14:imgProps>
                </a:ext>
              </a:extLst>
            </a:blip>
            <a:srcRect/>
            <a:stretch/>
          </p:blipFill>
          <p:spPr>
            <a:xfrm>
              <a:off x="173434" y="216030"/>
              <a:ext cx="3020208" cy="3014403"/>
            </a:xfrm>
            <a:prstGeom prst="rect">
              <a:avLst/>
            </a:prstGeom>
            <a:noFill/>
            <a:ln>
              <a:noFill/>
            </a:ln>
          </p:spPr>
        </p:pic>
      </p:grpSp>
      <p:sp>
        <p:nvSpPr>
          <p:cNvPr id="2" name="文字方塊 1"/>
          <p:cNvSpPr txBox="1"/>
          <p:nvPr userDrawn="1"/>
        </p:nvSpPr>
        <p:spPr>
          <a:xfrm>
            <a:off x="5436973" y="6145427"/>
            <a:ext cx="3641124" cy="615553"/>
          </a:xfrm>
          <a:prstGeom prst="rect">
            <a:avLst/>
          </a:prstGeom>
          <a:noFill/>
        </p:spPr>
        <p:txBody>
          <a:bodyPr wrap="square" rtlCol="0">
            <a:spAutoFit/>
          </a:bodyPr>
          <a:lstStyle/>
          <a:p>
            <a:pPr algn="ctr"/>
            <a:r>
              <a:rPr lang="zh-TW" altLang="en-US" dirty="0">
                <a:solidFill>
                  <a:schemeClr val="accent1">
                    <a:lumMod val="50000"/>
                  </a:schemeClr>
                </a:solidFill>
              </a:rPr>
              <a:t>國　立　陽　明　交　通　大　學</a:t>
            </a:r>
            <a:endParaRPr lang="en-US" altLang="zh-TW" dirty="0">
              <a:solidFill>
                <a:schemeClr val="accent1">
                  <a:lumMod val="50000"/>
                </a:schemeClr>
              </a:solidFill>
            </a:endParaRPr>
          </a:p>
          <a:p>
            <a:pPr algn="ctr"/>
            <a:r>
              <a:rPr lang="en-US" altLang="zh-TW" sz="1600" dirty="0">
                <a:solidFill>
                  <a:schemeClr val="accent1">
                    <a:lumMod val="50000"/>
                  </a:schemeClr>
                </a:solidFill>
              </a:rPr>
              <a:t>National Yang Ming </a:t>
            </a:r>
            <a:r>
              <a:rPr lang="en-US" altLang="zh-TW" sz="1600" dirty="0" err="1">
                <a:solidFill>
                  <a:schemeClr val="accent1">
                    <a:lumMod val="50000"/>
                  </a:schemeClr>
                </a:solidFill>
              </a:rPr>
              <a:t>Chiao</a:t>
            </a:r>
            <a:r>
              <a:rPr lang="en-US" altLang="zh-TW" sz="1600" dirty="0">
                <a:solidFill>
                  <a:schemeClr val="accent1">
                    <a:lumMod val="50000"/>
                  </a:schemeClr>
                </a:solidFill>
              </a:rPr>
              <a:t> Tung University</a:t>
            </a:r>
            <a:endParaRPr lang="zh-TW" altLang="en-US" sz="1600" dirty="0">
              <a:solidFill>
                <a:schemeClr val="accent1">
                  <a:lumMod val="50000"/>
                </a:schemeClr>
              </a:solidFill>
            </a:endParaRPr>
          </a:p>
        </p:txBody>
      </p:sp>
    </p:spTree>
    <p:extLst>
      <p:ext uri="{BB962C8B-B14F-4D97-AF65-F5344CB8AC3E}">
        <p14:creationId xmlns:p14="http://schemas.microsoft.com/office/powerpoint/2010/main" val="357619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1579274"/>
            <a:ext cx="8737600" cy="4551630"/>
          </a:xfrm>
        </p:spPr>
        <p:txBody>
          <a:bodyPr/>
          <a:lstStyle>
            <a:lvl1pPr marL="406400" indent="-406400">
              <a:buFont typeface="Wingdings" pitchFamily="2" charset="2"/>
              <a:buChar char="n"/>
              <a:tabLst>
                <a:tab pos="395288" algn="l"/>
              </a:tabLst>
              <a:defRPr/>
            </a:lvl1pPr>
            <a:lvl2pPr marL="685800" indent="-228600">
              <a:buFont typeface="Wingdings" panose="05000000000000000000" pitchFamily="2" charset="2"/>
              <a:buChar char="Ø"/>
              <a:defRPr/>
            </a:lvl2pPr>
            <a:lvl3pPr marL="1143000" indent="-228600">
              <a:buFont typeface="Wingdings" panose="05000000000000000000" pitchFamily="2" charset="2"/>
              <a:buChar char="u"/>
              <a:defRPr/>
            </a:lvl3pPr>
            <a:lvl4pPr marL="1600200" indent="-228600">
              <a:buFont typeface="Wingdings" panose="05000000000000000000" pitchFamily="2" charset="2"/>
              <a:buChar char="u"/>
              <a:defRPr/>
            </a:lvl4pPr>
            <a:lvl5pPr marL="2057400" indent="-228600">
              <a:buFont typeface="Wingdings" panose="05000000000000000000" pitchFamily="2" charset="2"/>
              <a:buChar char="u"/>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6" name="Slide Number Placeholder 5"/>
          <p:cNvSpPr>
            <a:spLocks noGrp="1"/>
          </p:cNvSpPr>
          <p:nvPr>
            <p:ph type="sldNum" sz="quarter" idx="12"/>
          </p:nvPr>
        </p:nvSpPr>
        <p:spPr>
          <a:xfrm>
            <a:off x="6873240" y="6341592"/>
            <a:ext cx="2057400" cy="365125"/>
          </a:xfrm>
        </p:spPr>
        <p:txBody>
          <a:bodyPr/>
          <a:lstStyle/>
          <a:p>
            <a:fld id="{AA34A342-678C-4851-A04F-042655B2AA40}" type="slidenum">
              <a:rPr lang="zh-TW" altLang="en-US" smtClean="0"/>
              <a:t>‹#›</a:t>
            </a:fld>
            <a:endParaRPr lang="zh-TW" altLang="en-US" dirty="0"/>
          </a:p>
        </p:txBody>
      </p:sp>
      <p:sp>
        <p:nvSpPr>
          <p:cNvPr id="7" name="矩形 6"/>
          <p:cNvSpPr/>
          <p:nvPr userDrawn="1"/>
        </p:nvSpPr>
        <p:spPr>
          <a:xfrm>
            <a:off x="0" y="301154"/>
            <a:ext cx="9144000" cy="1102944"/>
          </a:xfrm>
          <a:prstGeom prst="rect">
            <a:avLst/>
          </a:prstGeom>
          <a:solidFill>
            <a:srgbClr val="3F469B"/>
          </a:solidFill>
          <a:ln>
            <a:noFill/>
          </a:ln>
          <a:effectLst>
            <a:outerShdw blurRad="101600" dist="139700" dir="2700000" algn="tl" rotWithShape="0">
              <a:schemeClr val="tx2">
                <a:alpha val="40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TW" altLang="en-US" sz="4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9" name="矩形 8"/>
          <p:cNvSpPr/>
          <p:nvPr userDrawn="1"/>
        </p:nvSpPr>
        <p:spPr>
          <a:xfrm>
            <a:off x="4397541" y="-14555"/>
            <a:ext cx="5907716" cy="338554"/>
          </a:xfrm>
          <a:prstGeom prst="rect">
            <a:avLst/>
          </a:prstGeom>
        </p:spPr>
        <p:txBody>
          <a:bodyPr wrap="square">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I</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nternational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C</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ollege of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S</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emiconductor </a:t>
            </a:r>
            <a:r>
              <a:rPr kumimoji="0" lang="en-US" altLang="zh-TW" sz="1600" b="1"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T</a:t>
            </a:r>
            <a:r>
              <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Arial"/>
                <a:cs typeface="Arial" panose="020B0604020202020204" pitchFamily="34" charset="0"/>
                <a:sym typeface="Arial"/>
              </a:rPr>
              <a:t>echnology</a:t>
            </a:r>
            <a:endParaRPr kumimoji="0" lang="en-US" altLang="zh-TW" sz="1600" b="0" i="0" strike="noStrike" kern="1200" cap="none" spc="0" normalizeH="0" baseline="0" noProof="0" dirty="0">
              <a:ln>
                <a:noFill/>
              </a:ln>
              <a:solidFill>
                <a:srgbClr val="5E7DB7"/>
              </a:solidFill>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2" name="Title 1"/>
          <p:cNvSpPr>
            <a:spLocks noGrp="1"/>
          </p:cNvSpPr>
          <p:nvPr>
            <p:ph type="title"/>
          </p:nvPr>
        </p:nvSpPr>
        <p:spPr>
          <a:xfrm>
            <a:off x="433028" y="333845"/>
            <a:ext cx="7495674" cy="1077218"/>
          </a:xfrm>
        </p:spPr>
        <p:txBody>
          <a:bodyPr/>
          <a:lstStyle>
            <a:lvl1pPr>
              <a:defRPr b="1" baseline="0">
                <a:solidFill>
                  <a:schemeClr val="bg1"/>
                </a:solidFill>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1279705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Calibri" panose="020F0502020204030204" pitchFamily="34" charset="0"/>
                <a:ea typeface="標楷體" panose="03000509000000000000" pitchFamily="65" charset="-120"/>
              </a:defRPr>
            </a:lvl1pPr>
          </a:lstStyle>
          <a:p>
            <a:fld id="{C764DE79-268F-4C1A-8933-263129D2AF90}" type="datetimeFigureOut">
              <a:rPr lang="en-US" smtClean="0"/>
              <a:pPr/>
              <a:t>11/7/2022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Calibri" panose="020F0502020204030204" pitchFamily="34" charset="0"/>
                <a:ea typeface="標楷體" panose="03000509000000000000" pitchFamily="65" charset="-12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Calibri" panose="020F0502020204030204" pitchFamily="34" charset="0"/>
                <a:ea typeface="標楷體" panose="03000509000000000000" pitchFamily="65" charset="-120"/>
              </a:defRPr>
            </a:lvl1pPr>
          </a:lstStyle>
          <a:p>
            <a:fld id="{AA34A342-678C-4851-A04F-042655B2AA40}" type="slidenum">
              <a:rPr lang="zh-TW" altLang="en-US" smtClean="0"/>
              <a:pPr/>
              <a:t>‹#›</a:t>
            </a:fld>
            <a:endParaRPr lang="zh-TW" altLang="en-US"/>
          </a:p>
        </p:txBody>
      </p:sp>
    </p:spTree>
    <p:extLst>
      <p:ext uri="{BB962C8B-B14F-4D97-AF65-F5344CB8AC3E}">
        <p14:creationId xmlns:p14="http://schemas.microsoft.com/office/powerpoint/2010/main" val="3669281399"/>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Calibri" panose="020F0502020204030204" pitchFamily="34"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Calibri" panose="020F0502020204030204" pitchFamily="34"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33028" y="279254"/>
            <a:ext cx="7495674" cy="1077218"/>
          </a:xfrm>
        </p:spPr>
        <p:txBody>
          <a:bodyPr/>
          <a:lstStyle/>
          <a:p>
            <a:r>
              <a:rPr lang="zh-TW" altLang="en-US" dirty="0"/>
              <a:t>基本資料</a:t>
            </a:r>
          </a:p>
        </p:txBody>
      </p:sp>
      <p:graphicFrame>
        <p:nvGraphicFramePr>
          <p:cNvPr id="6" name="表格 5"/>
          <p:cNvGraphicFramePr>
            <a:graphicFrameLocks noGrp="1"/>
          </p:cNvGraphicFramePr>
          <p:nvPr>
            <p:extLst>
              <p:ext uri="{D42A27DB-BD31-4B8C-83A1-F6EECF244321}">
                <p14:modId xmlns:p14="http://schemas.microsoft.com/office/powerpoint/2010/main" val="2459005873"/>
              </p:ext>
            </p:extLst>
          </p:nvPr>
        </p:nvGraphicFramePr>
        <p:xfrm>
          <a:off x="697046" y="1697332"/>
          <a:ext cx="7749909" cy="2743200"/>
        </p:xfrm>
        <a:graphic>
          <a:graphicData uri="http://schemas.openxmlformats.org/drawingml/2006/table">
            <a:tbl>
              <a:tblPr firstRow="1" bandRow="1">
                <a:tableStyleId>{5940675A-B579-460E-94D1-54222C63F5DA}</a:tableStyleId>
              </a:tblPr>
              <a:tblGrid>
                <a:gridCol w="2737537">
                  <a:extLst>
                    <a:ext uri="{9D8B030D-6E8A-4147-A177-3AD203B41FA5}">
                      <a16:colId xmlns:a16="http://schemas.microsoft.com/office/drawing/2014/main" val="3823178982"/>
                    </a:ext>
                  </a:extLst>
                </a:gridCol>
                <a:gridCol w="5012372">
                  <a:extLst>
                    <a:ext uri="{9D8B030D-6E8A-4147-A177-3AD203B41FA5}">
                      <a16:colId xmlns:a16="http://schemas.microsoft.com/office/drawing/2014/main" val="3043626657"/>
                    </a:ext>
                  </a:extLst>
                </a:gridCol>
              </a:tblGrid>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考生編號</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151094</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2069945484"/>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姓名</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鄭采玲</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46157273"/>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學業成績</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93.66</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1855867240"/>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系排名</a:t>
                      </a:r>
                    </a:p>
                  </a:txBody>
                  <a:tcPr>
                    <a:solidFill>
                      <a:schemeClr val="accent1">
                        <a:lumMod val="20000"/>
                        <a:lumOff val="80000"/>
                      </a:schemeClr>
                    </a:solidFill>
                  </a:tcPr>
                </a:tc>
                <a:tc>
                  <a:txBody>
                    <a:bodyPr/>
                    <a:lstStyle/>
                    <a:p>
                      <a:pPr algn="ctr"/>
                      <a:r>
                        <a:rPr lang="en-US" altLang="zh-TW" sz="2400" dirty="0" smtClean="0">
                          <a:solidFill>
                            <a:schemeClr val="tx1"/>
                          </a:solidFill>
                          <a:latin typeface="Microsoft JhengHei" panose="020B0604030504040204" pitchFamily="34" charset="-120"/>
                          <a:ea typeface="Microsoft JhengHei" panose="020B0604030504040204" pitchFamily="34" charset="-120"/>
                        </a:rPr>
                        <a:t>2/91</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305009536"/>
                  </a:ext>
                </a:extLst>
              </a:tr>
              <a:tr h="456803">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專題題目</a:t>
                      </a:r>
                    </a:p>
                  </a:txBody>
                  <a:tcPr>
                    <a:solidFill>
                      <a:schemeClr val="accent1">
                        <a:lumMod val="20000"/>
                        <a:lumOff val="80000"/>
                      </a:schemeClr>
                    </a:solidFill>
                  </a:tcPr>
                </a:tc>
                <a:tc>
                  <a:txBody>
                    <a:bodyPr/>
                    <a:lstStyle/>
                    <a:p>
                      <a:pPr algn="ctr"/>
                      <a:r>
                        <a:rPr lang="zh-TW" altLang="en-US" sz="2400" dirty="0" smtClean="0">
                          <a:solidFill>
                            <a:schemeClr val="tx1"/>
                          </a:solidFill>
                          <a:latin typeface="Microsoft JhengHei" panose="020B0604030504040204" pitchFamily="34" charset="-120"/>
                          <a:ea typeface="Microsoft JhengHei" panose="020B0604030504040204" pitchFamily="34" charset="-120"/>
                        </a:rPr>
                        <a:t>物理不可仿製功能</a:t>
                      </a:r>
                      <a:r>
                        <a:rPr lang="en-US" altLang="zh-TW" sz="2400" dirty="0" smtClean="0">
                          <a:solidFill>
                            <a:schemeClr val="tx1"/>
                          </a:solidFill>
                          <a:latin typeface="Microsoft JhengHei" panose="020B0604030504040204" pitchFamily="34" charset="-120"/>
                          <a:ea typeface="Microsoft JhengHei" panose="020B0604030504040204" pitchFamily="34" charset="-120"/>
                        </a:rPr>
                        <a:t>(PUF)</a:t>
                      </a:r>
                      <a:r>
                        <a:rPr lang="zh-TW" altLang="en-US" sz="2400" dirty="0" smtClean="0">
                          <a:solidFill>
                            <a:schemeClr val="tx1"/>
                          </a:solidFill>
                          <a:latin typeface="Microsoft JhengHei" panose="020B0604030504040204" pitchFamily="34" charset="-120"/>
                          <a:ea typeface="Microsoft JhengHei" panose="020B0604030504040204" pitchFamily="34" charset="-120"/>
                        </a:rPr>
                        <a:t>研究及探討</a:t>
                      </a:r>
                      <a:endParaRPr lang="zh-TW" altLang="en-US" sz="2400" dirty="0">
                        <a:solidFill>
                          <a:schemeClr val="tx1"/>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957384675"/>
                  </a:ext>
                </a:extLst>
              </a:tr>
              <a:tr h="456803">
                <a:tc>
                  <a:txBody>
                    <a:bodyPr/>
                    <a:lstStyle/>
                    <a:p>
                      <a:pPr algn="ctr"/>
                      <a:r>
                        <a:rPr lang="zh-TW" altLang="en-US" sz="2400" b="1" dirty="0" smtClean="0">
                          <a:solidFill>
                            <a:srgbClr val="0070C0"/>
                          </a:solidFill>
                          <a:latin typeface="Microsoft JhengHei" panose="020B0604030504040204" pitchFamily="34" charset="-120"/>
                          <a:ea typeface="Microsoft JhengHei" panose="020B0604030504040204" pitchFamily="34" charset="-120"/>
                        </a:rPr>
                        <a:t>實習經歷</a:t>
                      </a:r>
                      <a:endParaRPr lang="zh-TW" altLang="en-US" sz="2400" b="1" dirty="0">
                        <a:solidFill>
                          <a:srgbClr val="0070C0"/>
                        </a:solidFill>
                        <a:latin typeface="Microsoft JhengHei" panose="020B0604030504040204" pitchFamily="34" charset="-120"/>
                        <a:ea typeface="Microsoft JhengHei" panose="020B0604030504040204" pitchFamily="34" charset="-120"/>
                      </a:endParaRPr>
                    </a:p>
                  </a:txBody>
                  <a:tcPr>
                    <a:solidFill>
                      <a:schemeClr val="accent1">
                        <a:lumMod val="20000"/>
                        <a:lumOff val="80000"/>
                      </a:schemeClr>
                    </a:solidFill>
                  </a:tcPr>
                </a:tc>
                <a:tc>
                  <a:txBody>
                    <a:bodyPr/>
                    <a:lstStyle/>
                    <a:p>
                      <a:pPr algn="ctr"/>
                      <a:r>
                        <a:rPr lang="zh-TW" altLang="en-US" sz="2400" b="1" dirty="0" smtClean="0">
                          <a:solidFill>
                            <a:srgbClr val="0070C0"/>
                          </a:solidFill>
                          <a:latin typeface="Microsoft JhengHei" panose="020B0604030504040204" pitchFamily="34" charset="-120"/>
                          <a:ea typeface="Microsoft JhengHei" panose="020B0604030504040204" pitchFamily="34" charset="-120"/>
                        </a:rPr>
                        <a:t>中研院高明達老師實驗室</a:t>
                      </a:r>
                      <a:endParaRPr lang="en-US" altLang="zh-TW" sz="2400" b="1" dirty="0" smtClean="0">
                        <a:solidFill>
                          <a:srgbClr val="0070C0"/>
                        </a:solidFill>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1647881614"/>
                  </a:ext>
                </a:extLst>
              </a:tr>
            </a:tbl>
          </a:graphicData>
        </a:graphic>
      </p:graphicFrame>
    </p:spTree>
    <p:extLst>
      <p:ext uri="{BB962C8B-B14F-4D97-AF65-F5344CB8AC3E}">
        <p14:creationId xmlns:p14="http://schemas.microsoft.com/office/powerpoint/2010/main" val="311096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獲獎經歷</a:t>
            </a:r>
            <a:endParaRPr lang="zh-TW" altLang="en-US" dirty="0"/>
          </a:p>
        </p:txBody>
      </p:sp>
      <p:graphicFrame>
        <p:nvGraphicFramePr>
          <p:cNvPr id="4" name="表格 3">
            <a:extLst>
              <a:ext uri="{FF2B5EF4-FFF2-40B4-BE49-F238E27FC236}">
                <a16:creationId xmlns:a16="http://schemas.microsoft.com/office/drawing/2014/main" id="{8B796F0B-0BD8-46C3-BF56-7C4E395E5BC6}"/>
              </a:ext>
            </a:extLst>
          </p:cNvPr>
          <p:cNvGraphicFramePr>
            <a:graphicFrameLocks noGrp="1"/>
          </p:cNvGraphicFramePr>
          <p:nvPr>
            <p:extLst>
              <p:ext uri="{D42A27DB-BD31-4B8C-83A1-F6EECF244321}">
                <p14:modId xmlns:p14="http://schemas.microsoft.com/office/powerpoint/2010/main" val="391224101"/>
              </p:ext>
            </p:extLst>
          </p:nvPr>
        </p:nvGraphicFramePr>
        <p:xfrm>
          <a:off x="652243" y="1820882"/>
          <a:ext cx="7851676" cy="4590078"/>
        </p:xfrm>
        <a:graphic>
          <a:graphicData uri="http://schemas.openxmlformats.org/drawingml/2006/table">
            <a:tbl>
              <a:tblPr>
                <a:tableStyleId>{5C22544A-7EE6-4342-B048-85BDC9FD1C3A}</a:tableStyleId>
              </a:tblPr>
              <a:tblGrid>
                <a:gridCol w="455197">
                  <a:extLst>
                    <a:ext uri="{9D8B030D-6E8A-4147-A177-3AD203B41FA5}">
                      <a16:colId xmlns:a16="http://schemas.microsoft.com/office/drawing/2014/main" val="2856133249"/>
                    </a:ext>
                  </a:extLst>
                </a:gridCol>
                <a:gridCol w="4609263">
                  <a:extLst>
                    <a:ext uri="{9D8B030D-6E8A-4147-A177-3AD203B41FA5}">
                      <a16:colId xmlns:a16="http://schemas.microsoft.com/office/drawing/2014/main" val="1055704270"/>
                    </a:ext>
                  </a:extLst>
                </a:gridCol>
                <a:gridCol w="2787216">
                  <a:extLst>
                    <a:ext uri="{9D8B030D-6E8A-4147-A177-3AD203B41FA5}">
                      <a16:colId xmlns:a16="http://schemas.microsoft.com/office/drawing/2014/main" val="2017798428"/>
                    </a:ext>
                  </a:extLst>
                </a:gridCol>
              </a:tblGrid>
              <a:tr h="436390">
                <a:tc>
                  <a:txBody>
                    <a:bodyPr/>
                    <a:lstStyle/>
                    <a:p>
                      <a:pPr algn="l" fontAlgn="ct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獲獎項目</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zh-TW" altLang="en-US" sz="2800" b="1" u="none" strike="noStrike" dirty="0">
                          <a:effectLst/>
                          <a:latin typeface="微軟正黑體" panose="020B0604030504040204" pitchFamily="34" charset="-120"/>
                          <a:ea typeface="微軟正黑體" panose="020B0604030504040204" pitchFamily="34" charset="-120"/>
                        </a:rPr>
                        <a:t>　　獲獎名次</a:t>
                      </a:r>
                      <a:endParaRPr lang="zh-TW" altLang="en-US" sz="2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017" marR="9017" marT="9017"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34347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95.63</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293900451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下學期書卷獎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93.4</a:t>
                      </a: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498269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108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324031600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*NCPC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佳作</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52832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109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第一名</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2229917933"/>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年 </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NCPC</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全國大專電腦軟體設計競賽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第四名</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南區第一</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a:t>
                      </a:r>
                      <a:endPar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506925"/>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110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年</a:t>
                      </a:r>
                      <a:r>
                        <a:rPr 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*ICPC </a:t>
                      </a: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國際大學生程式競賽</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zh-TW" altLang="en-US" sz="1800" b="1" u="none" strike="noStrike" kern="1200" dirty="0">
                          <a:solidFill>
                            <a:srgbClr val="0070C0"/>
                          </a:solidFill>
                          <a:effectLst/>
                          <a:latin typeface="微軟正黑體" panose="020B0604030504040204" pitchFamily="34" charset="-120"/>
                          <a:ea typeface="微軟正黑體" panose="020B0604030504040204" pitchFamily="34" charset="-120"/>
                          <a:cs typeface="+mn-cs"/>
                        </a:rPr>
                        <a:t>銀牌</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rgbClr val="E8E8E8"/>
                    </a:solidFill>
                  </a:tcPr>
                </a:tc>
                <a:extLst>
                  <a:ext uri="{0D108BD9-81ED-4DB2-BD59-A6C34878D82A}">
                    <a16:rowId xmlns:a16="http://schemas.microsoft.com/office/drawing/2014/main" val="1799554201"/>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年 </a:t>
                      </a: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CCPC </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中區程式競賽</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4682944"/>
                  </a:ext>
                </a:extLst>
              </a:tr>
              <a:tr h="378363">
                <a:tc>
                  <a:txBody>
                    <a:bodyPr/>
                    <a:lstStyle/>
                    <a:p>
                      <a:pPr marL="0" algn="l" defTabSz="685800" rtl="0" eaLnBrk="1" fontAlgn="ctr" latinLnBrk="0" hangingPunct="1">
                        <a:spcAft>
                          <a:spcPts val="0"/>
                        </a:spcAft>
                      </a:pPr>
                      <a:endPar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110</a:t>
                      </a: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 學年度 上學期書卷獎</a:t>
                      </a: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l" defTabSz="685800" rtl="0" eaLnBrk="1" fontAlgn="ctr" latinLnBrk="0" hangingPunct="1">
                        <a:spcAft>
                          <a:spcPts val="0"/>
                        </a:spcAft>
                      </a:pPr>
                      <a:r>
                        <a:rPr lang="zh-TW" altLang="en-US"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第二名 平均 </a:t>
                      </a:r>
                      <a:r>
                        <a:rPr lang="en-US" altLang="zh-TW" sz="1800" u="none" strike="noStrike" kern="1200" dirty="0">
                          <a:solidFill>
                            <a:schemeClr val="dk1"/>
                          </a:solidFill>
                          <a:effectLst/>
                          <a:latin typeface="微軟正黑體" panose="020B0604030504040204" pitchFamily="34" charset="-120"/>
                          <a:ea typeface="微軟正黑體" panose="020B0604030504040204" pitchFamily="34" charset="-120"/>
                          <a:cs typeface="+mn-cs"/>
                        </a:rPr>
                        <a:t>95.69</a:t>
                      </a:r>
                    </a:p>
                  </a:txBody>
                  <a:tcPr marL="68580" marR="68580" marT="0" marB="0"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58916714"/>
                  </a:ext>
                </a:extLst>
              </a:tr>
              <a:tr h="748421">
                <a:tc gridSpan="2">
                  <a:txBody>
                    <a:bodyPr/>
                    <a:lstStyle/>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*CCPC = Central College Programming Competition</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*NCPC = 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altLang="zh-TW" sz="1600" kern="1200" dirty="0">
                          <a:solidFill>
                            <a:schemeClr val="dk1"/>
                          </a:solidFill>
                          <a:effectLst/>
                          <a:latin typeface="Times New Roman" panose="02020603050405020304" pitchFamily="18" charset="0"/>
                          <a:ea typeface="+mn-ea"/>
                          <a:cs typeface="Times New Roman" panose="02020603050405020304" pitchFamily="18" charset="0"/>
                        </a:rPr>
                        <a:t>*ICPC = International Collegiate Programming Contest</a:t>
                      </a:r>
                      <a:endParaRPr lang="zh-TW" altLang="zh-TW"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zh-TW" altLang="zh-TW" sz="9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spcAft>
                          <a:spcPts val="0"/>
                        </a:spcAft>
                      </a:pPr>
                      <a:endParaRPr lang="zh-TW" altLang="en-US" sz="2400" u="none" strike="noStrike" kern="1200" dirty="0">
                        <a:solidFill>
                          <a:schemeClr val="dk1"/>
                        </a:solidFill>
                        <a:effectLst/>
                        <a:latin typeface="微軟正黑體" panose="020B0604030504040204" pitchFamily="34" charset="-120"/>
                        <a:ea typeface="微軟正黑體" panose="020B0604030504040204" pitchFamily="34" charset="-120"/>
                        <a:cs typeface="+mn-cs"/>
                      </a:endParaRPr>
                    </a:p>
                  </a:txBody>
                  <a:tcPr marL="68580" marR="68580" marT="0" marB="0">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8224784"/>
                  </a:ext>
                </a:extLst>
              </a:tr>
            </a:tbl>
          </a:graphicData>
        </a:graphic>
      </p:graphicFrame>
    </p:spTree>
    <p:extLst>
      <p:ext uri="{BB962C8B-B14F-4D97-AF65-F5344CB8AC3E}">
        <p14:creationId xmlns:p14="http://schemas.microsoft.com/office/powerpoint/2010/main" val="319490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62000" y="1981200"/>
            <a:ext cx="8168640" cy="4149704"/>
          </a:xfrm>
        </p:spPr>
        <p:txBody>
          <a:bodyPr/>
          <a:lstStyle/>
          <a:p>
            <a:r>
              <a:rPr lang="zh-TW" altLang="en-US" b="1" dirty="0" smtClean="0">
                <a:solidFill>
                  <a:srgbClr val="0070C0"/>
                </a:solidFill>
              </a:rPr>
              <a:t>數位積體電路設計</a:t>
            </a:r>
            <a:r>
              <a:rPr lang="en-US" altLang="zh-TW" b="1" dirty="0" smtClean="0">
                <a:solidFill>
                  <a:srgbClr val="0070C0"/>
                </a:solidFill>
              </a:rPr>
              <a:t>			92</a:t>
            </a:r>
            <a:endParaRPr lang="en-US" altLang="zh-TW" b="1" dirty="0">
              <a:solidFill>
                <a:srgbClr val="0070C0"/>
              </a:solidFill>
            </a:endParaRPr>
          </a:p>
          <a:p>
            <a:r>
              <a:rPr lang="zh-TW" altLang="en-US" b="1" dirty="0">
                <a:solidFill>
                  <a:srgbClr val="0070C0"/>
                </a:solidFill>
              </a:rPr>
              <a:t>高等數位積體電路</a:t>
            </a:r>
            <a:r>
              <a:rPr lang="zh-TW" altLang="en-US" b="1" dirty="0" smtClean="0">
                <a:solidFill>
                  <a:srgbClr val="0070C0"/>
                </a:solidFill>
              </a:rPr>
              <a:t>設計</a:t>
            </a:r>
            <a:r>
              <a:rPr lang="en-US" altLang="zh-TW" b="1" dirty="0" smtClean="0">
                <a:solidFill>
                  <a:srgbClr val="0070C0"/>
                </a:solidFill>
              </a:rPr>
              <a:t>			96</a:t>
            </a:r>
          </a:p>
          <a:p>
            <a:r>
              <a:rPr lang="zh-TW" altLang="en-US" b="1" dirty="0">
                <a:solidFill>
                  <a:srgbClr val="0070C0"/>
                </a:solidFill>
              </a:rPr>
              <a:t>超</a:t>
            </a:r>
            <a:r>
              <a:rPr lang="zh-TW" altLang="en-US" b="1" dirty="0" smtClean="0">
                <a:solidFill>
                  <a:srgbClr val="0070C0"/>
                </a:solidFill>
              </a:rPr>
              <a:t>大型積體電路系統設計概論</a:t>
            </a:r>
            <a:r>
              <a:rPr lang="en-US" altLang="zh-TW" b="1" dirty="0" smtClean="0">
                <a:solidFill>
                  <a:srgbClr val="0070C0"/>
                </a:solidFill>
              </a:rPr>
              <a:t>	96</a:t>
            </a:r>
          </a:p>
          <a:p>
            <a:r>
              <a:rPr lang="zh-TW" altLang="en-US" dirty="0"/>
              <a:t>數位系統</a:t>
            </a:r>
            <a:r>
              <a:rPr lang="zh-TW" altLang="en-US" dirty="0" smtClean="0"/>
              <a:t>導論</a:t>
            </a:r>
            <a:r>
              <a:rPr lang="en-US" altLang="zh-TW" dirty="0" smtClean="0"/>
              <a:t>(</a:t>
            </a:r>
            <a:r>
              <a:rPr lang="zh-TW" altLang="en-US" dirty="0" smtClean="0"/>
              <a:t>邏輯設計</a:t>
            </a:r>
            <a:r>
              <a:rPr lang="en-US" altLang="zh-TW" dirty="0" smtClean="0"/>
              <a:t>)		92</a:t>
            </a:r>
          </a:p>
          <a:p>
            <a:r>
              <a:rPr lang="zh-TW" altLang="en-US" dirty="0" smtClean="0"/>
              <a:t>計算機組織</a:t>
            </a:r>
            <a:r>
              <a:rPr lang="en-US" altLang="zh-TW" dirty="0" smtClean="0"/>
              <a:t>					100</a:t>
            </a:r>
          </a:p>
          <a:p>
            <a:r>
              <a:rPr lang="zh-TW" altLang="en-US" dirty="0"/>
              <a:t>數位</a:t>
            </a:r>
            <a:r>
              <a:rPr lang="zh-TW" altLang="en-US" dirty="0" smtClean="0"/>
              <a:t>電子學</a:t>
            </a:r>
            <a:r>
              <a:rPr lang="en-US" altLang="zh-TW" dirty="0" smtClean="0"/>
              <a:t>					100</a:t>
            </a:r>
          </a:p>
          <a:p>
            <a:endParaRPr lang="zh-TW" altLang="en-US" dirty="0"/>
          </a:p>
        </p:txBody>
      </p:sp>
      <p:sp>
        <p:nvSpPr>
          <p:cNvPr id="3" name="標題 2"/>
          <p:cNvSpPr>
            <a:spLocks noGrp="1"/>
          </p:cNvSpPr>
          <p:nvPr>
            <p:ph type="title"/>
          </p:nvPr>
        </p:nvSpPr>
        <p:spPr>
          <a:xfrm>
            <a:off x="411256" y="333845"/>
            <a:ext cx="7495674" cy="1077218"/>
          </a:xfrm>
        </p:spPr>
        <p:txBody>
          <a:bodyPr/>
          <a:lstStyle/>
          <a:p>
            <a:r>
              <a:rPr lang="zh-TW" altLang="en-US" dirty="0"/>
              <a:t>學業表現</a:t>
            </a:r>
          </a:p>
        </p:txBody>
      </p:sp>
    </p:spTree>
    <p:extLst>
      <p:ext uri="{BB962C8B-B14F-4D97-AF65-F5344CB8AC3E}">
        <p14:creationId xmlns:p14="http://schemas.microsoft.com/office/powerpoint/2010/main" val="5474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b="1" dirty="0"/>
              <a:t>國際</a:t>
            </a:r>
            <a:r>
              <a:rPr lang="zh-TW" altLang="en-US" b="1" dirty="0" smtClean="0"/>
              <a:t>研討會</a:t>
            </a:r>
            <a:r>
              <a:rPr lang="en-US" altLang="zh-TW" b="1" dirty="0" smtClean="0"/>
              <a:t>ICCCN:</a:t>
            </a:r>
            <a:br>
              <a:rPr lang="en-US" altLang="zh-TW" b="1" dirty="0" smtClean="0"/>
            </a:br>
            <a:r>
              <a:rPr lang="zh-TW" altLang="en-US" b="1" dirty="0" smtClean="0"/>
              <a:t> </a:t>
            </a:r>
            <a:r>
              <a:rPr lang="en-US" altLang="zh-TW" b="1" dirty="0" smtClean="0"/>
              <a:t/>
            </a:r>
            <a:br>
              <a:rPr lang="en-US" altLang="zh-TW" b="1" dirty="0" smtClean="0"/>
            </a:br>
            <a:r>
              <a:rPr lang="en-US" altLang="zh-TW" b="1" dirty="0" smtClean="0"/>
              <a:t>Socially-aware </a:t>
            </a:r>
            <a:r>
              <a:rPr lang="en-US" altLang="zh-TW" b="1" dirty="0"/>
              <a:t>Collaborative Defense System against Bit-Flip Attack in Social Internet of Things and Its Online Assignment </a:t>
            </a:r>
            <a:r>
              <a:rPr lang="en-US" altLang="zh-TW" b="1" dirty="0" smtClean="0"/>
              <a:t>Optimization</a:t>
            </a:r>
          </a:p>
          <a:p>
            <a:endParaRPr lang="en-US" altLang="zh-TW" b="1" dirty="0"/>
          </a:p>
          <a:p>
            <a:r>
              <a:rPr lang="zh-TW" altLang="en-US" b="1" dirty="0"/>
              <a:t>大專生科技部</a:t>
            </a:r>
            <a:r>
              <a:rPr lang="zh-TW" altLang="en-US" b="1" dirty="0" smtClean="0"/>
              <a:t>計畫</a:t>
            </a:r>
            <a:r>
              <a:rPr lang="en-US" altLang="zh-TW" b="1" dirty="0" smtClean="0"/>
              <a:t>:</a:t>
            </a:r>
            <a:br>
              <a:rPr lang="en-US" altLang="zh-TW" b="1" dirty="0" smtClean="0"/>
            </a:br>
            <a:r>
              <a:rPr lang="en-US" altLang="zh-TW" b="1" dirty="0"/>
              <a:t/>
            </a:r>
            <a:br>
              <a:rPr lang="en-US" altLang="zh-TW" b="1" dirty="0"/>
            </a:br>
            <a:r>
              <a:rPr lang="en-US" altLang="zh-TW" b="1" dirty="0" smtClean="0"/>
              <a:t>Physically </a:t>
            </a:r>
            <a:r>
              <a:rPr lang="en-US" altLang="zh-TW" b="1" dirty="0" err="1" smtClean="0"/>
              <a:t>Unclonable</a:t>
            </a:r>
            <a:r>
              <a:rPr lang="en-US" altLang="zh-TW" b="1" dirty="0" smtClean="0"/>
              <a:t> Function </a:t>
            </a:r>
            <a:r>
              <a:rPr lang="zh-TW" altLang="en-US" b="1" dirty="0" smtClean="0"/>
              <a:t>研究及探討</a:t>
            </a:r>
            <a:endParaRPr lang="en-US" altLang="zh-TW" b="1" dirty="0"/>
          </a:p>
        </p:txBody>
      </p:sp>
      <p:sp>
        <p:nvSpPr>
          <p:cNvPr id="3" name="標題 2"/>
          <p:cNvSpPr>
            <a:spLocks noGrp="1"/>
          </p:cNvSpPr>
          <p:nvPr>
            <p:ph type="title"/>
          </p:nvPr>
        </p:nvSpPr>
        <p:spPr/>
        <p:txBody>
          <a:bodyPr/>
          <a:lstStyle/>
          <a:p>
            <a:r>
              <a:rPr lang="zh-TW" altLang="en-US" dirty="0"/>
              <a:t>專題研究</a:t>
            </a:r>
            <a:r>
              <a:rPr lang="zh-TW" altLang="en-US" dirty="0" smtClean="0"/>
              <a:t>相關</a:t>
            </a:r>
            <a:endParaRPr lang="zh-TW" altLang="en-US" dirty="0"/>
          </a:p>
        </p:txBody>
      </p:sp>
    </p:spTree>
    <p:extLst>
      <p:ext uri="{BB962C8B-B14F-4D97-AF65-F5344CB8AC3E}">
        <p14:creationId xmlns:p14="http://schemas.microsoft.com/office/powerpoint/2010/main" val="204997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Appendix-PUF</a:t>
            </a:r>
            <a:endParaRPr lang="zh-TW" altLang="en-US" dirty="0"/>
          </a:p>
        </p:txBody>
      </p:sp>
      <p:pic>
        <p:nvPicPr>
          <p:cNvPr id="6" name="圖片 5"/>
          <p:cNvPicPr>
            <a:picLocks noChangeAspect="1"/>
          </p:cNvPicPr>
          <p:nvPr/>
        </p:nvPicPr>
        <p:blipFill>
          <a:blip r:embed="rId2"/>
          <a:stretch>
            <a:fillRect/>
          </a:stretch>
        </p:blipFill>
        <p:spPr>
          <a:xfrm>
            <a:off x="1318663" y="3110144"/>
            <a:ext cx="6648792" cy="3340272"/>
          </a:xfrm>
          <a:prstGeom prst="rect">
            <a:avLst/>
          </a:prstGeom>
        </p:spPr>
      </p:pic>
      <p:grpSp>
        <p:nvGrpSpPr>
          <p:cNvPr id="14" name="群組 13"/>
          <p:cNvGrpSpPr/>
          <p:nvPr/>
        </p:nvGrpSpPr>
        <p:grpSpPr>
          <a:xfrm>
            <a:off x="7102333" y="2160058"/>
            <a:ext cx="1116684" cy="379942"/>
            <a:chOff x="5240869" y="2329391"/>
            <a:chExt cx="1116684" cy="379942"/>
          </a:xfrm>
        </p:grpSpPr>
        <p:cxnSp>
          <p:nvCxnSpPr>
            <p:cNvPr id="8" name="直線接點 7"/>
            <p:cNvCxnSpPr/>
            <p:nvPr/>
          </p:nvCxnSpPr>
          <p:spPr>
            <a:xfrm flipV="1">
              <a:off x="5240869"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6119283" y="2709333"/>
              <a:ext cx="2382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群組 14"/>
          <p:cNvGrpSpPr/>
          <p:nvPr/>
        </p:nvGrpSpPr>
        <p:grpSpPr>
          <a:xfrm>
            <a:off x="7102333" y="2646892"/>
            <a:ext cx="1100664" cy="379942"/>
            <a:chOff x="5467353" y="2329391"/>
            <a:chExt cx="1100664" cy="379942"/>
          </a:xfrm>
        </p:grpSpPr>
        <p:cxnSp>
          <p:nvCxnSpPr>
            <p:cNvPr id="16" name="直線接點 15"/>
            <p:cNvCxnSpPr/>
            <p:nvPr/>
          </p:nvCxnSpPr>
          <p:spPr>
            <a:xfrm>
              <a:off x="5467353" y="2709333"/>
              <a:ext cx="2222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V="1">
              <a:off x="6119283"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7" name="群組 26"/>
          <p:cNvGrpSpPr/>
          <p:nvPr/>
        </p:nvGrpSpPr>
        <p:grpSpPr>
          <a:xfrm>
            <a:off x="124018" y="4470121"/>
            <a:ext cx="1327148" cy="379942"/>
            <a:chOff x="5240869" y="2329391"/>
            <a:chExt cx="1327148" cy="379942"/>
          </a:xfrm>
        </p:grpSpPr>
        <p:cxnSp>
          <p:nvCxnSpPr>
            <p:cNvPr id="28" name="直線接點 27"/>
            <p:cNvCxnSpPr/>
            <p:nvPr/>
          </p:nvCxnSpPr>
          <p:spPr>
            <a:xfrm flipV="1">
              <a:off x="5240869"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flipV="1">
              <a:off x="6119283" y="2709333"/>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V="1">
              <a:off x="5679017" y="2335742"/>
              <a:ext cx="4487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5679017"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6127751" y="2329391"/>
              <a:ext cx="0" cy="37994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5" name="文字方塊 34"/>
          <p:cNvSpPr txBox="1"/>
          <p:nvPr/>
        </p:nvSpPr>
        <p:spPr>
          <a:xfrm flipH="1">
            <a:off x="6515946" y="2805537"/>
            <a:ext cx="586387" cy="369332"/>
          </a:xfrm>
          <a:prstGeom prst="rect">
            <a:avLst/>
          </a:prstGeom>
          <a:noFill/>
        </p:spPr>
        <p:txBody>
          <a:bodyPr wrap="square" rtlCol="0">
            <a:spAutoFit/>
          </a:bodyPr>
          <a:lstStyle/>
          <a:p>
            <a:r>
              <a:rPr lang="en-US" altLang="zh-TW" dirty="0" err="1"/>
              <a:t>C</a:t>
            </a:r>
            <a:r>
              <a:rPr lang="en-US" altLang="zh-TW" dirty="0" err="1" smtClean="0"/>
              <a:t>lk</a:t>
            </a:r>
            <a:endParaRPr lang="zh-TW" altLang="en-US" dirty="0"/>
          </a:p>
        </p:txBody>
      </p:sp>
      <p:sp>
        <p:nvSpPr>
          <p:cNvPr id="36" name="文字方塊 35"/>
          <p:cNvSpPr txBox="1"/>
          <p:nvPr/>
        </p:nvSpPr>
        <p:spPr>
          <a:xfrm flipH="1">
            <a:off x="6515946" y="2327696"/>
            <a:ext cx="586387" cy="369332"/>
          </a:xfrm>
          <a:prstGeom prst="rect">
            <a:avLst/>
          </a:prstGeom>
          <a:noFill/>
        </p:spPr>
        <p:txBody>
          <a:bodyPr wrap="square" rtlCol="0">
            <a:spAutoFit/>
          </a:bodyPr>
          <a:lstStyle/>
          <a:p>
            <a:r>
              <a:rPr lang="en-US" altLang="zh-TW" dirty="0" smtClean="0"/>
              <a:t>D</a:t>
            </a:r>
            <a:endParaRPr lang="zh-TW" altLang="en-US" dirty="0"/>
          </a:p>
        </p:txBody>
      </p:sp>
      <p:cxnSp>
        <p:nvCxnSpPr>
          <p:cNvPr id="38" name="直線接點 37"/>
          <p:cNvCxnSpPr/>
          <p:nvPr/>
        </p:nvCxnSpPr>
        <p:spPr>
          <a:xfrm>
            <a:off x="7313997" y="2137833"/>
            <a:ext cx="0" cy="88900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9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Appendix-RIDES &amp; SCAN</a:t>
            </a:r>
            <a:endParaRPr lang="zh-TW" altLang="en-US" dirty="0"/>
          </a:p>
        </p:txBody>
      </p:sp>
      <p:pic>
        <p:nvPicPr>
          <p:cNvPr id="25" name="圖片 24">
            <a:extLst>
              <a:ext uri="{FF2B5EF4-FFF2-40B4-BE49-F238E27FC236}">
                <a16:creationId xmlns:a16="http://schemas.microsoft.com/office/drawing/2014/main" id="{C19DEBEF-1061-5D63-B86A-FB653E6697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26669"/>
            <a:ext cx="9098376" cy="2274594"/>
          </a:xfrm>
          <a:prstGeom prst="rect">
            <a:avLst/>
          </a:prstGeom>
        </p:spPr>
      </p:pic>
      <mc:AlternateContent xmlns:mc="http://schemas.openxmlformats.org/markup-compatibility/2006" xmlns:a14="http://schemas.microsoft.com/office/drawing/2010/main">
        <mc:Choice Requires="a14">
          <p:sp>
            <p:nvSpPr>
              <p:cNvPr id="5" name="內容版面配置區 2">
                <a:extLst>
                  <a:ext uri="{FF2B5EF4-FFF2-40B4-BE49-F238E27FC236}">
                    <a16:creationId xmlns:a16="http://schemas.microsoft.com/office/drawing/2014/main" id="{867E16FA-35CF-754D-DA17-0630686D1ADC}"/>
                  </a:ext>
                </a:extLst>
              </p:cNvPr>
              <p:cNvSpPr>
                <a:spLocks noGrp="1"/>
              </p:cNvSpPr>
              <p:nvPr>
                <p:ph idx="1"/>
              </p:nvPr>
            </p:nvSpPr>
            <p:spPr>
              <a:xfrm>
                <a:off x="947756" y="3901263"/>
                <a:ext cx="7202864" cy="2758764"/>
              </a:xfrm>
            </p:spPr>
            <p:txBody>
              <a:bodyPr>
                <a:normAutofit fontScale="92500"/>
              </a:bodyPr>
              <a:lstStyle/>
              <a:p>
                <a:r>
                  <a:rPr lang="en-US" altLang="zh-TW" dirty="0"/>
                  <a:t>Maximize </a:t>
                </a:r>
                <a14:m>
                  <m:oMath xmlns:m="http://schemas.openxmlformats.org/officeDocument/2006/math">
                    <m:nary>
                      <m:naryPr>
                        <m:chr m:val="∑"/>
                        <m:supHide m:val="on"/>
                        <m:ctrlPr>
                          <a:rPr lang="en-US" altLang="zh-TW" i="1" smtClean="0">
                            <a:solidFill>
                              <a:schemeClr val="tx1"/>
                            </a:solidFill>
                            <a:latin typeface="Cambria Math" panose="02040503050406030204" pitchFamily="18" charset="0"/>
                          </a:rPr>
                        </m:ctrlPr>
                      </m:naryPr>
                      <m:sub>
                        <m:r>
                          <m:rPr>
                            <m:brk m:alnAt="7"/>
                          </m:rPr>
                          <a:rPr lang="en-US" altLang="zh-TW" b="0" i="1" smtClean="0">
                            <a:solidFill>
                              <a:schemeClr val="tx1"/>
                            </a:solidFill>
                            <a:latin typeface="Cambria Math" panose="02040503050406030204" pitchFamily="18" charset="0"/>
                          </a:rPr>
                          <m:t>𝑟</m:t>
                        </m:r>
                        <m:r>
                          <a:rPr lang="en-US" altLang="zh-TW" b="0" i="1" smtClean="0">
                            <a:solidFill>
                              <a:schemeClr val="tx1"/>
                            </a:solidFill>
                            <a:latin typeface="Cambria Math" panose="02040503050406030204" pitchFamily="18" charset="0"/>
                            <a:ea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𝑅</m:t>
                        </m:r>
                      </m:sub>
                      <m:sup/>
                      <m:e>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𝑣</m:t>
                            </m:r>
                          </m:e>
                          <m:sub>
                            <m:r>
                              <a:rPr lang="en-US" altLang="zh-TW" i="1">
                                <a:solidFill>
                                  <a:schemeClr val="tx1"/>
                                </a:solidFill>
                                <a:latin typeface="Cambria Math" panose="02040503050406030204" pitchFamily="18" charset="0"/>
                              </a:rPr>
                              <m:t>𝑟</m:t>
                            </m:r>
                          </m:sub>
                        </m:sSub>
                        <m:r>
                          <a:rPr lang="en-US" altLang="zh-TW" b="0" i="1" smtClean="0">
                            <a:solidFill>
                              <a:schemeClr val="tx1"/>
                            </a:solidFill>
                            <a:latin typeface="Cambria Math" panose="02040503050406030204" pitchFamily="18" charset="0"/>
                          </a:rPr>
                          <m:t>(</m:t>
                        </m:r>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𝑆</m:t>
                            </m:r>
                          </m:e>
                          <m:sub>
                            <m:r>
                              <a:rPr lang="en-US" altLang="zh-TW" b="0" i="1" smtClean="0">
                                <a:solidFill>
                                  <a:schemeClr val="tx1"/>
                                </a:solidFill>
                                <a:latin typeface="Cambria Math" panose="02040503050406030204" pitchFamily="18" charset="0"/>
                              </a:rPr>
                              <m:t>𝑟</m:t>
                            </m:r>
                          </m:sub>
                        </m:sSub>
                        <m:r>
                          <a:rPr lang="en-US" altLang="zh-TW" b="0" i="1" smtClean="0">
                            <a:solidFill>
                              <a:schemeClr val="tx1"/>
                            </a:solidFill>
                            <a:latin typeface="Cambria Math" panose="02040503050406030204" pitchFamily="18" charset="0"/>
                          </a:rPr>
                          <m:t>)</m:t>
                        </m:r>
                      </m:e>
                    </m:nary>
                  </m:oMath>
                </a14:m>
                <a:endParaRPr lang="en-US" altLang="zh-TW" dirty="0"/>
              </a:p>
              <a:p>
                <a:r>
                  <a:rPr lang="en-US" altLang="zh-TW" dirty="0"/>
                  <a:t>Constraint</a:t>
                </a:r>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𝑟</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𝑟</m:t>
                        </m:r>
                      </m:sub>
                    </m:sSub>
                    <m:r>
                      <a:rPr lang="en-US" altLang="zh-TW" b="0" i="1" smtClean="0">
                        <a:latin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b="0" i="1" smtClean="0">
                            <a:latin typeface="Cambria Math" panose="02040503050406030204" pitchFamily="18" charset="0"/>
                          </a:rPr>
                          <m:t>𝑠</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sub>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𝑟𝑠</m:t>
                            </m:r>
                          </m:sub>
                        </m:sSub>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𝑤</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𝑠</m:t>
                            </m:r>
                          </m:e>
                        </m:d>
                        <m:r>
                          <a:rPr lang="en-US" altLang="zh-TW" b="0" i="1" smtClean="0">
                            <a:latin typeface="Cambria Math" panose="02040503050406030204" pitchFamily="18" charset="0"/>
                            <a:ea typeface="Cambria Math" panose="02040503050406030204" pitchFamily="18" charset="0"/>
                          </a:rPr>
                          <m:t>,</m:t>
                        </m:r>
                      </m:e>
                    </m:nary>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𝑟</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𝑟</m:t>
                        </m:r>
                      </m:sub>
                    </m:sSub>
                    <m:r>
                      <a:rPr lang="en-US" altLang="zh-TW" i="1">
                        <a:latin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oMath>
                </a14:m>
                <a:endParaRPr lang="en-US" altLang="zh-TW" dirty="0"/>
              </a:p>
              <a:p>
                <a:pPr lvl="1"/>
                <a14:m>
                  <m:oMath xmlns:m="http://schemas.openxmlformats.org/officeDocument/2006/math">
                    <m:nary>
                      <m:naryPr>
                        <m:chr m:val="∑"/>
                        <m:supHide m:val="on"/>
                        <m:ctrlPr>
                          <a:rPr lang="en-US" altLang="zh-TW" i="1">
                            <a:latin typeface="Cambria Math" panose="02040503050406030204" pitchFamily="18" charset="0"/>
                          </a:rPr>
                        </m:ctrlPr>
                      </m:naryPr>
                      <m:sub>
                        <m:r>
                          <a:rPr lang="en-US" altLang="zh-TW" b="0" i="1" smtClean="0">
                            <a:latin typeface="Cambria Math" panose="02040503050406030204" pitchFamily="18" charset="0"/>
                          </a:rPr>
                          <m:t>𝑟</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𝑅</m:t>
                        </m:r>
                      </m:sub>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i="1">
                                <a:latin typeface="Cambria Math" panose="02040503050406030204" pitchFamily="18" charset="0"/>
                              </a:rPr>
                              <m:t>𝑟</m:t>
                            </m:r>
                            <m:r>
                              <a:rPr lang="en-US" altLang="zh-TW" b="0" i="1" smtClean="0">
                                <a:latin typeface="Cambria Math" panose="02040503050406030204" pitchFamily="18" charset="0"/>
                              </a:rPr>
                              <m:t>𝑠</m:t>
                            </m:r>
                          </m:sub>
                        </m:sSub>
                      </m:e>
                    </m:nary>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1,                              ∀</m:t>
                    </m:r>
                    <m:r>
                      <a:rPr lang="en-US" altLang="zh-TW" b="0" i="1" smtClean="0">
                        <a:latin typeface="Cambria Math" panose="02040503050406030204" pitchFamily="18" charset="0"/>
                        <a:ea typeface="Cambria Math" panose="02040503050406030204" pitchFamily="18" charset="0"/>
                      </a:rPr>
                      <m:t>𝑠</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𝑟𝑠</m:t>
                        </m:r>
                      </m:sub>
                    </m:sSub>
                    <m:r>
                      <a:rPr lang="en-US" altLang="zh-TW" i="1">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0, 1</m:t>
                        </m:r>
                      </m:e>
                    </m:d>
                    <m:r>
                      <a:rPr lang="en-US" altLang="zh-TW" b="0" i="1"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𝑟</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𝑅</m:t>
                    </m:r>
                    <m:r>
                      <a:rPr lang="en-US" altLang="zh-TW" b="0" i="0"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𝑠</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oMath>
                </a14:m>
                <a:endParaRPr lang="en-US" altLang="zh-TW" dirty="0"/>
              </a:p>
              <a:p>
                <a:pPr lvl="1"/>
                <a:endParaRPr lang="en-US" altLang="zh-TW" dirty="0"/>
              </a:p>
            </p:txBody>
          </p:sp>
        </mc:Choice>
        <mc:Fallback xmlns="">
          <p:sp>
            <p:nvSpPr>
              <p:cNvPr id="5" name="內容版面配置區 2">
                <a:extLst>
                  <a:ext uri="{FF2B5EF4-FFF2-40B4-BE49-F238E27FC236}">
                    <a16:creationId xmlns:a16="http://schemas.microsoft.com/office/drawing/2014/main" id="{867E16FA-35CF-754D-DA17-0630686D1ADC}"/>
                  </a:ext>
                </a:extLst>
              </p:cNvPr>
              <p:cNvSpPr>
                <a:spLocks noGrp="1" noRot="1" noChangeAspect="1" noMove="1" noResize="1" noEditPoints="1" noAdjustHandles="1" noChangeArrowheads="1" noChangeShapeType="1" noTextEdit="1"/>
              </p:cNvSpPr>
              <p:nvPr>
                <p:ph idx="1"/>
              </p:nvPr>
            </p:nvSpPr>
            <p:spPr>
              <a:xfrm>
                <a:off x="947756" y="3901263"/>
                <a:ext cx="7202864" cy="2758764"/>
              </a:xfrm>
              <a:blipFill>
                <a:blip r:embed="rId3"/>
                <a:stretch>
                  <a:fillRect l="-1692" t="-44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5070689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1164</TotalTime>
  <Words>472</Words>
  <Application>Microsoft Office PowerPoint</Application>
  <PresentationFormat>如螢幕大小 (4:3)</PresentationFormat>
  <Paragraphs>67</Paragraphs>
  <Slides>6</Slides>
  <Notes>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6</vt:i4>
      </vt:variant>
    </vt:vector>
  </HeadingPairs>
  <TitlesOfParts>
    <vt:vector size="16" baseType="lpstr">
      <vt:lpstr>微軟正黑體</vt:lpstr>
      <vt:lpstr>微軟正黑體</vt:lpstr>
      <vt:lpstr>新細明體</vt:lpstr>
      <vt:lpstr>標楷體</vt:lpstr>
      <vt:lpstr>Arial</vt:lpstr>
      <vt:lpstr>Calibri</vt:lpstr>
      <vt:lpstr>Cambria Math</vt:lpstr>
      <vt:lpstr>Times New Roman</vt:lpstr>
      <vt:lpstr>Wingdings</vt:lpstr>
      <vt:lpstr>Office 佈景主題</vt:lpstr>
      <vt:lpstr>基本資料</vt:lpstr>
      <vt:lpstr>獲獎經歷</vt:lpstr>
      <vt:lpstr>學業表現</vt:lpstr>
      <vt:lpstr>專題研究相關</vt:lpstr>
      <vt:lpstr>Appendix-PUF</vt:lpstr>
      <vt:lpstr>Appendix-RIDES &amp; SCAN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黃柏蒼</dc:creator>
  <cp:lastModifiedBy>TSAI-LING CHENG</cp:lastModifiedBy>
  <cp:revision>44</cp:revision>
  <dcterms:created xsi:type="dcterms:W3CDTF">2019-03-04T15:37:09Z</dcterms:created>
  <dcterms:modified xsi:type="dcterms:W3CDTF">2022-11-07T14:28:53Z</dcterms:modified>
</cp:coreProperties>
</file>