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9" r:id="rId5"/>
    <p:sldId id="261" r:id="rId6"/>
    <p:sldId id="267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31" autoAdjust="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51D26-05FF-47FA-81DC-D32ADE54D03D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14768-C2AA-4008-9481-0FBA8458F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8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hard decision of the teacher as a true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14768-C2AA-4008-9481-0FBA8458FF4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18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344BE-25B9-402C-9AD8-0AC8B66CC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650A7E-2D68-4100-88A8-D988C8578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F5826F-4552-4424-9A54-25E6CC88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FF6A-2B39-40B9-99E1-5885BE12D98D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4B21F6-B4BF-49A1-BC9D-A7F21A40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3A2D0D-8AF5-4E18-AA61-DC8A4EC2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EEB-3207-4FD5-9366-15DFA69711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9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E9EA55-903C-4D48-9B35-9897467F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9AED21-0C4E-4376-87E2-0D65F038B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2BC80A-E7AA-403C-B0DA-D7C4DF44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FF6A-2B39-40B9-99E1-5885BE12D98D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F1107B-611A-4A60-A0C6-101E249F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C0FDDF-F2BB-4D1E-A87A-9C6376BA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EEB-3207-4FD5-9366-15DFA69711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74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7C1EDA9-2509-4194-B45F-CFCD31AAB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CC62A8-BDD8-40AB-9BDB-23BEBD8EE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2D4AA7-775A-4A68-8317-441E0987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FF6A-2B39-40B9-99E1-5885BE12D98D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7DE178-2DE9-4DFD-9F62-D8544213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285643-5B30-44F6-A622-6EDA0979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EEB-3207-4FD5-9366-15DFA69711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99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91E40-011A-45A9-9317-749BBBC7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53B4C9-C9C1-48FE-A749-D9FAF910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EB1146-D0FD-4CCA-AC0F-52F92DD4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FF6A-2B39-40B9-99E1-5885BE12D98D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4DE74-8847-4E7E-833A-F200C854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489C52-37F9-405B-AA05-878B14A1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EEB-3207-4FD5-9366-15DFA69711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95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22661-CC25-496E-806D-755F9B5D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1486DF-3994-475F-8195-10DACBE48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BBA8B8-A95E-4680-BC15-3EBB02C9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FF6A-2B39-40B9-99E1-5885BE12D98D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431C9A-C6D5-4B59-8548-A63BF012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452F0-B9F3-4D25-B56D-0F809F27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EEB-3207-4FD5-9366-15DFA69711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2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9D941-04B4-4614-8E37-AE35E870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FFBF7A-DD4F-4F12-B7B6-E1F16A7BD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DE07EF-7EAB-4475-9845-C2C968ACF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56E244-F042-4BBA-A8B0-4E24374C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FF6A-2B39-40B9-99E1-5885BE12D98D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FBCF7F-ABE1-485B-843B-ACE2DA66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7BCB01-DA63-4CCC-8C72-DECA329A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EEB-3207-4FD5-9366-15DFA69711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4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5835B-4284-458C-B5FA-CAE43BD7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C4BBC7-B05A-4DB0-9981-56698DAA3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CEE0EA-E58B-4080-9B54-CBFE5A7F4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FF81204-C689-420A-BCD2-3D0DB87C8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4266F1-484A-4AE9-9974-6BB16CFD9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CE6BF23-2F54-4A86-80F3-C438A2D5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FF6A-2B39-40B9-99E1-5885BE12D98D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3EE617-D029-44B6-A05C-E7C04011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63F3EC-8FB8-49CB-9170-048EAF79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EEB-3207-4FD5-9366-15DFA69711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9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461BA-E7AD-4E2F-A4D3-37E1D0CB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F8A2FC-AA8D-4E6E-977B-946C0EF1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FF6A-2B39-40B9-99E1-5885BE12D98D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2AC63F-B201-47AC-A5C5-826065AE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6718B2-1409-447D-A4F5-48CCBA38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EEB-3207-4FD5-9366-15DFA69711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46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9B6579C-CF9B-4E4A-BA20-358FE059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FF6A-2B39-40B9-99E1-5885BE12D98D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F78092-D461-4FAE-AF4A-DA24503E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DCE1C4-BAFD-4723-9F1F-B50EDFCB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EEB-3207-4FD5-9366-15DFA69711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87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8A0EC-C8CB-4E12-BC8D-77073C39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140BA-04F4-4A86-A1DC-88FCAB306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FA71A7-E235-4FC6-B2E2-6E97DABC4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3BAB7A-DED5-454E-8510-12343755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FF6A-2B39-40B9-99E1-5885BE12D98D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2FDD32-90D7-4DCE-BA42-C7772CBB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8C633C-D2C0-4867-B323-2780CEFE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EEB-3207-4FD5-9366-15DFA69711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74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602A2-DF9C-43E3-B287-B5C13566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1D6A7D5-5DAB-435E-BC99-11CB2C080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BF9366-88E2-490F-8C21-278F5E379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A39CA8-7FE3-42A8-B7EE-AE7AF680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FF6A-2B39-40B9-99E1-5885BE12D98D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9E6A57-A995-4BFD-9D24-249B1AD6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28C921-B49D-4A7B-BA67-FF874E27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EEB-3207-4FD5-9366-15DFA69711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10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5A04615-24D5-4F58-99A3-982B3BA2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0C4B4A-3FFD-4731-914D-7F8B57E47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594CF-AE75-4E90-8564-66B07AC36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FF6A-2B39-40B9-99E1-5885BE12D98D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DB16E2-E2A7-40A8-BE7B-030B05B06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A46418-D0BC-4A35-A02C-DEE4A3196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27EEB-3207-4FD5-9366-15DFA69711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10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7B66B-7925-45E3-AFF0-09146EFE8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118" y="1148996"/>
            <a:ext cx="9741763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Letr</a:t>
            </a:r>
            <a:r>
              <a:rPr lang="en-US" altLang="zh-TW" dirty="0"/>
              <a:t>: A Lightweight And Efficient Transformer For Keyword Spotting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53D65E-2E1D-4510-9F85-2EA0D05A5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Kevin Ding∗ , Martin </a:t>
            </a:r>
            <a:r>
              <a:rPr lang="en-US" altLang="zh-TW" dirty="0" err="1"/>
              <a:t>Zong</a:t>
            </a:r>
            <a:r>
              <a:rPr lang="en-US" altLang="zh-TW" dirty="0"/>
              <a:t>∗ , </a:t>
            </a:r>
            <a:r>
              <a:rPr lang="en-US" altLang="zh-TW" dirty="0" err="1"/>
              <a:t>Jiakui</a:t>
            </a:r>
            <a:r>
              <a:rPr lang="en-US" altLang="zh-TW" dirty="0"/>
              <a:t> Li, </a:t>
            </a:r>
            <a:r>
              <a:rPr lang="en-US" altLang="zh-TW" dirty="0" err="1"/>
              <a:t>Baoxiang</a:t>
            </a:r>
            <a:r>
              <a:rPr lang="en-US" altLang="zh-TW" dirty="0"/>
              <a:t> Li†</a:t>
            </a:r>
          </a:p>
          <a:p>
            <a:r>
              <a:rPr lang="en-US" altLang="zh-TW" dirty="0"/>
              <a:t>ICASSP</a:t>
            </a:r>
          </a:p>
          <a:p>
            <a:r>
              <a:rPr lang="en-US" altLang="zh-TW" dirty="0"/>
              <a:t>2022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7931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46C164-71CB-4E29-B952-AF3ED5BC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24C509-DB64-4AE7-AE0D-4A046FEE5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V1 contains 65,000 snippets of 30 different keywords, whereas V2 contains 105,000 snippets of 35 different keyword</a:t>
            </a:r>
          </a:p>
          <a:p>
            <a:r>
              <a:rPr lang="en-US" altLang="zh-TW" dirty="0"/>
              <a:t>80% instances for training, 10% for validation and 10% for testing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F1D694-CBB7-42EB-A210-708C01712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/>
          <a:stretch/>
        </p:blipFill>
        <p:spPr>
          <a:xfrm>
            <a:off x="1536558" y="3176723"/>
            <a:ext cx="8888065" cy="36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4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F55FD-BB74-464A-ABCF-2B62EBFE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11B83-A41A-4D2D-A178-41A42247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CB544D-15FC-41D3-9C97-BFA03D246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64" y="37626"/>
            <a:ext cx="6249272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4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FDDD0-0E03-4976-9EBA-43DFCCF0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218DAB-7E6A-4962-B7E6-E6F329948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Reduce the model size and computing</a:t>
            </a:r>
          </a:p>
        </p:txBody>
      </p:sp>
    </p:spTree>
    <p:extLst>
      <p:ext uri="{BB962C8B-B14F-4D97-AF65-F5344CB8AC3E}">
        <p14:creationId xmlns:p14="http://schemas.microsoft.com/office/powerpoint/2010/main" val="375742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B790245-7AE0-4D58-88F4-EC3195C90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174"/>
            <a:ext cx="7992590" cy="5820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4E72EA6-9C63-4309-8BE6-765A31D40C8F}"/>
                  </a:ext>
                </a:extLst>
              </p:cNvPr>
              <p:cNvSpPr txBox="1"/>
              <p:nvPr/>
            </p:nvSpPr>
            <p:spPr>
              <a:xfrm>
                <a:off x="6583102" y="5205857"/>
                <a:ext cx="1641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4E72EA6-9C63-4309-8BE6-765A31D40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102" y="5205857"/>
                <a:ext cx="164173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5808DA32-308A-4B89-BB4F-53798838D829}"/>
              </a:ext>
            </a:extLst>
          </p:cNvPr>
          <p:cNvSpPr txBox="1"/>
          <p:nvPr/>
        </p:nvSpPr>
        <p:spPr>
          <a:xfrm>
            <a:off x="6631736" y="5722285"/>
            <a:ext cx="3186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 is the number of time window</a:t>
            </a:r>
          </a:p>
          <a:p>
            <a:r>
              <a:rPr lang="en-US" altLang="zh-TW" dirty="0"/>
              <a:t>F is the frequency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EE72903-ED4C-4399-9316-D6E915A0833F}"/>
              </a:ext>
            </a:extLst>
          </p:cNvPr>
          <p:cNvSpPr txBox="1"/>
          <p:nvPr/>
        </p:nvSpPr>
        <p:spPr>
          <a:xfrm>
            <a:off x="6742900" y="4476812"/>
            <a:ext cx="19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Data augmentation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26E12C-2033-4CAB-A40F-0A146988705F}"/>
              </a:ext>
            </a:extLst>
          </p:cNvPr>
          <p:cNvSpPr txBox="1"/>
          <p:nvPr/>
        </p:nvSpPr>
        <p:spPr>
          <a:xfrm>
            <a:off x="6742900" y="3137801"/>
            <a:ext cx="342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x</a:t>
            </a:r>
            <a:r>
              <a:rPr lang="en-US" altLang="zh-TW" sz="2000" baseline="-25000" dirty="0"/>
              <a:t>0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MaxPool</a:t>
            </a:r>
            <a:r>
              <a:rPr lang="en-US" altLang="zh-TW" sz="2000" dirty="0"/>
              <a:t>(</a:t>
            </a:r>
            <a:r>
              <a:rPr lang="en-US" altLang="zh-TW" sz="2000" dirty="0" err="1"/>
              <a:t>ReLU</a:t>
            </a:r>
            <a:r>
              <a:rPr lang="en-US" altLang="zh-TW" sz="2000" dirty="0"/>
              <a:t>(Conv2d(x)))</a:t>
            </a: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83C8339-2AD8-4A06-A71D-EB91C5F3F25F}"/>
                  </a:ext>
                </a:extLst>
              </p:cNvPr>
              <p:cNvSpPr txBox="1"/>
              <p:nvPr/>
            </p:nvSpPr>
            <p:spPr>
              <a:xfrm>
                <a:off x="6742900" y="3501798"/>
                <a:ext cx="184197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83C8339-2AD8-4A06-A71D-EB91C5F3F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900" y="3501798"/>
                <a:ext cx="1841979" cy="468205"/>
              </a:xfrm>
              <a:prstGeom prst="rect">
                <a:avLst/>
              </a:prstGeom>
              <a:blipFill>
                <a:blip r:embed="rId4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F5179FDF-1A83-4DE5-A885-6CDE1AEA59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428"/>
          <a:stretch/>
        </p:blipFill>
        <p:spPr>
          <a:xfrm>
            <a:off x="6904384" y="2341390"/>
            <a:ext cx="3200847" cy="46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DEB43-4F2D-45B7-9C11-040D1FA2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97" y="356248"/>
            <a:ext cx="10515600" cy="1325563"/>
          </a:xfrm>
        </p:spPr>
        <p:txBody>
          <a:bodyPr/>
          <a:lstStyle/>
          <a:p>
            <a:r>
              <a:rPr lang="en-US" altLang="zh-TW" dirty="0"/>
              <a:t>Sub-Sampled</a:t>
            </a:r>
            <a:br>
              <a:rPr lang="en-US" altLang="zh-TW" dirty="0"/>
            </a:br>
            <a:r>
              <a:rPr lang="en-US" altLang="zh-TW" dirty="0"/>
              <a:t> Attention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4EEEF6-E862-48BF-8EA7-3B8AD869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555C82-A585-48AC-B8F7-E3B57CDC6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94" y="0"/>
            <a:ext cx="8924306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C3B5954-F417-4036-BDC8-BACC372B3711}"/>
              </a:ext>
            </a:extLst>
          </p:cNvPr>
          <p:cNvSpPr/>
          <p:nvPr/>
        </p:nvSpPr>
        <p:spPr>
          <a:xfrm>
            <a:off x="10535055" y="904672"/>
            <a:ext cx="1186775" cy="53502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40BBB3-B8D2-4E98-A474-30AB703F9303}"/>
              </a:ext>
            </a:extLst>
          </p:cNvPr>
          <p:cNvSpPr/>
          <p:nvPr/>
        </p:nvSpPr>
        <p:spPr>
          <a:xfrm>
            <a:off x="10586125" y="3466271"/>
            <a:ext cx="1186775" cy="95008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CA808F-9F87-45C7-B3A0-7A984CB6F38C}"/>
              </a:ext>
            </a:extLst>
          </p:cNvPr>
          <p:cNvSpPr/>
          <p:nvPr/>
        </p:nvSpPr>
        <p:spPr>
          <a:xfrm>
            <a:off x="9445557" y="3832698"/>
            <a:ext cx="1089498" cy="58365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9A277D-E557-4461-A390-617C91296FBD}"/>
              </a:ext>
            </a:extLst>
          </p:cNvPr>
          <p:cNvSpPr txBox="1"/>
          <p:nvPr/>
        </p:nvSpPr>
        <p:spPr>
          <a:xfrm>
            <a:off x="11353800" y="1892645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減</a:t>
            </a:r>
            <a:endParaRPr lang="en-US" altLang="zh-TW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少</a:t>
            </a:r>
            <a:endParaRPr lang="en-US" altLang="zh-TW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運</a:t>
            </a:r>
            <a:endParaRPr lang="en-US" altLang="zh-TW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</a:t>
            </a:r>
            <a:endParaRPr lang="en-US" altLang="zh-TW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7C5AA2B-0F98-4E09-95D7-C3133C5F081D}"/>
              </a:ext>
            </a:extLst>
          </p:cNvPr>
          <p:cNvSpPr txBox="1"/>
          <p:nvPr/>
        </p:nvSpPr>
        <p:spPr>
          <a:xfrm>
            <a:off x="8774529" y="46176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減少大小</a:t>
            </a:r>
            <a:endParaRPr lang="en-US" altLang="zh-TW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204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408A8-8FB8-4BE1-B941-FB94C46E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Sequence Pooling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EC419769-2C43-4C1E-A3C3-7FDE4DC38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55944" y="4649303"/>
            <a:ext cx="2311784" cy="33128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2BE4EA5-A929-4268-9B20-17C46BD54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52" y="2642370"/>
            <a:ext cx="3010320" cy="4096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1EE986F-22CD-4D93-9B4D-6E71100F7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67" y="3788035"/>
            <a:ext cx="3753374" cy="55252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8DA0224-202E-4358-A296-09FE6084E3F4}"/>
              </a:ext>
            </a:extLst>
          </p:cNvPr>
          <p:cNvSpPr txBox="1"/>
          <p:nvPr/>
        </p:nvSpPr>
        <p:spPr>
          <a:xfrm>
            <a:off x="4351868" y="3725048"/>
            <a:ext cx="8342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altLang="zh-TW" sz="2000" baseline="-250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is the output  of an S stage Transformer encoder, b is the mini-batch size, </a:t>
            </a:r>
          </a:p>
          <a:p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n is the sequence length,  and d is the embedding dimension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AC1A23-2CEF-48CF-8DBB-B3D1883DB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389" y="4340562"/>
            <a:ext cx="5591955" cy="9335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D98ABA-C962-47E1-97E7-1F2495234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567" y="3165368"/>
            <a:ext cx="5744377" cy="65731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434A5A9-0BE4-45CF-AA4D-2A871A5BFC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825625"/>
            <a:ext cx="1857634" cy="49536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B70C74-D9A8-43BA-8B5F-BAA29234A90B}"/>
              </a:ext>
            </a:extLst>
          </p:cNvPr>
          <p:cNvSpPr txBox="1"/>
          <p:nvPr/>
        </p:nvSpPr>
        <p:spPr>
          <a:xfrm>
            <a:off x="3266901" y="1658121"/>
            <a:ext cx="3513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T is the number of time window</a:t>
            </a:r>
          </a:p>
          <a:p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F is the frequency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DAA1D53-9C3E-4130-B067-26B233ED044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96878" y="4634899"/>
            <a:ext cx="597751" cy="34568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63DCAB2-17AF-407B-A9F0-5A25B56F6E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389" y="5274142"/>
            <a:ext cx="7792537" cy="76210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29ADF363-E687-462A-820F-7F7C6DD9A583}"/>
              </a:ext>
            </a:extLst>
          </p:cNvPr>
          <p:cNvSpPr txBox="1"/>
          <p:nvPr/>
        </p:nvSpPr>
        <p:spPr>
          <a:xfrm>
            <a:off x="811567" y="6157216"/>
            <a:ext cx="8940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Then z can be sent into a classifier head to infer the final keyword label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92A7494-8FD6-4518-9A4C-DA73F6AAAD78}"/>
                  </a:ext>
                </a:extLst>
              </p:cNvPr>
              <p:cNvSpPr txBox="1"/>
              <p:nvPr/>
            </p:nvSpPr>
            <p:spPr>
              <a:xfrm>
                <a:off x="6404937" y="3165368"/>
                <a:ext cx="1806908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endParaRPr lang="zh-TW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92A7494-8FD6-4518-9A4C-DA73F6AAA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937" y="3165368"/>
                <a:ext cx="1806908" cy="468205"/>
              </a:xfrm>
              <a:prstGeom prst="rect">
                <a:avLst/>
              </a:prstGeom>
              <a:blipFill>
                <a:blip r:embed="rId10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00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50D21F-3AD5-42A2-9BB4-554751D6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36B8087-D84F-4E22-B52E-4E7560D46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2307" y="4334405"/>
            <a:ext cx="4372585" cy="40963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03E60BF-ACD1-4EB5-A44C-08EAE61B2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8002117" cy="11241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83F8E29-B757-49DB-BF08-51FFE924D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219421"/>
            <a:ext cx="8726118" cy="41915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DE4C1F9-8897-4935-A210-9F61E17896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416"/>
          <a:stretch/>
        </p:blipFill>
        <p:spPr>
          <a:xfrm>
            <a:off x="838200" y="3773516"/>
            <a:ext cx="4229690" cy="44540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4204B3B-9D2D-4ADC-A85B-113FA956EE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329542"/>
            <a:ext cx="1124107" cy="4096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E02B7EE-DC4C-4EC2-9834-B00DD3E060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914750"/>
            <a:ext cx="2886478" cy="44773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187546F-8157-4A1E-8B66-546291148D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0485" y="4914750"/>
            <a:ext cx="1019317" cy="40963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5B47A59-D232-40A3-AB81-B45BF07924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9802" y="4905627"/>
            <a:ext cx="2324424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2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7EA92-119D-4C1E-A0CA-F13B390E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5439"/>
            <a:ext cx="10515600" cy="1325563"/>
          </a:xfrm>
        </p:spPr>
        <p:txBody>
          <a:bodyPr/>
          <a:lstStyle/>
          <a:p>
            <a:r>
              <a:rPr lang="en-US" altLang="zh-TW" dirty="0"/>
              <a:t>Position encoding &amp;</a:t>
            </a:r>
            <a:br>
              <a:rPr lang="en-US" altLang="zh-TW" dirty="0"/>
            </a:br>
            <a:r>
              <a:rPr lang="en-US" altLang="zh-TW" dirty="0"/>
              <a:t>Relative position encoding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4275FA5-CB6B-4C7D-AFB8-40E2B8FAD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82198"/>
            <a:ext cx="7925906" cy="85737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01AAE74-226F-4FB7-A4AC-196F35A9B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099"/>
          <a:stretch/>
        </p:blipFill>
        <p:spPr>
          <a:xfrm>
            <a:off x="6190096" y="3900764"/>
            <a:ext cx="3829584" cy="248419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4BFA8A9-1BB4-43B2-B007-3ABE7256B0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576"/>
          <a:stretch/>
        </p:blipFill>
        <p:spPr>
          <a:xfrm>
            <a:off x="956363" y="3900764"/>
            <a:ext cx="3829584" cy="2400635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6EA03E4B-BCF0-4CC1-A739-EA49F6848A34}"/>
              </a:ext>
            </a:extLst>
          </p:cNvPr>
          <p:cNvSpPr/>
          <p:nvPr/>
        </p:nvSpPr>
        <p:spPr>
          <a:xfrm>
            <a:off x="4533089" y="4815191"/>
            <a:ext cx="1118681" cy="7684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39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65F57-2C7E-4503-AA86-1E3A3000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GELU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A278893-AC78-4BEF-B943-FFCC10BDF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7396"/>
            <a:ext cx="6573167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493A7-7127-424B-A84F-5A75677D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936B66-F793-49E9-9A33-37A97A55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F2F965-2DD6-4322-94A3-9038E546A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6" y="666364"/>
            <a:ext cx="9764488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5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184</Words>
  <Application>Microsoft Office PowerPoint</Application>
  <PresentationFormat>寬螢幕</PresentationFormat>
  <Paragraphs>32</Paragraphs>
  <Slides>11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Cambria Math</vt:lpstr>
      <vt:lpstr>Office 佈景主題</vt:lpstr>
      <vt:lpstr>Letr: A Lightweight And Efficient Transformer For Keyword Spotting</vt:lpstr>
      <vt:lpstr>Target</vt:lpstr>
      <vt:lpstr>PowerPoint 簡報</vt:lpstr>
      <vt:lpstr>Sub-Sampled  Attention</vt:lpstr>
      <vt:lpstr>Sequence Pooling</vt:lpstr>
      <vt:lpstr>PowerPoint 簡報</vt:lpstr>
      <vt:lpstr>Position encoding &amp; Relative position encoding</vt:lpstr>
      <vt:lpstr>GELU</vt:lpstr>
      <vt:lpstr>PowerPoint 簡報</vt:lpstr>
      <vt:lpstr>EXPERIMEN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Letr: A Lightweight And Efficient Transformer For Keyword Spotting</dc:title>
  <dc:creator>Wendy</dc:creator>
  <cp:lastModifiedBy>Wendy</cp:lastModifiedBy>
  <cp:revision>17</cp:revision>
  <dcterms:created xsi:type="dcterms:W3CDTF">2022-06-07T16:17:41Z</dcterms:created>
  <dcterms:modified xsi:type="dcterms:W3CDTF">2022-06-09T06:38:34Z</dcterms:modified>
</cp:coreProperties>
</file>