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63" r:id="rId11"/>
    <p:sldId id="264" r:id="rId12"/>
    <p:sldId id="265" r:id="rId13"/>
    <p:sldId id="271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BDD7"/>
    <a:srgbClr val="D8D8D8"/>
    <a:srgbClr val="BFD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77" autoAdjust="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DF2B9-A02F-4498-BF61-FE57713B9269}" type="datetimeFigureOut">
              <a:rPr lang="zh-TW" altLang="en-US" smtClean="0"/>
              <a:t>2022/8/25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0C3B1-D425-4DFF-BF8F-D2C322A2B1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750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通过建立字向量表将每个字转换成一个一维向量，作为模型输入。特别的，英文词汇会做更细粒度的切分，比如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playing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或切割成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，中文目前尚未对输入文本进行分词，直接对单子构成为本的输入单位。将词切割成更细粒度的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 Piece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是为了解决未登录词的常见方法。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假如输入文本 ”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like dog“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。下图则为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 Embeddings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层实现过程。输入文本在送入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 Embeddings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层之前要先进性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tokenization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处理，且两个特殊的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会插入在文本开头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[CLS]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和结尾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[SEP]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在处理英文文本时只需要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30522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个词，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 Embeddings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层会将每个词转换成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768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维向量，例子中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会被转换成一个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(6, 768)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的矩阵或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(1, 6, 768)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的张量。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0C3B1-D425-4DFF-BF8F-D2C322A2B13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006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FF3252-6F4C-4550-8675-813F50CB7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BA634C-0075-43E0-BA17-A963461B5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E76E91-1B02-4D23-B6E2-96C088CD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D909-DEBC-4EF5-A496-188254C10E01}" type="datetimeFigureOut">
              <a:rPr lang="zh-TW" altLang="en-US" smtClean="0"/>
              <a:t>2022/8/25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A9FF85-2A4F-4934-91F7-A10C6D51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D16117-295C-4A1F-BED3-6AED69C4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D418-240C-4E56-A451-FF14BAD2C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98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E6AB13-E1D3-446E-A81F-BC927D6B3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D974352-12BC-4916-844D-2C3968CDF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B9586D-92ED-4672-928E-B3D3D9995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D909-DEBC-4EF5-A496-188254C10E01}" type="datetimeFigureOut">
              <a:rPr lang="zh-TW" altLang="en-US" smtClean="0"/>
              <a:t>2022/8/25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8EF1C3-E05E-492F-AAE1-F673744F1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8133FA-6A59-499A-A983-A0D52D02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D418-240C-4E56-A451-FF14BAD2C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11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20F8043-DF9D-4D83-A2E4-8E448C07E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4658AF8-67AD-4E9A-AF37-7B13E74C5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44BFB7-A340-4B2C-AD96-23778179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D909-DEBC-4EF5-A496-188254C10E01}" type="datetimeFigureOut">
              <a:rPr lang="zh-TW" altLang="en-US" smtClean="0"/>
              <a:t>2022/8/25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FA3E8A-6F70-4F4B-BAE6-B2779797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BF2117-C54E-406C-B465-3F8500BDC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D418-240C-4E56-A451-FF14BAD2C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19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1E26FF-F43B-463C-A0C9-14D5542E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42EC40-00B1-402A-B222-CAA7C869E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6B7136-FFC8-47B1-9E37-134D2645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D909-DEBC-4EF5-A496-188254C10E01}" type="datetimeFigureOut">
              <a:rPr lang="zh-TW" altLang="en-US" smtClean="0"/>
              <a:t>2022/8/25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8C41ED-404F-4E4A-A5ED-5297D6DF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268D78-A580-4CEA-AC8D-B6CC7B38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D418-240C-4E56-A451-FF14BAD2C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47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B9D07B-DB1C-4156-AC33-C41C50FC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73313E-2667-4528-9B3A-539615A36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8CA75F-4A48-4D60-A8C4-9C61EDDB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D909-DEBC-4EF5-A496-188254C10E01}" type="datetimeFigureOut">
              <a:rPr lang="zh-TW" altLang="en-US" smtClean="0"/>
              <a:t>2022/8/25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149176-CFCA-4D2D-BEE4-3A6299F4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63C7C1-CAA1-4A94-A017-5EA6D4B6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D418-240C-4E56-A451-FF14BAD2C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06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A5FCAE-DCB5-41E5-A44C-2581EC60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C8F58F-1B99-4D0D-9099-8130AEEFB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C2B731C-B397-4344-86C9-FAB57EE23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529B67-82B1-4D6F-B63D-96CA14C8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D909-DEBC-4EF5-A496-188254C10E01}" type="datetimeFigureOut">
              <a:rPr lang="zh-TW" altLang="en-US" smtClean="0"/>
              <a:t>2022/8/25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44826E-FBBD-404D-A506-6AF80ED8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586D42-D9E5-479F-AAAB-C28723D4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D418-240C-4E56-A451-FF14BAD2C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2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5B6C29-672B-4040-91C6-053326D1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018848-2D5E-4541-967A-10BD6300E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D524D8-BE0E-4B2E-AF4F-88CD4DF59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B56FEA-F179-46D3-9C86-AE4107DC3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863C0F6-6806-49CC-960E-0121DF8A0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7840CC8-6F21-4183-8CCE-77C1D3D5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D909-DEBC-4EF5-A496-188254C10E01}" type="datetimeFigureOut">
              <a:rPr lang="zh-TW" altLang="en-US" smtClean="0"/>
              <a:t>2022/8/25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DAAD3BF-7FB2-499E-B6F8-15AAFAFD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7AC5F13-5144-4A1D-8685-FB7FEC68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D418-240C-4E56-A451-FF14BAD2C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16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FF59A7-1482-480F-A3A1-1348A6CA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0A69BB6-6B23-40AD-B7F9-1F1D11B4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D909-DEBC-4EF5-A496-188254C10E01}" type="datetimeFigureOut">
              <a:rPr lang="zh-TW" altLang="en-US" smtClean="0"/>
              <a:t>2022/8/25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A5540BA-C040-4773-891F-02783D19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FF48F31-C731-4357-96C9-C8B33A80F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D418-240C-4E56-A451-FF14BAD2C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85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4CD1B5E-31C1-49A1-AA31-B6B800D1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D909-DEBC-4EF5-A496-188254C10E01}" type="datetimeFigureOut">
              <a:rPr lang="zh-TW" altLang="en-US" smtClean="0"/>
              <a:t>2022/8/25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A163EAC-0B94-4091-AD5F-6C8904CC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16A7FC-1738-4A1C-A7B5-3716807B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D418-240C-4E56-A451-FF14BAD2C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87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3BCCF-06F6-4DB6-AB8B-729709E5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E9B7EF-56A1-4E94-9B02-5439CE006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202206-79B5-4F90-9251-464D40B48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7D154B-8771-4419-9266-10C77491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D909-DEBC-4EF5-A496-188254C10E01}" type="datetimeFigureOut">
              <a:rPr lang="zh-TW" altLang="en-US" smtClean="0"/>
              <a:t>2022/8/25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ECF4CA-9CF2-4AC4-B2FF-80BE6CF7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CF3217-4C8B-4BA4-B174-4D3B5A17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D418-240C-4E56-A451-FF14BAD2C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D2921-23E0-456E-B75D-01FE914E2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8818A2-9FA1-4E20-9095-07907BBAC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A2A34D-0DD3-4BEC-BB5B-6B4859CB3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6BAEC7-3B1B-41F2-9CC1-EBA3CBD4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D909-DEBC-4EF5-A496-188254C10E01}" type="datetimeFigureOut">
              <a:rPr lang="zh-TW" altLang="en-US" smtClean="0"/>
              <a:t>2022/8/25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4BB664-A3DE-4318-A79F-428DE5E80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81557C-1526-4C12-88D4-5DDAC49F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D418-240C-4E56-A451-FF14BAD2C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08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93A1B8B-533D-4191-9186-FF4CCB901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20F133-9276-4E26-8AAD-71B75F1E2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1F9CB8-085E-4818-8692-676A9AB60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4D909-DEBC-4EF5-A496-188254C10E01}" type="datetimeFigureOut">
              <a:rPr lang="zh-TW" altLang="en-US" smtClean="0"/>
              <a:t>2022/8/25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D6D92C-E8BC-4773-AF17-22FFE0C81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39BE65-F57A-4E69-9322-B2BADF9AE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ED418-240C-4E56-A451-FF14BAD2C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21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media" Target="../media/media2.mp3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5" Type="http://schemas.microsoft.com/office/2007/relationships/media" Target="../media/media3.mp3"/><Relationship Id="rId4" Type="http://schemas.openxmlformats.org/officeDocument/2006/relationships/audio" Target="../media/media2.mp3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EACEF0-E941-4BF9-9B0E-6AE284314A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KWS Final Report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1AAB17-296B-4A8F-8D52-E733BAB798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鄭采玲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2170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DC959-E134-4D62-A46D-9A256692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Keyword Transformer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3D803D4-E9DD-413C-A9BD-CDF7DD49D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18" y="1409767"/>
            <a:ext cx="6468254" cy="5350578"/>
          </a:xfrm>
          <a:prstGeom prst="rect">
            <a:avLst/>
          </a:prstGeom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C0E89DCC-BCA0-431F-9D66-04F1D44977F7}"/>
              </a:ext>
            </a:extLst>
          </p:cNvPr>
          <p:cNvSpPr/>
          <p:nvPr/>
        </p:nvSpPr>
        <p:spPr>
          <a:xfrm>
            <a:off x="6375482" y="3639844"/>
            <a:ext cx="290464" cy="292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62E257A-225B-40ED-ABB1-6D67313C3360}"/>
              </a:ext>
            </a:extLst>
          </p:cNvPr>
          <p:cNvGrpSpPr/>
          <p:nvPr/>
        </p:nvGrpSpPr>
        <p:grpSpPr>
          <a:xfrm>
            <a:off x="6702772" y="3553360"/>
            <a:ext cx="2095510" cy="687703"/>
            <a:chOff x="6702772" y="3429000"/>
            <a:chExt cx="3231341" cy="1032087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FFBE32CE-904C-4FD0-9683-B762304F4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2772" y="3429000"/>
              <a:ext cx="3154902" cy="1032087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ACAD5E-668E-4B9E-ADDA-3C58E1A794EA}"/>
                </a:ext>
              </a:extLst>
            </p:cNvPr>
            <p:cNvSpPr/>
            <p:nvPr/>
          </p:nvSpPr>
          <p:spPr>
            <a:xfrm>
              <a:off x="9436963" y="3835153"/>
              <a:ext cx="420711" cy="2752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3195F2-C682-4ADD-B267-C9577C7124D4}"/>
                </a:ext>
              </a:extLst>
            </p:cNvPr>
            <p:cNvSpPr/>
            <p:nvPr/>
          </p:nvSpPr>
          <p:spPr>
            <a:xfrm>
              <a:off x="8034291" y="4161578"/>
              <a:ext cx="1899822" cy="275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20453CE-E8E3-4194-82BC-3EB10D32B7DC}"/>
              </a:ext>
            </a:extLst>
          </p:cNvPr>
          <p:cNvGrpSpPr/>
          <p:nvPr/>
        </p:nvGrpSpPr>
        <p:grpSpPr>
          <a:xfrm>
            <a:off x="8798282" y="3553360"/>
            <a:ext cx="1827719" cy="446870"/>
            <a:chOff x="8201742" y="2125500"/>
            <a:chExt cx="2812738" cy="687703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9C7ADAD3-0379-4FA3-9BA5-1E58382AC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01742" y="2125500"/>
              <a:ext cx="2806569" cy="687703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C538018-1E6B-4553-ADDA-7EA637FA2FDC}"/>
                </a:ext>
              </a:extLst>
            </p:cNvPr>
            <p:cNvSpPr/>
            <p:nvPr/>
          </p:nvSpPr>
          <p:spPr>
            <a:xfrm>
              <a:off x="10593769" y="2484420"/>
              <a:ext cx="420711" cy="2752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804F416-AB0A-4D95-B5D0-873A68FF93A5}"/>
              </a:ext>
            </a:extLst>
          </p:cNvPr>
          <p:cNvSpPr txBox="1"/>
          <p:nvPr/>
        </p:nvSpPr>
        <p:spPr>
          <a:xfrm>
            <a:off x="8605350" y="371267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,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90903BA9-98A8-4154-BF09-C923B46593F3}"/>
                  </a:ext>
                </a:extLst>
              </p:cNvPr>
              <p:cNvSpPr txBox="1"/>
              <p:nvPr/>
            </p:nvSpPr>
            <p:spPr>
              <a:xfrm>
                <a:off x="6637067" y="4172782"/>
                <a:ext cx="2021194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90903BA9-98A8-4154-BF09-C923B4659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067" y="4172782"/>
                <a:ext cx="2021194" cy="4385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內容版面配置區 3">
            <a:extLst>
              <a:ext uri="{FF2B5EF4-FFF2-40B4-BE49-F238E27FC236}">
                <a16:creationId xmlns:a16="http://schemas.microsoft.com/office/drawing/2014/main" id="{43BBB355-4486-4AC8-905C-467FFA270D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71" t="67064" r="6165" b="18501"/>
          <a:stretch/>
        </p:blipFill>
        <p:spPr>
          <a:xfrm rot="16200000">
            <a:off x="9974640" y="3854883"/>
            <a:ext cx="3471169" cy="772358"/>
          </a:xfrm>
          <a:prstGeom prst="rect">
            <a:avLst/>
          </a:prstGeom>
        </p:spPr>
      </p:pic>
      <p:sp>
        <p:nvSpPr>
          <p:cNvPr id="27" name="右大括弧 26">
            <a:extLst>
              <a:ext uri="{FF2B5EF4-FFF2-40B4-BE49-F238E27FC236}">
                <a16:creationId xmlns:a16="http://schemas.microsoft.com/office/drawing/2014/main" id="{1CAD3929-28CE-4929-9F64-1FC9D6C4595C}"/>
              </a:ext>
            </a:extLst>
          </p:cNvPr>
          <p:cNvSpPr/>
          <p:nvPr/>
        </p:nvSpPr>
        <p:spPr>
          <a:xfrm rot="10800000">
            <a:off x="10834249" y="2596473"/>
            <a:ext cx="408372" cy="32891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35189BC-B7E1-4CB9-B24F-DE6A197AC685}"/>
              </a:ext>
            </a:extLst>
          </p:cNvPr>
          <p:cNvSpPr txBox="1"/>
          <p:nvPr/>
        </p:nvSpPr>
        <p:spPr>
          <a:xfrm>
            <a:off x="10455949" y="41473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</a:t>
            </a:r>
            <a:endParaRPr lang="zh-TW" altLang="en-US" dirty="0"/>
          </a:p>
        </p:txBody>
      </p:sp>
      <p:sp>
        <p:nvSpPr>
          <p:cNvPr id="29" name="右大括弧 28">
            <a:extLst>
              <a:ext uri="{FF2B5EF4-FFF2-40B4-BE49-F238E27FC236}">
                <a16:creationId xmlns:a16="http://schemas.microsoft.com/office/drawing/2014/main" id="{D58A6BB6-9AD4-49EE-93C7-76130AB9A354}"/>
              </a:ext>
            </a:extLst>
          </p:cNvPr>
          <p:cNvSpPr/>
          <p:nvPr/>
        </p:nvSpPr>
        <p:spPr>
          <a:xfrm rot="5400000">
            <a:off x="11506039" y="5794653"/>
            <a:ext cx="408372" cy="7723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073375B-64CD-4F78-ADB0-8A88939FDBF0}"/>
              </a:ext>
            </a:extLst>
          </p:cNvPr>
          <p:cNvSpPr txBox="1"/>
          <p:nvPr/>
        </p:nvSpPr>
        <p:spPr>
          <a:xfrm>
            <a:off x="11564992" y="640061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7244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DC959-E134-4D62-A46D-9A256692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Keyword Transformer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3D803D4-E9DD-413C-A9BD-CDF7DD49D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18" y="1409767"/>
            <a:ext cx="6468254" cy="5350578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72247C32-EB6D-4332-843F-B93F723D9095}"/>
              </a:ext>
            </a:extLst>
          </p:cNvPr>
          <p:cNvGrpSpPr/>
          <p:nvPr/>
        </p:nvGrpSpPr>
        <p:grpSpPr>
          <a:xfrm>
            <a:off x="9276695" y="2993066"/>
            <a:ext cx="2390308" cy="507384"/>
            <a:chOff x="9276695" y="2993066"/>
            <a:chExt cx="2390308" cy="507384"/>
          </a:xfrm>
        </p:grpSpPr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174E2EDB-8CB8-466A-BC9D-243294D1F69E}"/>
                </a:ext>
              </a:extLst>
            </p:cNvPr>
            <p:cNvSpPr/>
            <p:nvPr/>
          </p:nvSpPr>
          <p:spPr>
            <a:xfrm>
              <a:off x="9276695" y="2993066"/>
              <a:ext cx="2390308" cy="507384"/>
            </a:xfrm>
            <a:prstGeom prst="roundRect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90903BA9-98A8-4154-BF09-C923B46593F3}"/>
                    </a:ext>
                  </a:extLst>
                </p:cNvPr>
                <p:cNvSpPr txBox="1"/>
                <p:nvPr/>
              </p:nvSpPr>
              <p:spPr>
                <a:xfrm>
                  <a:off x="9467956" y="3033696"/>
                  <a:ext cx="2021194" cy="4385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90903BA9-98A8-4154-BF09-C923B4659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7956" y="3033696"/>
                  <a:ext cx="2021194" cy="4385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EDBEC731-EDAD-4187-AD03-17D01E74A6DE}"/>
              </a:ext>
            </a:extLst>
          </p:cNvPr>
          <p:cNvGrpSpPr/>
          <p:nvPr/>
        </p:nvGrpSpPr>
        <p:grpSpPr>
          <a:xfrm>
            <a:off x="6886858" y="2993066"/>
            <a:ext cx="2390308" cy="507384"/>
            <a:chOff x="6886858" y="2993066"/>
            <a:chExt cx="2390308" cy="507384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BB6464C0-ECBD-4472-936E-BCF59376476A}"/>
                </a:ext>
              </a:extLst>
            </p:cNvPr>
            <p:cNvSpPr/>
            <p:nvPr/>
          </p:nvSpPr>
          <p:spPr>
            <a:xfrm>
              <a:off x="6886858" y="2993066"/>
              <a:ext cx="2390308" cy="507384"/>
            </a:xfrm>
            <a:prstGeom prst="roundRect">
              <a:avLst/>
            </a:prstGeom>
            <a:solidFill>
              <a:srgbClr val="BFD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05ADA4EE-53A9-4BD1-839B-E8092C72633F}"/>
                    </a:ext>
                  </a:extLst>
                </p:cNvPr>
                <p:cNvSpPr txBox="1"/>
                <p:nvPr/>
              </p:nvSpPr>
              <p:spPr>
                <a:xfrm>
                  <a:off x="6994438" y="3033696"/>
                  <a:ext cx="2175147" cy="4385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1×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05ADA4EE-53A9-4BD1-839B-E8092C7263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4438" y="3033696"/>
                  <a:ext cx="2175147" cy="43858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右大括弧 27">
            <a:extLst>
              <a:ext uri="{FF2B5EF4-FFF2-40B4-BE49-F238E27FC236}">
                <a16:creationId xmlns:a16="http://schemas.microsoft.com/office/drawing/2014/main" id="{FEF51515-C5CC-4F7E-BAC5-08EDF12CC66E}"/>
              </a:ext>
            </a:extLst>
          </p:cNvPr>
          <p:cNvSpPr/>
          <p:nvPr/>
        </p:nvSpPr>
        <p:spPr>
          <a:xfrm rot="5400000">
            <a:off x="9072744" y="1355194"/>
            <a:ext cx="408372" cy="47801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6DE8636-4531-48C1-8BD8-CDBE8C8E0D7B}"/>
              </a:ext>
            </a:extLst>
          </p:cNvPr>
          <p:cNvSpPr txBox="1"/>
          <p:nvPr/>
        </p:nvSpPr>
        <p:spPr>
          <a:xfrm>
            <a:off x="9042638" y="3949453"/>
            <a:ext cx="65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T+1</a:t>
            </a:r>
            <a:endParaRPr lang="zh-TW" altLang="en-US" dirty="0"/>
          </a:p>
        </p:txBody>
      </p:sp>
      <p:sp>
        <p:nvSpPr>
          <p:cNvPr id="30" name="右大括弧 29">
            <a:extLst>
              <a:ext uri="{FF2B5EF4-FFF2-40B4-BE49-F238E27FC236}">
                <a16:creationId xmlns:a16="http://schemas.microsoft.com/office/drawing/2014/main" id="{965EDBAE-60C9-4819-809F-4AAB54E603D0}"/>
              </a:ext>
            </a:extLst>
          </p:cNvPr>
          <p:cNvSpPr/>
          <p:nvPr/>
        </p:nvSpPr>
        <p:spPr>
          <a:xfrm rot="10800000">
            <a:off x="6600669" y="2897198"/>
            <a:ext cx="235975" cy="6438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ADAFFEE-3BD1-4E8C-AAE9-5E21211182D0}"/>
              </a:ext>
            </a:extLst>
          </p:cNvPr>
          <p:cNvSpPr txBox="1"/>
          <p:nvPr/>
        </p:nvSpPr>
        <p:spPr>
          <a:xfrm>
            <a:off x="6379036" y="3033696"/>
            <a:ext cx="16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027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DC959-E134-4D62-A46D-9A256692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Keyword Transformer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3D803D4-E9DD-413C-A9BD-CDF7DD49D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18" y="1409767"/>
            <a:ext cx="6468254" cy="5350578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72247C32-EB6D-4332-843F-B93F723D9095}"/>
              </a:ext>
            </a:extLst>
          </p:cNvPr>
          <p:cNvGrpSpPr/>
          <p:nvPr/>
        </p:nvGrpSpPr>
        <p:grpSpPr>
          <a:xfrm>
            <a:off x="9276695" y="2993066"/>
            <a:ext cx="2390308" cy="507384"/>
            <a:chOff x="9276695" y="2993066"/>
            <a:chExt cx="2390308" cy="507384"/>
          </a:xfrm>
        </p:grpSpPr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174E2EDB-8CB8-466A-BC9D-243294D1F69E}"/>
                </a:ext>
              </a:extLst>
            </p:cNvPr>
            <p:cNvSpPr/>
            <p:nvPr/>
          </p:nvSpPr>
          <p:spPr>
            <a:xfrm>
              <a:off x="9276695" y="2993066"/>
              <a:ext cx="2390308" cy="507384"/>
            </a:xfrm>
            <a:prstGeom prst="roundRect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90903BA9-98A8-4154-BF09-C923B46593F3}"/>
                    </a:ext>
                  </a:extLst>
                </p:cNvPr>
                <p:cNvSpPr txBox="1"/>
                <p:nvPr/>
              </p:nvSpPr>
              <p:spPr>
                <a:xfrm>
                  <a:off x="9467956" y="3033696"/>
                  <a:ext cx="2021194" cy="4385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90903BA9-98A8-4154-BF09-C923B4659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7956" y="3033696"/>
                  <a:ext cx="2021194" cy="4385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C0FAFE9-6E8B-4F25-B039-0D43CD465A81}"/>
              </a:ext>
            </a:extLst>
          </p:cNvPr>
          <p:cNvGrpSpPr/>
          <p:nvPr/>
        </p:nvGrpSpPr>
        <p:grpSpPr>
          <a:xfrm>
            <a:off x="6886858" y="2993066"/>
            <a:ext cx="2390308" cy="507384"/>
            <a:chOff x="6886858" y="2993066"/>
            <a:chExt cx="2390308" cy="507384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BB6464C0-ECBD-4472-936E-BCF59376476A}"/>
                </a:ext>
              </a:extLst>
            </p:cNvPr>
            <p:cNvSpPr/>
            <p:nvPr/>
          </p:nvSpPr>
          <p:spPr>
            <a:xfrm>
              <a:off x="6886858" y="2993066"/>
              <a:ext cx="2390308" cy="507384"/>
            </a:xfrm>
            <a:prstGeom prst="roundRect">
              <a:avLst/>
            </a:prstGeom>
            <a:solidFill>
              <a:srgbClr val="BFD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05ADA4EE-53A9-4BD1-839B-E8092C72633F}"/>
                    </a:ext>
                  </a:extLst>
                </p:cNvPr>
                <p:cNvSpPr txBox="1"/>
                <p:nvPr/>
              </p:nvSpPr>
              <p:spPr>
                <a:xfrm>
                  <a:off x="6994438" y="3033696"/>
                  <a:ext cx="2175147" cy="4385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1×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05ADA4EE-53A9-4BD1-839B-E8092C7263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4438" y="3033696"/>
                  <a:ext cx="2175147" cy="43858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5896C68B-603D-4057-BB0B-EDD451EC5F9B}"/>
              </a:ext>
            </a:extLst>
          </p:cNvPr>
          <p:cNvGrpSpPr/>
          <p:nvPr/>
        </p:nvGrpSpPr>
        <p:grpSpPr>
          <a:xfrm>
            <a:off x="6886857" y="5202314"/>
            <a:ext cx="4780146" cy="506027"/>
            <a:chOff x="6886857" y="4509856"/>
            <a:chExt cx="4780146" cy="506027"/>
          </a:xfrm>
          <a:solidFill>
            <a:srgbClr val="CDBDD7"/>
          </a:solidFill>
        </p:grpSpPr>
        <p:sp>
          <p:nvSpPr>
            <p:cNvPr id="3" name="矩形: 圓角 2">
              <a:extLst>
                <a:ext uri="{FF2B5EF4-FFF2-40B4-BE49-F238E27FC236}">
                  <a16:creationId xmlns:a16="http://schemas.microsoft.com/office/drawing/2014/main" id="{99AF1F7B-7A09-4850-9C55-2B82909CA8A6}"/>
                </a:ext>
              </a:extLst>
            </p:cNvPr>
            <p:cNvSpPr/>
            <p:nvPr/>
          </p:nvSpPr>
          <p:spPr>
            <a:xfrm>
              <a:off x="6886857" y="4509856"/>
              <a:ext cx="4780146" cy="50602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DA81BD91-F238-48BB-A1AE-5B3B00126BDC}"/>
                    </a:ext>
                  </a:extLst>
                </p:cNvPr>
                <p:cNvSpPr txBox="1"/>
                <p:nvPr/>
              </p:nvSpPr>
              <p:spPr>
                <a:xfrm>
                  <a:off x="8186611" y="4523953"/>
                  <a:ext cx="2562689" cy="491930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𝑝𝑜𝑠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+1)×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DA81BD91-F238-48BB-A1AE-5B3B00126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611" y="4523953"/>
                  <a:ext cx="2562689" cy="4919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右大括弧 27">
            <a:extLst>
              <a:ext uri="{FF2B5EF4-FFF2-40B4-BE49-F238E27FC236}">
                <a16:creationId xmlns:a16="http://schemas.microsoft.com/office/drawing/2014/main" id="{FEF51515-C5CC-4F7E-BAC5-08EDF12CC66E}"/>
              </a:ext>
            </a:extLst>
          </p:cNvPr>
          <p:cNvSpPr/>
          <p:nvPr/>
        </p:nvSpPr>
        <p:spPr>
          <a:xfrm rot="5400000">
            <a:off x="9072744" y="1355194"/>
            <a:ext cx="408372" cy="47801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6DE8636-4531-48C1-8BD8-CDBE8C8E0D7B}"/>
              </a:ext>
            </a:extLst>
          </p:cNvPr>
          <p:cNvSpPr txBox="1"/>
          <p:nvPr/>
        </p:nvSpPr>
        <p:spPr>
          <a:xfrm>
            <a:off x="9042638" y="3949453"/>
            <a:ext cx="65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T+1</a:t>
            </a:r>
            <a:endParaRPr lang="zh-TW" altLang="en-US" dirty="0"/>
          </a:p>
        </p:txBody>
      </p:sp>
      <p:sp>
        <p:nvSpPr>
          <p:cNvPr id="30" name="右大括弧 29">
            <a:extLst>
              <a:ext uri="{FF2B5EF4-FFF2-40B4-BE49-F238E27FC236}">
                <a16:creationId xmlns:a16="http://schemas.microsoft.com/office/drawing/2014/main" id="{965EDBAE-60C9-4819-809F-4AAB54E603D0}"/>
              </a:ext>
            </a:extLst>
          </p:cNvPr>
          <p:cNvSpPr/>
          <p:nvPr/>
        </p:nvSpPr>
        <p:spPr>
          <a:xfrm rot="10800000">
            <a:off x="6600669" y="2897198"/>
            <a:ext cx="235975" cy="6438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ADAFFEE-3BD1-4E8C-AAE9-5E21211182D0}"/>
              </a:ext>
            </a:extLst>
          </p:cNvPr>
          <p:cNvSpPr txBox="1"/>
          <p:nvPr/>
        </p:nvSpPr>
        <p:spPr>
          <a:xfrm>
            <a:off x="6379036" y="3033696"/>
            <a:ext cx="16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0307C8A-730C-4FDB-A0F0-5C2CBBF1283F}"/>
                  </a:ext>
                </a:extLst>
              </p:cNvPr>
              <p:cNvSpPr/>
              <p:nvPr/>
            </p:nvSpPr>
            <p:spPr>
              <a:xfrm>
                <a:off x="8884600" y="4187019"/>
                <a:ext cx="78418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4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0307C8A-730C-4FDB-A0F0-5C2CBBF128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600" y="4187019"/>
                <a:ext cx="784189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303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1FD48A-3424-461D-9283-C36F64CA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A001B5-5636-4CCC-8F71-65290D5E5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50C45AD-DE8C-4D1A-AEDB-72F8616A6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370" y="1494874"/>
            <a:ext cx="6801799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46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DC959-E134-4D62-A46D-9A256692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Keyword Transformer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3D803D4-E9DD-413C-A9BD-CDF7DD49D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18" y="1409767"/>
            <a:ext cx="6468254" cy="5350578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00836794-F491-4D50-A536-A111BB075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215" y="1409767"/>
            <a:ext cx="4458322" cy="4658375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FF614C4-314C-45CD-9EA0-C51C0FFE5D35}"/>
              </a:ext>
            </a:extLst>
          </p:cNvPr>
          <p:cNvCxnSpPr>
            <a:cxnSpLocks/>
          </p:cNvCxnSpPr>
          <p:nvPr/>
        </p:nvCxnSpPr>
        <p:spPr>
          <a:xfrm flipV="1">
            <a:off x="6249880" y="1962372"/>
            <a:ext cx="1038819" cy="3551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C976507-332E-4CC6-A0CF-39837BA396DA}"/>
              </a:ext>
            </a:extLst>
          </p:cNvPr>
          <p:cNvCxnSpPr>
            <a:cxnSpLocks/>
          </p:cNvCxnSpPr>
          <p:nvPr/>
        </p:nvCxnSpPr>
        <p:spPr>
          <a:xfrm>
            <a:off x="6249880" y="2735330"/>
            <a:ext cx="1038819" cy="24314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810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A153407-4782-4884-8047-515DF9CF2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</a:t>
            </a:r>
            <a:r>
              <a:rPr lang="en-US" altLang="zh-TW" dirty="0" err="1"/>
              <a:t>ESPnet</a:t>
            </a:r>
            <a:r>
              <a:rPr lang="en-US" altLang="zh-TW" dirty="0"/>
              <a:t> to implement keyword spotting</a:t>
            </a:r>
          </a:p>
          <a:p>
            <a:r>
              <a:rPr lang="en-US" altLang="zh-TW" dirty="0"/>
              <a:t>Multiple Keyword Spotting with a short sentence</a:t>
            </a:r>
          </a:p>
          <a:p>
            <a:r>
              <a:rPr lang="en-US" altLang="zh-TW" dirty="0"/>
              <a:t>Make the multiple Keyword Spotting Corpus</a:t>
            </a:r>
          </a:p>
          <a:p>
            <a:pPr lvl="1"/>
            <a:r>
              <a:rPr lang="en-US" altLang="zh-TW" dirty="0"/>
              <a:t>Make from Google Speech Command</a:t>
            </a:r>
          </a:p>
          <a:p>
            <a:pPr lvl="1"/>
            <a:r>
              <a:rPr lang="en-US" altLang="zh-TW" dirty="0"/>
              <a:t>2~7 utterances</a:t>
            </a:r>
          </a:p>
          <a:p>
            <a:pPr lvl="1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A9DC959-E134-4D62-A46D-9A256692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My Task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Corpus</a:t>
            </a:r>
          </a:p>
        </p:txBody>
      </p:sp>
      <p:pic>
        <p:nvPicPr>
          <p:cNvPr id="7" name="forward_three_one_wow">
            <a:hlinkClick r:id="" action="ppaction://media"/>
            <a:extLst>
              <a:ext uri="{FF2B5EF4-FFF2-40B4-BE49-F238E27FC236}">
                <a16:creationId xmlns:a16="http://schemas.microsoft.com/office/drawing/2014/main" id="{9050C228-355C-459A-AD99-41B328259FE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744607" y="4814981"/>
            <a:ext cx="609600" cy="609600"/>
          </a:xfrm>
          <a:prstGeom prst="rect">
            <a:avLst/>
          </a:prstGeom>
        </p:spPr>
      </p:pic>
      <p:pic>
        <p:nvPicPr>
          <p:cNvPr id="9" name="house_no_up_two_on_forward">
            <a:hlinkClick r:id="" action="ppaction://media"/>
            <a:extLst>
              <a:ext uri="{FF2B5EF4-FFF2-40B4-BE49-F238E27FC236}">
                <a16:creationId xmlns:a16="http://schemas.microsoft.com/office/drawing/2014/main" id="{D5B4B5DD-0257-4A1D-9F2F-E8AFA9971C4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049203" y="4814981"/>
            <a:ext cx="609600" cy="6096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6BFA19C-67CA-4DE8-A571-8796B0642E8A}"/>
              </a:ext>
            </a:extLst>
          </p:cNvPr>
          <p:cNvSpPr/>
          <p:nvPr/>
        </p:nvSpPr>
        <p:spPr>
          <a:xfrm>
            <a:off x="3843909" y="5616106"/>
            <a:ext cx="2586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forward_three_one_wow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A5B055E-279F-4F3E-B4AC-518C7D0D6A41}"/>
              </a:ext>
            </a:extLst>
          </p:cNvPr>
          <p:cNvSpPr/>
          <p:nvPr/>
        </p:nvSpPr>
        <p:spPr>
          <a:xfrm>
            <a:off x="1401233" y="5616106"/>
            <a:ext cx="1399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/>
              <a:t>bed_forward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C62C55F-31DB-45BF-B2BB-A4A245E84453}"/>
              </a:ext>
            </a:extLst>
          </p:cNvPr>
          <p:cNvSpPr/>
          <p:nvPr/>
        </p:nvSpPr>
        <p:spPr>
          <a:xfrm>
            <a:off x="6989872" y="5616106"/>
            <a:ext cx="3165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house_no_up_two_on_forward</a:t>
            </a:r>
          </a:p>
        </p:txBody>
      </p:sp>
      <p:pic>
        <p:nvPicPr>
          <p:cNvPr id="14" name="bed_forward">
            <a:hlinkClick r:id="" action="ppaction://media"/>
            <a:extLst>
              <a:ext uri="{FF2B5EF4-FFF2-40B4-BE49-F238E27FC236}">
                <a16:creationId xmlns:a16="http://schemas.microsoft.com/office/drawing/2014/main" id="{954B1170-94FA-4368-9208-A9AAB6036D7E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877004" y="48149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32599"/>
      </p:ext>
    </p:extLst>
  </p:cSld>
  <p:clrMapOvr>
    <a:masterClrMapping/>
  </p:clrMapOvr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B539420F-FF14-45EB-9005-B7FDC551C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881" y="1777303"/>
            <a:ext cx="8849960" cy="391532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A9DC959-E134-4D62-A46D-9A256692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3AD712-209E-49A5-8236-AEF3542FB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373" y="3734963"/>
            <a:ext cx="6782747" cy="84784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24C9E8D-2638-4034-A4F3-3DBBE4B4E000}"/>
              </a:ext>
            </a:extLst>
          </p:cNvPr>
          <p:cNvSpPr/>
          <p:nvPr/>
        </p:nvSpPr>
        <p:spPr>
          <a:xfrm>
            <a:off x="7652551" y="5370990"/>
            <a:ext cx="1473694" cy="408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14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595B00-D453-46B5-9D0C-C94D2CBE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9DD326-7372-4B0D-9807-8434A4D39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KWS Introduction</a:t>
            </a:r>
          </a:p>
          <a:p>
            <a:r>
              <a:rPr lang="en-US" altLang="zh-TW" dirty="0"/>
              <a:t>KWS Corpus</a:t>
            </a:r>
          </a:p>
          <a:p>
            <a:r>
              <a:rPr lang="en-US" altLang="zh-TW" dirty="0"/>
              <a:t>Keyword Transformer</a:t>
            </a:r>
          </a:p>
          <a:p>
            <a:r>
              <a:rPr lang="en-US" altLang="zh-TW" dirty="0"/>
              <a:t>My Task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Corpus</a:t>
            </a:r>
          </a:p>
          <a:p>
            <a:r>
              <a:rPr lang="en-US" altLang="zh-TW" dirty="0"/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53629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CD979D-1CCE-4A7C-8AAC-7DCAEA11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KWS 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3384E8-0CC7-4D5F-945E-28CC63F98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0078"/>
            <a:ext cx="10515600" cy="4722797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Keyword spotting deals with the identification of keywords in utterances. (Hey, Siri; OK Google…)</a:t>
            </a:r>
          </a:p>
          <a:p>
            <a:r>
              <a:rPr lang="en-US" altLang="zh-TW" dirty="0"/>
              <a:t>Characteristic</a:t>
            </a:r>
          </a:p>
          <a:p>
            <a:pPr lvl="1"/>
            <a:r>
              <a:rPr lang="en-US" altLang="zh-TW" dirty="0"/>
              <a:t>Resource-efficient and Energy-efficient</a:t>
            </a:r>
          </a:p>
          <a:p>
            <a:pPr lvl="1"/>
            <a:r>
              <a:rPr lang="en-US" altLang="zh-TW" dirty="0"/>
              <a:t>Need robust, low latency, less complexity and less computation</a:t>
            </a:r>
          </a:p>
          <a:p>
            <a:r>
              <a:rPr lang="en-US" altLang="zh-TW" dirty="0"/>
              <a:t>Method</a:t>
            </a:r>
          </a:p>
          <a:p>
            <a:pPr lvl="1"/>
            <a:r>
              <a:rPr lang="en-US" altLang="zh-TW" dirty="0"/>
              <a:t>CNN, </a:t>
            </a:r>
            <a:r>
              <a:rPr lang="en-US" altLang="zh-TW" dirty="0" err="1"/>
              <a:t>ResNET</a:t>
            </a:r>
            <a:r>
              <a:rPr lang="en-US" altLang="zh-TW" dirty="0"/>
              <a:t>, NN, LSTM, GMM, HMM……</a:t>
            </a:r>
          </a:p>
          <a:p>
            <a:r>
              <a:rPr lang="en-US" altLang="zh-TW" dirty="0"/>
              <a:t>Dataset</a:t>
            </a:r>
          </a:p>
          <a:p>
            <a:pPr lvl="1"/>
            <a:r>
              <a:rPr lang="en-US" altLang="zh-TW" dirty="0"/>
              <a:t>Google search command dataset</a:t>
            </a:r>
          </a:p>
          <a:p>
            <a:r>
              <a:rPr lang="en-US" altLang="zh-TW" dirty="0"/>
              <a:t>Evaluate</a:t>
            </a:r>
          </a:p>
          <a:p>
            <a:pPr lvl="1"/>
            <a:r>
              <a:rPr lang="en-US" altLang="zh-TW" dirty="0"/>
              <a:t>Accuracy, </a:t>
            </a:r>
            <a:r>
              <a:rPr lang="en-US" altLang="zh-TW"/>
              <a:t>ROC </a:t>
            </a:r>
            <a:r>
              <a:rPr lang="en-US" altLang="zh-TW" smtClean="0"/>
              <a:t>(False </a:t>
            </a:r>
            <a:r>
              <a:rPr lang="en-US" altLang="zh-TW" dirty="0"/>
              <a:t>alarm vs false reject)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994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2D6DC-48BB-445A-9385-B70B9604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KWS Corpus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44B9F6-1219-41F4-9728-EF9A5BFC7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Google Command Dataset</a:t>
            </a:r>
          </a:p>
          <a:p>
            <a:pPr lvl="1"/>
            <a:r>
              <a:rPr lang="en-US" altLang="zh-TW" dirty="0"/>
              <a:t>English</a:t>
            </a:r>
          </a:p>
          <a:p>
            <a:pPr lvl="1"/>
            <a:r>
              <a:rPr lang="en-US" altLang="zh-TW" dirty="0"/>
              <a:t>27.92 </a:t>
            </a:r>
            <a:r>
              <a:rPr lang="en-US" altLang="zh-TW" dirty="0" err="1"/>
              <a:t>hr</a:t>
            </a:r>
            <a:endParaRPr lang="en-US" altLang="zh-TW" dirty="0"/>
          </a:p>
          <a:p>
            <a:pPr lvl="1"/>
            <a:r>
              <a:rPr lang="en-US" altLang="zh-TW" dirty="0"/>
              <a:t>2618 speakers</a:t>
            </a:r>
          </a:p>
          <a:p>
            <a:pPr lvl="1"/>
            <a:r>
              <a:rPr lang="en-US" altLang="zh-TW" dirty="0"/>
              <a:t>3.8GB</a:t>
            </a:r>
          </a:p>
          <a:p>
            <a:pPr lvl="1"/>
            <a:r>
              <a:rPr lang="en-US" altLang="zh-TW" dirty="0"/>
              <a:t>105829 utterances</a:t>
            </a:r>
          </a:p>
          <a:p>
            <a:pPr lvl="1"/>
            <a:r>
              <a:rPr lang="en-US" altLang="zh-TW" dirty="0"/>
              <a:t>Version 1 and Version 2</a:t>
            </a:r>
          </a:p>
          <a:p>
            <a:pPr lvl="1"/>
            <a:r>
              <a:rPr lang="en-US" altLang="zh-TW" dirty="0"/>
              <a:t>35 keywords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Multilingual Spoken Words 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Qualcomm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59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2D6DC-48BB-445A-9385-B70B9604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KWS Corpus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44B9F6-1219-41F4-9728-EF9A5BFC7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Google Command Dataset</a:t>
            </a:r>
          </a:p>
          <a:p>
            <a:r>
              <a:rPr lang="en-US" altLang="zh-TW" dirty="0"/>
              <a:t>Multilingual Spoken Words</a:t>
            </a:r>
          </a:p>
          <a:p>
            <a:pPr lvl="1"/>
            <a:r>
              <a:rPr lang="en-US" altLang="zh-TW" dirty="0"/>
              <a:t>23.4 million utterances</a:t>
            </a:r>
          </a:p>
          <a:p>
            <a:pPr lvl="1"/>
            <a:r>
              <a:rPr lang="en-US" altLang="zh-TW" dirty="0"/>
              <a:t> 50 languages</a:t>
            </a:r>
          </a:p>
          <a:p>
            <a:pPr lvl="1"/>
            <a:r>
              <a:rPr lang="en-US" altLang="zh-TW" dirty="0"/>
              <a:t>344286 keywords</a:t>
            </a:r>
          </a:p>
          <a:p>
            <a:pPr lvl="1"/>
            <a:r>
              <a:rPr lang="en-US" altLang="zh-TW" dirty="0"/>
              <a:t>6601.39hr</a:t>
            </a:r>
          </a:p>
          <a:p>
            <a:pPr lvl="1"/>
            <a:r>
              <a:rPr lang="en-US" altLang="zh-TW" dirty="0"/>
              <a:t>115000 speakers</a:t>
            </a:r>
          </a:p>
          <a:p>
            <a:pPr lvl="1"/>
            <a:r>
              <a:rPr lang="en-US" altLang="zh-TW" dirty="0"/>
              <a:t>Subset of common voice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Qualcomm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54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2D6DC-48BB-445A-9385-B70B9604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KWS Corpus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44B9F6-1219-41F4-9728-EF9A5BFC7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Google Command Dataset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Multilingual Spoken Words</a:t>
            </a:r>
          </a:p>
          <a:p>
            <a:r>
              <a:rPr lang="en-US" altLang="zh-TW" dirty="0"/>
              <a:t>Qualcomm</a:t>
            </a:r>
          </a:p>
          <a:p>
            <a:pPr lvl="1"/>
            <a:r>
              <a:rPr lang="en-US" altLang="zh-TW" dirty="0"/>
              <a:t>Target -&gt; wake word (“OK Google”, “Hey Siri”)</a:t>
            </a:r>
          </a:p>
          <a:p>
            <a:pPr lvl="1"/>
            <a:r>
              <a:rPr lang="en-US" altLang="zh-TW" dirty="0"/>
              <a:t>4 keywords (‘hey Snapdragon’, ‘Hey Android’, ‘Hi Galaxy’, ‘Hi Lumina’)</a:t>
            </a:r>
          </a:p>
          <a:p>
            <a:pPr lvl="1"/>
            <a:r>
              <a:rPr lang="en-US" altLang="zh-TW" dirty="0"/>
              <a:t>English</a:t>
            </a:r>
          </a:p>
          <a:p>
            <a:pPr lvl="1"/>
            <a:r>
              <a:rPr lang="en-US" altLang="zh-TW" dirty="0"/>
              <a:t>4270 utterances</a:t>
            </a:r>
          </a:p>
          <a:p>
            <a:pPr lvl="1"/>
            <a:r>
              <a:rPr lang="en-US" altLang="zh-TW" dirty="0"/>
              <a:t>50 speakers</a:t>
            </a:r>
          </a:p>
          <a:p>
            <a:pPr lvl="1"/>
            <a:r>
              <a:rPr lang="en-US" altLang="zh-TW" dirty="0"/>
              <a:t>1.19 </a:t>
            </a:r>
            <a:r>
              <a:rPr lang="en-US" altLang="zh-TW" dirty="0" err="1"/>
              <a:t>hr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1314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DC959-E134-4D62-A46D-9A256692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Keyword Transformer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3D803D4-E9DD-413C-A9BD-CDF7DD49D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18" y="1409767"/>
            <a:ext cx="6468254" cy="5350578"/>
          </a:xfrm>
          <a:prstGeom prst="rect">
            <a:avLst/>
          </a:prstGeom>
        </p:spPr>
      </p:pic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20FF8A86-8AA5-47F0-B29B-7016EE299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71" t="67064" r="6165" b="18501"/>
          <a:stretch/>
        </p:blipFill>
        <p:spPr>
          <a:xfrm>
            <a:off x="7208668" y="4998129"/>
            <a:ext cx="3471169" cy="772358"/>
          </a:xfrm>
          <a:prstGeom prst="rect">
            <a:avLst/>
          </a:prstGeom>
        </p:spPr>
      </p:pic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44496341-229E-4A24-B32E-972A9C39EA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71" t="67064" r="56947" b="18501"/>
          <a:stretch/>
        </p:blipFill>
        <p:spPr>
          <a:xfrm>
            <a:off x="7208668" y="4085056"/>
            <a:ext cx="186431" cy="772358"/>
          </a:xfrm>
          <a:prstGeom prst="rect">
            <a:avLst/>
          </a:prstGeom>
        </p:spPr>
      </p:pic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C85BA116-7422-4427-B5EE-96993DDBF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54" t="67064" r="55574" b="18501"/>
          <a:stretch/>
        </p:blipFill>
        <p:spPr>
          <a:xfrm>
            <a:off x="7537141" y="4085056"/>
            <a:ext cx="88777" cy="772358"/>
          </a:xfrm>
          <a:prstGeom prst="rect">
            <a:avLst/>
          </a:prstGeom>
        </p:spPr>
      </p:pic>
      <p:pic>
        <p:nvPicPr>
          <p:cNvPr id="8" name="內容版面配置區 3">
            <a:extLst>
              <a:ext uri="{FF2B5EF4-FFF2-40B4-BE49-F238E27FC236}">
                <a16:creationId xmlns:a16="http://schemas.microsoft.com/office/drawing/2014/main" id="{855E6936-D720-4368-8E52-240F36DB7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54" t="67064" r="55574" b="18501"/>
          <a:stretch/>
        </p:blipFill>
        <p:spPr>
          <a:xfrm>
            <a:off x="7767960" y="4085056"/>
            <a:ext cx="88777" cy="77235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B9C2663-C07E-48B0-8A8F-0F5864E236C5}"/>
              </a:ext>
            </a:extLst>
          </p:cNvPr>
          <p:cNvSpPr txBox="1"/>
          <p:nvPr/>
        </p:nvSpPr>
        <p:spPr>
          <a:xfrm>
            <a:off x="8096434" y="42865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10" name="右大括弧 9">
            <a:extLst>
              <a:ext uri="{FF2B5EF4-FFF2-40B4-BE49-F238E27FC236}">
                <a16:creationId xmlns:a16="http://schemas.microsoft.com/office/drawing/2014/main" id="{97204B0D-C11D-4BB1-A503-F2FD9AC95250}"/>
              </a:ext>
            </a:extLst>
          </p:cNvPr>
          <p:cNvSpPr/>
          <p:nvPr/>
        </p:nvSpPr>
        <p:spPr>
          <a:xfrm rot="5400000">
            <a:off x="8742285" y="4330085"/>
            <a:ext cx="408372" cy="32891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F0DD4-25C9-45AD-817D-AAAF3D8BE7F5}"/>
              </a:ext>
            </a:extLst>
          </p:cNvPr>
          <p:cNvSpPr txBox="1"/>
          <p:nvPr/>
        </p:nvSpPr>
        <p:spPr>
          <a:xfrm>
            <a:off x="8795814" y="623007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</a:t>
            </a:r>
            <a:endParaRPr lang="zh-TW" altLang="en-US" dirty="0"/>
          </a:p>
        </p:txBody>
      </p:sp>
      <p:sp>
        <p:nvSpPr>
          <p:cNvPr id="12" name="右大括弧 11">
            <a:extLst>
              <a:ext uri="{FF2B5EF4-FFF2-40B4-BE49-F238E27FC236}">
                <a16:creationId xmlns:a16="http://schemas.microsoft.com/office/drawing/2014/main" id="{AE9244FA-E5C6-400B-BD5E-B41CB301B292}"/>
              </a:ext>
            </a:extLst>
          </p:cNvPr>
          <p:cNvSpPr/>
          <p:nvPr/>
        </p:nvSpPr>
        <p:spPr>
          <a:xfrm rot="10800000">
            <a:off x="6798141" y="4104140"/>
            <a:ext cx="408372" cy="7723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4FC2609-B74D-414A-8622-F0E5031459B8}"/>
              </a:ext>
            </a:extLst>
          </p:cNvPr>
          <p:cNvSpPr txBox="1"/>
          <p:nvPr/>
        </p:nvSpPr>
        <p:spPr>
          <a:xfrm>
            <a:off x="6422772" y="43056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887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DC959-E134-4D62-A46D-9A256692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Keyword Transformer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3D803D4-E9DD-413C-A9BD-CDF7DD49D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18" y="1409767"/>
            <a:ext cx="6468254" cy="5350578"/>
          </a:xfrm>
          <a:prstGeom prst="rect">
            <a:avLst/>
          </a:prstGeom>
        </p:spPr>
      </p:pic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20FF8A86-8AA5-47F0-B29B-7016EE299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71" t="67064" r="6165" b="18501"/>
          <a:stretch/>
        </p:blipFill>
        <p:spPr>
          <a:xfrm>
            <a:off x="7208668" y="4998129"/>
            <a:ext cx="3471169" cy="772358"/>
          </a:xfrm>
          <a:prstGeom prst="rect">
            <a:avLst/>
          </a:prstGeom>
        </p:spPr>
      </p:pic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44496341-229E-4A24-B32E-972A9C39EA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71" t="67064" r="56947" b="18501"/>
          <a:stretch/>
        </p:blipFill>
        <p:spPr>
          <a:xfrm>
            <a:off x="7208668" y="4085056"/>
            <a:ext cx="186431" cy="772358"/>
          </a:xfrm>
          <a:prstGeom prst="rect">
            <a:avLst/>
          </a:prstGeom>
        </p:spPr>
      </p:pic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C85BA116-7422-4427-B5EE-96993DDBF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54" t="67064" r="55574" b="18501"/>
          <a:stretch/>
        </p:blipFill>
        <p:spPr>
          <a:xfrm>
            <a:off x="7537141" y="4085056"/>
            <a:ext cx="88777" cy="772358"/>
          </a:xfrm>
          <a:prstGeom prst="rect">
            <a:avLst/>
          </a:prstGeom>
        </p:spPr>
      </p:pic>
      <p:pic>
        <p:nvPicPr>
          <p:cNvPr id="8" name="內容版面配置區 3">
            <a:extLst>
              <a:ext uri="{FF2B5EF4-FFF2-40B4-BE49-F238E27FC236}">
                <a16:creationId xmlns:a16="http://schemas.microsoft.com/office/drawing/2014/main" id="{855E6936-D720-4368-8E52-240F36DB7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54" t="67064" r="55574" b="18501"/>
          <a:stretch/>
        </p:blipFill>
        <p:spPr>
          <a:xfrm>
            <a:off x="7767960" y="4085056"/>
            <a:ext cx="88777" cy="77235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B9C2663-C07E-48B0-8A8F-0F5864E236C5}"/>
              </a:ext>
            </a:extLst>
          </p:cNvPr>
          <p:cNvSpPr txBox="1"/>
          <p:nvPr/>
        </p:nvSpPr>
        <p:spPr>
          <a:xfrm>
            <a:off x="8096434" y="42865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10" name="右大括弧 9">
            <a:extLst>
              <a:ext uri="{FF2B5EF4-FFF2-40B4-BE49-F238E27FC236}">
                <a16:creationId xmlns:a16="http://schemas.microsoft.com/office/drawing/2014/main" id="{97204B0D-C11D-4BB1-A503-F2FD9AC95250}"/>
              </a:ext>
            </a:extLst>
          </p:cNvPr>
          <p:cNvSpPr/>
          <p:nvPr/>
        </p:nvSpPr>
        <p:spPr>
          <a:xfrm rot="5400000">
            <a:off x="8742285" y="4330085"/>
            <a:ext cx="408372" cy="32891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F0DD4-25C9-45AD-817D-AAAF3D8BE7F5}"/>
              </a:ext>
            </a:extLst>
          </p:cNvPr>
          <p:cNvSpPr txBox="1"/>
          <p:nvPr/>
        </p:nvSpPr>
        <p:spPr>
          <a:xfrm>
            <a:off x="8795814" y="623007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</a:t>
            </a:r>
            <a:endParaRPr lang="zh-TW" altLang="en-US" dirty="0"/>
          </a:p>
        </p:txBody>
      </p:sp>
      <p:sp>
        <p:nvSpPr>
          <p:cNvPr id="12" name="右大括弧 11">
            <a:extLst>
              <a:ext uri="{FF2B5EF4-FFF2-40B4-BE49-F238E27FC236}">
                <a16:creationId xmlns:a16="http://schemas.microsoft.com/office/drawing/2014/main" id="{AE9244FA-E5C6-400B-BD5E-B41CB301B292}"/>
              </a:ext>
            </a:extLst>
          </p:cNvPr>
          <p:cNvSpPr/>
          <p:nvPr/>
        </p:nvSpPr>
        <p:spPr>
          <a:xfrm rot="10800000">
            <a:off x="6798141" y="4104140"/>
            <a:ext cx="408372" cy="7723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4FC2609-B74D-414A-8622-F0E5031459B8}"/>
              </a:ext>
            </a:extLst>
          </p:cNvPr>
          <p:cNvSpPr txBox="1"/>
          <p:nvPr/>
        </p:nvSpPr>
        <p:spPr>
          <a:xfrm>
            <a:off x="6422772" y="43056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9D321C4-41BD-468F-97E2-E9C5BB34F398}"/>
              </a:ext>
            </a:extLst>
          </p:cNvPr>
          <p:cNvGrpSpPr/>
          <p:nvPr/>
        </p:nvGrpSpPr>
        <p:grpSpPr>
          <a:xfrm>
            <a:off x="8763341" y="4209031"/>
            <a:ext cx="1827719" cy="446870"/>
            <a:chOff x="8201742" y="2125500"/>
            <a:chExt cx="2812738" cy="687703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7D349A04-C5E9-4869-9F96-D80C66A89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1742" y="2125500"/>
              <a:ext cx="2806569" cy="687703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C909A4B-AC67-440C-A99D-83DD540EB5B7}"/>
                </a:ext>
              </a:extLst>
            </p:cNvPr>
            <p:cNvSpPr/>
            <p:nvPr/>
          </p:nvSpPr>
          <p:spPr>
            <a:xfrm>
              <a:off x="10593769" y="2484420"/>
              <a:ext cx="420711" cy="2752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5278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DC959-E134-4D62-A46D-9A256692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Keyword Transformer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3D803D4-E9DD-413C-A9BD-CDF7DD49D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18" y="1409767"/>
            <a:ext cx="6468254" cy="5350578"/>
          </a:xfrm>
          <a:prstGeom prst="rect">
            <a:avLst/>
          </a:prstGeom>
        </p:spPr>
      </p:pic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20FF8A86-8AA5-47F0-B29B-7016EE299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71" t="67064" r="6165" b="18501"/>
          <a:stretch/>
        </p:blipFill>
        <p:spPr>
          <a:xfrm rot="16200000">
            <a:off x="8163853" y="3648723"/>
            <a:ext cx="3471169" cy="772358"/>
          </a:xfrm>
          <a:prstGeom prst="rect">
            <a:avLst/>
          </a:prstGeom>
        </p:spPr>
      </p:pic>
      <p:sp>
        <p:nvSpPr>
          <p:cNvPr id="10" name="右大括弧 9">
            <a:extLst>
              <a:ext uri="{FF2B5EF4-FFF2-40B4-BE49-F238E27FC236}">
                <a16:creationId xmlns:a16="http://schemas.microsoft.com/office/drawing/2014/main" id="{97204B0D-C11D-4BB1-A503-F2FD9AC95250}"/>
              </a:ext>
            </a:extLst>
          </p:cNvPr>
          <p:cNvSpPr/>
          <p:nvPr/>
        </p:nvSpPr>
        <p:spPr>
          <a:xfrm rot="10800000">
            <a:off x="9023462" y="2390313"/>
            <a:ext cx="408372" cy="32891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F0DD4-25C9-45AD-817D-AAAF3D8BE7F5}"/>
              </a:ext>
            </a:extLst>
          </p:cNvPr>
          <p:cNvSpPr txBox="1"/>
          <p:nvPr/>
        </p:nvSpPr>
        <p:spPr>
          <a:xfrm>
            <a:off x="8645162" y="394123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</a:t>
            </a:r>
            <a:endParaRPr lang="zh-TW" altLang="en-US" dirty="0"/>
          </a:p>
        </p:txBody>
      </p:sp>
      <p:sp>
        <p:nvSpPr>
          <p:cNvPr id="12" name="右大括弧 11">
            <a:extLst>
              <a:ext uri="{FF2B5EF4-FFF2-40B4-BE49-F238E27FC236}">
                <a16:creationId xmlns:a16="http://schemas.microsoft.com/office/drawing/2014/main" id="{AE9244FA-E5C6-400B-BD5E-B41CB301B292}"/>
              </a:ext>
            </a:extLst>
          </p:cNvPr>
          <p:cNvSpPr/>
          <p:nvPr/>
        </p:nvSpPr>
        <p:spPr>
          <a:xfrm rot="5400000">
            <a:off x="9695252" y="5588493"/>
            <a:ext cx="408372" cy="7723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4FC2609-B74D-414A-8622-F0E5031459B8}"/>
              </a:ext>
            </a:extLst>
          </p:cNvPr>
          <p:cNvSpPr txBox="1"/>
          <p:nvPr/>
        </p:nvSpPr>
        <p:spPr>
          <a:xfrm>
            <a:off x="9754205" y="619445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9D321C4-41BD-468F-97E2-E9C5BB34F398}"/>
              </a:ext>
            </a:extLst>
          </p:cNvPr>
          <p:cNvGrpSpPr/>
          <p:nvPr/>
        </p:nvGrpSpPr>
        <p:grpSpPr>
          <a:xfrm>
            <a:off x="6612079" y="3486156"/>
            <a:ext cx="1827719" cy="446870"/>
            <a:chOff x="8201742" y="2125500"/>
            <a:chExt cx="2812738" cy="687703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7D349A04-C5E9-4869-9F96-D80C66A89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1742" y="2125500"/>
              <a:ext cx="2806569" cy="687703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C909A4B-AC67-440C-A99D-83DD540EB5B7}"/>
                </a:ext>
              </a:extLst>
            </p:cNvPr>
            <p:cNvSpPr/>
            <p:nvPr/>
          </p:nvSpPr>
          <p:spPr>
            <a:xfrm>
              <a:off x="10593769" y="2484420"/>
              <a:ext cx="420711" cy="2752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7" name="內容版面配置區 3">
            <a:extLst>
              <a:ext uri="{FF2B5EF4-FFF2-40B4-BE49-F238E27FC236}">
                <a16:creationId xmlns:a16="http://schemas.microsoft.com/office/drawing/2014/main" id="{F6C2F681-4B03-4BE3-8306-D309DF9EC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71" t="79252" r="6165" b="18501"/>
          <a:stretch/>
        </p:blipFill>
        <p:spPr>
          <a:xfrm rot="16200000">
            <a:off x="9092013" y="4024929"/>
            <a:ext cx="3471169" cy="120252"/>
          </a:xfrm>
          <a:prstGeom prst="rect">
            <a:avLst/>
          </a:prstGeom>
        </p:spPr>
      </p:pic>
      <p:pic>
        <p:nvPicPr>
          <p:cNvPr id="18" name="內容版面配置區 3">
            <a:extLst>
              <a:ext uri="{FF2B5EF4-FFF2-40B4-BE49-F238E27FC236}">
                <a16:creationId xmlns:a16="http://schemas.microsoft.com/office/drawing/2014/main" id="{A3F82D94-625F-4D76-B805-764C3645FD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71" t="79252" r="6165" b="18501"/>
          <a:stretch/>
        </p:blipFill>
        <p:spPr>
          <a:xfrm rot="16200000">
            <a:off x="9313955" y="4024929"/>
            <a:ext cx="3471169" cy="120252"/>
          </a:xfrm>
          <a:prstGeom prst="rect">
            <a:avLst/>
          </a:prstGeom>
        </p:spPr>
      </p:pic>
      <p:pic>
        <p:nvPicPr>
          <p:cNvPr id="19" name="內容版面配置區 3">
            <a:extLst>
              <a:ext uri="{FF2B5EF4-FFF2-40B4-BE49-F238E27FC236}">
                <a16:creationId xmlns:a16="http://schemas.microsoft.com/office/drawing/2014/main" id="{5E28B30B-3184-4A11-A485-750F66C83B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71" t="79252" r="6165" b="18501"/>
          <a:stretch/>
        </p:blipFill>
        <p:spPr>
          <a:xfrm rot="16200000">
            <a:off x="9552952" y="4024929"/>
            <a:ext cx="3471169" cy="120252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A3C5D7E6-C7F0-4FCA-B563-3165EC15C370}"/>
              </a:ext>
            </a:extLst>
          </p:cNvPr>
          <p:cNvSpPr txBox="1"/>
          <p:nvPr/>
        </p:nvSpPr>
        <p:spPr>
          <a:xfrm>
            <a:off x="11467407" y="412589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1F829F3-C532-461A-BFFE-FBD1838B23DD}"/>
              </a:ext>
            </a:extLst>
          </p:cNvPr>
          <p:cNvSpPr/>
          <p:nvPr/>
        </p:nvSpPr>
        <p:spPr>
          <a:xfrm>
            <a:off x="10354862" y="3808798"/>
            <a:ext cx="293865" cy="501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715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480</Words>
  <Application>Microsoft Office PowerPoint</Application>
  <PresentationFormat>寬螢幕</PresentationFormat>
  <Paragraphs>94</Paragraphs>
  <Slides>16</Slides>
  <Notes>1</Notes>
  <HiddenSlides>1</HiddenSlides>
  <MMClips>3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等线</vt:lpstr>
      <vt:lpstr>新細明體</vt:lpstr>
      <vt:lpstr>Arial</vt:lpstr>
      <vt:lpstr>Calibri</vt:lpstr>
      <vt:lpstr>Calibri Light</vt:lpstr>
      <vt:lpstr>Cambria Math</vt:lpstr>
      <vt:lpstr>Office 佈景主題</vt:lpstr>
      <vt:lpstr>KWS Final Report</vt:lpstr>
      <vt:lpstr>Outline</vt:lpstr>
      <vt:lpstr>KWS Introduction</vt:lpstr>
      <vt:lpstr>KWS Corpus</vt:lpstr>
      <vt:lpstr>KWS Corpus</vt:lpstr>
      <vt:lpstr>KWS Corpus</vt:lpstr>
      <vt:lpstr>Keyword Transformer</vt:lpstr>
      <vt:lpstr>Keyword Transformer</vt:lpstr>
      <vt:lpstr>Keyword Transformer</vt:lpstr>
      <vt:lpstr>Keyword Transformer</vt:lpstr>
      <vt:lpstr>Keyword Transformer</vt:lpstr>
      <vt:lpstr>Keyword Transformer</vt:lpstr>
      <vt:lpstr>PowerPoint 簡報</vt:lpstr>
      <vt:lpstr>Keyword Transformer</vt:lpstr>
      <vt:lpstr>My Task and Corpus</vt:lpstr>
      <vt:lpstr>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KWS Final Report</dc:title>
  <dc:creator>Wendy</dc:creator>
  <cp:lastModifiedBy>TSAI-LING CHENG</cp:lastModifiedBy>
  <cp:revision>20</cp:revision>
  <dcterms:created xsi:type="dcterms:W3CDTF">2022-08-15T15:06:32Z</dcterms:created>
  <dcterms:modified xsi:type="dcterms:W3CDTF">2022-08-25T06:00:08Z</dcterms:modified>
</cp:coreProperties>
</file>