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14"/>
  </p:notesMasterIdLst>
  <p:handoutMasterIdLst>
    <p:handoutMasterId r:id="rId15"/>
  </p:handoutMasterIdLst>
  <p:sldIdLst>
    <p:sldId id="345" r:id="rId3"/>
    <p:sldId id="349" r:id="rId4"/>
    <p:sldId id="351" r:id="rId5"/>
    <p:sldId id="374" r:id="rId6"/>
    <p:sldId id="375" r:id="rId7"/>
    <p:sldId id="376" r:id="rId8"/>
    <p:sldId id="377" r:id="rId9"/>
    <p:sldId id="378" r:id="rId10"/>
    <p:sldId id="380" r:id="rId11"/>
    <p:sldId id="352" r:id="rId12"/>
    <p:sldId id="369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5C3EF26-24B7-4CB6-ACC5-A9CC96F73EED}">
          <p14:sldIdLst>
            <p14:sldId id="345"/>
            <p14:sldId id="349"/>
            <p14:sldId id="351"/>
            <p14:sldId id="374"/>
            <p14:sldId id="375"/>
            <p14:sldId id="376"/>
            <p14:sldId id="377"/>
            <p14:sldId id="378"/>
            <p14:sldId id="380"/>
            <p14:sldId id="352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58" userDrawn="1">
          <p15:clr>
            <a:srgbClr val="A4A3A4"/>
          </p15:clr>
        </p15:guide>
        <p15:guide id="3" orient="horz" pos="3702" userDrawn="1">
          <p15:clr>
            <a:srgbClr val="A4A3A4"/>
          </p15:clr>
        </p15:guide>
        <p15:guide id="4" pos="597" userDrawn="1">
          <p15:clr>
            <a:srgbClr val="A4A3A4"/>
          </p15:clr>
        </p15:guide>
        <p15:guide id="5" pos="70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F4"/>
    <a:srgbClr val="FB5D5D"/>
    <a:srgbClr val="131313"/>
    <a:srgbClr val="000000"/>
    <a:srgbClr val="04B1E4"/>
    <a:srgbClr val="04A4D6"/>
    <a:srgbClr val="16BE1F"/>
    <a:srgbClr val="259F3F"/>
    <a:srgbClr val="3DD25D"/>
    <a:srgbClr val="270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2596" autoAdjust="0"/>
  </p:normalViewPr>
  <p:slideViewPr>
    <p:cSldViewPr snapToGrid="0" showGuides="1">
      <p:cViewPr varScale="1">
        <p:scale>
          <a:sx n="127" d="100"/>
          <a:sy n="127" d="100"/>
        </p:scale>
        <p:origin x="312" y="120"/>
      </p:cViewPr>
      <p:guideLst>
        <p:guide pos="3840"/>
        <p:guide orient="horz" pos="2258"/>
        <p:guide orient="horz" pos="3702"/>
        <p:guide pos="597"/>
        <p:guide pos="70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黑体" panose="02010609060101010101" charset="-122"/>
              </a:rPr>
              <a:t>2023/11/5</a:t>
            </a:fld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黑体" panose="02010609060101010101" charset="-122"/>
              </a:rPr>
              <a:t>‹#›</a:t>
            </a:fld>
            <a:endParaRPr lang="zh-CN" altLang="en-US"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865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C573953B-2527-47C1-84AE-17D6E485C3B9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C6001C6B-BD38-48B6-91DF-F5E596651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611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698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73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733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05666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80409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76971"/>
      </p:ext>
    </p:extLst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49482"/>
      </p:ext>
    </p:extLst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63892"/>
      </p:ext>
    </p:extLst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77614"/>
      </p:ext>
    </p:extLst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53379"/>
      </p:ext>
    </p:extLst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97422"/>
      </p:ext>
    </p:extLst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08491"/>
      </p:ext>
    </p:extLst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359978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99102"/>
      </p:ext>
    </p:extLst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67758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72521"/>
      </p:ext>
    </p:extLst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499396"/>
      </p:ext>
    </p:extLst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02835"/>
      </p:ext>
    </p:extLst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66997"/>
      </p:ext>
    </p:extLst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40352"/>
      </p:ext>
    </p:extLst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82287"/>
      </p:ext>
    </p:extLst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42177"/>
      </p:ext>
    </p:extLst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72614"/>
      </p:ext>
    </p:extLst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47733"/>
      </p:ext>
    </p:extLst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35528"/>
      </p:ext>
    </p:extLst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67587"/>
      </p:ext>
    </p:extLst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35473"/>
      </p:ext>
    </p:extLst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3993"/>
      </p:ext>
    </p:extLst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89164"/>
      </p:ext>
    </p:extLst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692015"/>
      </p:ext>
    </p:extLst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30079"/>
      </p:ext>
    </p:extLst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85828"/>
      </p:ext>
    </p:extLst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33068"/>
      </p:ext>
    </p:extLst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08484"/>
      </p:ext>
    </p:extLst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1131"/>
      </p:ext>
    </p:extLst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6754"/>
      </p:ext>
    </p:extLst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62747"/>
      </p:ext>
    </p:extLst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38827"/>
      </p:ext>
    </p:extLst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88134"/>
      </p:ext>
    </p:extLst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57329"/>
      </p:ext>
    </p:extLst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74279"/>
      </p:ext>
    </p:extLst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92245"/>
      </p:ext>
    </p:extLst>
  </p:cSld>
  <p:clrMapOvr>
    <a:masterClrMapping/>
  </p:clrMapOvr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06023"/>
      </p:ext>
    </p:extLst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00420"/>
      </p:ext>
    </p:extLst>
  </p:cSld>
  <p:clrMapOvr>
    <a:masterClrMapping/>
  </p:clrMapOvr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75536"/>
      </p:ext>
    </p:extLst>
  </p:cSld>
  <p:clrMapOvr>
    <a:masterClrMapping/>
  </p:clrMapOvr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78796"/>
      </p:ext>
    </p:extLst>
  </p:cSld>
  <p:clrMapOvr>
    <a:masterClrMapping/>
  </p:clrMapOvr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97491"/>
      </p:ext>
    </p:extLst>
  </p:cSld>
  <p:clrMapOvr>
    <a:masterClrMapping/>
  </p:clrMapOvr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31943"/>
      </p:ext>
    </p:extLst>
  </p:cSld>
  <p:clrMapOvr>
    <a:masterClrMapping/>
  </p:clrMapOvr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91712"/>
      </p:ext>
    </p:extLst>
  </p:cSld>
  <p:clrMapOvr>
    <a:masterClrMapping/>
  </p:clrMapOvr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29748"/>
      </p:ext>
    </p:extLst>
  </p:cSld>
  <p:clrMapOvr>
    <a:masterClrMapping/>
  </p:clrMapOvr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41447"/>
      </p:ext>
    </p:extLst>
  </p:cSld>
  <p:clrMapOvr>
    <a:masterClrMapping/>
  </p:clrMapOvr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551365665"/>
      </p:ext>
    </p:extLst>
  </p:cSld>
  <p:clrMapOvr>
    <a:masterClrMapping/>
  </p:clrMapOvr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03188"/>
      </p:ext>
    </p:extLst>
  </p:cSld>
  <p:clrMapOvr>
    <a:masterClrMapping/>
  </p:clrMapOvr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12192000" cy="4752975"/>
          </a:xfrm>
          <a:custGeom>
            <a:avLst/>
            <a:gdLst>
              <a:gd name="connsiteX0" fmla="*/ 0 w 12192000"/>
              <a:gd name="connsiteY0" fmla="*/ 0 h 4752975"/>
              <a:gd name="connsiteX1" fmla="*/ 12192000 w 12192000"/>
              <a:gd name="connsiteY1" fmla="*/ 0 h 4752975"/>
              <a:gd name="connsiteX2" fmla="*/ 12192000 w 12192000"/>
              <a:gd name="connsiteY2" fmla="*/ 4752975 h 4752975"/>
              <a:gd name="connsiteX3" fmla="*/ 0 w 12192000"/>
              <a:gd name="connsiteY3" fmla="*/ 4752975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52975">
                <a:moveTo>
                  <a:pt x="0" y="0"/>
                </a:moveTo>
                <a:lnTo>
                  <a:pt x="12192000" y="0"/>
                </a:lnTo>
                <a:lnTo>
                  <a:pt x="12192000" y="4752975"/>
                </a:lnTo>
                <a:lnTo>
                  <a:pt x="0" y="47529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0577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7687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38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15286"/>
      </p:ext>
    </p:extLst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47210"/>
      </p:ext>
    </p:extLst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07203"/>
      </p:ext>
    </p:extLst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黑体" panose="02010609060101010101" charset="-122"/>
              </a:defRPr>
            </a:lvl1pPr>
          </a:lstStyle>
          <a:p>
            <a:fld id="{297C79FE-DCC0-4620-A566-16CA7A0CE41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黑体" panose="02010609060101010101" charset="-122"/>
              </a:defRPr>
            </a:lvl1pPr>
          </a:lstStyle>
          <a:p>
            <a:fld id="{515A922F-1294-4387-9CB3-FCC8465D9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  <p:sldLayoutId id="2147483691" r:id="rId36"/>
    <p:sldLayoutId id="2147483692" r:id="rId37"/>
    <p:sldLayoutId id="2147483693" r:id="rId38"/>
    <p:sldLayoutId id="2147483694" r:id="rId39"/>
    <p:sldLayoutId id="2147483695" r:id="rId40"/>
    <p:sldLayoutId id="2147483696" r:id="rId41"/>
    <p:sldLayoutId id="2147483697" r:id="rId42"/>
    <p:sldLayoutId id="2147483698" r:id="rId43"/>
    <p:sldLayoutId id="2147483699" r:id="rId44"/>
    <p:sldLayoutId id="2147483700" r:id="rId45"/>
    <p:sldLayoutId id="2147483701" r:id="rId46"/>
    <p:sldLayoutId id="2147483702" r:id="rId47"/>
    <p:sldLayoutId id="2147483703" r:id="rId48"/>
    <p:sldLayoutId id="2147483704" r:id="rId49"/>
    <p:sldLayoutId id="2147483705" r:id="rId50"/>
    <p:sldLayoutId id="2147483706" r:id="rId51"/>
    <p:sldLayoutId id="2147483707" r:id="rId52"/>
    <p:sldLayoutId id="2147483708" r:id="rId53"/>
    <p:sldLayoutId id="2147483709" r:id="rId54"/>
    <p:sldLayoutId id="2147483710" r:id="rId55"/>
    <p:sldLayoutId id="2147483711" r:id="rId56"/>
    <p:sldLayoutId id="2147483712" r:id="rId57"/>
    <p:sldLayoutId id="2147483713" r:id="rId58"/>
    <p:sldLayoutId id="2147483654" r:id="rId59"/>
    <p:sldLayoutId id="2147483655" r:id="rId60"/>
    <p:sldLayoutId id="2147483656" r:id="rId61"/>
    <p:sldLayoutId id="2147483657" r:id="rId62"/>
    <p:sldLayoutId id="2147483658" r:id="rId63"/>
    <p:sldLayoutId id="2147483659" r:id="rId64"/>
    <p:sldLayoutId id="2147483660" r:id="rId65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08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3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7.xml"/><Relationship Id="rId7" Type="http://schemas.openxmlformats.org/officeDocument/2006/relationships/image" Target="../media/image3.jpe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8.jpeg"/><Relationship Id="rId5" Type="http://schemas.openxmlformats.org/officeDocument/2006/relationships/image" Target="../media/image10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7.jpeg"/><Relationship Id="rId5" Type="http://schemas.openxmlformats.org/officeDocument/2006/relationships/image" Target="../media/image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9.png"/><Relationship Id="rId5" Type="http://schemas.openxmlformats.org/officeDocument/2006/relationships/image" Target="../media/image17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7.jpeg"/><Relationship Id="rId5" Type="http://schemas.openxmlformats.org/officeDocument/2006/relationships/image" Target="../media/image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VCG41N488882816" descr="图片包含 游戏机, 灯光, 星星&#10;&#10;描述已自动生成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6026565" y="-55255"/>
            <a:ext cx="6110180" cy="6220691"/>
          </a:xfrm>
          <a:custGeom>
            <a:avLst/>
            <a:gdLst>
              <a:gd name="connsiteX0" fmla="*/ 6110180 w 6110180"/>
              <a:gd name="connsiteY0" fmla="*/ 1 h 6220691"/>
              <a:gd name="connsiteX1" fmla="*/ 6110180 w 6110180"/>
              <a:gd name="connsiteY1" fmla="*/ 6220691 h 6220691"/>
              <a:gd name="connsiteX2" fmla="*/ 0 w 6110180"/>
              <a:gd name="connsiteY2" fmla="*/ 6220690 h 6220691"/>
              <a:gd name="connsiteX3" fmla="*/ 0 w 6110180"/>
              <a:gd name="connsiteY3" fmla="*/ 0 h 622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0180" h="6220691">
                <a:moveTo>
                  <a:pt x="6110180" y="1"/>
                </a:moveTo>
                <a:lnTo>
                  <a:pt x="6110180" y="6220691"/>
                </a:lnTo>
                <a:lnTo>
                  <a:pt x="0" y="622069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623455" y="2489231"/>
            <a:ext cx="5167773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机器学习汇报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3455" y="2875002"/>
            <a:ext cx="51677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6600" dirty="0">
                <a:gradFill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黑体" panose="02010609060101010101" charset="-122"/>
                <a:sym typeface="Arial"/>
              </a:rPr>
              <a:t>主成分分析</a:t>
            </a:r>
          </a:p>
        </p:txBody>
      </p:sp>
      <p:sp>
        <p:nvSpPr>
          <p:cNvPr id="20" name="文本框 15"/>
          <p:cNvSpPr txBox="1"/>
          <p:nvPr>
            <p:custDataLst>
              <p:tags r:id="rId2"/>
            </p:custDataLst>
          </p:nvPr>
        </p:nvSpPr>
        <p:spPr>
          <a:xfrm>
            <a:off x="692117" y="4907114"/>
            <a:ext cx="4946073" cy="613373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PCA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Principal Component Analysis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，主成分分析）是一种常用的线性降维方法，它通过寻找数据中的主成分来将高维数据映射到低维空间。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16188" y="5914671"/>
            <a:ext cx="241545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A0DD6D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汇报人：游霄童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2023.11</a:t>
            </a:r>
            <a:endParaRPr lang="zh-CN" altLang="en-US" sz="1600" dirty="0">
              <a:solidFill>
                <a:schemeClr val="bg1"/>
              </a:soli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16247" y="4368769"/>
            <a:ext cx="4983772" cy="368157"/>
            <a:chOff x="884483" y="4009562"/>
            <a:chExt cx="4983772" cy="368157"/>
          </a:xfrm>
        </p:grpSpPr>
        <p:sp>
          <p:nvSpPr>
            <p:cNvPr id="19" name="文本框 6"/>
            <p:cNvSpPr txBox="1"/>
            <p:nvPr>
              <p:custDataLst>
                <p:tags r:id="rId3"/>
              </p:custDataLst>
            </p:nvPr>
          </p:nvSpPr>
          <p:spPr>
            <a:xfrm>
              <a:off x="884483" y="4052057"/>
              <a:ext cx="4982059" cy="29655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dist">
                <a:lnSpc>
                  <a:spcPct val="120000"/>
                </a:lnSpc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/>
                  <a:ea typeface="微软雅黑"/>
                  <a:cs typeface="黑体" panose="02010609060101010101" charset="-122"/>
                  <a:sym typeface="Arial"/>
                </a:rPr>
                <a:t>BIG DATA EMPOWERS TO CREATE A NEW ERA</a:t>
              </a:r>
              <a:endParaRPr lang="zh-CN" altLang="en-US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922182" y="4009562"/>
              <a:ext cx="4946073" cy="0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22182" y="4377719"/>
              <a:ext cx="4946073" cy="0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92117" y="343324"/>
            <a:ext cx="2263603" cy="482228"/>
            <a:chOff x="842776" y="343324"/>
            <a:chExt cx="2263603" cy="482228"/>
          </a:xfrm>
        </p:grpSpPr>
        <p:sp>
          <p:nvSpPr>
            <p:cNvPr id="27" name="文本框 26"/>
            <p:cNvSpPr txBox="1"/>
            <p:nvPr/>
          </p:nvSpPr>
          <p:spPr>
            <a:xfrm>
              <a:off x="842776" y="343324"/>
              <a:ext cx="121890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1" dirty="0">
                  <a:solidFill>
                    <a:schemeClr val="bg1"/>
                  </a:solidFill>
                  <a:latin typeface="Arial"/>
                  <a:ea typeface="微软雅黑"/>
                  <a:cs typeface="黑体" panose="02010609060101010101" charset="-122"/>
                  <a:sym typeface="Arial"/>
                </a:rPr>
                <a:t>UIOSUN</a:t>
              </a:r>
              <a:endParaRPr lang="zh-CN" altLang="en-US" sz="1050" b="1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2776" y="549962"/>
              <a:ext cx="2263603" cy="275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2379778" y="6083948"/>
            <a:ext cx="9332761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88"/>
          <p:cNvSpPr/>
          <p:nvPr/>
        </p:nvSpPr>
        <p:spPr>
          <a:xfrm>
            <a:off x="3949234" y="4110825"/>
            <a:ext cx="4054798" cy="2426407"/>
          </a:xfrm>
          <a:prstGeom prst="roundRect">
            <a:avLst>
              <a:gd name="adj" fmla="val 2729"/>
            </a:avLst>
          </a:prstGeom>
          <a:gradFill>
            <a:gsLst>
              <a:gs pos="0">
                <a:schemeClr val="accent2">
                  <a:alpha val="0"/>
                  <a:lumMod val="71000"/>
                </a:schemeClr>
              </a:gs>
              <a:gs pos="100000">
                <a:schemeClr val="accent2"/>
              </a:gs>
            </a:gsLst>
            <a:lin ang="16200000" scaled="1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0" y="0"/>
            <a:ext cx="834973" cy="924215"/>
          </a:xfrm>
          <a:custGeom>
            <a:avLst/>
            <a:gdLst>
              <a:gd name="connsiteX0" fmla="*/ 834973 w 834973"/>
              <a:gd name="connsiteY0" fmla="*/ 924215 h 924215"/>
              <a:gd name="connsiteX1" fmla="*/ 0 w 834973"/>
              <a:gd name="connsiteY1" fmla="*/ 924215 h 924215"/>
              <a:gd name="connsiteX2" fmla="*/ 0 w 834973"/>
              <a:gd name="connsiteY2" fmla="*/ 0 h 924215"/>
              <a:gd name="connsiteX3" fmla="*/ 834973 w 834973"/>
              <a:gd name="connsiteY3" fmla="*/ 0 h 92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73" h="924215">
                <a:moveTo>
                  <a:pt x="834973" y="924215"/>
                </a:moveTo>
                <a:lnTo>
                  <a:pt x="0" y="924215"/>
                </a:lnTo>
                <a:lnTo>
                  <a:pt x="0" y="0"/>
                </a:lnTo>
                <a:lnTo>
                  <a:pt x="834973" y="0"/>
                </a:lnTo>
                <a:close/>
              </a:path>
            </a:pathLst>
          </a:custGeom>
        </p:spPr>
      </p:pic>
      <p:cxnSp>
        <p:nvCxnSpPr>
          <p:cNvPr id="19" name="直接连接符 18"/>
          <p:cNvCxnSpPr/>
          <p:nvPr/>
        </p:nvCxnSpPr>
        <p:spPr>
          <a:xfrm flipH="1">
            <a:off x="-37055" y="924217"/>
            <a:ext cx="12229055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>
                    <a:alpha val="21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图形 14"/>
          <p:cNvSpPr/>
          <p:nvPr/>
        </p:nvSpPr>
        <p:spPr>
          <a:xfrm flipV="1">
            <a:off x="2513252" y="1736506"/>
            <a:ext cx="269606" cy="269686"/>
          </a:xfrm>
          <a:custGeom>
            <a:avLst/>
            <a:gdLst>
              <a:gd name="connsiteX0" fmla="*/ 50678 w 319218"/>
              <a:gd name="connsiteY0" fmla="*/ 61085 h 319313"/>
              <a:gd name="connsiteX1" fmla="*/ 50678 w 319218"/>
              <a:gd name="connsiteY1" fmla="*/ 61085 h 319313"/>
              <a:gd name="connsiteX2" fmla="*/ 60962 w 319218"/>
              <a:gd name="connsiteY2" fmla="*/ 61085 h 319313"/>
              <a:gd name="connsiteX3" fmla="*/ 60962 w 319218"/>
              <a:gd name="connsiteY3" fmla="*/ 50631 h 319313"/>
              <a:gd name="connsiteX4" fmla="*/ 19495 w 319218"/>
              <a:gd name="connsiteY4" fmla="*/ 9082 h 319313"/>
              <a:gd name="connsiteX5" fmla="*/ 9219 w 319218"/>
              <a:gd name="connsiteY5" fmla="*/ 9082 h 319313"/>
              <a:gd name="connsiteX6" fmla="*/ 9219 w 319218"/>
              <a:gd name="connsiteY6" fmla="*/ 19537 h 319313"/>
              <a:gd name="connsiteX7" fmla="*/ 50678 w 319218"/>
              <a:gd name="connsiteY7" fmla="*/ 61085 h 319313"/>
              <a:gd name="connsiteX8" fmla="*/ 73325 w 319218"/>
              <a:gd name="connsiteY8" fmla="*/ 38348 h 319313"/>
              <a:gd name="connsiteX9" fmla="*/ 73325 w 319218"/>
              <a:gd name="connsiteY9" fmla="*/ 38348 h 319313"/>
              <a:gd name="connsiteX10" fmla="*/ 83611 w 319218"/>
              <a:gd name="connsiteY10" fmla="*/ 38348 h 319313"/>
              <a:gd name="connsiteX11" fmla="*/ 83611 w 319218"/>
              <a:gd name="connsiteY11" fmla="*/ 27983 h 319313"/>
              <a:gd name="connsiteX12" fmla="*/ 65316 w 319218"/>
              <a:gd name="connsiteY12" fmla="*/ 9689 h 319313"/>
              <a:gd name="connsiteX13" fmla="*/ 55040 w 319218"/>
              <a:gd name="connsiteY13" fmla="*/ 9689 h 319313"/>
              <a:gd name="connsiteX14" fmla="*/ 55040 w 319218"/>
              <a:gd name="connsiteY14" fmla="*/ 20053 h 319313"/>
              <a:gd name="connsiteX15" fmla="*/ 73325 w 319218"/>
              <a:gd name="connsiteY15" fmla="*/ 38348 h 319313"/>
              <a:gd name="connsiteX16" fmla="*/ 68446 w 319218"/>
              <a:gd name="connsiteY16" fmla="*/ 135386 h 319313"/>
              <a:gd name="connsiteX17" fmla="*/ 68446 w 319218"/>
              <a:gd name="connsiteY17" fmla="*/ 135386 h 319313"/>
              <a:gd name="connsiteX18" fmla="*/ 66886 w 319218"/>
              <a:gd name="connsiteY18" fmla="*/ 114477 h 319313"/>
              <a:gd name="connsiteX19" fmla="*/ 114445 w 319218"/>
              <a:gd name="connsiteY19" fmla="*/ 66837 h 319313"/>
              <a:gd name="connsiteX20" fmla="*/ 135345 w 319218"/>
              <a:gd name="connsiteY20" fmla="*/ 68488 h 319313"/>
              <a:gd name="connsiteX21" fmla="*/ 160606 w 319218"/>
              <a:gd name="connsiteY21" fmla="*/ 73626 h 319313"/>
              <a:gd name="connsiteX22" fmla="*/ 164529 w 319218"/>
              <a:gd name="connsiteY22" fmla="*/ 74062 h 319313"/>
              <a:gd name="connsiteX23" fmla="*/ 176286 w 319218"/>
              <a:gd name="connsiteY23" fmla="*/ 61344 h 319313"/>
              <a:gd name="connsiteX24" fmla="*/ 170195 w 319218"/>
              <a:gd name="connsiteY24" fmla="*/ 33557 h 319313"/>
              <a:gd name="connsiteX25" fmla="*/ 165483 w 319218"/>
              <a:gd name="connsiteY25" fmla="*/ 24237 h 319313"/>
              <a:gd name="connsiteX26" fmla="*/ 185786 w 319218"/>
              <a:gd name="connsiteY26" fmla="*/ 23890 h 319313"/>
              <a:gd name="connsiteX27" fmla="*/ 216184 w 319218"/>
              <a:gd name="connsiteY27" fmla="*/ 39133 h 319313"/>
              <a:gd name="connsiteX28" fmla="*/ 216622 w 319218"/>
              <a:gd name="connsiteY28" fmla="*/ 39659 h 319313"/>
              <a:gd name="connsiteX29" fmla="*/ 231864 w 319218"/>
              <a:gd name="connsiteY29" fmla="*/ 67702 h 319313"/>
              <a:gd name="connsiteX30" fmla="*/ 229421 w 319218"/>
              <a:gd name="connsiteY30" fmla="*/ 99761 h 319313"/>
              <a:gd name="connsiteX31" fmla="*/ 232730 w 319218"/>
              <a:gd name="connsiteY31" fmla="*/ 112998 h 319313"/>
              <a:gd name="connsiteX32" fmla="*/ 236566 w 319218"/>
              <a:gd name="connsiteY32" fmla="*/ 116663 h 319313"/>
              <a:gd name="connsiteX33" fmla="*/ 239616 w 319218"/>
              <a:gd name="connsiteY33" fmla="*/ 119795 h 319313"/>
              <a:gd name="connsiteX34" fmla="*/ 240053 w 319218"/>
              <a:gd name="connsiteY34" fmla="*/ 120231 h 319313"/>
              <a:gd name="connsiteX35" fmla="*/ 287086 w 319218"/>
              <a:gd name="connsiteY35" fmla="*/ 201410 h 319313"/>
              <a:gd name="connsiteX36" fmla="*/ 288826 w 319218"/>
              <a:gd name="connsiteY36" fmla="*/ 288956 h 319313"/>
              <a:gd name="connsiteX37" fmla="*/ 201547 w 319218"/>
              <a:gd name="connsiteY37" fmla="*/ 287128 h 319313"/>
              <a:gd name="connsiteX38" fmla="*/ 120190 w 319218"/>
              <a:gd name="connsiteY38" fmla="*/ 240005 h 319313"/>
              <a:gd name="connsiteX39" fmla="*/ 116791 w 319218"/>
              <a:gd name="connsiteY39" fmla="*/ 236696 h 319313"/>
              <a:gd name="connsiteX40" fmla="*/ 116712 w 319218"/>
              <a:gd name="connsiteY40" fmla="*/ 236696 h 319313"/>
              <a:gd name="connsiteX41" fmla="*/ 113402 w 319218"/>
              <a:gd name="connsiteY41" fmla="*/ 233030 h 319313"/>
              <a:gd name="connsiteX42" fmla="*/ 99719 w 319218"/>
              <a:gd name="connsiteY42" fmla="*/ 229462 h 319313"/>
              <a:gd name="connsiteX43" fmla="*/ 67751 w 319218"/>
              <a:gd name="connsiteY43" fmla="*/ 231817 h 319313"/>
              <a:gd name="connsiteX44" fmla="*/ 39618 w 319218"/>
              <a:gd name="connsiteY44" fmla="*/ 216573 h 319313"/>
              <a:gd name="connsiteX45" fmla="*/ 39618 w 319218"/>
              <a:gd name="connsiteY45" fmla="*/ 216653 h 319313"/>
              <a:gd name="connsiteX46" fmla="*/ 23848 w 319218"/>
              <a:gd name="connsiteY46" fmla="*/ 185648 h 319313"/>
              <a:gd name="connsiteX47" fmla="*/ 24205 w 319218"/>
              <a:gd name="connsiteY47" fmla="*/ 165436 h 319313"/>
              <a:gd name="connsiteX48" fmla="*/ 33606 w 319218"/>
              <a:gd name="connsiteY48" fmla="*/ 170146 h 319313"/>
              <a:gd name="connsiteX49" fmla="*/ 61132 w 319218"/>
              <a:gd name="connsiteY49" fmla="*/ 176328 h 319313"/>
              <a:gd name="connsiteX50" fmla="*/ 65137 w 319218"/>
              <a:gd name="connsiteY50" fmla="*/ 175721 h 319313"/>
              <a:gd name="connsiteX51" fmla="*/ 73673 w 319218"/>
              <a:gd name="connsiteY51" fmla="*/ 160736 h 319313"/>
              <a:gd name="connsiteX52" fmla="*/ 68446 w 319218"/>
              <a:gd name="connsiteY52" fmla="*/ 135386 h 319313"/>
              <a:gd name="connsiteX53" fmla="*/ 42490 w 319218"/>
              <a:gd name="connsiteY53" fmla="*/ 110303 h 319313"/>
              <a:gd name="connsiteX54" fmla="*/ 42490 w 319218"/>
              <a:gd name="connsiteY54" fmla="*/ 110303 h 319313"/>
              <a:gd name="connsiteX55" fmla="*/ 44239 w 319218"/>
              <a:gd name="connsiteY55" fmla="*/ 138605 h 319313"/>
              <a:gd name="connsiteX56" fmla="*/ 45719 w 319218"/>
              <a:gd name="connsiteY56" fmla="*/ 148543 h 319313"/>
              <a:gd name="connsiteX57" fmla="*/ 43105 w 319218"/>
              <a:gd name="connsiteY57" fmla="*/ 147499 h 319313"/>
              <a:gd name="connsiteX58" fmla="*/ 26551 w 319218"/>
              <a:gd name="connsiteY58" fmla="*/ 136867 h 319313"/>
              <a:gd name="connsiteX59" fmla="*/ 9219 w 319218"/>
              <a:gd name="connsiteY59" fmla="*/ 137473 h 319313"/>
              <a:gd name="connsiteX60" fmla="*/ 7123 w 319218"/>
              <a:gd name="connsiteY60" fmla="*/ 140702 h 319313"/>
              <a:gd name="connsiteX61" fmla="*/ -360 w 319218"/>
              <a:gd name="connsiteY61" fmla="*/ 189564 h 319313"/>
              <a:gd name="connsiteX62" fmla="*/ 22287 w 319218"/>
              <a:gd name="connsiteY62" fmla="*/ 233904 h 319313"/>
              <a:gd name="connsiteX63" fmla="*/ 22287 w 319218"/>
              <a:gd name="connsiteY63" fmla="*/ 233904 h 319313"/>
              <a:gd name="connsiteX64" fmla="*/ 22287 w 319218"/>
              <a:gd name="connsiteY64" fmla="*/ 233904 h 319313"/>
              <a:gd name="connsiteX65" fmla="*/ 62524 w 319218"/>
              <a:gd name="connsiteY65" fmla="*/ 255944 h 319313"/>
              <a:gd name="connsiteX66" fmla="*/ 100504 w 319218"/>
              <a:gd name="connsiteY66" fmla="*/ 254981 h 319313"/>
              <a:gd name="connsiteX67" fmla="*/ 102769 w 319218"/>
              <a:gd name="connsiteY67" fmla="*/ 257247 h 319313"/>
              <a:gd name="connsiteX68" fmla="*/ 102947 w 319218"/>
              <a:gd name="connsiteY68" fmla="*/ 257595 h 319313"/>
              <a:gd name="connsiteX69" fmla="*/ 102769 w 319218"/>
              <a:gd name="connsiteY69" fmla="*/ 257595 h 319313"/>
              <a:gd name="connsiteX70" fmla="*/ 195106 w 319218"/>
              <a:gd name="connsiteY70" fmla="*/ 310819 h 319313"/>
              <a:gd name="connsiteX71" fmla="*/ 302072 w 319218"/>
              <a:gd name="connsiteY71" fmla="*/ 310819 h 319313"/>
              <a:gd name="connsiteX72" fmla="*/ 310867 w 319218"/>
              <a:gd name="connsiteY72" fmla="*/ 302113 h 319313"/>
              <a:gd name="connsiteX73" fmla="*/ 310867 w 319218"/>
              <a:gd name="connsiteY73" fmla="*/ 301935 h 319313"/>
              <a:gd name="connsiteX74" fmla="*/ 310867 w 319218"/>
              <a:gd name="connsiteY74" fmla="*/ 301846 h 319313"/>
              <a:gd name="connsiteX75" fmla="*/ 310777 w 319218"/>
              <a:gd name="connsiteY75" fmla="*/ 195138 h 319313"/>
              <a:gd name="connsiteX76" fmla="*/ 257473 w 319218"/>
              <a:gd name="connsiteY76" fmla="*/ 102900 h 319313"/>
              <a:gd name="connsiteX77" fmla="*/ 256689 w 319218"/>
              <a:gd name="connsiteY77" fmla="*/ 102027 h 319313"/>
              <a:gd name="connsiteX78" fmla="*/ 254949 w 319218"/>
              <a:gd name="connsiteY78" fmla="*/ 100457 h 319313"/>
              <a:gd name="connsiteX79" fmla="*/ 255903 w 319218"/>
              <a:gd name="connsiteY79" fmla="*/ 62475 h 319313"/>
              <a:gd name="connsiteX80" fmla="*/ 233953 w 319218"/>
              <a:gd name="connsiteY80" fmla="*/ 22319 h 319313"/>
              <a:gd name="connsiteX81" fmla="*/ 233256 w 319218"/>
              <a:gd name="connsiteY81" fmla="*/ 21624 h 319313"/>
              <a:gd name="connsiteX82" fmla="*/ 189613 w 319218"/>
              <a:gd name="connsiteY82" fmla="*/ -408 h 319313"/>
              <a:gd name="connsiteX83" fmla="*/ 140223 w 319218"/>
              <a:gd name="connsiteY83" fmla="*/ 7254 h 319313"/>
              <a:gd name="connsiteX84" fmla="*/ 134827 w 319218"/>
              <a:gd name="connsiteY84" fmla="*/ 23720 h 319313"/>
              <a:gd name="connsiteX85" fmla="*/ 136914 w 319218"/>
              <a:gd name="connsiteY85" fmla="*/ 26593 h 319313"/>
              <a:gd name="connsiteX86" fmla="*/ 147546 w 319218"/>
              <a:gd name="connsiteY86" fmla="*/ 43057 h 319313"/>
              <a:gd name="connsiteX87" fmla="*/ 148590 w 319218"/>
              <a:gd name="connsiteY87" fmla="*/ 45751 h 319313"/>
              <a:gd name="connsiteX88" fmla="*/ 138485 w 319218"/>
              <a:gd name="connsiteY88" fmla="*/ 44190 h 319313"/>
              <a:gd name="connsiteX89" fmla="*/ 109219 w 319218"/>
              <a:gd name="connsiteY89" fmla="*/ 42532 h 319313"/>
              <a:gd name="connsiteX90" fmla="*/ 100683 w 319218"/>
              <a:gd name="connsiteY90" fmla="*/ 45930 h 319313"/>
              <a:gd name="connsiteX91" fmla="*/ 100683 w 319218"/>
              <a:gd name="connsiteY91" fmla="*/ 45930 h 319313"/>
              <a:gd name="connsiteX92" fmla="*/ 45888 w 319218"/>
              <a:gd name="connsiteY92" fmla="*/ 100634 h 319313"/>
              <a:gd name="connsiteX93" fmla="*/ 42490 w 319218"/>
              <a:gd name="connsiteY93" fmla="*/ 110303 h 319313"/>
              <a:gd name="connsiteX94" fmla="*/ 211305 w 319218"/>
              <a:gd name="connsiteY94" fmla="*/ 242272 h 319313"/>
              <a:gd name="connsiteX95" fmla="*/ 211305 w 319218"/>
              <a:gd name="connsiteY95" fmla="*/ 242272 h 319313"/>
              <a:gd name="connsiteX96" fmla="*/ 180300 w 319218"/>
              <a:gd name="connsiteY96" fmla="*/ 211257 h 319313"/>
              <a:gd name="connsiteX97" fmla="*/ 211305 w 319218"/>
              <a:gd name="connsiteY97" fmla="*/ 180422 h 319313"/>
              <a:gd name="connsiteX98" fmla="*/ 242319 w 319218"/>
              <a:gd name="connsiteY98" fmla="*/ 211257 h 319313"/>
              <a:gd name="connsiteX99" fmla="*/ 211305 w 319218"/>
              <a:gd name="connsiteY99" fmla="*/ 242272 h 319313"/>
              <a:gd name="connsiteX100" fmla="*/ 257036 w 319218"/>
              <a:gd name="connsiteY100" fmla="*/ 211257 h 319313"/>
              <a:gd name="connsiteX101" fmla="*/ 257036 w 319218"/>
              <a:gd name="connsiteY101" fmla="*/ 211257 h 319313"/>
              <a:gd name="connsiteX102" fmla="*/ 211305 w 319218"/>
              <a:gd name="connsiteY102" fmla="*/ 165615 h 319313"/>
              <a:gd name="connsiteX103" fmla="*/ 165483 w 319218"/>
              <a:gd name="connsiteY103" fmla="*/ 211257 h 319313"/>
              <a:gd name="connsiteX104" fmla="*/ 211305 w 319218"/>
              <a:gd name="connsiteY104" fmla="*/ 256900 h 319313"/>
              <a:gd name="connsiteX105" fmla="*/ 257036 w 319218"/>
              <a:gd name="connsiteY105" fmla="*/ 211257 h 319313"/>
              <a:gd name="connsiteX106" fmla="*/ 28031 w 319218"/>
              <a:gd name="connsiteY106" fmla="*/ 83562 h 319313"/>
              <a:gd name="connsiteX107" fmla="*/ 38316 w 319218"/>
              <a:gd name="connsiteY107" fmla="*/ 83562 h 319313"/>
              <a:gd name="connsiteX108" fmla="*/ 38316 w 319218"/>
              <a:gd name="connsiteY108" fmla="*/ 73108 h 319313"/>
              <a:gd name="connsiteX109" fmla="*/ 20111 w 319218"/>
              <a:gd name="connsiteY109" fmla="*/ 54983 h 319313"/>
              <a:gd name="connsiteX110" fmla="*/ 9657 w 319218"/>
              <a:gd name="connsiteY110" fmla="*/ 54983 h 319313"/>
              <a:gd name="connsiteX111" fmla="*/ 9657 w 319218"/>
              <a:gd name="connsiteY111" fmla="*/ 65437 h 319313"/>
              <a:gd name="connsiteX112" fmla="*/ 28031 w 319218"/>
              <a:gd name="connsiteY112" fmla="*/ 83562 h 319313"/>
              <a:gd name="connsiteX113" fmla="*/ 28031 w 319218"/>
              <a:gd name="connsiteY113" fmla="*/ 83562 h 31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19218" h="319313">
                <a:moveTo>
                  <a:pt x="50678" y="61085"/>
                </a:moveTo>
                <a:lnTo>
                  <a:pt x="50678" y="61085"/>
                </a:lnTo>
                <a:cubicBezTo>
                  <a:pt x="53471" y="63877"/>
                  <a:pt x="58082" y="63877"/>
                  <a:pt x="60962" y="61085"/>
                </a:cubicBezTo>
                <a:cubicBezTo>
                  <a:pt x="63925" y="58123"/>
                  <a:pt x="63925" y="53503"/>
                  <a:pt x="60962" y="50631"/>
                </a:cubicBezTo>
                <a:lnTo>
                  <a:pt x="19495" y="9082"/>
                </a:lnTo>
                <a:cubicBezTo>
                  <a:pt x="16623" y="6211"/>
                  <a:pt x="12003" y="6211"/>
                  <a:pt x="9219" y="9082"/>
                </a:cubicBezTo>
                <a:cubicBezTo>
                  <a:pt x="6169" y="12044"/>
                  <a:pt x="6169" y="16665"/>
                  <a:pt x="9219" y="19537"/>
                </a:cubicBezTo>
                <a:lnTo>
                  <a:pt x="50678" y="61085"/>
                </a:lnTo>
                <a:close/>
                <a:moveTo>
                  <a:pt x="73325" y="38348"/>
                </a:moveTo>
                <a:lnTo>
                  <a:pt x="73325" y="38348"/>
                </a:lnTo>
                <a:cubicBezTo>
                  <a:pt x="76118" y="41221"/>
                  <a:pt x="80729" y="41221"/>
                  <a:pt x="83611" y="38348"/>
                </a:cubicBezTo>
                <a:cubicBezTo>
                  <a:pt x="86572" y="35475"/>
                  <a:pt x="86572" y="30856"/>
                  <a:pt x="83611" y="27983"/>
                </a:cubicBezTo>
                <a:lnTo>
                  <a:pt x="65316" y="9689"/>
                </a:lnTo>
                <a:cubicBezTo>
                  <a:pt x="62444" y="6906"/>
                  <a:pt x="57823" y="6906"/>
                  <a:pt x="55040" y="9689"/>
                </a:cubicBezTo>
                <a:cubicBezTo>
                  <a:pt x="52079" y="12481"/>
                  <a:pt x="52079" y="17360"/>
                  <a:pt x="55040" y="20053"/>
                </a:cubicBezTo>
                <a:lnTo>
                  <a:pt x="73325" y="38348"/>
                </a:lnTo>
                <a:close/>
                <a:moveTo>
                  <a:pt x="68446" y="135386"/>
                </a:moveTo>
                <a:lnTo>
                  <a:pt x="68446" y="135386"/>
                </a:lnTo>
                <a:cubicBezTo>
                  <a:pt x="67581" y="128420"/>
                  <a:pt x="67055" y="121364"/>
                  <a:pt x="66886" y="114477"/>
                </a:cubicBezTo>
                <a:lnTo>
                  <a:pt x="114445" y="66837"/>
                </a:lnTo>
                <a:cubicBezTo>
                  <a:pt x="121412" y="67007"/>
                  <a:pt x="128378" y="67614"/>
                  <a:pt x="135345" y="68488"/>
                </a:cubicBezTo>
                <a:cubicBezTo>
                  <a:pt x="143800" y="69620"/>
                  <a:pt x="152336" y="71191"/>
                  <a:pt x="160606" y="73626"/>
                </a:cubicBezTo>
                <a:cubicBezTo>
                  <a:pt x="161826" y="73973"/>
                  <a:pt x="163218" y="74152"/>
                  <a:pt x="164529" y="74062"/>
                </a:cubicBezTo>
                <a:cubicBezTo>
                  <a:pt x="171238" y="73893"/>
                  <a:pt x="176634" y="68140"/>
                  <a:pt x="176286" y="61344"/>
                </a:cubicBezTo>
                <a:cubicBezTo>
                  <a:pt x="175938" y="51852"/>
                  <a:pt x="173852" y="42532"/>
                  <a:pt x="170195" y="33557"/>
                </a:cubicBezTo>
                <a:cubicBezTo>
                  <a:pt x="168793" y="30508"/>
                  <a:pt x="167233" y="27288"/>
                  <a:pt x="165483" y="24237"/>
                </a:cubicBezTo>
                <a:cubicBezTo>
                  <a:pt x="172112" y="22756"/>
                  <a:pt x="178989" y="22587"/>
                  <a:pt x="185786" y="23890"/>
                </a:cubicBezTo>
                <a:cubicBezTo>
                  <a:pt x="196846" y="25718"/>
                  <a:pt x="207469" y="30686"/>
                  <a:pt x="216184" y="39133"/>
                </a:cubicBezTo>
                <a:lnTo>
                  <a:pt x="216622" y="39659"/>
                </a:lnTo>
                <a:cubicBezTo>
                  <a:pt x="224719" y="47580"/>
                  <a:pt x="229690" y="57517"/>
                  <a:pt x="231864" y="67702"/>
                </a:cubicBezTo>
                <a:cubicBezTo>
                  <a:pt x="234300" y="78335"/>
                  <a:pt x="233345" y="89484"/>
                  <a:pt x="229421" y="99761"/>
                </a:cubicBezTo>
                <a:cubicBezTo>
                  <a:pt x="227682" y="104114"/>
                  <a:pt x="228903" y="109600"/>
                  <a:pt x="232730" y="112998"/>
                </a:cubicBezTo>
                <a:lnTo>
                  <a:pt x="236566" y="116663"/>
                </a:lnTo>
                <a:lnTo>
                  <a:pt x="239616" y="119795"/>
                </a:lnTo>
                <a:lnTo>
                  <a:pt x="240053" y="120231"/>
                </a:lnTo>
                <a:cubicBezTo>
                  <a:pt x="263566" y="143575"/>
                  <a:pt x="279246" y="171885"/>
                  <a:pt x="287086" y="201410"/>
                </a:cubicBezTo>
                <a:cubicBezTo>
                  <a:pt x="294757" y="229899"/>
                  <a:pt x="295454" y="260119"/>
                  <a:pt x="288826" y="288956"/>
                </a:cubicBezTo>
                <a:cubicBezTo>
                  <a:pt x="260087" y="295405"/>
                  <a:pt x="230116" y="294700"/>
                  <a:pt x="201547" y="287128"/>
                </a:cubicBezTo>
                <a:cubicBezTo>
                  <a:pt x="171754" y="279111"/>
                  <a:pt x="143533" y="263349"/>
                  <a:pt x="120190" y="240005"/>
                </a:cubicBezTo>
                <a:lnTo>
                  <a:pt x="116791" y="236696"/>
                </a:lnTo>
                <a:lnTo>
                  <a:pt x="116712" y="236696"/>
                </a:lnTo>
                <a:lnTo>
                  <a:pt x="113402" y="233030"/>
                </a:lnTo>
                <a:cubicBezTo>
                  <a:pt x="110084" y="229115"/>
                  <a:pt x="104687" y="227455"/>
                  <a:pt x="99719" y="229462"/>
                </a:cubicBezTo>
                <a:cubicBezTo>
                  <a:pt x="89443" y="233378"/>
                  <a:pt x="78205" y="234083"/>
                  <a:pt x="67751" y="231817"/>
                </a:cubicBezTo>
                <a:cubicBezTo>
                  <a:pt x="57475" y="229721"/>
                  <a:pt x="47628" y="224583"/>
                  <a:pt x="39618" y="216573"/>
                </a:cubicBezTo>
                <a:lnTo>
                  <a:pt x="39618" y="216653"/>
                </a:lnTo>
                <a:cubicBezTo>
                  <a:pt x="30824" y="207859"/>
                  <a:pt x="25597" y="197146"/>
                  <a:pt x="23848" y="185648"/>
                </a:cubicBezTo>
                <a:cubicBezTo>
                  <a:pt x="22715" y="179110"/>
                  <a:pt x="22804" y="172144"/>
                  <a:pt x="24205" y="165436"/>
                </a:cubicBezTo>
                <a:cubicBezTo>
                  <a:pt x="27336" y="167185"/>
                  <a:pt x="30475" y="168834"/>
                  <a:pt x="33606" y="170146"/>
                </a:cubicBezTo>
                <a:cubicBezTo>
                  <a:pt x="42490" y="173803"/>
                  <a:pt x="51722" y="175721"/>
                  <a:pt x="61132" y="176328"/>
                </a:cubicBezTo>
                <a:cubicBezTo>
                  <a:pt x="62444" y="176328"/>
                  <a:pt x="63925" y="176237"/>
                  <a:pt x="65137" y="175721"/>
                </a:cubicBezTo>
                <a:cubicBezTo>
                  <a:pt x="71765" y="174150"/>
                  <a:pt x="75422" y="167185"/>
                  <a:pt x="73673" y="160736"/>
                </a:cubicBezTo>
                <a:cubicBezTo>
                  <a:pt x="71408" y="152370"/>
                  <a:pt x="69669" y="143833"/>
                  <a:pt x="68446" y="135386"/>
                </a:cubicBezTo>
                <a:close/>
                <a:moveTo>
                  <a:pt x="42490" y="110303"/>
                </a:moveTo>
                <a:lnTo>
                  <a:pt x="42490" y="110303"/>
                </a:lnTo>
                <a:cubicBezTo>
                  <a:pt x="42490" y="119795"/>
                  <a:pt x="43017" y="129115"/>
                  <a:pt x="44239" y="138605"/>
                </a:cubicBezTo>
                <a:cubicBezTo>
                  <a:pt x="44756" y="141925"/>
                  <a:pt x="45104" y="145233"/>
                  <a:pt x="45719" y="148543"/>
                </a:cubicBezTo>
                <a:lnTo>
                  <a:pt x="43105" y="147499"/>
                </a:lnTo>
                <a:cubicBezTo>
                  <a:pt x="37093" y="145054"/>
                  <a:pt x="31519" y="141488"/>
                  <a:pt x="26551" y="136867"/>
                </a:cubicBezTo>
                <a:cubicBezTo>
                  <a:pt x="21591" y="132335"/>
                  <a:pt x="13831" y="132602"/>
                  <a:pt x="9219" y="137473"/>
                </a:cubicBezTo>
                <a:cubicBezTo>
                  <a:pt x="8346" y="138605"/>
                  <a:pt x="7560" y="139569"/>
                  <a:pt x="7123" y="140702"/>
                </a:cubicBezTo>
                <a:cubicBezTo>
                  <a:pt x="-538" y="155946"/>
                  <a:pt x="-2974" y="173107"/>
                  <a:pt x="-360" y="189564"/>
                </a:cubicBezTo>
                <a:cubicBezTo>
                  <a:pt x="2253" y="205941"/>
                  <a:pt x="9737" y="221363"/>
                  <a:pt x="22287" y="233904"/>
                </a:cubicBezTo>
                <a:lnTo>
                  <a:pt x="22287" y="233904"/>
                </a:lnTo>
                <a:lnTo>
                  <a:pt x="22287" y="233904"/>
                </a:lnTo>
                <a:cubicBezTo>
                  <a:pt x="33606" y="245490"/>
                  <a:pt x="47806" y="252716"/>
                  <a:pt x="62524" y="255944"/>
                </a:cubicBezTo>
                <a:cubicBezTo>
                  <a:pt x="75074" y="258558"/>
                  <a:pt x="87963" y="258211"/>
                  <a:pt x="100504" y="254981"/>
                </a:cubicBezTo>
                <a:lnTo>
                  <a:pt x="102769" y="257247"/>
                </a:lnTo>
                <a:lnTo>
                  <a:pt x="102947" y="257595"/>
                </a:lnTo>
                <a:lnTo>
                  <a:pt x="102769" y="257595"/>
                </a:lnTo>
                <a:cubicBezTo>
                  <a:pt x="129253" y="283908"/>
                  <a:pt x="161309" y="301757"/>
                  <a:pt x="195106" y="310819"/>
                </a:cubicBezTo>
                <a:cubicBezTo>
                  <a:pt x="230116" y="320319"/>
                  <a:pt x="267053" y="320319"/>
                  <a:pt x="302072" y="310819"/>
                </a:cubicBezTo>
                <a:cubicBezTo>
                  <a:pt x="306514" y="309686"/>
                  <a:pt x="309734" y="306289"/>
                  <a:pt x="310867" y="302113"/>
                </a:cubicBezTo>
                <a:lnTo>
                  <a:pt x="310867" y="301935"/>
                </a:lnTo>
                <a:lnTo>
                  <a:pt x="310867" y="301846"/>
                </a:lnTo>
                <a:cubicBezTo>
                  <a:pt x="320188" y="266917"/>
                  <a:pt x="320188" y="230069"/>
                  <a:pt x="310777" y="195138"/>
                </a:cubicBezTo>
                <a:cubicBezTo>
                  <a:pt x="301724" y="161431"/>
                  <a:pt x="283867" y="129204"/>
                  <a:pt x="257473" y="102900"/>
                </a:cubicBezTo>
                <a:lnTo>
                  <a:pt x="256689" y="102027"/>
                </a:lnTo>
                <a:lnTo>
                  <a:pt x="254949" y="100457"/>
                </a:lnTo>
                <a:cubicBezTo>
                  <a:pt x="258348" y="88084"/>
                  <a:pt x="258606" y="75026"/>
                  <a:pt x="255903" y="62475"/>
                </a:cubicBezTo>
                <a:cubicBezTo>
                  <a:pt x="252773" y="47848"/>
                  <a:pt x="245450" y="33737"/>
                  <a:pt x="233953" y="22319"/>
                </a:cubicBezTo>
                <a:lnTo>
                  <a:pt x="233256" y="21624"/>
                </a:lnTo>
                <a:cubicBezTo>
                  <a:pt x="220885" y="9609"/>
                  <a:pt x="205560" y="2197"/>
                  <a:pt x="189613" y="-408"/>
                </a:cubicBezTo>
                <a:cubicBezTo>
                  <a:pt x="172977" y="-2942"/>
                  <a:pt x="155735" y="-497"/>
                  <a:pt x="140223" y="7254"/>
                </a:cubicBezTo>
                <a:cubicBezTo>
                  <a:pt x="134300" y="10215"/>
                  <a:pt x="131865" y="17708"/>
                  <a:pt x="134827" y="23720"/>
                </a:cubicBezTo>
                <a:cubicBezTo>
                  <a:pt x="135345" y="24675"/>
                  <a:pt x="136049" y="25718"/>
                  <a:pt x="136914" y="26593"/>
                </a:cubicBezTo>
                <a:cubicBezTo>
                  <a:pt x="141446" y="31472"/>
                  <a:pt x="145103" y="37126"/>
                  <a:pt x="147546" y="43057"/>
                </a:cubicBezTo>
                <a:lnTo>
                  <a:pt x="148590" y="45751"/>
                </a:lnTo>
                <a:cubicBezTo>
                  <a:pt x="145281" y="45145"/>
                  <a:pt x="141794" y="44619"/>
                  <a:pt x="138485" y="44190"/>
                </a:cubicBezTo>
                <a:cubicBezTo>
                  <a:pt x="128726" y="42880"/>
                  <a:pt x="118977" y="42442"/>
                  <a:pt x="109219" y="42532"/>
                </a:cubicBezTo>
                <a:cubicBezTo>
                  <a:pt x="105909" y="42532"/>
                  <a:pt x="102947" y="43834"/>
                  <a:pt x="100683" y="45930"/>
                </a:cubicBezTo>
                <a:lnTo>
                  <a:pt x="100683" y="45930"/>
                </a:lnTo>
                <a:lnTo>
                  <a:pt x="45888" y="100634"/>
                </a:lnTo>
                <a:cubicBezTo>
                  <a:pt x="43364" y="103329"/>
                  <a:pt x="42142" y="106727"/>
                  <a:pt x="42490" y="110303"/>
                </a:cubicBezTo>
                <a:close/>
                <a:moveTo>
                  <a:pt x="211305" y="242272"/>
                </a:moveTo>
                <a:lnTo>
                  <a:pt x="211305" y="242272"/>
                </a:lnTo>
                <a:cubicBezTo>
                  <a:pt x="194143" y="242272"/>
                  <a:pt x="180300" y="228507"/>
                  <a:pt x="180300" y="211257"/>
                </a:cubicBezTo>
                <a:cubicBezTo>
                  <a:pt x="180300" y="194184"/>
                  <a:pt x="194143" y="180422"/>
                  <a:pt x="211305" y="180422"/>
                </a:cubicBezTo>
                <a:cubicBezTo>
                  <a:pt x="228377" y="180422"/>
                  <a:pt x="242319" y="194184"/>
                  <a:pt x="242319" y="211257"/>
                </a:cubicBezTo>
                <a:cubicBezTo>
                  <a:pt x="242319" y="228507"/>
                  <a:pt x="228377" y="242272"/>
                  <a:pt x="211305" y="242272"/>
                </a:cubicBezTo>
                <a:close/>
                <a:moveTo>
                  <a:pt x="257036" y="211257"/>
                </a:moveTo>
                <a:lnTo>
                  <a:pt x="257036" y="211257"/>
                </a:lnTo>
                <a:cubicBezTo>
                  <a:pt x="257036" y="185996"/>
                  <a:pt x="236566" y="165615"/>
                  <a:pt x="211305" y="165615"/>
                </a:cubicBezTo>
                <a:cubicBezTo>
                  <a:pt x="186045" y="165615"/>
                  <a:pt x="165483" y="185996"/>
                  <a:pt x="165483" y="211257"/>
                </a:cubicBezTo>
                <a:cubicBezTo>
                  <a:pt x="165483" y="236340"/>
                  <a:pt x="186045" y="256900"/>
                  <a:pt x="211305" y="256900"/>
                </a:cubicBezTo>
                <a:cubicBezTo>
                  <a:pt x="236566" y="256900"/>
                  <a:pt x="257036" y="236518"/>
                  <a:pt x="257036" y="211257"/>
                </a:cubicBezTo>
                <a:close/>
                <a:moveTo>
                  <a:pt x="28031" y="83562"/>
                </a:moveTo>
                <a:cubicBezTo>
                  <a:pt x="30824" y="86524"/>
                  <a:pt x="35524" y="86524"/>
                  <a:pt x="38316" y="83562"/>
                </a:cubicBezTo>
                <a:cubicBezTo>
                  <a:pt x="41188" y="80859"/>
                  <a:pt x="41188" y="76150"/>
                  <a:pt x="38316" y="73108"/>
                </a:cubicBezTo>
                <a:lnTo>
                  <a:pt x="20111" y="54983"/>
                </a:lnTo>
                <a:cubicBezTo>
                  <a:pt x="17229" y="52021"/>
                  <a:pt x="12439" y="52021"/>
                  <a:pt x="9657" y="54983"/>
                </a:cubicBezTo>
                <a:cubicBezTo>
                  <a:pt x="6776" y="57865"/>
                  <a:pt x="6776" y="62475"/>
                  <a:pt x="9657" y="65437"/>
                </a:cubicBezTo>
                <a:lnTo>
                  <a:pt x="28031" y="83562"/>
                </a:lnTo>
                <a:lnTo>
                  <a:pt x="28031" y="83562"/>
                </a:lnTo>
              </a:path>
            </a:pathLst>
          </a:custGeom>
          <a:solidFill>
            <a:schemeClr val="accent1"/>
          </a:solidFill>
          <a:ln w="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37" name="图形 48"/>
          <p:cNvSpPr/>
          <p:nvPr/>
        </p:nvSpPr>
        <p:spPr>
          <a:xfrm flipV="1">
            <a:off x="5957270" y="1684829"/>
            <a:ext cx="269687" cy="269679"/>
          </a:xfrm>
          <a:custGeom>
            <a:avLst/>
            <a:gdLst>
              <a:gd name="connsiteX0" fmla="*/ 253744 w 319314"/>
              <a:gd name="connsiteY0" fmla="*/ 253745 h 319304"/>
              <a:gd name="connsiteX1" fmla="*/ 253744 w 319314"/>
              <a:gd name="connsiteY1" fmla="*/ 253745 h 319304"/>
              <a:gd name="connsiteX2" fmla="*/ 158372 w 319314"/>
              <a:gd name="connsiteY2" fmla="*/ 293382 h 319304"/>
              <a:gd name="connsiteX3" fmla="*/ 62732 w 319314"/>
              <a:gd name="connsiteY3" fmla="*/ 253745 h 319304"/>
              <a:gd name="connsiteX4" fmla="*/ 62732 w 319314"/>
              <a:gd name="connsiteY4" fmla="*/ 253834 h 319304"/>
              <a:gd name="connsiteX5" fmla="*/ 62732 w 319314"/>
              <a:gd name="connsiteY5" fmla="*/ 253745 h 319304"/>
              <a:gd name="connsiteX6" fmla="*/ 23194 w 319314"/>
              <a:gd name="connsiteY6" fmla="*/ 158284 h 319304"/>
              <a:gd name="connsiteX7" fmla="*/ 62732 w 319314"/>
              <a:gd name="connsiteY7" fmla="*/ 62823 h 319304"/>
              <a:gd name="connsiteX8" fmla="*/ 158372 w 319314"/>
              <a:gd name="connsiteY8" fmla="*/ 23195 h 319304"/>
              <a:gd name="connsiteX9" fmla="*/ 264983 w 319314"/>
              <a:gd name="connsiteY9" fmla="*/ 23195 h 319304"/>
              <a:gd name="connsiteX10" fmla="*/ 264983 w 319314"/>
              <a:gd name="connsiteY10" fmla="*/ 71447 h 319304"/>
              <a:gd name="connsiteX11" fmla="*/ 265161 w 319314"/>
              <a:gd name="connsiteY11" fmla="*/ 71447 h 319304"/>
              <a:gd name="connsiteX12" fmla="*/ 267417 w 319314"/>
              <a:gd name="connsiteY12" fmla="*/ 78503 h 319304"/>
              <a:gd name="connsiteX13" fmla="*/ 286754 w 319314"/>
              <a:gd name="connsiteY13" fmla="*/ 116302 h 319304"/>
              <a:gd name="connsiteX14" fmla="*/ 293381 w 319314"/>
              <a:gd name="connsiteY14" fmla="*/ 158284 h 319304"/>
              <a:gd name="connsiteX15" fmla="*/ 254360 w 319314"/>
              <a:gd name="connsiteY15" fmla="*/ 253228 h 319304"/>
              <a:gd name="connsiteX16" fmla="*/ 253744 w 319314"/>
              <a:gd name="connsiteY16" fmla="*/ 253745 h 319304"/>
              <a:gd name="connsiteX17" fmla="*/ 78760 w 319314"/>
              <a:gd name="connsiteY17" fmla="*/ 111601 h 319304"/>
              <a:gd name="connsiteX18" fmla="*/ 78760 w 319314"/>
              <a:gd name="connsiteY18" fmla="*/ 111601 h 319304"/>
              <a:gd name="connsiteX19" fmla="*/ 71357 w 319314"/>
              <a:gd name="connsiteY19" fmla="*/ 119094 h 319304"/>
              <a:gd name="connsiteX20" fmla="*/ 78760 w 319314"/>
              <a:gd name="connsiteY20" fmla="*/ 126317 h 319304"/>
              <a:gd name="connsiteX21" fmla="*/ 237806 w 319314"/>
              <a:gd name="connsiteY21" fmla="*/ 126317 h 319304"/>
              <a:gd name="connsiteX22" fmla="*/ 245119 w 319314"/>
              <a:gd name="connsiteY22" fmla="*/ 119094 h 319304"/>
              <a:gd name="connsiteX23" fmla="*/ 237806 w 319314"/>
              <a:gd name="connsiteY23" fmla="*/ 111601 h 319304"/>
              <a:gd name="connsiteX24" fmla="*/ 78760 w 319314"/>
              <a:gd name="connsiteY24" fmla="*/ 111601 h 319304"/>
              <a:gd name="connsiteX25" fmla="*/ 78760 w 319314"/>
              <a:gd name="connsiteY25" fmla="*/ 150882 h 319304"/>
              <a:gd name="connsiteX26" fmla="*/ 78760 w 319314"/>
              <a:gd name="connsiteY26" fmla="*/ 150882 h 319304"/>
              <a:gd name="connsiteX27" fmla="*/ 71357 w 319314"/>
              <a:gd name="connsiteY27" fmla="*/ 158284 h 319304"/>
              <a:gd name="connsiteX28" fmla="*/ 78760 w 319314"/>
              <a:gd name="connsiteY28" fmla="*/ 165687 h 319304"/>
              <a:gd name="connsiteX29" fmla="*/ 237806 w 319314"/>
              <a:gd name="connsiteY29" fmla="*/ 165687 h 319304"/>
              <a:gd name="connsiteX30" fmla="*/ 245119 w 319314"/>
              <a:gd name="connsiteY30" fmla="*/ 158284 h 319304"/>
              <a:gd name="connsiteX31" fmla="*/ 237806 w 319314"/>
              <a:gd name="connsiteY31" fmla="*/ 150882 h 319304"/>
              <a:gd name="connsiteX32" fmla="*/ 78760 w 319314"/>
              <a:gd name="connsiteY32" fmla="*/ 150882 h 319304"/>
              <a:gd name="connsiteX33" fmla="*/ 78760 w 319314"/>
              <a:gd name="connsiteY33" fmla="*/ 190161 h 319304"/>
              <a:gd name="connsiteX34" fmla="*/ 78760 w 319314"/>
              <a:gd name="connsiteY34" fmla="*/ 190161 h 319304"/>
              <a:gd name="connsiteX35" fmla="*/ 71357 w 319314"/>
              <a:gd name="connsiteY35" fmla="*/ 197564 h 319304"/>
              <a:gd name="connsiteX36" fmla="*/ 78760 w 319314"/>
              <a:gd name="connsiteY36" fmla="*/ 204966 h 319304"/>
              <a:gd name="connsiteX37" fmla="*/ 237806 w 319314"/>
              <a:gd name="connsiteY37" fmla="*/ 204966 h 319304"/>
              <a:gd name="connsiteX38" fmla="*/ 245119 w 319314"/>
              <a:gd name="connsiteY38" fmla="*/ 197564 h 319304"/>
              <a:gd name="connsiteX39" fmla="*/ 237806 w 319314"/>
              <a:gd name="connsiteY39" fmla="*/ 190161 h 319304"/>
              <a:gd name="connsiteX40" fmla="*/ 78760 w 319314"/>
              <a:gd name="connsiteY40" fmla="*/ 190161 h 319304"/>
              <a:gd name="connsiteX41" fmla="*/ 158372 w 319314"/>
              <a:gd name="connsiteY41" fmla="*/ 317937 h 319304"/>
              <a:gd name="connsiteX42" fmla="*/ 271252 w 319314"/>
              <a:gd name="connsiteY42" fmla="*/ 270995 h 319304"/>
              <a:gd name="connsiteX43" fmla="*/ 271778 w 319314"/>
              <a:gd name="connsiteY43" fmla="*/ 270380 h 319304"/>
              <a:gd name="connsiteX44" fmla="*/ 317944 w 319314"/>
              <a:gd name="connsiteY44" fmla="*/ 158284 h 319304"/>
              <a:gd name="connsiteX45" fmla="*/ 310015 w 319314"/>
              <a:gd name="connsiteY45" fmla="*/ 108811 h 319304"/>
              <a:gd name="connsiteX46" fmla="*/ 289544 w 319314"/>
              <a:gd name="connsiteY46" fmla="*/ 67612 h 319304"/>
              <a:gd name="connsiteX47" fmla="*/ 289544 w 319314"/>
              <a:gd name="connsiteY47" fmla="*/ 10914 h 319304"/>
              <a:gd name="connsiteX48" fmla="*/ 277353 w 319314"/>
              <a:gd name="connsiteY48" fmla="*/ -1368 h 319304"/>
              <a:gd name="connsiteX49" fmla="*/ 277004 w 319314"/>
              <a:gd name="connsiteY49" fmla="*/ -1368 h 319304"/>
              <a:gd name="connsiteX50" fmla="*/ 158372 w 319314"/>
              <a:gd name="connsiteY50" fmla="*/ -1368 h 319304"/>
              <a:gd name="connsiteX51" fmla="*/ 45491 w 319314"/>
              <a:gd name="connsiteY51" fmla="*/ 45225 h 319304"/>
              <a:gd name="connsiteX52" fmla="*/ 45491 w 319314"/>
              <a:gd name="connsiteY52" fmla="*/ 45405 h 319304"/>
              <a:gd name="connsiteX53" fmla="*/ 45313 w 319314"/>
              <a:gd name="connsiteY53" fmla="*/ 45225 h 319304"/>
              <a:gd name="connsiteX54" fmla="*/ -1370 w 319314"/>
              <a:gd name="connsiteY54" fmla="*/ 158284 h 319304"/>
              <a:gd name="connsiteX55" fmla="*/ 45491 w 319314"/>
              <a:gd name="connsiteY55" fmla="*/ 270995 h 319304"/>
              <a:gd name="connsiteX56" fmla="*/ 45313 w 319314"/>
              <a:gd name="connsiteY56" fmla="*/ 270995 h 319304"/>
              <a:gd name="connsiteX57" fmla="*/ 158372 w 319314"/>
              <a:gd name="connsiteY57" fmla="*/ 317937 h 319304"/>
              <a:gd name="connsiteX58" fmla="*/ 158372 w 319314"/>
              <a:gd name="connsiteY58" fmla="*/ 317937 h 31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9314" h="319304">
                <a:moveTo>
                  <a:pt x="253744" y="253745"/>
                </a:moveTo>
                <a:lnTo>
                  <a:pt x="253744" y="253745"/>
                </a:lnTo>
                <a:cubicBezTo>
                  <a:pt x="229270" y="278219"/>
                  <a:pt x="195653" y="293382"/>
                  <a:pt x="158372" y="293382"/>
                </a:cubicBezTo>
                <a:cubicBezTo>
                  <a:pt x="121090" y="293382"/>
                  <a:pt x="87295" y="278219"/>
                  <a:pt x="62732" y="253745"/>
                </a:cubicBezTo>
                <a:lnTo>
                  <a:pt x="62732" y="253834"/>
                </a:lnTo>
                <a:lnTo>
                  <a:pt x="62732" y="253745"/>
                </a:lnTo>
                <a:cubicBezTo>
                  <a:pt x="38258" y="229360"/>
                  <a:pt x="23194" y="195566"/>
                  <a:pt x="23194" y="158284"/>
                </a:cubicBezTo>
                <a:cubicBezTo>
                  <a:pt x="23194" y="120832"/>
                  <a:pt x="38258" y="87038"/>
                  <a:pt x="62732" y="62823"/>
                </a:cubicBezTo>
                <a:cubicBezTo>
                  <a:pt x="87295" y="38348"/>
                  <a:pt x="120920" y="23195"/>
                  <a:pt x="158372" y="23195"/>
                </a:cubicBezTo>
                <a:lnTo>
                  <a:pt x="264983" y="23195"/>
                </a:lnTo>
                <a:lnTo>
                  <a:pt x="264983" y="71447"/>
                </a:lnTo>
                <a:lnTo>
                  <a:pt x="265161" y="71447"/>
                </a:lnTo>
                <a:cubicBezTo>
                  <a:pt x="265161" y="73883"/>
                  <a:pt x="265856" y="76407"/>
                  <a:pt x="267417" y="78503"/>
                </a:cubicBezTo>
                <a:cubicBezTo>
                  <a:pt x="275783" y="89999"/>
                  <a:pt x="282401" y="102718"/>
                  <a:pt x="286754" y="116302"/>
                </a:cubicBezTo>
                <a:cubicBezTo>
                  <a:pt x="291026" y="129538"/>
                  <a:pt x="293381" y="143478"/>
                  <a:pt x="293381" y="158284"/>
                </a:cubicBezTo>
                <a:cubicBezTo>
                  <a:pt x="293381" y="195299"/>
                  <a:pt x="278396" y="228923"/>
                  <a:pt x="254360" y="253228"/>
                </a:cubicBezTo>
                <a:lnTo>
                  <a:pt x="253744" y="253745"/>
                </a:lnTo>
                <a:close/>
                <a:moveTo>
                  <a:pt x="78760" y="111601"/>
                </a:moveTo>
                <a:lnTo>
                  <a:pt x="78760" y="111601"/>
                </a:lnTo>
                <a:cubicBezTo>
                  <a:pt x="74577" y="111601"/>
                  <a:pt x="71357" y="114910"/>
                  <a:pt x="71357" y="119094"/>
                </a:cubicBezTo>
                <a:cubicBezTo>
                  <a:pt x="71357" y="122921"/>
                  <a:pt x="74577" y="126317"/>
                  <a:pt x="78760" y="126317"/>
                </a:cubicBezTo>
                <a:lnTo>
                  <a:pt x="237806" y="126317"/>
                </a:lnTo>
                <a:cubicBezTo>
                  <a:pt x="241990" y="126317"/>
                  <a:pt x="245119" y="122921"/>
                  <a:pt x="245119" y="119094"/>
                </a:cubicBezTo>
                <a:cubicBezTo>
                  <a:pt x="245119" y="114910"/>
                  <a:pt x="241990" y="111601"/>
                  <a:pt x="237806" y="111601"/>
                </a:cubicBezTo>
                <a:lnTo>
                  <a:pt x="78760" y="111601"/>
                </a:lnTo>
                <a:close/>
                <a:moveTo>
                  <a:pt x="78760" y="150882"/>
                </a:moveTo>
                <a:lnTo>
                  <a:pt x="78760" y="150882"/>
                </a:lnTo>
                <a:cubicBezTo>
                  <a:pt x="74577" y="150882"/>
                  <a:pt x="71357" y="154103"/>
                  <a:pt x="71357" y="158284"/>
                </a:cubicBezTo>
                <a:cubicBezTo>
                  <a:pt x="71357" y="162289"/>
                  <a:pt x="74577" y="165687"/>
                  <a:pt x="78760" y="165687"/>
                </a:cubicBezTo>
                <a:lnTo>
                  <a:pt x="237806" y="165687"/>
                </a:lnTo>
                <a:cubicBezTo>
                  <a:pt x="241990" y="165687"/>
                  <a:pt x="245119" y="162289"/>
                  <a:pt x="245119" y="158284"/>
                </a:cubicBezTo>
                <a:cubicBezTo>
                  <a:pt x="245119" y="154103"/>
                  <a:pt x="241990" y="150882"/>
                  <a:pt x="237806" y="150882"/>
                </a:cubicBezTo>
                <a:lnTo>
                  <a:pt x="78760" y="150882"/>
                </a:lnTo>
                <a:close/>
                <a:moveTo>
                  <a:pt x="78760" y="190161"/>
                </a:moveTo>
                <a:lnTo>
                  <a:pt x="78760" y="190161"/>
                </a:lnTo>
                <a:cubicBezTo>
                  <a:pt x="74577" y="190161"/>
                  <a:pt x="71357" y="193470"/>
                  <a:pt x="71357" y="197564"/>
                </a:cubicBezTo>
                <a:cubicBezTo>
                  <a:pt x="71357" y="201578"/>
                  <a:pt x="74577" y="204966"/>
                  <a:pt x="78760" y="204966"/>
                </a:cubicBezTo>
                <a:lnTo>
                  <a:pt x="237806" y="204966"/>
                </a:lnTo>
                <a:cubicBezTo>
                  <a:pt x="241990" y="204966"/>
                  <a:pt x="245119" y="201578"/>
                  <a:pt x="245119" y="197564"/>
                </a:cubicBezTo>
                <a:cubicBezTo>
                  <a:pt x="245119" y="193470"/>
                  <a:pt x="241990" y="190161"/>
                  <a:pt x="237806" y="190161"/>
                </a:cubicBezTo>
                <a:lnTo>
                  <a:pt x="78760" y="190161"/>
                </a:lnTo>
                <a:close/>
                <a:moveTo>
                  <a:pt x="158372" y="317937"/>
                </a:moveTo>
                <a:cubicBezTo>
                  <a:pt x="202440" y="317937"/>
                  <a:pt x="242337" y="300000"/>
                  <a:pt x="271252" y="270995"/>
                </a:cubicBezTo>
                <a:lnTo>
                  <a:pt x="271778" y="270380"/>
                </a:lnTo>
                <a:cubicBezTo>
                  <a:pt x="300346" y="241553"/>
                  <a:pt x="317944" y="201836"/>
                  <a:pt x="317944" y="158284"/>
                </a:cubicBezTo>
                <a:cubicBezTo>
                  <a:pt x="317944" y="141035"/>
                  <a:pt x="315152" y="124400"/>
                  <a:pt x="310015" y="108811"/>
                </a:cubicBezTo>
                <a:cubicBezTo>
                  <a:pt x="305224" y="94004"/>
                  <a:pt x="298250" y="80152"/>
                  <a:pt x="289544" y="67612"/>
                </a:cubicBezTo>
                <a:lnTo>
                  <a:pt x="289544" y="10914"/>
                </a:lnTo>
                <a:cubicBezTo>
                  <a:pt x="289544" y="4117"/>
                  <a:pt x="284140" y="-1368"/>
                  <a:pt x="277353" y="-1368"/>
                </a:cubicBezTo>
                <a:lnTo>
                  <a:pt x="277004" y="-1368"/>
                </a:lnTo>
                <a:lnTo>
                  <a:pt x="158372" y="-1368"/>
                </a:lnTo>
                <a:cubicBezTo>
                  <a:pt x="114293" y="-1368"/>
                  <a:pt x="74407" y="16658"/>
                  <a:pt x="45491" y="45225"/>
                </a:cubicBezTo>
                <a:lnTo>
                  <a:pt x="45491" y="45405"/>
                </a:lnTo>
                <a:lnTo>
                  <a:pt x="45313" y="45225"/>
                </a:lnTo>
                <a:cubicBezTo>
                  <a:pt x="16567" y="74230"/>
                  <a:pt x="-1370" y="114215"/>
                  <a:pt x="-1370" y="158284"/>
                </a:cubicBezTo>
                <a:cubicBezTo>
                  <a:pt x="-1370" y="202184"/>
                  <a:pt x="16567" y="242079"/>
                  <a:pt x="45491" y="270995"/>
                </a:cubicBezTo>
                <a:lnTo>
                  <a:pt x="45313" y="270995"/>
                </a:lnTo>
                <a:cubicBezTo>
                  <a:pt x="74407" y="300000"/>
                  <a:pt x="114293" y="317937"/>
                  <a:pt x="158372" y="317937"/>
                </a:cubicBezTo>
                <a:lnTo>
                  <a:pt x="158372" y="317937"/>
                </a:lnTo>
              </a:path>
            </a:pathLst>
          </a:custGeom>
          <a:solidFill>
            <a:schemeClr val="accent1"/>
          </a:solidFill>
          <a:ln w="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38" name="图形 53"/>
          <p:cNvSpPr/>
          <p:nvPr/>
        </p:nvSpPr>
        <p:spPr>
          <a:xfrm flipV="1">
            <a:off x="5957769" y="4444701"/>
            <a:ext cx="269686" cy="267999"/>
          </a:xfrm>
          <a:custGeom>
            <a:avLst/>
            <a:gdLst>
              <a:gd name="connsiteX0" fmla="*/ 279909 w 319200"/>
              <a:gd name="connsiteY0" fmla="*/ 269492 h 319313"/>
              <a:gd name="connsiteX1" fmla="*/ 279909 w 319200"/>
              <a:gd name="connsiteY1" fmla="*/ 269492 h 319313"/>
              <a:gd name="connsiteX2" fmla="*/ 251440 w 319200"/>
              <a:gd name="connsiteY2" fmla="*/ 240751 h 319313"/>
              <a:gd name="connsiteX3" fmla="*/ 267359 w 319200"/>
              <a:gd name="connsiteY3" fmla="*/ 236505 h 319313"/>
              <a:gd name="connsiteX4" fmla="*/ 296009 w 319200"/>
              <a:gd name="connsiteY4" fmla="*/ 265065 h 319313"/>
              <a:gd name="connsiteX5" fmla="*/ 279909 w 319200"/>
              <a:gd name="connsiteY5" fmla="*/ 269492 h 319313"/>
              <a:gd name="connsiteX6" fmla="*/ 265059 w 319200"/>
              <a:gd name="connsiteY6" fmla="*/ 295923 h 319313"/>
              <a:gd name="connsiteX7" fmla="*/ 265059 w 319200"/>
              <a:gd name="connsiteY7" fmla="*/ 295923 h 319313"/>
              <a:gd name="connsiteX8" fmla="*/ 236410 w 319200"/>
              <a:gd name="connsiteY8" fmla="*/ 267364 h 319313"/>
              <a:gd name="connsiteX9" fmla="*/ 240828 w 319200"/>
              <a:gd name="connsiteY9" fmla="*/ 251364 h 319313"/>
              <a:gd name="connsiteX10" fmla="*/ 269478 w 319200"/>
              <a:gd name="connsiteY10" fmla="*/ 280014 h 319313"/>
              <a:gd name="connsiteX11" fmla="*/ 265059 w 319200"/>
              <a:gd name="connsiteY11" fmla="*/ 295923 h 319313"/>
              <a:gd name="connsiteX12" fmla="*/ 166107 w 319200"/>
              <a:gd name="connsiteY12" fmla="*/ 183977 h 319313"/>
              <a:gd name="connsiteX13" fmla="*/ 166107 w 319200"/>
              <a:gd name="connsiteY13" fmla="*/ 183977 h 319313"/>
              <a:gd name="connsiteX14" fmla="*/ 155757 w 319200"/>
              <a:gd name="connsiteY14" fmla="*/ 185744 h 319313"/>
              <a:gd name="connsiteX15" fmla="*/ 134541 w 319200"/>
              <a:gd name="connsiteY15" fmla="*/ 176905 h 319313"/>
              <a:gd name="connsiteX16" fmla="*/ 134541 w 319200"/>
              <a:gd name="connsiteY16" fmla="*/ 176905 h 319313"/>
              <a:gd name="connsiteX17" fmla="*/ 125786 w 319200"/>
              <a:gd name="connsiteY17" fmla="*/ 155681 h 319313"/>
              <a:gd name="connsiteX18" fmla="*/ 134541 w 319200"/>
              <a:gd name="connsiteY18" fmla="*/ 134637 h 319313"/>
              <a:gd name="connsiteX19" fmla="*/ 155757 w 319200"/>
              <a:gd name="connsiteY19" fmla="*/ 125790 h 319313"/>
              <a:gd name="connsiteX20" fmla="*/ 176891 w 319200"/>
              <a:gd name="connsiteY20" fmla="*/ 134456 h 319313"/>
              <a:gd name="connsiteX21" fmla="*/ 176891 w 319200"/>
              <a:gd name="connsiteY21" fmla="*/ 134637 h 319313"/>
              <a:gd name="connsiteX22" fmla="*/ 185647 w 319200"/>
              <a:gd name="connsiteY22" fmla="*/ 155681 h 319313"/>
              <a:gd name="connsiteX23" fmla="*/ 183881 w 319200"/>
              <a:gd name="connsiteY23" fmla="*/ 166121 h 319313"/>
              <a:gd name="connsiteX24" fmla="*/ 164604 w 319200"/>
              <a:gd name="connsiteY24" fmla="*/ 146924 h 319313"/>
              <a:gd name="connsiteX25" fmla="*/ 146919 w 319200"/>
              <a:gd name="connsiteY25" fmla="*/ 146924 h 319313"/>
              <a:gd name="connsiteX26" fmla="*/ 146919 w 319200"/>
              <a:gd name="connsiteY26" fmla="*/ 164527 h 319313"/>
              <a:gd name="connsiteX27" fmla="*/ 166107 w 319200"/>
              <a:gd name="connsiteY27" fmla="*/ 183977 h 319313"/>
              <a:gd name="connsiteX28" fmla="*/ 155757 w 319200"/>
              <a:gd name="connsiteY28" fmla="*/ 200602 h 319313"/>
              <a:gd name="connsiteX29" fmla="*/ 155757 w 319200"/>
              <a:gd name="connsiteY29" fmla="*/ 200602 h 319313"/>
              <a:gd name="connsiteX30" fmla="*/ 177515 w 319200"/>
              <a:gd name="connsiteY30" fmla="*/ 195124 h 319313"/>
              <a:gd name="connsiteX31" fmla="*/ 204744 w 319200"/>
              <a:gd name="connsiteY31" fmla="*/ 222442 h 319313"/>
              <a:gd name="connsiteX32" fmla="*/ 155757 w 319200"/>
              <a:gd name="connsiteY32" fmla="*/ 238271 h 319313"/>
              <a:gd name="connsiteX33" fmla="*/ 97398 w 319200"/>
              <a:gd name="connsiteY33" fmla="*/ 214220 h 319313"/>
              <a:gd name="connsiteX34" fmla="*/ 97398 w 319200"/>
              <a:gd name="connsiteY34" fmla="*/ 214310 h 319313"/>
              <a:gd name="connsiteX35" fmla="*/ 97398 w 319200"/>
              <a:gd name="connsiteY35" fmla="*/ 214220 h 319313"/>
              <a:gd name="connsiteX36" fmla="*/ 73167 w 319200"/>
              <a:gd name="connsiteY36" fmla="*/ 155681 h 319313"/>
              <a:gd name="connsiteX37" fmla="*/ 97398 w 319200"/>
              <a:gd name="connsiteY37" fmla="*/ 97412 h 319313"/>
              <a:gd name="connsiteX38" fmla="*/ 155757 w 319200"/>
              <a:gd name="connsiteY38" fmla="*/ 73090 h 319313"/>
              <a:gd name="connsiteX39" fmla="*/ 213772 w 319200"/>
              <a:gd name="connsiteY39" fmla="*/ 96967 h 319313"/>
              <a:gd name="connsiteX40" fmla="*/ 214125 w 319200"/>
              <a:gd name="connsiteY40" fmla="*/ 97412 h 319313"/>
              <a:gd name="connsiteX41" fmla="*/ 238346 w 319200"/>
              <a:gd name="connsiteY41" fmla="*/ 155681 h 319313"/>
              <a:gd name="connsiteX42" fmla="*/ 222437 w 319200"/>
              <a:gd name="connsiteY42" fmla="*/ 204668 h 319313"/>
              <a:gd name="connsiteX43" fmla="*/ 195020 w 319200"/>
              <a:gd name="connsiteY43" fmla="*/ 177611 h 319313"/>
              <a:gd name="connsiteX44" fmla="*/ 200678 w 319200"/>
              <a:gd name="connsiteY44" fmla="*/ 155681 h 319313"/>
              <a:gd name="connsiteX45" fmla="*/ 187503 w 319200"/>
              <a:gd name="connsiteY45" fmla="*/ 124024 h 319313"/>
              <a:gd name="connsiteX46" fmla="*/ 187413 w 319200"/>
              <a:gd name="connsiteY46" fmla="*/ 124024 h 319313"/>
              <a:gd name="connsiteX47" fmla="*/ 155757 w 319200"/>
              <a:gd name="connsiteY47" fmla="*/ 110850 h 319313"/>
              <a:gd name="connsiteX48" fmla="*/ 124100 w 319200"/>
              <a:gd name="connsiteY48" fmla="*/ 124024 h 319313"/>
              <a:gd name="connsiteX49" fmla="*/ 124100 w 319200"/>
              <a:gd name="connsiteY49" fmla="*/ 124024 h 319313"/>
              <a:gd name="connsiteX50" fmla="*/ 110835 w 319200"/>
              <a:gd name="connsiteY50" fmla="*/ 155681 h 319313"/>
              <a:gd name="connsiteX51" fmla="*/ 124100 w 319200"/>
              <a:gd name="connsiteY51" fmla="*/ 187336 h 319313"/>
              <a:gd name="connsiteX52" fmla="*/ 124100 w 319200"/>
              <a:gd name="connsiteY52" fmla="*/ 187517 h 319313"/>
              <a:gd name="connsiteX53" fmla="*/ 155757 w 319200"/>
              <a:gd name="connsiteY53" fmla="*/ 200602 h 319313"/>
              <a:gd name="connsiteX54" fmla="*/ 282208 w 319200"/>
              <a:gd name="connsiteY54" fmla="*/ 194055 h 319313"/>
              <a:gd name="connsiteX55" fmla="*/ 282208 w 319200"/>
              <a:gd name="connsiteY55" fmla="*/ 194055 h 319313"/>
              <a:gd name="connsiteX56" fmla="*/ 290522 w 319200"/>
              <a:gd name="connsiteY56" fmla="*/ 209712 h 319313"/>
              <a:gd name="connsiteX57" fmla="*/ 305997 w 319200"/>
              <a:gd name="connsiteY57" fmla="*/ 201399 h 319313"/>
              <a:gd name="connsiteX58" fmla="*/ 311040 w 319200"/>
              <a:gd name="connsiteY58" fmla="*/ 178852 h 319313"/>
              <a:gd name="connsiteX59" fmla="*/ 312715 w 319200"/>
              <a:gd name="connsiteY59" fmla="*/ 155681 h 319313"/>
              <a:gd name="connsiteX60" fmla="*/ 266825 w 319200"/>
              <a:gd name="connsiteY60" fmla="*/ 44793 h 319313"/>
              <a:gd name="connsiteX61" fmla="*/ 155757 w 319200"/>
              <a:gd name="connsiteY61" fmla="*/ -1369 h 319313"/>
              <a:gd name="connsiteX62" fmla="*/ 44698 w 319200"/>
              <a:gd name="connsiteY62" fmla="*/ 44793 h 319313"/>
              <a:gd name="connsiteX63" fmla="*/ -1373 w 319200"/>
              <a:gd name="connsiteY63" fmla="*/ 155681 h 319313"/>
              <a:gd name="connsiteX64" fmla="*/ 44698 w 319200"/>
              <a:gd name="connsiteY64" fmla="*/ 266921 h 319313"/>
              <a:gd name="connsiteX65" fmla="*/ 155757 w 319200"/>
              <a:gd name="connsiteY65" fmla="*/ 312730 h 319313"/>
              <a:gd name="connsiteX66" fmla="*/ 178748 w 319200"/>
              <a:gd name="connsiteY66" fmla="*/ 310963 h 319313"/>
              <a:gd name="connsiteX67" fmla="*/ 201385 w 319200"/>
              <a:gd name="connsiteY67" fmla="*/ 306092 h 319313"/>
              <a:gd name="connsiteX68" fmla="*/ 209697 w 319200"/>
              <a:gd name="connsiteY68" fmla="*/ 290536 h 319313"/>
              <a:gd name="connsiteX69" fmla="*/ 194140 w 319200"/>
              <a:gd name="connsiteY69" fmla="*/ 282223 h 319313"/>
              <a:gd name="connsiteX70" fmla="*/ 175216 w 319200"/>
              <a:gd name="connsiteY70" fmla="*/ 286470 h 319313"/>
              <a:gd name="connsiteX71" fmla="*/ 155757 w 319200"/>
              <a:gd name="connsiteY71" fmla="*/ 287973 h 319313"/>
              <a:gd name="connsiteX72" fmla="*/ 62382 w 319200"/>
              <a:gd name="connsiteY72" fmla="*/ 249065 h 319313"/>
              <a:gd name="connsiteX73" fmla="*/ 23646 w 319200"/>
              <a:gd name="connsiteY73" fmla="*/ 155681 h 319313"/>
              <a:gd name="connsiteX74" fmla="*/ 62382 w 319200"/>
              <a:gd name="connsiteY74" fmla="*/ 62306 h 319313"/>
              <a:gd name="connsiteX75" fmla="*/ 155757 w 319200"/>
              <a:gd name="connsiteY75" fmla="*/ 23660 h 319313"/>
              <a:gd name="connsiteX76" fmla="*/ 249140 w 319200"/>
              <a:gd name="connsiteY76" fmla="*/ 62306 h 319313"/>
              <a:gd name="connsiteX77" fmla="*/ 287870 w 319200"/>
              <a:gd name="connsiteY77" fmla="*/ 155681 h 319313"/>
              <a:gd name="connsiteX78" fmla="*/ 286457 w 319200"/>
              <a:gd name="connsiteY78" fmla="*/ 175139 h 319313"/>
              <a:gd name="connsiteX79" fmla="*/ 282208 w 319200"/>
              <a:gd name="connsiteY79" fmla="*/ 194055 h 319313"/>
              <a:gd name="connsiteX80" fmla="*/ 222873 w 319200"/>
              <a:gd name="connsiteY80" fmla="*/ 274880 h 319313"/>
              <a:gd name="connsiteX81" fmla="*/ 263637 w 319200"/>
              <a:gd name="connsiteY81" fmla="*/ 315826 h 319313"/>
              <a:gd name="connsiteX82" fmla="*/ 274160 w 319200"/>
              <a:gd name="connsiteY82" fmla="*/ 315826 h 319313"/>
              <a:gd name="connsiteX83" fmla="*/ 276196 w 319200"/>
              <a:gd name="connsiteY83" fmla="*/ 312466 h 319313"/>
              <a:gd name="connsiteX84" fmla="*/ 276196 w 319200"/>
              <a:gd name="connsiteY84" fmla="*/ 312376 h 319313"/>
              <a:gd name="connsiteX85" fmla="*/ 276196 w 319200"/>
              <a:gd name="connsiteY85" fmla="*/ 312195 h 319313"/>
              <a:gd name="connsiteX86" fmla="*/ 283803 w 319200"/>
              <a:gd name="connsiteY86" fmla="*/ 283900 h 319313"/>
              <a:gd name="connsiteX87" fmla="*/ 312100 w 319200"/>
              <a:gd name="connsiteY87" fmla="*/ 276293 h 319313"/>
              <a:gd name="connsiteX88" fmla="*/ 312271 w 319200"/>
              <a:gd name="connsiteY88" fmla="*/ 276211 h 319313"/>
              <a:gd name="connsiteX89" fmla="*/ 312362 w 319200"/>
              <a:gd name="connsiteY89" fmla="*/ 276211 h 319313"/>
              <a:gd name="connsiteX90" fmla="*/ 315640 w 319200"/>
              <a:gd name="connsiteY90" fmla="*/ 274264 h 319313"/>
              <a:gd name="connsiteX91" fmla="*/ 315640 w 319200"/>
              <a:gd name="connsiteY91" fmla="*/ 263742 h 319313"/>
              <a:gd name="connsiteX92" fmla="*/ 274956 w 319200"/>
              <a:gd name="connsiteY92" fmla="*/ 222977 h 319313"/>
              <a:gd name="connsiteX93" fmla="*/ 267621 w 319200"/>
              <a:gd name="connsiteY93" fmla="*/ 221031 h 319313"/>
              <a:gd name="connsiteX94" fmla="*/ 244721 w 319200"/>
              <a:gd name="connsiteY94" fmla="*/ 227133 h 319313"/>
              <a:gd name="connsiteX95" fmla="*/ 233041 w 319200"/>
              <a:gd name="connsiteY95" fmla="*/ 215280 h 319313"/>
              <a:gd name="connsiteX96" fmla="*/ 253296 w 319200"/>
              <a:gd name="connsiteY96" fmla="*/ 155681 h 319313"/>
              <a:gd name="connsiteX97" fmla="*/ 224729 w 319200"/>
              <a:gd name="connsiteY97" fmla="*/ 86799 h 319313"/>
              <a:gd name="connsiteX98" fmla="*/ 224375 w 319200"/>
              <a:gd name="connsiteY98" fmla="*/ 86527 h 319313"/>
              <a:gd name="connsiteX99" fmla="*/ 155757 w 319200"/>
              <a:gd name="connsiteY99" fmla="*/ 58059 h 319313"/>
              <a:gd name="connsiteX100" fmla="*/ 86785 w 319200"/>
              <a:gd name="connsiteY100" fmla="*/ 86799 h 319313"/>
              <a:gd name="connsiteX101" fmla="*/ 58136 w 319200"/>
              <a:gd name="connsiteY101" fmla="*/ 155681 h 319313"/>
              <a:gd name="connsiteX102" fmla="*/ 86785 w 319200"/>
              <a:gd name="connsiteY102" fmla="*/ 224743 h 319313"/>
              <a:gd name="connsiteX103" fmla="*/ 155757 w 319200"/>
              <a:gd name="connsiteY103" fmla="*/ 253302 h 319313"/>
              <a:gd name="connsiteX104" fmla="*/ 215356 w 319200"/>
              <a:gd name="connsiteY104" fmla="*/ 233055 h 319313"/>
              <a:gd name="connsiteX105" fmla="*/ 227119 w 319200"/>
              <a:gd name="connsiteY105" fmla="*/ 244636 h 319313"/>
              <a:gd name="connsiteX106" fmla="*/ 220934 w 319200"/>
              <a:gd name="connsiteY106" fmla="*/ 267717 h 319313"/>
              <a:gd name="connsiteX107" fmla="*/ 222873 w 319200"/>
              <a:gd name="connsiteY107" fmla="*/ 274880 h 319313"/>
              <a:gd name="connsiteX108" fmla="*/ 222873 w 319200"/>
              <a:gd name="connsiteY108" fmla="*/ 274880 h 31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19200" h="319313">
                <a:moveTo>
                  <a:pt x="279909" y="269492"/>
                </a:moveTo>
                <a:lnTo>
                  <a:pt x="279909" y="269492"/>
                </a:lnTo>
                <a:lnTo>
                  <a:pt x="251440" y="240751"/>
                </a:lnTo>
                <a:lnTo>
                  <a:pt x="267359" y="236505"/>
                </a:lnTo>
                <a:lnTo>
                  <a:pt x="296009" y="265065"/>
                </a:lnTo>
                <a:lnTo>
                  <a:pt x="279909" y="269492"/>
                </a:lnTo>
                <a:close/>
                <a:moveTo>
                  <a:pt x="265059" y="295923"/>
                </a:moveTo>
                <a:lnTo>
                  <a:pt x="265059" y="295923"/>
                </a:lnTo>
                <a:lnTo>
                  <a:pt x="236410" y="267364"/>
                </a:lnTo>
                <a:lnTo>
                  <a:pt x="240828" y="251364"/>
                </a:lnTo>
                <a:lnTo>
                  <a:pt x="269478" y="280014"/>
                </a:lnTo>
                <a:lnTo>
                  <a:pt x="265059" y="295923"/>
                </a:lnTo>
                <a:close/>
                <a:moveTo>
                  <a:pt x="166107" y="183977"/>
                </a:moveTo>
                <a:lnTo>
                  <a:pt x="166107" y="183977"/>
                </a:lnTo>
                <a:cubicBezTo>
                  <a:pt x="163009" y="185127"/>
                  <a:pt x="159388" y="185744"/>
                  <a:pt x="155757" y="185744"/>
                </a:cubicBezTo>
                <a:cubicBezTo>
                  <a:pt x="147444" y="185744"/>
                  <a:pt x="140020" y="182383"/>
                  <a:pt x="134541" y="176905"/>
                </a:cubicBezTo>
                <a:lnTo>
                  <a:pt x="134541" y="176905"/>
                </a:lnTo>
                <a:cubicBezTo>
                  <a:pt x="129234" y="171599"/>
                  <a:pt x="125786" y="163992"/>
                  <a:pt x="125786" y="155681"/>
                </a:cubicBezTo>
                <a:cubicBezTo>
                  <a:pt x="125786" y="147368"/>
                  <a:pt x="129234" y="140033"/>
                  <a:pt x="134541" y="134637"/>
                </a:cubicBezTo>
                <a:cubicBezTo>
                  <a:pt x="140020" y="129239"/>
                  <a:pt x="147444" y="125790"/>
                  <a:pt x="155757" y="125790"/>
                </a:cubicBezTo>
                <a:cubicBezTo>
                  <a:pt x="164069" y="125790"/>
                  <a:pt x="171504" y="129239"/>
                  <a:pt x="176891" y="134456"/>
                </a:cubicBezTo>
                <a:lnTo>
                  <a:pt x="176891" y="134637"/>
                </a:lnTo>
                <a:cubicBezTo>
                  <a:pt x="182288" y="140033"/>
                  <a:pt x="185647" y="147368"/>
                  <a:pt x="185647" y="155681"/>
                </a:cubicBezTo>
                <a:cubicBezTo>
                  <a:pt x="185647" y="159484"/>
                  <a:pt x="185032" y="163024"/>
                  <a:pt x="183881" y="166121"/>
                </a:cubicBezTo>
                <a:lnTo>
                  <a:pt x="164604" y="146924"/>
                </a:lnTo>
                <a:cubicBezTo>
                  <a:pt x="159650" y="142152"/>
                  <a:pt x="151872" y="142152"/>
                  <a:pt x="146919" y="146924"/>
                </a:cubicBezTo>
                <a:cubicBezTo>
                  <a:pt x="142138" y="151787"/>
                  <a:pt x="142138" y="159746"/>
                  <a:pt x="146919" y="164527"/>
                </a:cubicBezTo>
                <a:lnTo>
                  <a:pt x="166107" y="183977"/>
                </a:lnTo>
                <a:close/>
                <a:moveTo>
                  <a:pt x="155757" y="200602"/>
                </a:moveTo>
                <a:lnTo>
                  <a:pt x="155757" y="200602"/>
                </a:lnTo>
                <a:cubicBezTo>
                  <a:pt x="163544" y="200602"/>
                  <a:pt x="170970" y="198655"/>
                  <a:pt x="177515" y="195124"/>
                </a:cubicBezTo>
                <a:lnTo>
                  <a:pt x="204744" y="222442"/>
                </a:lnTo>
                <a:cubicBezTo>
                  <a:pt x="190954" y="232439"/>
                  <a:pt x="174066" y="238271"/>
                  <a:pt x="155757" y="238271"/>
                </a:cubicBezTo>
                <a:cubicBezTo>
                  <a:pt x="132948" y="238271"/>
                  <a:pt x="112258" y="229161"/>
                  <a:pt x="97398" y="214220"/>
                </a:cubicBezTo>
                <a:lnTo>
                  <a:pt x="97398" y="214310"/>
                </a:lnTo>
                <a:lnTo>
                  <a:pt x="97398" y="214220"/>
                </a:lnTo>
                <a:cubicBezTo>
                  <a:pt x="82367" y="199279"/>
                  <a:pt x="73167" y="178580"/>
                  <a:pt x="73167" y="155681"/>
                </a:cubicBezTo>
                <a:cubicBezTo>
                  <a:pt x="73167" y="133043"/>
                  <a:pt x="82367" y="112352"/>
                  <a:pt x="97398" y="97412"/>
                </a:cubicBezTo>
                <a:cubicBezTo>
                  <a:pt x="112258" y="82371"/>
                  <a:pt x="132948" y="73090"/>
                  <a:pt x="155757" y="73090"/>
                </a:cubicBezTo>
                <a:cubicBezTo>
                  <a:pt x="178395" y="73090"/>
                  <a:pt x="198913" y="82290"/>
                  <a:pt x="213772" y="96967"/>
                </a:cubicBezTo>
                <a:lnTo>
                  <a:pt x="214125" y="97412"/>
                </a:lnTo>
                <a:cubicBezTo>
                  <a:pt x="229156" y="112261"/>
                  <a:pt x="238346" y="133043"/>
                  <a:pt x="238346" y="155681"/>
                </a:cubicBezTo>
                <a:cubicBezTo>
                  <a:pt x="238346" y="174161"/>
                  <a:pt x="232515" y="191140"/>
                  <a:pt x="222437" y="204668"/>
                </a:cubicBezTo>
                <a:lnTo>
                  <a:pt x="195020" y="177611"/>
                </a:lnTo>
                <a:cubicBezTo>
                  <a:pt x="198560" y="170893"/>
                  <a:pt x="200678" y="163730"/>
                  <a:pt x="200678" y="155681"/>
                </a:cubicBezTo>
                <a:cubicBezTo>
                  <a:pt x="200678" y="143484"/>
                  <a:pt x="195553" y="132164"/>
                  <a:pt x="187503" y="124024"/>
                </a:cubicBezTo>
                <a:lnTo>
                  <a:pt x="187413" y="124024"/>
                </a:lnTo>
                <a:cubicBezTo>
                  <a:pt x="179281" y="116065"/>
                  <a:pt x="168054" y="110850"/>
                  <a:pt x="155757" y="110850"/>
                </a:cubicBezTo>
                <a:cubicBezTo>
                  <a:pt x="143379" y="110850"/>
                  <a:pt x="132150" y="116065"/>
                  <a:pt x="124100" y="124024"/>
                </a:cubicBezTo>
                <a:lnTo>
                  <a:pt x="124100" y="124024"/>
                </a:lnTo>
                <a:cubicBezTo>
                  <a:pt x="115970" y="132164"/>
                  <a:pt x="110835" y="143302"/>
                  <a:pt x="110835" y="155681"/>
                </a:cubicBezTo>
                <a:cubicBezTo>
                  <a:pt x="110835" y="168149"/>
                  <a:pt x="115970" y="179377"/>
                  <a:pt x="124100" y="187336"/>
                </a:cubicBezTo>
                <a:lnTo>
                  <a:pt x="124100" y="187517"/>
                </a:lnTo>
                <a:cubicBezTo>
                  <a:pt x="132150" y="195649"/>
                  <a:pt x="143379" y="200602"/>
                  <a:pt x="155757" y="200602"/>
                </a:cubicBezTo>
                <a:close/>
                <a:moveTo>
                  <a:pt x="282208" y="194055"/>
                </a:moveTo>
                <a:lnTo>
                  <a:pt x="282208" y="194055"/>
                </a:lnTo>
                <a:cubicBezTo>
                  <a:pt x="280181" y="200956"/>
                  <a:pt x="283974" y="207764"/>
                  <a:pt x="290522" y="209712"/>
                </a:cubicBezTo>
                <a:cubicBezTo>
                  <a:pt x="297069" y="211748"/>
                  <a:pt x="303960" y="207946"/>
                  <a:pt x="305997" y="201399"/>
                </a:cubicBezTo>
                <a:cubicBezTo>
                  <a:pt x="308206" y="194055"/>
                  <a:pt x="309981" y="186629"/>
                  <a:pt x="311040" y="178852"/>
                </a:cubicBezTo>
                <a:cubicBezTo>
                  <a:pt x="312100" y="171418"/>
                  <a:pt x="312715" y="163549"/>
                  <a:pt x="312715" y="155681"/>
                </a:cubicBezTo>
                <a:cubicBezTo>
                  <a:pt x="312715" y="112442"/>
                  <a:pt x="295212" y="73090"/>
                  <a:pt x="266825" y="44793"/>
                </a:cubicBezTo>
                <a:cubicBezTo>
                  <a:pt x="238346" y="16496"/>
                  <a:pt x="199085" y="-1369"/>
                  <a:pt x="155757" y="-1369"/>
                </a:cubicBezTo>
                <a:cubicBezTo>
                  <a:pt x="112429" y="-1369"/>
                  <a:pt x="73167" y="16496"/>
                  <a:pt x="44698" y="44793"/>
                </a:cubicBezTo>
                <a:cubicBezTo>
                  <a:pt x="16401" y="73090"/>
                  <a:pt x="-1373" y="112442"/>
                  <a:pt x="-1373" y="155681"/>
                </a:cubicBezTo>
                <a:cubicBezTo>
                  <a:pt x="-1373" y="199098"/>
                  <a:pt x="16401" y="238452"/>
                  <a:pt x="44698" y="266921"/>
                </a:cubicBezTo>
                <a:cubicBezTo>
                  <a:pt x="73167" y="295218"/>
                  <a:pt x="112429" y="312730"/>
                  <a:pt x="155757" y="312730"/>
                </a:cubicBezTo>
                <a:cubicBezTo>
                  <a:pt x="163454" y="312730"/>
                  <a:pt x="171323" y="312286"/>
                  <a:pt x="178748" y="310963"/>
                </a:cubicBezTo>
                <a:cubicBezTo>
                  <a:pt x="186535" y="309986"/>
                  <a:pt x="194140" y="308219"/>
                  <a:pt x="201385" y="306092"/>
                </a:cubicBezTo>
                <a:cubicBezTo>
                  <a:pt x="207931" y="304236"/>
                  <a:pt x="211643" y="297164"/>
                  <a:pt x="209697" y="290536"/>
                </a:cubicBezTo>
                <a:cubicBezTo>
                  <a:pt x="207750" y="283989"/>
                  <a:pt x="200678" y="280277"/>
                  <a:pt x="194140" y="282223"/>
                </a:cubicBezTo>
                <a:cubicBezTo>
                  <a:pt x="187947" y="284171"/>
                  <a:pt x="181581" y="285492"/>
                  <a:pt x="175216" y="286470"/>
                </a:cubicBezTo>
                <a:cubicBezTo>
                  <a:pt x="169023" y="287439"/>
                  <a:pt x="162476" y="287973"/>
                  <a:pt x="155757" y="287973"/>
                </a:cubicBezTo>
                <a:cubicBezTo>
                  <a:pt x="119239" y="287973"/>
                  <a:pt x="86260" y="273113"/>
                  <a:pt x="62382" y="249065"/>
                </a:cubicBezTo>
                <a:cubicBezTo>
                  <a:pt x="38414" y="225276"/>
                  <a:pt x="23646" y="192289"/>
                  <a:pt x="23646" y="155681"/>
                </a:cubicBezTo>
                <a:cubicBezTo>
                  <a:pt x="23646" y="119333"/>
                  <a:pt x="38414" y="86356"/>
                  <a:pt x="62382" y="62306"/>
                </a:cubicBezTo>
                <a:cubicBezTo>
                  <a:pt x="86260" y="38518"/>
                  <a:pt x="119239" y="23660"/>
                  <a:pt x="155757" y="23660"/>
                </a:cubicBezTo>
                <a:cubicBezTo>
                  <a:pt x="192194" y="23660"/>
                  <a:pt x="225263" y="38518"/>
                  <a:pt x="249140" y="62306"/>
                </a:cubicBezTo>
                <a:cubicBezTo>
                  <a:pt x="273018" y="86356"/>
                  <a:pt x="287870" y="119333"/>
                  <a:pt x="287870" y="155681"/>
                </a:cubicBezTo>
                <a:cubicBezTo>
                  <a:pt x="287870" y="162399"/>
                  <a:pt x="287343" y="169127"/>
                  <a:pt x="286457" y="175139"/>
                </a:cubicBezTo>
                <a:cubicBezTo>
                  <a:pt x="285568" y="181677"/>
                  <a:pt x="284156" y="187871"/>
                  <a:pt x="282208" y="194055"/>
                </a:cubicBezTo>
                <a:close/>
                <a:moveTo>
                  <a:pt x="222873" y="274880"/>
                </a:moveTo>
                <a:lnTo>
                  <a:pt x="263637" y="315826"/>
                </a:lnTo>
                <a:cubicBezTo>
                  <a:pt x="266643" y="318652"/>
                  <a:pt x="271424" y="318652"/>
                  <a:pt x="274160" y="315826"/>
                </a:cubicBezTo>
                <a:cubicBezTo>
                  <a:pt x="275310" y="314677"/>
                  <a:pt x="275844" y="313617"/>
                  <a:pt x="276196" y="312466"/>
                </a:cubicBezTo>
                <a:lnTo>
                  <a:pt x="276196" y="312376"/>
                </a:lnTo>
                <a:lnTo>
                  <a:pt x="276196" y="312195"/>
                </a:lnTo>
                <a:lnTo>
                  <a:pt x="283803" y="283900"/>
                </a:lnTo>
                <a:lnTo>
                  <a:pt x="312100" y="276293"/>
                </a:lnTo>
                <a:lnTo>
                  <a:pt x="312271" y="276211"/>
                </a:lnTo>
                <a:lnTo>
                  <a:pt x="312362" y="276211"/>
                </a:lnTo>
                <a:cubicBezTo>
                  <a:pt x="313513" y="275857"/>
                  <a:pt x="314752" y="275414"/>
                  <a:pt x="315640" y="274264"/>
                </a:cubicBezTo>
                <a:cubicBezTo>
                  <a:pt x="318556" y="271430"/>
                  <a:pt x="318556" y="266747"/>
                  <a:pt x="315640" y="263742"/>
                </a:cubicBezTo>
                <a:lnTo>
                  <a:pt x="274956" y="222977"/>
                </a:lnTo>
                <a:cubicBezTo>
                  <a:pt x="273018" y="221121"/>
                  <a:pt x="270365" y="220323"/>
                  <a:pt x="267621" y="221031"/>
                </a:cubicBezTo>
                <a:lnTo>
                  <a:pt x="244721" y="227133"/>
                </a:lnTo>
                <a:lnTo>
                  <a:pt x="233041" y="215280"/>
                </a:lnTo>
                <a:cubicBezTo>
                  <a:pt x="245781" y="199008"/>
                  <a:pt x="253296" y="178228"/>
                  <a:pt x="253296" y="155681"/>
                </a:cubicBezTo>
                <a:cubicBezTo>
                  <a:pt x="253296" y="128978"/>
                  <a:pt x="242421" y="104484"/>
                  <a:pt x="224729" y="86799"/>
                </a:cubicBezTo>
                <a:lnTo>
                  <a:pt x="224375" y="86527"/>
                </a:lnTo>
                <a:cubicBezTo>
                  <a:pt x="206610" y="68844"/>
                  <a:pt x="182470" y="58059"/>
                  <a:pt x="155757" y="58059"/>
                </a:cubicBezTo>
                <a:cubicBezTo>
                  <a:pt x="128881" y="58059"/>
                  <a:pt x="104379" y="69025"/>
                  <a:pt x="86785" y="86799"/>
                </a:cubicBezTo>
                <a:cubicBezTo>
                  <a:pt x="69101" y="104484"/>
                  <a:pt x="58136" y="128978"/>
                  <a:pt x="58136" y="155681"/>
                </a:cubicBezTo>
                <a:cubicBezTo>
                  <a:pt x="58136" y="182655"/>
                  <a:pt x="69101" y="206968"/>
                  <a:pt x="86785" y="224743"/>
                </a:cubicBezTo>
                <a:cubicBezTo>
                  <a:pt x="104379" y="242427"/>
                  <a:pt x="128881" y="253302"/>
                  <a:pt x="155757" y="253302"/>
                </a:cubicBezTo>
                <a:cubicBezTo>
                  <a:pt x="178222" y="253302"/>
                  <a:pt x="198913" y="245786"/>
                  <a:pt x="215356" y="233055"/>
                </a:cubicBezTo>
                <a:lnTo>
                  <a:pt x="227119" y="244636"/>
                </a:lnTo>
                <a:lnTo>
                  <a:pt x="220934" y="267717"/>
                </a:lnTo>
                <a:cubicBezTo>
                  <a:pt x="220138" y="270280"/>
                  <a:pt x="221017" y="273113"/>
                  <a:pt x="222873" y="274880"/>
                </a:cubicBezTo>
                <a:lnTo>
                  <a:pt x="222873" y="274880"/>
                </a:lnTo>
              </a:path>
            </a:pathLst>
          </a:custGeom>
          <a:solidFill>
            <a:schemeClr val="bg1"/>
          </a:solidFill>
          <a:ln w="11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39" name="图形 55"/>
          <p:cNvSpPr/>
          <p:nvPr/>
        </p:nvSpPr>
        <p:spPr>
          <a:xfrm flipV="1">
            <a:off x="9680396" y="1754104"/>
            <a:ext cx="269653" cy="269687"/>
          </a:xfrm>
          <a:custGeom>
            <a:avLst/>
            <a:gdLst>
              <a:gd name="connsiteX0" fmla="*/ 21804 w 319274"/>
              <a:gd name="connsiteY0" fmla="*/ 64629 h 319314"/>
              <a:gd name="connsiteX1" fmla="*/ 21804 w 319274"/>
              <a:gd name="connsiteY1" fmla="*/ 64629 h 319314"/>
              <a:gd name="connsiteX2" fmla="*/ 21804 w 319274"/>
              <a:gd name="connsiteY2" fmla="*/ 21913 h 319314"/>
              <a:gd name="connsiteX3" fmla="*/ 64522 w 319274"/>
              <a:gd name="connsiteY3" fmla="*/ 21913 h 319314"/>
              <a:gd name="connsiteX4" fmla="*/ 21804 w 319274"/>
              <a:gd name="connsiteY4" fmla="*/ 64629 h 319314"/>
              <a:gd name="connsiteX5" fmla="*/ 31843 w 319274"/>
              <a:gd name="connsiteY5" fmla="*/ 74180 h 319314"/>
              <a:gd name="connsiteX6" fmla="*/ 31843 w 319274"/>
              <a:gd name="connsiteY6" fmla="*/ 74180 h 319314"/>
              <a:gd name="connsiteX7" fmla="*/ 210550 w 319274"/>
              <a:gd name="connsiteY7" fmla="*/ 252963 h 319314"/>
              <a:gd name="connsiteX8" fmla="*/ 201985 w 319274"/>
              <a:gd name="connsiteY8" fmla="*/ 261442 h 319314"/>
              <a:gd name="connsiteX9" fmla="*/ 23371 w 319274"/>
              <a:gd name="connsiteY9" fmla="*/ 82903 h 319314"/>
              <a:gd name="connsiteX10" fmla="*/ 31843 w 319274"/>
              <a:gd name="connsiteY10" fmla="*/ 74180 h 319314"/>
              <a:gd name="connsiteX11" fmla="*/ 252769 w 319274"/>
              <a:gd name="connsiteY11" fmla="*/ 210491 h 319314"/>
              <a:gd name="connsiteX12" fmla="*/ 252769 w 319274"/>
              <a:gd name="connsiteY12" fmla="*/ 210491 h 319314"/>
              <a:gd name="connsiteX13" fmla="*/ 74239 w 319274"/>
              <a:gd name="connsiteY13" fmla="*/ 31951 h 319314"/>
              <a:gd name="connsiteX14" fmla="*/ 82634 w 319274"/>
              <a:gd name="connsiteY14" fmla="*/ 23312 h 319314"/>
              <a:gd name="connsiteX15" fmla="*/ 261418 w 319274"/>
              <a:gd name="connsiteY15" fmla="*/ 202094 h 319314"/>
              <a:gd name="connsiteX16" fmla="*/ 252769 w 319274"/>
              <a:gd name="connsiteY16" fmla="*/ 210491 h 319314"/>
              <a:gd name="connsiteX17" fmla="*/ 257625 w 319274"/>
              <a:gd name="connsiteY17" fmla="*/ 225468 h 319314"/>
              <a:gd name="connsiteX18" fmla="*/ 257625 w 319274"/>
              <a:gd name="connsiteY18" fmla="*/ 225468 h 319314"/>
              <a:gd name="connsiteX19" fmla="*/ 257793 w 319274"/>
              <a:gd name="connsiteY19" fmla="*/ 225383 h 319314"/>
              <a:gd name="connsiteX20" fmla="*/ 257961 w 319274"/>
              <a:gd name="connsiteY20" fmla="*/ 225307 h 319314"/>
              <a:gd name="connsiteX21" fmla="*/ 257961 w 319274"/>
              <a:gd name="connsiteY21" fmla="*/ 225140 h 319314"/>
              <a:gd name="connsiteX22" fmla="*/ 258121 w 319274"/>
              <a:gd name="connsiteY22" fmla="*/ 224810 h 319314"/>
              <a:gd name="connsiteX23" fmla="*/ 271127 w 319274"/>
              <a:gd name="connsiteY23" fmla="*/ 211889 h 319314"/>
              <a:gd name="connsiteX24" fmla="*/ 291870 w 319274"/>
              <a:gd name="connsiteY24" fmla="*/ 232548 h 319314"/>
              <a:gd name="connsiteX25" fmla="*/ 291870 w 319274"/>
              <a:gd name="connsiteY25" fmla="*/ 246381 h 319314"/>
              <a:gd name="connsiteX26" fmla="*/ 246431 w 319274"/>
              <a:gd name="connsiteY26" fmla="*/ 291812 h 319314"/>
              <a:gd name="connsiteX27" fmla="*/ 232852 w 319274"/>
              <a:gd name="connsiteY27" fmla="*/ 292308 h 319314"/>
              <a:gd name="connsiteX28" fmla="*/ 211865 w 319274"/>
              <a:gd name="connsiteY28" fmla="*/ 271237 h 319314"/>
              <a:gd name="connsiteX29" fmla="*/ 224871 w 319274"/>
              <a:gd name="connsiteY29" fmla="*/ 258061 h 319314"/>
              <a:gd name="connsiteX30" fmla="*/ 225030 w 319274"/>
              <a:gd name="connsiteY30" fmla="*/ 258061 h 319314"/>
              <a:gd name="connsiteX31" fmla="*/ 225115 w 319274"/>
              <a:gd name="connsiteY31" fmla="*/ 257902 h 319314"/>
              <a:gd name="connsiteX32" fmla="*/ 225198 w 319274"/>
              <a:gd name="connsiteY32" fmla="*/ 257818 h 319314"/>
              <a:gd name="connsiteX33" fmla="*/ 225359 w 319274"/>
              <a:gd name="connsiteY33" fmla="*/ 257658 h 319314"/>
              <a:gd name="connsiteX34" fmla="*/ 225527 w 319274"/>
              <a:gd name="connsiteY34" fmla="*/ 257573 h 319314"/>
              <a:gd name="connsiteX35" fmla="*/ 225612 w 319274"/>
              <a:gd name="connsiteY35" fmla="*/ 257405 h 319314"/>
              <a:gd name="connsiteX36" fmla="*/ 257296 w 319274"/>
              <a:gd name="connsiteY36" fmla="*/ 225721 h 319314"/>
              <a:gd name="connsiteX37" fmla="*/ 257464 w 319274"/>
              <a:gd name="connsiteY37" fmla="*/ 225552 h 319314"/>
              <a:gd name="connsiteX38" fmla="*/ 257625 w 319274"/>
              <a:gd name="connsiteY38" fmla="*/ 225468 h 319314"/>
              <a:gd name="connsiteX39" fmla="*/ 64361 w 319274"/>
              <a:gd name="connsiteY39" fmla="*/ 41830 h 319314"/>
              <a:gd name="connsiteX40" fmla="*/ 64361 w 319274"/>
              <a:gd name="connsiteY40" fmla="*/ 41830 h 319314"/>
              <a:gd name="connsiteX41" fmla="*/ 242975 w 319274"/>
              <a:gd name="connsiteY41" fmla="*/ 220369 h 319314"/>
              <a:gd name="connsiteX42" fmla="*/ 220419 w 319274"/>
              <a:gd name="connsiteY42" fmla="*/ 243084 h 319314"/>
              <a:gd name="connsiteX43" fmla="*/ 41721 w 319274"/>
              <a:gd name="connsiteY43" fmla="*/ 64302 h 319314"/>
              <a:gd name="connsiteX44" fmla="*/ 64361 w 319274"/>
              <a:gd name="connsiteY44" fmla="*/ 41830 h 319314"/>
              <a:gd name="connsiteX45" fmla="*/ 175806 w 319274"/>
              <a:gd name="connsiteY45" fmla="*/ 83729 h 319314"/>
              <a:gd name="connsiteX46" fmla="*/ 175806 w 319274"/>
              <a:gd name="connsiteY46" fmla="*/ 83729 h 319314"/>
              <a:gd name="connsiteX47" fmla="*/ 232767 w 319274"/>
              <a:gd name="connsiteY47" fmla="*/ 26683 h 319314"/>
              <a:gd name="connsiteX48" fmla="*/ 289898 w 319274"/>
              <a:gd name="connsiteY48" fmla="*/ 83814 h 319314"/>
              <a:gd name="connsiteX49" fmla="*/ 279851 w 319274"/>
              <a:gd name="connsiteY49" fmla="*/ 93769 h 319314"/>
              <a:gd name="connsiteX50" fmla="*/ 259605 w 319274"/>
              <a:gd name="connsiteY50" fmla="*/ 73438 h 319314"/>
              <a:gd name="connsiteX51" fmla="*/ 249726 w 319274"/>
              <a:gd name="connsiteY51" fmla="*/ 73438 h 319314"/>
              <a:gd name="connsiteX52" fmla="*/ 249726 w 319274"/>
              <a:gd name="connsiteY52" fmla="*/ 83316 h 319314"/>
              <a:gd name="connsiteX53" fmla="*/ 269973 w 319274"/>
              <a:gd name="connsiteY53" fmla="*/ 103563 h 319314"/>
              <a:gd name="connsiteX54" fmla="*/ 253511 w 319274"/>
              <a:gd name="connsiteY54" fmla="*/ 119948 h 319314"/>
              <a:gd name="connsiteX55" fmla="*/ 243303 w 319274"/>
              <a:gd name="connsiteY55" fmla="*/ 109741 h 319314"/>
              <a:gd name="connsiteX56" fmla="*/ 233509 w 319274"/>
              <a:gd name="connsiteY56" fmla="*/ 109741 h 319314"/>
              <a:gd name="connsiteX57" fmla="*/ 233509 w 319274"/>
              <a:gd name="connsiteY57" fmla="*/ 119619 h 319314"/>
              <a:gd name="connsiteX58" fmla="*/ 243801 w 319274"/>
              <a:gd name="connsiteY58" fmla="*/ 129826 h 319314"/>
              <a:gd name="connsiteX59" fmla="*/ 232852 w 319274"/>
              <a:gd name="connsiteY59" fmla="*/ 140767 h 319314"/>
              <a:gd name="connsiteX60" fmla="*/ 175806 w 319274"/>
              <a:gd name="connsiteY60" fmla="*/ 83729 h 319314"/>
              <a:gd name="connsiteX61" fmla="*/ 249314 w 319274"/>
              <a:gd name="connsiteY61" fmla="*/ 157153 h 319314"/>
              <a:gd name="connsiteX62" fmla="*/ 249314 w 319274"/>
              <a:gd name="connsiteY62" fmla="*/ 157153 h 319314"/>
              <a:gd name="connsiteX63" fmla="*/ 314511 w 319274"/>
              <a:gd name="connsiteY63" fmla="*/ 91955 h 319314"/>
              <a:gd name="connsiteX64" fmla="*/ 314511 w 319274"/>
              <a:gd name="connsiteY64" fmla="*/ 75579 h 319314"/>
              <a:gd name="connsiteX65" fmla="*/ 241003 w 319274"/>
              <a:gd name="connsiteY65" fmla="*/ 2156 h 319314"/>
              <a:gd name="connsiteX66" fmla="*/ 224702 w 319274"/>
              <a:gd name="connsiteY66" fmla="*/ 2156 h 319314"/>
              <a:gd name="connsiteX67" fmla="*/ 224373 w 319274"/>
              <a:gd name="connsiteY67" fmla="*/ 2324 h 319314"/>
              <a:gd name="connsiteX68" fmla="*/ 159345 w 319274"/>
              <a:gd name="connsiteY68" fmla="*/ 67344 h 319314"/>
              <a:gd name="connsiteX69" fmla="*/ 94317 w 319274"/>
              <a:gd name="connsiteY69" fmla="*/ 2156 h 319314"/>
              <a:gd name="connsiteX70" fmla="*/ 85762 w 319274"/>
              <a:gd name="connsiteY70" fmla="*/ -1300 h 319314"/>
              <a:gd name="connsiteX71" fmla="*/ 10197 w 319274"/>
              <a:gd name="connsiteY71" fmla="*/ -1300 h 319314"/>
              <a:gd name="connsiteX72" fmla="*/ -1325 w 319274"/>
              <a:gd name="connsiteY72" fmla="*/ 10635 h 319314"/>
              <a:gd name="connsiteX73" fmla="*/ -1325 w 319274"/>
              <a:gd name="connsiteY73" fmla="*/ 86030 h 319314"/>
              <a:gd name="connsiteX74" fmla="*/ 2047 w 319274"/>
              <a:gd name="connsiteY74" fmla="*/ 94097 h 319314"/>
              <a:gd name="connsiteX75" fmla="*/ 67243 w 319274"/>
              <a:gd name="connsiteY75" fmla="*/ 159454 h 319314"/>
              <a:gd name="connsiteX76" fmla="*/ 1962 w 319274"/>
              <a:gd name="connsiteY76" fmla="*/ 224650 h 319314"/>
              <a:gd name="connsiteX77" fmla="*/ 1962 w 319274"/>
              <a:gd name="connsiteY77" fmla="*/ 241112 h 319314"/>
              <a:gd name="connsiteX78" fmla="*/ 75470 w 319274"/>
              <a:gd name="connsiteY78" fmla="*/ 314611 h 319314"/>
              <a:gd name="connsiteX79" fmla="*/ 91856 w 319274"/>
              <a:gd name="connsiteY79" fmla="*/ 314611 h 319314"/>
              <a:gd name="connsiteX80" fmla="*/ 157204 w 319274"/>
              <a:gd name="connsiteY80" fmla="*/ 249339 h 319314"/>
              <a:gd name="connsiteX81" fmla="*/ 216803 w 319274"/>
              <a:gd name="connsiteY81" fmla="*/ 309014 h 319314"/>
              <a:gd name="connsiteX82" fmla="*/ 262817 w 319274"/>
              <a:gd name="connsiteY82" fmla="*/ 308357 h 319314"/>
              <a:gd name="connsiteX83" fmla="*/ 315412 w 319274"/>
              <a:gd name="connsiteY83" fmla="*/ 251977 h 319314"/>
              <a:gd name="connsiteX84" fmla="*/ 308248 w 319274"/>
              <a:gd name="connsiteY84" fmla="*/ 216171 h 319314"/>
              <a:gd name="connsiteX85" fmla="*/ 249314 w 319274"/>
              <a:gd name="connsiteY85" fmla="*/ 157153 h 319314"/>
              <a:gd name="connsiteX86" fmla="*/ 84277 w 319274"/>
              <a:gd name="connsiteY86" fmla="*/ 248849 h 319314"/>
              <a:gd name="connsiteX87" fmla="*/ 74568 w 319274"/>
              <a:gd name="connsiteY87" fmla="*/ 248849 h 319314"/>
              <a:gd name="connsiteX88" fmla="*/ 74568 w 319274"/>
              <a:gd name="connsiteY88" fmla="*/ 258560 h 319314"/>
              <a:gd name="connsiteX89" fmla="*/ 94730 w 319274"/>
              <a:gd name="connsiteY89" fmla="*/ 278889 h 319314"/>
              <a:gd name="connsiteX90" fmla="*/ 83781 w 319274"/>
              <a:gd name="connsiteY90" fmla="*/ 289838 h 319314"/>
              <a:gd name="connsiteX91" fmla="*/ 26659 w 319274"/>
              <a:gd name="connsiteY91" fmla="*/ 232877 h 319314"/>
              <a:gd name="connsiteX92" fmla="*/ 83621 w 319274"/>
              <a:gd name="connsiteY92" fmla="*/ 175915 h 319314"/>
              <a:gd name="connsiteX93" fmla="*/ 140743 w 319274"/>
              <a:gd name="connsiteY93" fmla="*/ 233046 h 319314"/>
              <a:gd name="connsiteX94" fmla="*/ 130864 w 319274"/>
              <a:gd name="connsiteY94" fmla="*/ 242755 h 319314"/>
              <a:gd name="connsiteX95" fmla="*/ 120581 w 319274"/>
              <a:gd name="connsiteY95" fmla="*/ 232388 h 319314"/>
              <a:gd name="connsiteX96" fmla="*/ 110786 w 319274"/>
              <a:gd name="connsiteY96" fmla="*/ 232388 h 319314"/>
              <a:gd name="connsiteX97" fmla="*/ 110786 w 319274"/>
              <a:gd name="connsiteY97" fmla="*/ 242258 h 319314"/>
              <a:gd name="connsiteX98" fmla="*/ 121154 w 319274"/>
              <a:gd name="connsiteY98" fmla="*/ 252465 h 319314"/>
              <a:gd name="connsiteX99" fmla="*/ 104608 w 319274"/>
              <a:gd name="connsiteY99" fmla="*/ 269011 h 319314"/>
              <a:gd name="connsiteX100" fmla="*/ 84277 w 319274"/>
              <a:gd name="connsiteY100" fmla="*/ 248849 h 319314"/>
              <a:gd name="connsiteX101" fmla="*/ 84277 w 319274"/>
              <a:gd name="connsiteY101" fmla="*/ 248849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19274" h="319314">
                <a:moveTo>
                  <a:pt x="21804" y="64629"/>
                </a:moveTo>
                <a:lnTo>
                  <a:pt x="21804" y="64629"/>
                </a:lnTo>
                <a:cubicBezTo>
                  <a:pt x="21804" y="50393"/>
                  <a:pt x="21804" y="36233"/>
                  <a:pt x="21804" y="21913"/>
                </a:cubicBezTo>
                <a:lnTo>
                  <a:pt x="64522" y="21913"/>
                </a:lnTo>
                <a:lnTo>
                  <a:pt x="21804" y="64629"/>
                </a:lnTo>
                <a:close/>
                <a:moveTo>
                  <a:pt x="31843" y="74180"/>
                </a:moveTo>
                <a:lnTo>
                  <a:pt x="31843" y="74180"/>
                </a:lnTo>
                <a:lnTo>
                  <a:pt x="210550" y="252963"/>
                </a:lnTo>
                <a:lnTo>
                  <a:pt x="201985" y="261442"/>
                </a:lnTo>
                <a:lnTo>
                  <a:pt x="23371" y="82903"/>
                </a:lnTo>
                <a:lnTo>
                  <a:pt x="31843" y="74180"/>
                </a:lnTo>
                <a:close/>
                <a:moveTo>
                  <a:pt x="252769" y="210491"/>
                </a:moveTo>
                <a:lnTo>
                  <a:pt x="252769" y="210491"/>
                </a:lnTo>
                <a:cubicBezTo>
                  <a:pt x="193261" y="151058"/>
                  <a:pt x="133662" y="91552"/>
                  <a:pt x="74239" y="31951"/>
                </a:cubicBezTo>
                <a:lnTo>
                  <a:pt x="82634" y="23312"/>
                </a:lnTo>
                <a:lnTo>
                  <a:pt x="261418" y="202094"/>
                </a:lnTo>
                <a:lnTo>
                  <a:pt x="252769" y="210491"/>
                </a:lnTo>
                <a:close/>
                <a:moveTo>
                  <a:pt x="257625" y="225468"/>
                </a:moveTo>
                <a:lnTo>
                  <a:pt x="257625" y="225468"/>
                </a:lnTo>
                <a:lnTo>
                  <a:pt x="257793" y="225383"/>
                </a:lnTo>
                <a:lnTo>
                  <a:pt x="257961" y="225307"/>
                </a:lnTo>
                <a:lnTo>
                  <a:pt x="257961" y="225140"/>
                </a:lnTo>
                <a:lnTo>
                  <a:pt x="258121" y="224810"/>
                </a:lnTo>
                <a:lnTo>
                  <a:pt x="271127" y="211889"/>
                </a:lnTo>
                <a:lnTo>
                  <a:pt x="291870" y="232548"/>
                </a:lnTo>
                <a:cubicBezTo>
                  <a:pt x="295495" y="236172"/>
                  <a:pt x="295655" y="242755"/>
                  <a:pt x="291870" y="246381"/>
                </a:cubicBezTo>
                <a:cubicBezTo>
                  <a:pt x="276724" y="261602"/>
                  <a:pt x="261577" y="276749"/>
                  <a:pt x="246431" y="291812"/>
                </a:cubicBezTo>
                <a:cubicBezTo>
                  <a:pt x="242731" y="295436"/>
                  <a:pt x="236722" y="295763"/>
                  <a:pt x="232852" y="292308"/>
                </a:cubicBezTo>
                <a:lnTo>
                  <a:pt x="211865" y="271237"/>
                </a:lnTo>
                <a:lnTo>
                  <a:pt x="224871" y="258061"/>
                </a:lnTo>
                <a:lnTo>
                  <a:pt x="225030" y="258061"/>
                </a:lnTo>
                <a:lnTo>
                  <a:pt x="225115" y="257902"/>
                </a:lnTo>
                <a:lnTo>
                  <a:pt x="225198" y="257818"/>
                </a:lnTo>
                <a:lnTo>
                  <a:pt x="225359" y="257658"/>
                </a:lnTo>
                <a:lnTo>
                  <a:pt x="225527" y="257573"/>
                </a:lnTo>
                <a:lnTo>
                  <a:pt x="225612" y="257405"/>
                </a:lnTo>
                <a:lnTo>
                  <a:pt x="257296" y="225721"/>
                </a:lnTo>
                <a:lnTo>
                  <a:pt x="257464" y="225552"/>
                </a:lnTo>
                <a:lnTo>
                  <a:pt x="257625" y="225468"/>
                </a:lnTo>
                <a:close/>
                <a:moveTo>
                  <a:pt x="64361" y="41830"/>
                </a:moveTo>
                <a:lnTo>
                  <a:pt x="64361" y="41830"/>
                </a:lnTo>
                <a:cubicBezTo>
                  <a:pt x="123952" y="101421"/>
                  <a:pt x="183467" y="160853"/>
                  <a:pt x="242975" y="220369"/>
                </a:cubicBezTo>
                <a:cubicBezTo>
                  <a:pt x="235490" y="228022"/>
                  <a:pt x="227828" y="235592"/>
                  <a:pt x="220419" y="243084"/>
                </a:cubicBezTo>
                <a:lnTo>
                  <a:pt x="41721" y="64302"/>
                </a:lnTo>
                <a:lnTo>
                  <a:pt x="64361" y="41830"/>
                </a:lnTo>
                <a:close/>
                <a:moveTo>
                  <a:pt x="175806" y="83729"/>
                </a:moveTo>
                <a:lnTo>
                  <a:pt x="175806" y="83729"/>
                </a:lnTo>
                <a:lnTo>
                  <a:pt x="232767" y="26683"/>
                </a:lnTo>
                <a:lnTo>
                  <a:pt x="289898" y="83814"/>
                </a:lnTo>
                <a:lnTo>
                  <a:pt x="279851" y="93769"/>
                </a:lnTo>
                <a:lnTo>
                  <a:pt x="259605" y="73438"/>
                </a:lnTo>
                <a:cubicBezTo>
                  <a:pt x="256891" y="70725"/>
                  <a:pt x="252526" y="70725"/>
                  <a:pt x="249726" y="73438"/>
                </a:cubicBezTo>
                <a:cubicBezTo>
                  <a:pt x="247013" y="76152"/>
                  <a:pt x="247013" y="80433"/>
                  <a:pt x="249726" y="83316"/>
                </a:cubicBezTo>
                <a:lnTo>
                  <a:pt x="269973" y="103563"/>
                </a:lnTo>
                <a:lnTo>
                  <a:pt x="253511" y="119948"/>
                </a:lnTo>
                <a:lnTo>
                  <a:pt x="243303" y="109741"/>
                </a:lnTo>
                <a:cubicBezTo>
                  <a:pt x="240674" y="107018"/>
                  <a:pt x="236224" y="107018"/>
                  <a:pt x="233509" y="109741"/>
                </a:cubicBezTo>
                <a:cubicBezTo>
                  <a:pt x="230796" y="112540"/>
                  <a:pt x="230796" y="116896"/>
                  <a:pt x="233509" y="119619"/>
                </a:cubicBezTo>
                <a:lnTo>
                  <a:pt x="243801" y="129826"/>
                </a:lnTo>
                <a:lnTo>
                  <a:pt x="232852" y="140767"/>
                </a:lnTo>
                <a:lnTo>
                  <a:pt x="175806" y="83729"/>
                </a:lnTo>
                <a:close/>
                <a:moveTo>
                  <a:pt x="249314" y="157153"/>
                </a:moveTo>
                <a:lnTo>
                  <a:pt x="249314" y="157153"/>
                </a:lnTo>
                <a:lnTo>
                  <a:pt x="314511" y="91955"/>
                </a:lnTo>
                <a:cubicBezTo>
                  <a:pt x="319037" y="87429"/>
                  <a:pt x="319037" y="80105"/>
                  <a:pt x="314511" y="75579"/>
                </a:cubicBezTo>
                <a:lnTo>
                  <a:pt x="241003" y="2156"/>
                </a:lnTo>
                <a:cubicBezTo>
                  <a:pt x="236552" y="-2540"/>
                  <a:pt x="229151" y="-2540"/>
                  <a:pt x="224702" y="2156"/>
                </a:cubicBezTo>
                <a:lnTo>
                  <a:pt x="224373" y="2324"/>
                </a:lnTo>
                <a:lnTo>
                  <a:pt x="159345" y="67344"/>
                </a:lnTo>
                <a:lnTo>
                  <a:pt x="94317" y="2156"/>
                </a:lnTo>
                <a:cubicBezTo>
                  <a:pt x="92016" y="-70"/>
                  <a:pt x="88889" y="-1300"/>
                  <a:pt x="85762" y="-1300"/>
                </a:cubicBezTo>
                <a:lnTo>
                  <a:pt x="10197" y="-1300"/>
                </a:lnTo>
                <a:cubicBezTo>
                  <a:pt x="3614" y="-1300"/>
                  <a:pt x="-1325" y="4128"/>
                  <a:pt x="-1325" y="10635"/>
                </a:cubicBezTo>
                <a:cubicBezTo>
                  <a:pt x="-1325" y="35820"/>
                  <a:pt x="-1325" y="60846"/>
                  <a:pt x="-1325" y="86030"/>
                </a:cubicBezTo>
                <a:cubicBezTo>
                  <a:pt x="-1325" y="89242"/>
                  <a:pt x="-10" y="92124"/>
                  <a:pt x="2047" y="94097"/>
                </a:cubicBezTo>
                <a:lnTo>
                  <a:pt x="67243" y="159454"/>
                </a:lnTo>
                <a:lnTo>
                  <a:pt x="1962" y="224650"/>
                </a:lnTo>
                <a:cubicBezTo>
                  <a:pt x="-2479" y="229252"/>
                  <a:pt x="-2479" y="236501"/>
                  <a:pt x="1962" y="241112"/>
                </a:cubicBezTo>
                <a:lnTo>
                  <a:pt x="75470" y="314611"/>
                </a:lnTo>
                <a:cubicBezTo>
                  <a:pt x="79996" y="319061"/>
                  <a:pt x="87321" y="319061"/>
                  <a:pt x="91856" y="314611"/>
                </a:cubicBezTo>
                <a:lnTo>
                  <a:pt x="157204" y="249339"/>
                </a:lnTo>
                <a:lnTo>
                  <a:pt x="216803" y="309014"/>
                </a:lnTo>
                <a:cubicBezTo>
                  <a:pt x="229642" y="321117"/>
                  <a:pt x="250384" y="320705"/>
                  <a:pt x="262817" y="308357"/>
                </a:cubicBezTo>
                <a:cubicBezTo>
                  <a:pt x="276892" y="294280"/>
                  <a:pt x="308248" y="269668"/>
                  <a:pt x="315412" y="251977"/>
                </a:cubicBezTo>
                <a:cubicBezTo>
                  <a:pt x="319855" y="239543"/>
                  <a:pt x="318042" y="226050"/>
                  <a:pt x="308248" y="216171"/>
                </a:cubicBezTo>
                <a:lnTo>
                  <a:pt x="249314" y="157153"/>
                </a:lnTo>
                <a:close/>
                <a:moveTo>
                  <a:pt x="84277" y="248849"/>
                </a:moveTo>
                <a:cubicBezTo>
                  <a:pt x="81648" y="245966"/>
                  <a:pt x="77114" y="245966"/>
                  <a:pt x="74568" y="248849"/>
                </a:cubicBezTo>
                <a:cubicBezTo>
                  <a:pt x="71770" y="251395"/>
                  <a:pt x="71770" y="255846"/>
                  <a:pt x="74568" y="258560"/>
                </a:cubicBezTo>
                <a:lnTo>
                  <a:pt x="94730" y="278889"/>
                </a:lnTo>
                <a:lnTo>
                  <a:pt x="83781" y="289838"/>
                </a:lnTo>
                <a:lnTo>
                  <a:pt x="26659" y="232877"/>
                </a:lnTo>
                <a:lnTo>
                  <a:pt x="83621" y="175915"/>
                </a:lnTo>
                <a:lnTo>
                  <a:pt x="140743" y="233046"/>
                </a:lnTo>
                <a:lnTo>
                  <a:pt x="130864" y="242755"/>
                </a:lnTo>
                <a:lnTo>
                  <a:pt x="120581" y="232388"/>
                </a:lnTo>
                <a:cubicBezTo>
                  <a:pt x="117858" y="229751"/>
                  <a:pt x="113585" y="229751"/>
                  <a:pt x="110786" y="232388"/>
                </a:cubicBezTo>
                <a:cubicBezTo>
                  <a:pt x="108149" y="235187"/>
                  <a:pt x="108149" y="239543"/>
                  <a:pt x="110786" y="242258"/>
                </a:cubicBezTo>
                <a:lnTo>
                  <a:pt x="121154" y="252465"/>
                </a:lnTo>
                <a:lnTo>
                  <a:pt x="104608" y="269011"/>
                </a:lnTo>
                <a:lnTo>
                  <a:pt x="84277" y="248849"/>
                </a:lnTo>
                <a:lnTo>
                  <a:pt x="84277" y="248849"/>
                </a:lnTo>
              </a:path>
            </a:pathLst>
          </a:custGeom>
          <a:solidFill>
            <a:schemeClr val="accent1"/>
          </a:solidFill>
          <a:ln w="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46" name="图形 115"/>
          <p:cNvSpPr/>
          <p:nvPr/>
        </p:nvSpPr>
        <p:spPr>
          <a:xfrm flipV="1">
            <a:off x="9763672" y="4407724"/>
            <a:ext cx="269686" cy="259681"/>
          </a:xfrm>
          <a:custGeom>
            <a:avLst/>
            <a:gdLst>
              <a:gd name="connsiteX0" fmla="*/ 158195 w 319313"/>
              <a:gd name="connsiteY0" fmla="*/ 144619 h 307467"/>
              <a:gd name="connsiteX1" fmla="*/ 158195 w 319313"/>
              <a:gd name="connsiteY1" fmla="*/ 144619 h 307467"/>
              <a:gd name="connsiteX2" fmla="*/ 138154 w 319313"/>
              <a:gd name="connsiteY2" fmla="*/ 144619 h 307467"/>
              <a:gd name="connsiteX3" fmla="*/ 138154 w 319313"/>
              <a:gd name="connsiteY3" fmla="*/ 104465 h 307467"/>
              <a:gd name="connsiteX4" fmla="*/ 158195 w 319313"/>
              <a:gd name="connsiteY4" fmla="*/ 104465 h 307467"/>
              <a:gd name="connsiteX5" fmla="*/ 178397 w 319313"/>
              <a:gd name="connsiteY5" fmla="*/ 104465 h 307467"/>
              <a:gd name="connsiteX6" fmla="*/ 178397 w 319313"/>
              <a:gd name="connsiteY6" fmla="*/ 124578 h 307467"/>
              <a:gd name="connsiteX7" fmla="*/ 178397 w 319313"/>
              <a:gd name="connsiteY7" fmla="*/ 144619 h 307467"/>
              <a:gd name="connsiteX8" fmla="*/ 158195 w 319313"/>
              <a:gd name="connsiteY8" fmla="*/ 144619 h 307467"/>
              <a:gd name="connsiteX9" fmla="*/ 193123 w 319313"/>
              <a:gd name="connsiteY9" fmla="*/ 112653 h 307467"/>
              <a:gd name="connsiteX10" fmla="*/ 193123 w 319313"/>
              <a:gd name="connsiteY10" fmla="*/ 112653 h 307467"/>
              <a:gd name="connsiteX11" fmla="*/ 193123 w 319313"/>
              <a:gd name="connsiteY11" fmla="*/ 97054 h 307467"/>
              <a:gd name="connsiteX12" fmla="*/ 185889 w 319313"/>
              <a:gd name="connsiteY12" fmla="*/ 89652 h 307467"/>
              <a:gd name="connsiteX13" fmla="*/ 185710 w 319313"/>
              <a:gd name="connsiteY13" fmla="*/ 89652 h 307467"/>
              <a:gd name="connsiteX14" fmla="*/ 158195 w 319313"/>
              <a:gd name="connsiteY14" fmla="*/ 89652 h 307467"/>
              <a:gd name="connsiteX15" fmla="*/ 130752 w 319313"/>
              <a:gd name="connsiteY15" fmla="*/ 89652 h 307467"/>
              <a:gd name="connsiteX16" fmla="*/ 123347 w 319313"/>
              <a:gd name="connsiteY16" fmla="*/ 97054 h 307467"/>
              <a:gd name="connsiteX17" fmla="*/ 123347 w 319313"/>
              <a:gd name="connsiteY17" fmla="*/ 97233 h 307467"/>
              <a:gd name="connsiteX18" fmla="*/ 123347 w 319313"/>
              <a:gd name="connsiteY18" fmla="*/ 112653 h 307467"/>
              <a:gd name="connsiteX19" fmla="*/ 32766 w 319313"/>
              <a:gd name="connsiteY19" fmla="*/ 112653 h 307467"/>
              <a:gd name="connsiteX20" fmla="*/ 32766 w 319313"/>
              <a:gd name="connsiteY20" fmla="*/ 23194 h 307467"/>
              <a:gd name="connsiteX21" fmla="*/ 283705 w 319313"/>
              <a:gd name="connsiteY21" fmla="*/ 23194 h 307467"/>
              <a:gd name="connsiteX22" fmla="*/ 283705 w 319313"/>
              <a:gd name="connsiteY22" fmla="*/ 112653 h 307467"/>
              <a:gd name="connsiteX23" fmla="*/ 193123 w 319313"/>
              <a:gd name="connsiteY23" fmla="*/ 112653 h 307467"/>
              <a:gd name="connsiteX24" fmla="*/ 130752 w 319313"/>
              <a:gd name="connsiteY24" fmla="*/ 159424 h 307467"/>
              <a:gd name="connsiteX25" fmla="*/ 130752 w 319313"/>
              <a:gd name="connsiteY25" fmla="*/ 159424 h 307467"/>
              <a:gd name="connsiteX26" fmla="*/ 185889 w 319313"/>
              <a:gd name="connsiteY26" fmla="*/ 159424 h 307467"/>
              <a:gd name="connsiteX27" fmla="*/ 193123 w 319313"/>
              <a:gd name="connsiteY27" fmla="*/ 152102 h 307467"/>
              <a:gd name="connsiteX28" fmla="*/ 193123 w 319313"/>
              <a:gd name="connsiteY28" fmla="*/ 151933 h 307467"/>
              <a:gd name="connsiteX29" fmla="*/ 193123 w 319313"/>
              <a:gd name="connsiteY29" fmla="*/ 137297 h 307467"/>
              <a:gd name="connsiteX30" fmla="*/ 293374 w 319313"/>
              <a:gd name="connsiteY30" fmla="*/ 137297 h 307467"/>
              <a:gd name="connsiteX31" fmla="*/ 293374 w 319313"/>
              <a:gd name="connsiteY31" fmla="*/ 239813 h 307467"/>
              <a:gd name="connsiteX32" fmla="*/ 23187 w 319313"/>
              <a:gd name="connsiteY32" fmla="*/ 239813 h 307467"/>
              <a:gd name="connsiteX33" fmla="*/ 23187 w 319313"/>
              <a:gd name="connsiteY33" fmla="*/ 137297 h 307467"/>
              <a:gd name="connsiteX34" fmla="*/ 123347 w 319313"/>
              <a:gd name="connsiteY34" fmla="*/ 137297 h 307467"/>
              <a:gd name="connsiteX35" fmla="*/ 123347 w 319313"/>
              <a:gd name="connsiteY35" fmla="*/ 152102 h 307467"/>
              <a:gd name="connsiteX36" fmla="*/ 130752 w 319313"/>
              <a:gd name="connsiteY36" fmla="*/ 159424 h 307467"/>
              <a:gd name="connsiteX37" fmla="*/ 100881 w 319313"/>
              <a:gd name="connsiteY37" fmla="*/ 264287 h 307467"/>
              <a:gd name="connsiteX38" fmla="*/ 100881 w 319313"/>
              <a:gd name="connsiteY38" fmla="*/ 264287 h 307467"/>
              <a:gd name="connsiteX39" fmla="*/ 215848 w 319313"/>
              <a:gd name="connsiteY39" fmla="*/ 264287 h 307467"/>
              <a:gd name="connsiteX40" fmla="*/ 215848 w 319313"/>
              <a:gd name="connsiteY40" fmla="*/ 275088 h 307467"/>
              <a:gd name="connsiteX41" fmla="*/ 210969 w 319313"/>
              <a:gd name="connsiteY41" fmla="*/ 286675 h 307467"/>
              <a:gd name="connsiteX42" fmla="*/ 210969 w 319313"/>
              <a:gd name="connsiteY42" fmla="*/ 286675 h 307467"/>
              <a:gd name="connsiteX43" fmla="*/ 210969 w 319313"/>
              <a:gd name="connsiteY43" fmla="*/ 286675 h 307467"/>
              <a:gd name="connsiteX44" fmla="*/ 199473 w 319313"/>
              <a:gd name="connsiteY44" fmla="*/ 291295 h 307467"/>
              <a:gd name="connsiteX45" fmla="*/ 117078 w 319313"/>
              <a:gd name="connsiteY45" fmla="*/ 291295 h 307467"/>
              <a:gd name="connsiteX46" fmla="*/ 105582 w 319313"/>
              <a:gd name="connsiteY46" fmla="*/ 286675 h 307467"/>
              <a:gd name="connsiteX47" fmla="*/ 105492 w 319313"/>
              <a:gd name="connsiteY47" fmla="*/ 286675 h 307467"/>
              <a:gd name="connsiteX48" fmla="*/ 100881 w 319313"/>
              <a:gd name="connsiteY48" fmla="*/ 275088 h 307467"/>
              <a:gd name="connsiteX49" fmla="*/ 100881 w 319313"/>
              <a:gd name="connsiteY49" fmla="*/ 264287 h 307467"/>
              <a:gd name="connsiteX50" fmla="*/ 10994 w 319313"/>
              <a:gd name="connsiteY50" fmla="*/ 264287 h 307467"/>
              <a:gd name="connsiteX51" fmla="*/ 86075 w 319313"/>
              <a:gd name="connsiteY51" fmla="*/ 264287 h 307467"/>
              <a:gd name="connsiteX52" fmla="*/ 86075 w 319313"/>
              <a:gd name="connsiteY52" fmla="*/ 275088 h 307467"/>
              <a:gd name="connsiteX53" fmla="*/ 95128 w 319313"/>
              <a:gd name="connsiteY53" fmla="*/ 296958 h 307467"/>
              <a:gd name="connsiteX54" fmla="*/ 95218 w 319313"/>
              <a:gd name="connsiteY54" fmla="*/ 296958 h 307467"/>
              <a:gd name="connsiteX55" fmla="*/ 117078 w 319313"/>
              <a:gd name="connsiteY55" fmla="*/ 306100 h 307467"/>
              <a:gd name="connsiteX56" fmla="*/ 199473 w 319313"/>
              <a:gd name="connsiteY56" fmla="*/ 306100 h 307467"/>
              <a:gd name="connsiteX57" fmla="*/ 221422 w 319313"/>
              <a:gd name="connsiteY57" fmla="*/ 296958 h 307467"/>
              <a:gd name="connsiteX58" fmla="*/ 221422 w 319313"/>
              <a:gd name="connsiteY58" fmla="*/ 296958 h 307467"/>
              <a:gd name="connsiteX59" fmla="*/ 230485 w 319313"/>
              <a:gd name="connsiteY59" fmla="*/ 275088 h 307467"/>
              <a:gd name="connsiteX60" fmla="*/ 230485 w 319313"/>
              <a:gd name="connsiteY60" fmla="*/ 264287 h 307467"/>
              <a:gd name="connsiteX61" fmla="*/ 305565 w 319313"/>
              <a:gd name="connsiteY61" fmla="*/ 264287 h 307467"/>
              <a:gd name="connsiteX62" fmla="*/ 317937 w 319313"/>
              <a:gd name="connsiteY62" fmla="*/ 252094 h 307467"/>
              <a:gd name="connsiteX63" fmla="*/ 317937 w 319313"/>
              <a:gd name="connsiteY63" fmla="*/ 251577 h 307467"/>
              <a:gd name="connsiteX64" fmla="*/ 317937 w 319313"/>
              <a:gd name="connsiteY64" fmla="*/ 125015 h 307467"/>
              <a:gd name="connsiteX65" fmla="*/ 308268 w 319313"/>
              <a:gd name="connsiteY65" fmla="*/ 113001 h 307467"/>
              <a:gd name="connsiteX66" fmla="*/ 308268 w 319313"/>
              <a:gd name="connsiteY66" fmla="*/ 11181 h 307467"/>
              <a:gd name="connsiteX67" fmla="*/ 308268 w 319313"/>
              <a:gd name="connsiteY67" fmla="*/ 10833 h 307467"/>
              <a:gd name="connsiteX68" fmla="*/ 295986 w 319313"/>
              <a:gd name="connsiteY68" fmla="*/ -1368 h 307467"/>
              <a:gd name="connsiteX69" fmla="*/ 20921 w 319313"/>
              <a:gd name="connsiteY69" fmla="*/ -1368 h 307467"/>
              <a:gd name="connsiteX70" fmla="*/ 20573 w 319313"/>
              <a:gd name="connsiteY70" fmla="*/ -1368 h 307467"/>
              <a:gd name="connsiteX71" fmla="*/ 8381 w 319313"/>
              <a:gd name="connsiteY71" fmla="*/ 10833 h 307467"/>
              <a:gd name="connsiteX72" fmla="*/ 8381 w 319313"/>
              <a:gd name="connsiteY72" fmla="*/ 113001 h 307467"/>
              <a:gd name="connsiteX73" fmla="*/ -1377 w 319313"/>
              <a:gd name="connsiteY73" fmla="*/ 125015 h 307467"/>
              <a:gd name="connsiteX74" fmla="*/ -1377 w 319313"/>
              <a:gd name="connsiteY74" fmla="*/ 125282 h 307467"/>
              <a:gd name="connsiteX75" fmla="*/ -1377 w 319313"/>
              <a:gd name="connsiteY75" fmla="*/ 252094 h 307467"/>
              <a:gd name="connsiteX76" fmla="*/ 10994 w 319313"/>
              <a:gd name="connsiteY76" fmla="*/ 264287 h 307467"/>
              <a:gd name="connsiteX77" fmla="*/ 10994 w 319313"/>
              <a:gd name="connsiteY77" fmla="*/ 264287 h 30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19313" h="307467">
                <a:moveTo>
                  <a:pt x="158195" y="144619"/>
                </a:moveTo>
                <a:lnTo>
                  <a:pt x="158195" y="144619"/>
                </a:lnTo>
                <a:lnTo>
                  <a:pt x="138154" y="144619"/>
                </a:lnTo>
                <a:lnTo>
                  <a:pt x="138154" y="104465"/>
                </a:lnTo>
                <a:lnTo>
                  <a:pt x="158195" y="104465"/>
                </a:lnTo>
                <a:lnTo>
                  <a:pt x="178397" y="104465"/>
                </a:lnTo>
                <a:lnTo>
                  <a:pt x="178397" y="124578"/>
                </a:lnTo>
                <a:lnTo>
                  <a:pt x="178397" y="144619"/>
                </a:lnTo>
                <a:lnTo>
                  <a:pt x="158195" y="144619"/>
                </a:lnTo>
                <a:close/>
                <a:moveTo>
                  <a:pt x="193123" y="112653"/>
                </a:moveTo>
                <a:lnTo>
                  <a:pt x="193123" y="112653"/>
                </a:lnTo>
                <a:lnTo>
                  <a:pt x="193123" y="97054"/>
                </a:lnTo>
                <a:cubicBezTo>
                  <a:pt x="193123" y="92878"/>
                  <a:pt x="189893" y="89652"/>
                  <a:pt x="185889" y="89652"/>
                </a:cubicBezTo>
                <a:lnTo>
                  <a:pt x="185710" y="89652"/>
                </a:lnTo>
                <a:lnTo>
                  <a:pt x="158195" y="89652"/>
                </a:lnTo>
                <a:lnTo>
                  <a:pt x="130752" y="89652"/>
                </a:lnTo>
                <a:cubicBezTo>
                  <a:pt x="126657" y="89652"/>
                  <a:pt x="123347" y="92878"/>
                  <a:pt x="123347" y="97054"/>
                </a:cubicBezTo>
                <a:lnTo>
                  <a:pt x="123347" y="97233"/>
                </a:lnTo>
                <a:lnTo>
                  <a:pt x="123347" y="112653"/>
                </a:lnTo>
                <a:lnTo>
                  <a:pt x="32766" y="112653"/>
                </a:lnTo>
                <a:lnTo>
                  <a:pt x="32766" y="23194"/>
                </a:lnTo>
                <a:lnTo>
                  <a:pt x="283705" y="23194"/>
                </a:lnTo>
                <a:lnTo>
                  <a:pt x="283705" y="112653"/>
                </a:lnTo>
                <a:lnTo>
                  <a:pt x="193123" y="112653"/>
                </a:lnTo>
                <a:close/>
                <a:moveTo>
                  <a:pt x="130752" y="159424"/>
                </a:moveTo>
                <a:lnTo>
                  <a:pt x="130752" y="159424"/>
                </a:lnTo>
                <a:lnTo>
                  <a:pt x="185889" y="159424"/>
                </a:lnTo>
                <a:cubicBezTo>
                  <a:pt x="189893" y="159424"/>
                  <a:pt x="193123" y="156196"/>
                  <a:pt x="193123" y="152102"/>
                </a:cubicBezTo>
                <a:lnTo>
                  <a:pt x="193123" y="151933"/>
                </a:lnTo>
                <a:lnTo>
                  <a:pt x="193123" y="137297"/>
                </a:lnTo>
                <a:lnTo>
                  <a:pt x="293374" y="137297"/>
                </a:lnTo>
                <a:lnTo>
                  <a:pt x="293374" y="239813"/>
                </a:lnTo>
                <a:lnTo>
                  <a:pt x="23187" y="239813"/>
                </a:lnTo>
                <a:lnTo>
                  <a:pt x="23187" y="137297"/>
                </a:lnTo>
                <a:lnTo>
                  <a:pt x="123347" y="137297"/>
                </a:lnTo>
                <a:lnTo>
                  <a:pt x="123347" y="152102"/>
                </a:lnTo>
                <a:cubicBezTo>
                  <a:pt x="123347" y="156196"/>
                  <a:pt x="126657" y="159424"/>
                  <a:pt x="130752" y="159424"/>
                </a:cubicBezTo>
                <a:close/>
                <a:moveTo>
                  <a:pt x="100881" y="264287"/>
                </a:moveTo>
                <a:lnTo>
                  <a:pt x="100881" y="264287"/>
                </a:lnTo>
                <a:lnTo>
                  <a:pt x="215848" y="264287"/>
                </a:lnTo>
                <a:lnTo>
                  <a:pt x="215848" y="275088"/>
                </a:lnTo>
                <a:cubicBezTo>
                  <a:pt x="215848" y="279529"/>
                  <a:pt x="213939" y="283712"/>
                  <a:pt x="210969" y="286675"/>
                </a:cubicBezTo>
                <a:lnTo>
                  <a:pt x="210969" y="286675"/>
                </a:lnTo>
                <a:lnTo>
                  <a:pt x="210969" y="286675"/>
                </a:lnTo>
                <a:cubicBezTo>
                  <a:pt x="208009" y="289723"/>
                  <a:pt x="204003" y="291295"/>
                  <a:pt x="199473" y="291295"/>
                </a:cubicBezTo>
                <a:lnTo>
                  <a:pt x="117078" y="291295"/>
                </a:lnTo>
                <a:cubicBezTo>
                  <a:pt x="112547" y="291295"/>
                  <a:pt x="108542" y="289723"/>
                  <a:pt x="105582" y="286675"/>
                </a:cubicBezTo>
                <a:lnTo>
                  <a:pt x="105492" y="286675"/>
                </a:lnTo>
                <a:cubicBezTo>
                  <a:pt x="102620" y="283712"/>
                  <a:pt x="100881" y="279529"/>
                  <a:pt x="100881" y="275088"/>
                </a:cubicBezTo>
                <a:lnTo>
                  <a:pt x="100881" y="264287"/>
                </a:lnTo>
                <a:close/>
                <a:moveTo>
                  <a:pt x="10994" y="264287"/>
                </a:moveTo>
                <a:lnTo>
                  <a:pt x="86075" y="264287"/>
                </a:lnTo>
                <a:lnTo>
                  <a:pt x="86075" y="275088"/>
                </a:lnTo>
                <a:cubicBezTo>
                  <a:pt x="86075" y="283624"/>
                  <a:pt x="89554" y="291295"/>
                  <a:pt x="95128" y="296958"/>
                </a:cubicBezTo>
                <a:lnTo>
                  <a:pt x="95218" y="296958"/>
                </a:lnTo>
                <a:cubicBezTo>
                  <a:pt x="100881" y="302613"/>
                  <a:pt x="108542" y="306100"/>
                  <a:pt x="117078" y="306100"/>
                </a:cubicBezTo>
                <a:lnTo>
                  <a:pt x="199473" y="306100"/>
                </a:lnTo>
                <a:cubicBezTo>
                  <a:pt x="207928" y="306100"/>
                  <a:pt x="215848" y="302613"/>
                  <a:pt x="221422" y="296958"/>
                </a:cubicBezTo>
                <a:lnTo>
                  <a:pt x="221422" y="296958"/>
                </a:lnTo>
                <a:cubicBezTo>
                  <a:pt x="226998" y="291295"/>
                  <a:pt x="230485" y="283624"/>
                  <a:pt x="230485" y="275088"/>
                </a:cubicBezTo>
                <a:lnTo>
                  <a:pt x="230485" y="264287"/>
                </a:lnTo>
                <a:lnTo>
                  <a:pt x="305565" y="264287"/>
                </a:lnTo>
                <a:cubicBezTo>
                  <a:pt x="312442" y="264287"/>
                  <a:pt x="317937" y="258802"/>
                  <a:pt x="317937" y="252094"/>
                </a:cubicBezTo>
                <a:lnTo>
                  <a:pt x="317937" y="251577"/>
                </a:lnTo>
                <a:lnTo>
                  <a:pt x="317937" y="125015"/>
                </a:lnTo>
                <a:cubicBezTo>
                  <a:pt x="317937" y="119092"/>
                  <a:pt x="313753" y="114304"/>
                  <a:pt x="308268" y="113001"/>
                </a:cubicBezTo>
                <a:lnTo>
                  <a:pt x="308268" y="11181"/>
                </a:lnTo>
                <a:lnTo>
                  <a:pt x="308268" y="10833"/>
                </a:lnTo>
                <a:cubicBezTo>
                  <a:pt x="308268" y="4125"/>
                  <a:pt x="302775" y="-1368"/>
                  <a:pt x="295986" y="-1368"/>
                </a:cubicBezTo>
                <a:lnTo>
                  <a:pt x="20921" y="-1368"/>
                </a:lnTo>
                <a:lnTo>
                  <a:pt x="20573" y="-1368"/>
                </a:lnTo>
                <a:cubicBezTo>
                  <a:pt x="13778" y="-1368"/>
                  <a:pt x="8381" y="4125"/>
                  <a:pt x="8381" y="10833"/>
                </a:cubicBezTo>
                <a:lnTo>
                  <a:pt x="8381" y="113001"/>
                </a:lnTo>
                <a:cubicBezTo>
                  <a:pt x="2807" y="114304"/>
                  <a:pt x="-1377" y="119092"/>
                  <a:pt x="-1377" y="125015"/>
                </a:cubicBezTo>
                <a:lnTo>
                  <a:pt x="-1377" y="125282"/>
                </a:lnTo>
                <a:lnTo>
                  <a:pt x="-1377" y="252094"/>
                </a:lnTo>
                <a:cubicBezTo>
                  <a:pt x="-1377" y="258802"/>
                  <a:pt x="4198" y="264287"/>
                  <a:pt x="10994" y="264287"/>
                </a:cubicBezTo>
                <a:lnTo>
                  <a:pt x="10994" y="264287"/>
                </a:lnTo>
              </a:path>
            </a:pathLst>
          </a:custGeom>
          <a:solidFill>
            <a:schemeClr val="accent1"/>
          </a:solidFill>
          <a:ln w="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H="1">
            <a:off x="929481" y="3730728"/>
            <a:ext cx="1033303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>
                    <a:alpha val="21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3949236" y="1595589"/>
            <a:ext cx="0" cy="1767437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8004517" y="1639983"/>
            <a:ext cx="0" cy="1767437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1908203" y="2164086"/>
            <a:ext cx="14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可视化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195757" y="2553236"/>
            <a:ext cx="2753477" cy="91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使用二维或三维散点图、热力图等可视化方法，将降维后的数据在低维空间中呈现出来。这可以帮助你直观地观察数据的分布和结构，从而判断降维效果。</a:t>
            </a:r>
          </a:p>
        </p:txBody>
      </p:sp>
      <p:sp>
        <p:nvSpPr>
          <p:cNvPr id="94" name="矩形 93"/>
          <p:cNvSpPr/>
          <p:nvPr/>
        </p:nvSpPr>
        <p:spPr>
          <a:xfrm>
            <a:off x="5115615" y="2149642"/>
            <a:ext cx="198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累计解释方差比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4276279" y="2571893"/>
            <a:ext cx="3602386" cy="95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累计解释方差比表示前</a:t>
            </a:r>
            <a:r>
              <a:rPr lang="en-US" altLang="zh-CN" sz="11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k</a:t>
            </a:r>
            <a:r>
              <a:rPr lang="zh-CN" altLang="en-US" sz="11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个主成分解释的总方差比例。通常，我们希望保留能够解释大部分数据方差的主成分。可以绘制累计解释方差比的曲线，帮助选择合适的主成分数量。</a:t>
            </a:r>
          </a:p>
        </p:txBody>
      </p:sp>
      <p:sp>
        <p:nvSpPr>
          <p:cNvPr id="101" name="矩形 100"/>
          <p:cNvSpPr/>
          <p:nvPr/>
        </p:nvSpPr>
        <p:spPr>
          <a:xfrm>
            <a:off x="9071827" y="2146096"/>
            <a:ext cx="14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特征值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8234992" y="2632790"/>
            <a:ext cx="3153372" cy="73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特征值表示每个主成分解释的方差。特征值较大的主成分通常包含较多的信息。可以通过观察特征值的大小来评估主成分的重要性。</a:t>
            </a:r>
          </a:p>
        </p:txBody>
      </p:sp>
      <p:sp>
        <p:nvSpPr>
          <p:cNvPr id="113" name="矩形 112"/>
          <p:cNvSpPr/>
          <p:nvPr/>
        </p:nvSpPr>
        <p:spPr>
          <a:xfrm>
            <a:off x="9026957" y="4812205"/>
            <a:ext cx="17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监督学习性能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8234990" y="5295747"/>
            <a:ext cx="3153373" cy="95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b="0" i="0" dirty="0">
                <a:solidFill>
                  <a:srgbClr val="D1D5DB"/>
                </a:solidFill>
                <a:effectLst/>
                <a:latin typeface="Söhne"/>
              </a:rPr>
              <a:t>如果数据用于监督学习任务，可以在降维前后使用同样的分类或回归模型，并比较性能指标（如准确率、均方误差等）。如果性能在降维后保持或提高，说明降维是有效的。</a:t>
            </a:r>
            <a:endParaRPr lang="zh-CN" altLang="en-US" sz="1100" dirty="0">
              <a:solidFill>
                <a:schemeClr val="bg1"/>
              </a:soli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352761" y="4871437"/>
            <a:ext cx="14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聚类性能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4276279" y="5295747"/>
            <a:ext cx="3602386" cy="102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如果你的数据用于聚类任务，可以使用降维后的数据进行聚类，并评估聚类性能指标（如轮廓系数、互信息分数等）。如果聚类性能在降维后保持稳定或提高，说明降维是有效的。</a:t>
            </a:r>
          </a:p>
        </p:txBody>
      </p:sp>
      <p:sp>
        <p:nvSpPr>
          <p:cNvPr id="122" name="矩形 121"/>
          <p:cNvSpPr/>
          <p:nvPr/>
        </p:nvSpPr>
        <p:spPr>
          <a:xfrm>
            <a:off x="1788184" y="4939966"/>
            <a:ext cx="14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重构误差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1195756" y="5339928"/>
            <a:ext cx="2648275" cy="95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将降维后的数据映射回原始高维空间，然后计算重构误差，即降维后数据与原始数据之间的差异。重构误差可以通过各种距离度量（如欧氏距离）来计算。</a:t>
            </a:r>
          </a:p>
        </p:txBody>
      </p:sp>
      <p:sp>
        <p:nvSpPr>
          <p:cNvPr id="125" name="图形 107"/>
          <p:cNvSpPr/>
          <p:nvPr/>
        </p:nvSpPr>
        <p:spPr>
          <a:xfrm flipV="1">
            <a:off x="2393193" y="4513230"/>
            <a:ext cx="269686" cy="267999"/>
          </a:xfrm>
          <a:custGeom>
            <a:avLst/>
            <a:gdLst>
              <a:gd name="connsiteX0" fmla="*/ 220565 w 319313"/>
              <a:gd name="connsiteY0" fmla="*/ 117525 h 317316"/>
              <a:gd name="connsiteX1" fmla="*/ 220565 w 319313"/>
              <a:gd name="connsiteY1" fmla="*/ 117525 h 317316"/>
              <a:gd name="connsiteX2" fmla="*/ 212557 w 319313"/>
              <a:gd name="connsiteY2" fmla="*/ 120842 h 317316"/>
              <a:gd name="connsiteX3" fmla="*/ 204538 w 319313"/>
              <a:gd name="connsiteY3" fmla="*/ 117525 h 317316"/>
              <a:gd name="connsiteX4" fmla="*/ 204457 w 319313"/>
              <a:gd name="connsiteY4" fmla="*/ 117525 h 317316"/>
              <a:gd name="connsiteX5" fmla="*/ 201228 w 319313"/>
              <a:gd name="connsiteY5" fmla="*/ 109773 h 317316"/>
              <a:gd name="connsiteX6" fmla="*/ 201228 w 319313"/>
              <a:gd name="connsiteY6" fmla="*/ 109425 h 317316"/>
              <a:gd name="connsiteX7" fmla="*/ 201228 w 319313"/>
              <a:gd name="connsiteY7" fmla="*/ 109166 h 317316"/>
              <a:gd name="connsiteX8" fmla="*/ 204191 w 319313"/>
              <a:gd name="connsiteY8" fmla="*/ 101764 h 317316"/>
              <a:gd name="connsiteX9" fmla="*/ 204538 w 319313"/>
              <a:gd name="connsiteY9" fmla="*/ 101417 h 317316"/>
              <a:gd name="connsiteX10" fmla="*/ 212557 w 319313"/>
              <a:gd name="connsiteY10" fmla="*/ 98196 h 317316"/>
              <a:gd name="connsiteX11" fmla="*/ 220477 w 319313"/>
              <a:gd name="connsiteY11" fmla="*/ 101417 h 317316"/>
              <a:gd name="connsiteX12" fmla="*/ 220565 w 319313"/>
              <a:gd name="connsiteY12" fmla="*/ 101417 h 317316"/>
              <a:gd name="connsiteX13" fmla="*/ 223874 w 319313"/>
              <a:gd name="connsiteY13" fmla="*/ 109425 h 317316"/>
              <a:gd name="connsiteX14" fmla="*/ 220565 w 319313"/>
              <a:gd name="connsiteY14" fmla="*/ 117525 h 317316"/>
              <a:gd name="connsiteX15" fmla="*/ 111949 w 319313"/>
              <a:gd name="connsiteY15" fmla="*/ 117525 h 317316"/>
              <a:gd name="connsiteX16" fmla="*/ 111949 w 319313"/>
              <a:gd name="connsiteY16" fmla="*/ 117525 h 317316"/>
              <a:gd name="connsiteX17" fmla="*/ 103850 w 319313"/>
              <a:gd name="connsiteY17" fmla="*/ 120842 h 317316"/>
              <a:gd name="connsiteX18" fmla="*/ 96010 w 319313"/>
              <a:gd name="connsiteY18" fmla="*/ 117525 h 317316"/>
              <a:gd name="connsiteX19" fmla="*/ 95840 w 319313"/>
              <a:gd name="connsiteY19" fmla="*/ 117525 h 317316"/>
              <a:gd name="connsiteX20" fmla="*/ 92531 w 319313"/>
              <a:gd name="connsiteY20" fmla="*/ 109425 h 317316"/>
              <a:gd name="connsiteX21" fmla="*/ 95573 w 319313"/>
              <a:gd name="connsiteY21" fmla="*/ 101764 h 317316"/>
              <a:gd name="connsiteX22" fmla="*/ 96010 w 319313"/>
              <a:gd name="connsiteY22" fmla="*/ 101417 h 317316"/>
              <a:gd name="connsiteX23" fmla="*/ 103850 w 319313"/>
              <a:gd name="connsiteY23" fmla="*/ 98196 h 317316"/>
              <a:gd name="connsiteX24" fmla="*/ 111949 w 319313"/>
              <a:gd name="connsiteY24" fmla="*/ 101417 h 317316"/>
              <a:gd name="connsiteX25" fmla="*/ 115347 w 319313"/>
              <a:gd name="connsiteY25" fmla="*/ 108989 h 317316"/>
              <a:gd name="connsiteX26" fmla="*/ 115177 w 319313"/>
              <a:gd name="connsiteY26" fmla="*/ 109425 h 317316"/>
              <a:gd name="connsiteX27" fmla="*/ 115347 w 319313"/>
              <a:gd name="connsiteY27" fmla="*/ 109773 h 317316"/>
              <a:gd name="connsiteX28" fmla="*/ 111949 w 319313"/>
              <a:gd name="connsiteY28" fmla="*/ 117525 h 317316"/>
              <a:gd name="connsiteX29" fmla="*/ 293382 w 319313"/>
              <a:gd name="connsiteY29" fmla="*/ 195656 h 317316"/>
              <a:gd name="connsiteX30" fmla="*/ 293382 w 319313"/>
              <a:gd name="connsiteY30" fmla="*/ 195656 h 317316"/>
              <a:gd name="connsiteX31" fmla="*/ 23194 w 319313"/>
              <a:gd name="connsiteY31" fmla="*/ 195656 h 317316"/>
              <a:gd name="connsiteX32" fmla="*/ 23194 w 319313"/>
              <a:gd name="connsiteY32" fmla="*/ 23285 h 317316"/>
              <a:gd name="connsiteX33" fmla="*/ 293382 w 319313"/>
              <a:gd name="connsiteY33" fmla="*/ 23285 h 317316"/>
              <a:gd name="connsiteX34" fmla="*/ 293382 w 319313"/>
              <a:gd name="connsiteY34" fmla="*/ 195656 h 317316"/>
              <a:gd name="connsiteX35" fmla="*/ 178841 w 319313"/>
              <a:gd name="connsiteY35" fmla="*/ 220220 h 317316"/>
              <a:gd name="connsiteX36" fmla="*/ 178841 w 319313"/>
              <a:gd name="connsiteY36" fmla="*/ 220220 h 317316"/>
              <a:gd name="connsiteX37" fmla="*/ 271958 w 319313"/>
              <a:gd name="connsiteY37" fmla="*/ 220220 h 317316"/>
              <a:gd name="connsiteX38" fmla="*/ 271958 w 319313"/>
              <a:gd name="connsiteY38" fmla="*/ 301134 h 317316"/>
              <a:gd name="connsiteX39" fmla="*/ 152280 w 319313"/>
              <a:gd name="connsiteY39" fmla="*/ 301134 h 317316"/>
              <a:gd name="connsiteX40" fmla="*/ 152280 w 319313"/>
              <a:gd name="connsiteY40" fmla="*/ 268998 h 317316"/>
              <a:gd name="connsiteX41" fmla="*/ 171269 w 319313"/>
              <a:gd name="connsiteY41" fmla="*/ 268998 h 317316"/>
              <a:gd name="connsiteX42" fmla="*/ 171439 w 319313"/>
              <a:gd name="connsiteY42" fmla="*/ 268998 h 317316"/>
              <a:gd name="connsiteX43" fmla="*/ 178841 w 319313"/>
              <a:gd name="connsiteY43" fmla="*/ 261594 h 317316"/>
              <a:gd name="connsiteX44" fmla="*/ 178841 w 319313"/>
              <a:gd name="connsiteY44" fmla="*/ 261416 h 317316"/>
              <a:gd name="connsiteX45" fmla="*/ 178841 w 319313"/>
              <a:gd name="connsiteY45" fmla="*/ 220220 h 317316"/>
              <a:gd name="connsiteX46" fmla="*/ 44627 w 319313"/>
              <a:gd name="connsiteY46" fmla="*/ 220220 h 317316"/>
              <a:gd name="connsiteX47" fmla="*/ 44627 w 319313"/>
              <a:gd name="connsiteY47" fmla="*/ 220220 h 317316"/>
              <a:gd name="connsiteX48" fmla="*/ 164035 w 319313"/>
              <a:gd name="connsiteY48" fmla="*/ 220220 h 317316"/>
              <a:gd name="connsiteX49" fmla="*/ 164035 w 319313"/>
              <a:gd name="connsiteY49" fmla="*/ 254014 h 317316"/>
              <a:gd name="connsiteX50" fmla="*/ 144967 w 319313"/>
              <a:gd name="connsiteY50" fmla="*/ 254014 h 317316"/>
              <a:gd name="connsiteX51" fmla="*/ 144789 w 319313"/>
              <a:gd name="connsiteY51" fmla="*/ 254014 h 317316"/>
              <a:gd name="connsiteX52" fmla="*/ 44627 w 319313"/>
              <a:gd name="connsiteY52" fmla="*/ 254014 h 317316"/>
              <a:gd name="connsiteX53" fmla="*/ 44627 w 319313"/>
              <a:gd name="connsiteY53" fmla="*/ 220220 h 317316"/>
              <a:gd name="connsiteX54" fmla="*/ 10832 w 319313"/>
              <a:gd name="connsiteY54" fmla="*/ 220220 h 317316"/>
              <a:gd name="connsiteX55" fmla="*/ 10832 w 319313"/>
              <a:gd name="connsiteY55" fmla="*/ 220220 h 317316"/>
              <a:gd name="connsiteX56" fmla="*/ 29812 w 319313"/>
              <a:gd name="connsiteY56" fmla="*/ 220220 h 317316"/>
              <a:gd name="connsiteX57" fmla="*/ 29812 w 319313"/>
              <a:gd name="connsiteY57" fmla="*/ 261594 h 317316"/>
              <a:gd name="connsiteX58" fmla="*/ 37223 w 319313"/>
              <a:gd name="connsiteY58" fmla="*/ 268998 h 317316"/>
              <a:gd name="connsiteX59" fmla="*/ 37482 w 319313"/>
              <a:gd name="connsiteY59" fmla="*/ 268998 h 317316"/>
              <a:gd name="connsiteX60" fmla="*/ 137564 w 319313"/>
              <a:gd name="connsiteY60" fmla="*/ 268998 h 317316"/>
              <a:gd name="connsiteX61" fmla="*/ 137564 w 319313"/>
              <a:gd name="connsiteY61" fmla="*/ 308367 h 317316"/>
              <a:gd name="connsiteX62" fmla="*/ 144967 w 319313"/>
              <a:gd name="connsiteY62" fmla="*/ 315948 h 317316"/>
              <a:gd name="connsiteX63" fmla="*/ 145136 w 319313"/>
              <a:gd name="connsiteY63" fmla="*/ 315948 h 317316"/>
              <a:gd name="connsiteX64" fmla="*/ 279183 w 319313"/>
              <a:gd name="connsiteY64" fmla="*/ 315948 h 317316"/>
              <a:gd name="connsiteX65" fmla="*/ 286593 w 319313"/>
              <a:gd name="connsiteY65" fmla="*/ 308367 h 317316"/>
              <a:gd name="connsiteX66" fmla="*/ 286593 w 319313"/>
              <a:gd name="connsiteY66" fmla="*/ 308189 h 317316"/>
              <a:gd name="connsiteX67" fmla="*/ 286593 w 319313"/>
              <a:gd name="connsiteY67" fmla="*/ 220220 h 317316"/>
              <a:gd name="connsiteX68" fmla="*/ 305574 w 319313"/>
              <a:gd name="connsiteY68" fmla="*/ 220220 h 317316"/>
              <a:gd name="connsiteX69" fmla="*/ 317945 w 319313"/>
              <a:gd name="connsiteY69" fmla="*/ 207849 h 317316"/>
              <a:gd name="connsiteX70" fmla="*/ 317945 w 319313"/>
              <a:gd name="connsiteY70" fmla="*/ 207500 h 317316"/>
              <a:gd name="connsiteX71" fmla="*/ 317945 w 319313"/>
              <a:gd name="connsiteY71" fmla="*/ 11003 h 317316"/>
              <a:gd name="connsiteX72" fmla="*/ 305574 w 319313"/>
              <a:gd name="connsiteY72" fmla="*/ -1368 h 317316"/>
              <a:gd name="connsiteX73" fmla="*/ 305225 w 319313"/>
              <a:gd name="connsiteY73" fmla="*/ -1368 h 317316"/>
              <a:gd name="connsiteX74" fmla="*/ 10832 w 319313"/>
              <a:gd name="connsiteY74" fmla="*/ -1368 h 317316"/>
              <a:gd name="connsiteX75" fmla="*/ -1369 w 319313"/>
              <a:gd name="connsiteY75" fmla="*/ 11003 h 317316"/>
              <a:gd name="connsiteX76" fmla="*/ -1369 w 319313"/>
              <a:gd name="connsiteY76" fmla="*/ 11181 h 317316"/>
              <a:gd name="connsiteX77" fmla="*/ -1369 w 319313"/>
              <a:gd name="connsiteY77" fmla="*/ 207849 h 317316"/>
              <a:gd name="connsiteX78" fmla="*/ 10832 w 319313"/>
              <a:gd name="connsiteY78" fmla="*/ 220220 h 317316"/>
              <a:gd name="connsiteX79" fmla="*/ 103850 w 319313"/>
              <a:gd name="connsiteY79" fmla="*/ 135559 h 317316"/>
              <a:gd name="connsiteX80" fmla="*/ 122321 w 319313"/>
              <a:gd name="connsiteY80" fmla="*/ 127978 h 317316"/>
              <a:gd name="connsiteX81" fmla="*/ 128939 w 319313"/>
              <a:gd name="connsiteY81" fmla="*/ 116828 h 317316"/>
              <a:gd name="connsiteX82" fmla="*/ 187467 w 319313"/>
              <a:gd name="connsiteY82" fmla="*/ 116828 h 317316"/>
              <a:gd name="connsiteX83" fmla="*/ 212557 w 319313"/>
              <a:gd name="connsiteY83" fmla="*/ 135559 h 317316"/>
              <a:gd name="connsiteX84" fmla="*/ 230930 w 319313"/>
              <a:gd name="connsiteY84" fmla="*/ 127978 h 317316"/>
              <a:gd name="connsiteX85" fmla="*/ 238680 w 319313"/>
              <a:gd name="connsiteY85" fmla="*/ 109425 h 317316"/>
              <a:gd name="connsiteX86" fmla="*/ 212557 w 319313"/>
              <a:gd name="connsiteY86" fmla="*/ 83382 h 317316"/>
              <a:gd name="connsiteX87" fmla="*/ 194085 w 319313"/>
              <a:gd name="connsiteY87" fmla="*/ 90963 h 317316"/>
              <a:gd name="connsiteX88" fmla="*/ 193656 w 319313"/>
              <a:gd name="connsiteY88" fmla="*/ 91570 h 317316"/>
              <a:gd name="connsiteX89" fmla="*/ 187467 w 319313"/>
              <a:gd name="connsiteY89" fmla="*/ 102112 h 317316"/>
              <a:gd name="connsiteX90" fmla="*/ 128939 w 319313"/>
              <a:gd name="connsiteY90" fmla="*/ 102112 h 317316"/>
              <a:gd name="connsiteX91" fmla="*/ 103850 w 319313"/>
              <a:gd name="connsiteY91" fmla="*/ 83382 h 317316"/>
              <a:gd name="connsiteX92" fmla="*/ 85556 w 319313"/>
              <a:gd name="connsiteY92" fmla="*/ 90963 h 317316"/>
              <a:gd name="connsiteX93" fmla="*/ 85039 w 319313"/>
              <a:gd name="connsiteY93" fmla="*/ 91570 h 317316"/>
              <a:gd name="connsiteX94" fmla="*/ 77895 w 319313"/>
              <a:gd name="connsiteY94" fmla="*/ 109425 h 317316"/>
              <a:gd name="connsiteX95" fmla="*/ 103850 w 319313"/>
              <a:gd name="connsiteY95" fmla="*/ 135559 h 317316"/>
              <a:gd name="connsiteX96" fmla="*/ 103850 w 319313"/>
              <a:gd name="connsiteY96" fmla="*/ 135559 h 31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319313" h="317316">
                <a:moveTo>
                  <a:pt x="220565" y="117525"/>
                </a:moveTo>
                <a:lnTo>
                  <a:pt x="220565" y="117525"/>
                </a:lnTo>
                <a:cubicBezTo>
                  <a:pt x="218478" y="119531"/>
                  <a:pt x="215687" y="120842"/>
                  <a:pt x="212557" y="120842"/>
                </a:cubicBezTo>
                <a:cubicBezTo>
                  <a:pt x="209417" y="120842"/>
                  <a:pt x="206545" y="119531"/>
                  <a:pt x="204538" y="117525"/>
                </a:cubicBezTo>
                <a:lnTo>
                  <a:pt x="204457" y="117525"/>
                </a:lnTo>
                <a:cubicBezTo>
                  <a:pt x="202621" y="115527"/>
                  <a:pt x="201228" y="112823"/>
                  <a:pt x="201228" y="109773"/>
                </a:cubicBezTo>
                <a:lnTo>
                  <a:pt x="201228" y="109425"/>
                </a:lnTo>
                <a:lnTo>
                  <a:pt x="201228" y="109166"/>
                </a:lnTo>
                <a:cubicBezTo>
                  <a:pt x="201228" y="106205"/>
                  <a:pt x="202362" y="103682"/>
                  <a:pt x="204191" y="101764"/>
                </a:cubicBezTo>
                <a:lnTo>
                  <a:pt x="204538" y="101417"/>
                </a:lnTo>
                <a:cubicBezTo>
                  <a:pt x="206545" y="99320"/>
                  <a:pt x="209417" y="98196"/>
                  <a:pt x="212557" y="98196"/>
                </a:cubicBezTo>
                <a:cubicBezTo>
                  <a:pt x="215687" y="98196"/>
                  <a:pt x="218478" y="99320"/>
                  <a:pt x="220477" y="101417"/>
                </a:cubicBezTo>
                <a:lnTo>
                  <a:pt x="220565" y="101417"/>
                </a:lnTo>
                <a:cubicBezTo>
                  <a:pt x="222571" y="103334"/>
                  <a:pt x="223874" y="106295"/>
                  <a:pt x="223874" y="109425"/>
                </a:cubicBezTo>
                <a:cubicBezTo>
                  <a:pt x="223874" y="112654"/>
                  <a:pt x="222571" y="115437"/>
                  <a:pt x="220565" y="117525"/>
                </a:cubicBezTo>
                <a:close/>
                <a:moveTo>
                  <a:pt x="111949" y="117525"/>
                </a:moveTo>
                <a:lnTo>
                  <a:pt x="111949" y="117525"/>
                </a:lnTo>
                <a:cubicBezTo>
                  <a:pt x="109861" y="119531"/>
                  <a:pt x="106989" y="120842"/>
                  <a:pt x="103850" y="120842"/>
                </a:cubicBezTo>
                <a:cubicBezTo>
                  <a:pt x="100719" y="120842"/>
                  <a:pt x="97928" y="119531"/>
                  <a:pt x="96010" y="117525"/>
                </a:cubicBezTo>
                <a:lnTo>
                  <a:pt x="95840" y="117525"/>
                </a:lnTo>
                <a:cubicBezTo>
                  <a:pt x="93922" y="115437"/>
                  <a:pt x="92531" y="112654"/>
                  <a:pt x="92531" y="109425"/>
                </a:cubicBezTo>
                <a:cubicBezTo>
                  <a:pt x="92531" y="106554"/>
                  <a:pt x="93744" y="103851"/>
                  <a:pt x="95573" y="101764"/>
                </a:cubicBezTo>
                <a:lnTo>
                  <a:pt x="96010" y="101417"/>
                </a:lnTo>
                <a:cubicBezTo>
                  <a:pt x="97928" y="99320"/>
                  <a:pt x="100888" y="98196"/>
                  <a:pt x="103850" y="98196"/>
                </a:cubicBezTo>
                <a:cubicBezTo>
                  <a:pt x="107159" y="98196"/>
                  <a:pt x="109861" y="99320"/>
                  <a:pt x="111949" y="101417"/>
                </a:cubicBezTo>
                <a:cubicBezTo>
                  <a:pt x="113785" y="103334"/>
                  <a:pt x="115177" y="106116"/>
                  <a:pt x="115347" y="108989"/>
                </a:cubicBezTo>
                <a:lnTo>
                  <a:pt x="115177" y="109425"/>
                </a:lnTo>
                <a:lnTo>
                  <a:pt x="115347" y="109773"/>
                </a:lnTo>
                <a:cubicBezTo>
                  <a:pt x="115177" y="112913"/>
                  <a:pt x="113785" y="115527"/>
                  <a:pt x="111949" y="117525"/>
                </a:cubicBezTo>
                <a:close/>
                <a:moveTo>
                  <a:pt x="293382" y="195656"/>
                </a:moveTo>
                <a:lnTo>
                  <a:pt x="293382" y="195656"/>
                </a:lnTo>
                <a:lnTo>
                  <a:pt x="23194" y="195656"/>
                </a:lnTo>
                <a:lnTo>
                  <a:pt x="23194" y="23285"/>
                </a:lnTo>
                <a:lnTo>
                  <a:pt x="293382" y="23285"/>
                </a:lnTo>
                <a:lnTo>
                  <a:pt x="293382" y="195656"/>
                </a:lnTo>
                <a:close/>
                <a:moveTo>
                  <a:pt x="178841" y="220220"/>
                </a:moveTo>
                <a:lnTo>
                  <a:pt x="178841" y="220220"/>
                </a:lnTo>
                <a:lnTo>
                  <a:pt x="271958" y="220220"/>
                </a:lnTo>
                <a:lnTo>
                  <a:pt x="271958" y="301134"/>
                </a:lnTo>
                <a:lnTo>
                  <a:pt x="152280" y="301134"/>
                </a:lnTo>
                <a:lnTo>
                  <a:pt x="152280" y="268998"/>
                </a:lnTo>
                <a:lnTo>
                  <a:pt x="171269" y="268998"/>
                </a:lnTo>
                <a:lnTo>
                  <a:pt x="171439" y="268998"/>
                </a:lnTo>
                <a:cubicBezTo>
                  <a:pt x="175622" y="268998"/>
                  <a:pt x="178841" y="265600"/>
                  <a:pt x="178841" y="261594"/>
                </a:cubicBezTo>
                <a:lnTo>
                  <a:pt x="178841" y="261416"/>
                </a:lnTo>
                <a:lnTo>
                  <a:pt x="178841" y="220220"/>
                </a:lnTo>
                <a:close/>
                <a:moveTo>
                  <a:pt x="44627" y="220220"/>
                </a:moveTo>
                <a:lnTo>
                  <a:pt x="44627" y="220220"/>
                </a:lnTo>
                <a:lnTo>
                  <a:pt x="164035" y="220220"/>
                </a:lnTo>
                <a:lnTo>
                  <a:pt x="164035" y="254014"/>
                </a:lnTo>
                <a:lnTo>
                  <a:pt x="144967" y="254014"/>
                </a:lnTo>
                <a:lnTo>
                  <a:pt x="144789" y="254014"/>
                </a:lnTo>
                <a:lnTo>
                  <a:pt x="44627" y="254014"/>
                </a:lnTo>
                <a:lnTo>
                  <a:pt x="44627" y="220220"/>
                </a:lnTo>
                <a:close/>
                <a:moveTo>
                  <a:pt x="10832" y="220220"/>
                </a:moveTo>
                <a:lnTo>
                  <a:pt x="10832" y="220220"/>
                </a:lnTo>
                <a:lnTo>
                  <a:pt x="29812" y="220220"/>
                </a:lnTo>
                <a:lnTo>
                  <a:pt x="29812" y="261594"/>
                </a:lnTo>
                <a:cubicBezTo>
                  <a:pt x="29812" y="265600"/>
                  <a:pt x="33129" y="268998"/>
                  <a:pt x="37223" y="268998"/>
                </a:cubicBezTo>
                <a:lnTo>
                  <a:pt x="37482" y="268998"/>
                </a:lnTo>
                <a:lnTo>
                  <a:pt x="137564" y="268998"/>
                </a:lnTo>
                <a:lnTo>
                  <a:pt x="137564" y="308367"/>
                </a:lnTo>
                <a:cubicBezTo>
                  <a:pt x="137564" y="312550"/>
                  <a:pt x="140953" y="315948"/>
                  <a:pt x="144967" y="315948"/>
                </a:cubicBezTo>
                <a:lnTo>
                  <a:pt x="145136" y="315948"/>
                </a:lnTo>
                <a:lnTo>
                  <a:pt x="279183" y="315948"/>
                </a:lnTo>
                <a:cubicBezTo>
                  <a:pt x="283276" y="315948"/>
                  <a:pt x="286593" y="312550"/>
                  <a:pt x="286593" y="308367"/>
                </a:cubicBezTo>
                <a:lnTo>
                  <a:pt x="286593" y="308189"/>
                </a:lnTo>
                <a:lnTo>
                  <a:pt x="286593" y="220220"/>
                </a:lnTo>
                <a:lnTo>
                  <a:pt x="305574" y="220220"/>
                </a:lnTo>
                <a:cubicBezTo>
                  <a:pt x="312371" y="220220"/>
                  <a:pt x="317945" y="214823"/>
                  <a:pt x="317945" y="207849"/>
                </a:cubicBezTo>
                <a:lnTo>
                  <a:pt x="317945" y="207500"/>
                </a:lnTo>
                <a:lnTo>
                  <a:pt x="317945" y="11003"/>
                </a:lnTo>
                <a:cubicBezTo>
                  <a:pt x="317945" y="4296"/>
                  <a:pt x="312371" y="-1368"/>
                  <a:pt x="305574" y="-1368"/>
                </a:cubicBezTo>
                <a:lnTo>
                  <a:pt x="305225" y="-1368"/>
                </a:lnTo>
                <a:lnTo>
                  <a:pt x="10832" y="-1368"/>
                </a:lnTo>
                <a:cubicBezTo>
                  <a:pt x="4205" y="-1368"/>
                  <a:pt x="-1369" y="4296"/>
                  <a:pt x="-1369" y="11003"/>
                </a:cubicBezTo>
                <a:lnTo>
                  <a:pt x="-1369" y="11181"/>
                </a:lnTo>
                <a:lnTo>
                  <a:pt x="-1369" y="207849"/>
                </a:lnTo>
                <a:cubicBezTo>
                  <a:pt x="-1369" y="214823"/>
                  <a:pt x="4205" y="220220"/>
                  <a:pt x="10832" y="220220"/>
                </a:cubicBezTo>
                <a:close/>
                <a:moveTo>
                  <a:pt x="103850" y="135559"/>
                </a:moveTo>
                <a:cubicBezTo>
                  <a:pt x="111173" y="135559"/>
                  <a:pt x="117612" y="132598"/>
                  <a:pt x="122321" y="127978"/>
                </a:cubicBezTo>
                <a:cubicBezTo>
                  <a:pt x="125452" y="124935"/>
                  <a:pt x="127718" y="121011"/>
                  <a:pt x="128939" y="116828"/>
                </a:cubicBezTo>
                <a:lnTo>
                  <a:pt x="187467" y="116828"/>
                </a:lnTo>
                <a:cubicBezTo>
                  <a:pt x="190776" y="127808"/>
                  <a:pt x="201059" y="135559"/>
                  <a:pt x="212557" y="135559"/>
                </a:cubicBezTo>
                <a:cubicBezTo>
                  <a:pt x="219701" y="135559"/>
                  <a:pt x="226319" y="132598"/>
                  <a:pt x="230930" y="127978"/>
                </a:cubicBezTo>
                <a:cubicBezTo>
                  <a:pt x="235639" y="123188"/>
                  <a:pt x="238680" y="116658"/>
                  <a:pt x="238680" y="109425"/>
                </a:cubicBezTo>
                <a:cubicBezTo>
                  <a:pt x="238680" y="95147"/>
                  <a:pt x="226836" y="83382"/>
                  <a:pt x="212557" y="83382"/>
                </a:cubicBezTo>
                <a:cubicBezTo>
                  <a:pt x="205411" y="83382"/>
                  <a:pt x="198794" y="86262"/>
                  <a:pt x="194085" y="90963"/>
                </a:cubicBezTo>
                <a:lnTo>
                  <a:pt x="193656" y="91570"/>
                </a:lnTo>
                <a:cubicBezTo>
                  <a:pt x="190954" y="94530"/>
                  <a:pt x="188688" y="98108"/>
                  <a:pt x="187467" y="102112"/>
                </a:cubicBezTo>
                <a:lnTo>
                  <a:pt x="128939" y="102112"/>
                </a:lnTo>
                <a:cubicBezTo>
                  <a:pt x="125630" y="91311"/>
                  <a:pt x="115525" y="83382"/>
                  <a:pt x="103850" y="83382"/>
                </a:cubicBezTo>
                <a:cubicBezTo>
                  <a:pt x="96705" y="83382"/>
                  <a:pt x="90088" y="86262"/>
                  <a:pt x="85556" y="90963"/>
                </a:cubicBezTo>
                <a:lnTo>
                  <a:pt x="85039" y="91570"/>
                </a:lnTo>
                <a:cubicBezTo>
                  <a:pt x="80597" y="96190"/>
                  <a:pt x="77895" y="102548"/>
                  <a:pt x="77895" y="109425"/>
                </a:cubicBezTo>
                <a:cubicBezTo>
                  <a:pt x="77895" y="123804"/>
                  <a:pt x="89570" y="135559"/>
                  <a:pt x="103850" y="135559"/>
                </a:cubicBezTo>
                <a:lnTo>
                  <a:pt x="103850" y="135559"/>
                </a:lnTo>
              </a:path>
            </a:pathLst>
          </a:custGeom>
          <a:solidFill>
            <a:schemeClr val="accent1"/>
          </a:solidFill>
          <a:ln w="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103" name="文本框 102"/>
          <p:cNvSpPr txBox="1"/>
          <p:nvPr>
            <p:custDataLst>
              <p:tags r:id="rId1"/>
            </p:custDataLst>
          </p:nvPr>
        </p:nvSpPr>
        <p:spPr>
          <a:xfrm>
            <a:off x="887929" y="252395"/>
            <a:ext cx="4794953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>
                <a:gradFill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方正正大黑简体" pitchFamily="2" charset="-122"/>
                <a:ea typeface="方正正大黑简体" pitchFamily="2" charset="-122"/>
                <a:cs typeface="黑体" panose="02010609060101010101" charset="-122"/>
              </a:defRPr>
            </a:lvl1pPr>
          </a:lstStyle>
          <a:p>
            <a:r>
              <a:rPr lang="zh-CN" altLang="en-US" dirty="0">
                <a:sym typeface="Arial"/>
              </a:rPr>
              <a:t>降维评估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9158664" y="590949"/>
            <a:ext cx="23290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PROGRAM OF ACTIVITIES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5139521" y="0"/>
            <a:ext cx="7052479" cy="6858000"/>
          </a:xfrm>
          <a:custGeom>
            <a:avLst/>
            <a:gdLst>
              <a:gd name="connsiteX0" fmla="*/ 7052479 w 7052479"/>
              <a:gd name="connsiteY0" fmla="*/ 6858000 h 6858000"/>
              <a:gd name="connsiteX1" fmla="*/ 0 w 7052479"/>
              <a:gd name="connsiteY1" fmla="*/ 6858000 h 6858000"/>
              <a:gd name="connsiteX2" fmla="*/ 0 w 7052479"/>
              <a:gd name="connsiteY2" fmla="*/ 0 h 6858000"/>
              <a:gd name="connsiteX3" fmla="*/ 7052479 w 705247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2479" h="6858000">
                <a:moveTo>
                  <a:pt x="705247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052479" y="0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>
            <a:off x="5732773" y="0"/>
            <a:ext cx="5807548" cy="6858000"/>
          </a:xfrm>
          <a:custGeom>
            <a:avLst/>
            <a:gdLst>
              <a:gd name="connsiteX0" fmla="*/ 158488 w 5807548"/>
              <a:gd name="connsiteY0" fmla="*/ 0 h 6858000"/>
              <a:gd name="connsiteX1" fmla="*/ 5649060 w 5807548"/>
              <a:gd name="connsiteY1" fmla="*/ 0 h 6858000"/>
              <a:gd name="connsiteX2" fmla="*/ 5807548 w 5807548"/>
              <a:gd name="connsiteY2" fmla="*/ 158488 h 6858000"/>
              <a:gd name="connsiteX3" fmla="*/ 5807548 w 5807548"/>
              <a:gd name="connsiteY3" fmla="*/ 6858000 h 6858000"/>
              <a:gd name="connsiteX4" fmla="*/ 0 w 5807548"/>
              <a:gd name="connsiteY4" fmla="*/ 6858000 h 6858000"/>
              <a:gd name="connsiteX5" fmla="*/ 0 w 5807548"/>
              <a:gd name="connsiteY5" fmla="*/ 158488 h 6858000"/>
              <a:gd name="connsiteX6" fmla="*/ 158488 w 580754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7548" h="6858000">
                <a:moveTo>
                  <a:pt x="158488" y="0"/>
                </a:moveTo>
                <a:lnTo>
                  <a:pt x="5649060" y="0"/>
                </a:lnTo>
                <a:cubicBezTo>
                  <a:pt x="5736591" y="0"/>
                  <a:pt x="5807548" y="70957"/>
                  <a:pt x="5807548" y="158488"/>
                </a:cubicBezTo>
                <a:lnTo>
                  <a:pt x="5807548" y="6858000"/>
                </a:lnTo>
                <a:lnTo>
                  <a:pt x="0" y="6858000"/>
                </a:lnTo>
                <a:lnTo>
                  <a:pt x="0" y="158488"/>
                </a:lnTo>
                <a:cubicBezTo>
                  <a:pt x="0" y="70957"/>
                  <a:pt x="70957" y="0"/>
                  <a:pt x="15848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tx1">
                  <a:alpha val="0"/>
                </a:schemeClr>
              </a:gs>
              <a:gs pos="1000">
                <a:schemeClr val="tx1"/>
              </a:gs>
            </a:gsLst>
            <a:lin ang="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88452" y="3013501"/>
            <a:ext cx="640080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4800">
                <a:gradFill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黑体" panose="02010609060101010101" charset="-122"/>
              </a:defRPr>
            </a:lvl1pPr>
          </a:lstStyle>
          <a:p>
            <a:r>
              <a:rPr lang="en-US" altLang="zh-CN" dirty="0">
                <a:sym typeface="Arial"/>
              </a:rPr>
              <a:t>Thanks</a:t>
            </a:r>
            <a:r>
              <a:rPr lang="zh-CN" altLang="en-US" dirty="0">
                <a:sym typeface="Arial"/>
              </a:rPr>
              <a:t>！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096000" y="4847972"/>
            <a:ext cx="1041022" cy="842482"/>
            <a:chOff x="4206284" y="1285622"/>
            <a:chExt cx="1041022" cy="842482"/>
          </a:xfrm>
        </p:grpSpPr>
        <p:grpSp>
          <p:nvGrpSpPr>
            <p:cNvPr id="11" name="组合 10"/>
            <p:cNvGrpSpPr/>
            <p:nvPr/>
          </p:nvGrpSpPr>
          <p:grpSpPr>
            <a:xfrm>
              <a:off x="4295525" y="1285622"/>
              <a:ext cx="842482" cy="842482"/>
              <a:chOff x="4263775" y="1520572"/>
              <a:chExt cx="842482" cy="842482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0800000">
                <a:off x="4263775" y="1520572"/>
                <a:ext cx="842482" cy="842482"/>
              </a:xfrm>
              <a:custGeom>
                <a:avLst/>
                <a:gdLst>
                  <a:gd name="connsiteX0" fmla="*/ 837344 w 1674688"/>
                  <a:gd name="connsiteY0" fmla="*/ 1674688 h 1674688"/>
                  <a:gd name="connsiteX1" fmla="*/ 0 w 1674688"/>
                  <a:gd name="connsiteY1" fmla="*/ 837344 h 1674688"/>
                  <a:gd name="connsiteX2" fmla="*/ 837344 w 1674688"/>
                  <a:gd name="connsiteY2" fmla="*/ 0 h 1674688"/>
                  <a:gd name="connsiteX3" fmla="*/ 1674688 w 1674688"/>
                  <a:gd name="connsiteY3" fmla="*/ 837344 h 1674688"/>
                  <a:gd name="connsiteX4" fmla="*/ 837344 w 1674688"/>
                  <a:gd name="connsiteY4" fmla="*/ 1674688 h 167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4688" h="1674688">
                    <a:moveTo>
                      <a:pt x="837344" y="1674688"/>
                    </a:moveTo>
                    <a:cubicBezTo>
                      <a:pt x="374892" y="1674688"/>
                      <a:pt x="0" y="1299796"/>
                      <a:pt x="0" y="837344"/>
                    </a:cubicBezTo>
                    <a:cubicBezTo>
                      <a:pt x="0" y="374892"/>
                      <a:pt x="374892" y="0"/>
                      <a:pt x="837344" y="0"/>
                    </a:cubicBezTo>
                    <a:cubicBezTo>
                      <a:pt x="1299796" y="0"/>
                      <a:pt x="1674688" y="374892"/>
                      <a:pt x="1674688" y="837344"/>
                    </a:cubicBezTo>
                    <a:cubicBezTo>
                      <a:pt x="1674688" y="1299796"/>
                      <a:pt x="1299796" y="1674688"/>
                      <a:pt x="837344" y="1674688"/>
                    </a:cubicBezTo>
                    <a:close/>
                  </a:path>
                </a:pathLst>
              </a:custGeom>
            </p:spPr>
          </p:pic>
          <p:sp>
            <p:nvSpPr>
              <p:cNvPr id="14" name="椭圆 13"/>
              <p:cNvSpPr/>
              <p:nvPr/>
            </p:nvSpPr>
            <p:spPr>
              <a:xfrm>
                <a:off x="4457701" y="1655233"/>
                <a:ext cx="474133" cy="47413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cs typeface="黑体" panose="02010609060101010101" charset="-122"/>
                  <a:sym typeface="Arial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4206284" y="1479550"/>
              <a:ext cx="10410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Arial"/>
                  <a:ea typeface="微软雅黑"/>
                  <a:cs typeface="黑体" panose="02010609060101010101" charset="-122"/>
                  <a:sym typeface="Arial"/>
                </a:rPr>
                <a:t>04</a:t>
              </a:r>
              <a:endParaRPr lang="zh-CN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1679" y="2666999"/>
            <a:ext cx="5305425" cy="1524001"/>
            <a:chOff x="981075" y="2035823"/>
            <a:chExt cx="4867275" cy="2543175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981075" y="4578998"/>
              <a:ext cx="4867275" cy="0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981075" y="2035823"/>
              <a:ext cx="4867275" cy="0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0" y="267126"/>
            <a:ext cx="4549811" cy="6181690"/>
            <a:chOff x="0" y="267126"/>
            <a:chExt cx="4549811" cy="618169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0800000">
              <a:off x="0" y="267126"/>
              <a:ext cx="4549811" cy="6181690"/>
            </a:xfrm>
            <a:custGeom>
              <a:avLst/>
              <a:gdLst>
                <a:gd name="connsiteX0" fmla="*/ 4549811 w 4549811"/>
                <a:gd name="connsiteY0" fmla="*/ 6181690 h 6181690"/>
                <a:gd name="connsiteX1" fmla="*/ 0 w 4549811"/>
                <a:gd name="connsiteY1" fmla="*/ 6181690 h 6181690"/>
                <a:gd name="connsiteX2" fmla="*/ 0 w 4549811"/>
                <a:gd name="connsiteY2" fmla="*/ 0 h 6181690"/>
                <a:gd name="connsiteX3" fmla="*/ 4549811 w 4549811"/>
                <a:gd name="connsiteY3" fmla="*/ 0 h 618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811" h="6181690">
                  <a:moveTo>
                    <a:pt x="4549811" y="6181690"/>
                  </a:moveTo>
                  <a:lnTo>
                    <a:pt x="0" y="6181690"/>
                  </a:lnTo>
                  <a:lnTo>
                    <a:pt x="0" y="0"/>
                  </a:lnTo>
                  <a:lnTo>
                    <a:pt x="4549811" y="0"/>
                  </a:lnTo>
                  <a:close/>
                </a:path>
              </a:pathLst>
            </a:custGeom>
          </p:spPr>
        </p:pic>
        <p:sp>
          <p:nvSpPr>
            <p:cNvPr id="18" name="任意多边形: 形状 17"/>
            <p:cNvSpPr/>
            <p:nvPr/>
          </p:nvSpPr>
          <p:spPr>
            <a:xfrm>
              <a:off x="0" y="1636294"/>
              <a:ext cx="3260559" cy="3416970"/>
            </a:xfrm>
            <a:custGeom>
              <a:avLst/>
              <a:gdLst>
                <a:gd name="connsiteX0" fmla="*/ 1552074 w 3260559"/>
                <a:gd name="connsiteY0" fmla="*/ 0 h 3416970"/>
                <a:gd name="connsiteX1" fmla="*/ 3260559 w 3260559"/>
                <a:gd name="connsiteY1" fmla="*/ 1708485 h 3416970"/>
                <a:gd name="connsiteX2" fmla="*/ 1552074 w 3260559"/>
                <a:gd name="connsiteY2" fmla="*/ 3416970 h 3416970"/>
                <a:gd name="connsiteX3" fmla="*/ 49794 w 3260559"/>
                <a:gd name="connsiteY3" fmla="*/ 2522850 h 3416970"/>
                <a:gd name="connsiteX4" fmla="*/ 0 w 3260559"/>
                <a:gd name="connsiteY4" fmla="*/ 2419485 h 3416970"/>
                <a:gd name="connsiteX5" fmla="*/ 0 w 3260559"/>
                <a:gd name="connsiteY5" fmla="*/ 997486 h 3416970"/>
                <a:gd name="connsiteX6" fmla="*/ 49794 w 3260559"/>
                <a:gd name="connsiteY6" fmla="*/ 894120 h 3416970"/>
                <a:gd name="connsiteX7" fmla="*/ 1552074 w 3260559"/>
                <a:gd name="connsiteY7" fmla="*/ 0 h 341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0559" h="3416970">
                  <a:moveTo>
                    <a:pt x="1552074" y="0"/>
                  </a:moveTo>
                  <a:cubicBezTo>
                    <a:pt x="2495644" y="0"/>
                    <a:pt x="3260559" y="764915"/>
                    <a:pt x="3260559" y="1708485"/>
                  </a:cubicBezTo>
                  <a:cubicBezTo>
                    <a:pt x="3260559" y="2652055"/>
                    <a:pt x="2495644" y="3416970"/>
                    <a:pt x="1552074" y="3416970"/>
                  </a:cubicBezTo>
                  <a:cubicBezTo>
                    <a:pt x="903370" y="3416970"/>
                    <a:pt x="339108" y="3055428"/>
                    <a:pt x="49794" y="2522850"/>
                  </a:cubicBezTo>
                  <a:lnTo>
                    <a:pt x="0" y="2419485"/>
                  </a:lnTo>
                  <a:lnTo>
                    <a:pt x="0" y="997486"/>
                  </a:lnTo>
                  <a:lnTo>
                    <a:pt x="49794" y="894120"/>
                  </a:lnTo>
                  <a:cubicBezTo>
                    <a:pt x="339108" y="361542"/>
                    <a:pt x="903370" y="0"/>
                    <a:pt x="15520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68547" y="2963578"/>
            <a:ext cx="842482" cy="842482"/>
            <a:chOff x="4263775" y="1520572"/>
            <a:chExt cx="842482" cy="842482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0800000">
              <a:off x="4263775" y="1520572"/>
              <a:ext cx="842482" cy="842482"/>
            </a:xfrm>
            <a:custGeom>
              <a:avLst/>
              <a:gdLst>
                <a:gd name="connsiteX0" fmla="*/ 837344 w 1674688"/>
                <a:gd name="connsiteY0" fmla="*/ 1674688 h 1674688"/>
                <a:gd name="connsiteX1" fmla="*/ 0 w 1674688"/>
                <a:gd name="connsiteY1" fmla="*/ 837344 h 1674688"/>
                <a:gd name="connsiteX2" fmla="*/ 837344 w 1674688"/>
                <a:gd name="connsiteY2" fmla="*/ 0 h 1674688"/>
                <a:gd name="connsiteX3" fmla="*/ 1674688 w 1674688"/>
                <a:gd name="connsiteY3" fmla="*/ 837344 h 1674688"/>
                <a:gd name="connsiteX4" fmla="*/ 837344 w 1674688"/>
                <a:gd name="connsiteY4" fmla="*/ 1674688 h 16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688" h="1674688">
                  <a:moveTo>
                    <a:pt x="837344" y="1674688"/>
                  </a:moveTo>
                  <a:cubicBezTo>
                    <a:pt x="374892" y="1674688"/>
                    <a:pt x="0" y="1299796"/>
                    <a:pt x="0" y="837344"/>
                  </a:cubicBezTo>
                  <a:cubicBezTo>
                    <a:pt x="0" y="374892"/>
                    <a:pt x="374892" y="0"/>
                    <a:pt x="837344" y="0"/>
                  </a:cubicBezTo>
                  <a:cubicBezTo>
                    <a:pt x="1299796" y="0"/>
                    <a:pt x="1674688" y="374892"/>
                    <a:pt x="1674688" y="837344"/>
                  </a:cubicBezTo>
                  <a:cubicBezTo>
                    <a:pt x="1674688" y="1299796"/>
                    <a:pt x="1299796" y="1674688"/>
                    <a:pt x="837344" y="1674688"/>
                  </a:cubicBezTo>
                  <a:close/>
                </a:path>
              </a:pathLst>
            </a:custGeom>
          </p:spPr>
        </p:pic>
        <p:sp>
          <p:nvSpPr>
            <p:cNvPr id="21" name="椭圆 20"/>
            <p:cNvSpPr/>
            <p:nvPr/>
          </p:nvSpPr>
          <p:spPr>
            <a:xfrm>
              <a:off x="4457701" y="1655233"/>
              <a:ext cx="474133" cy="474133"/>
            </a:xfrm>
            <a:prstGeom prst="ellipse">
              <a:avLst/>
            </a:prstGeom>
            <a:solidFill>
              <a:srgbClr val="00000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680316" y="4331168"/>
            <a:ext cx="842482" cy="842482"/>
            <a:chOff x="4263775" y="1520572"/>
            <a:chExt cx="842482" cy="842482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0800000">
              <a:off x="4263775" y="1520572"/>
              <a:ext cx="842482" cy="842482"/>
            </a:xfrm>
            <a:custGeom>
              <a:avLst/>
              <a:gdLst>
                <a:gd name="connsiteX0" fmla="*/ 837344 w 1674688"/>
                <a:gd name="connsiteY0" fmla="*/ 1674688 h 1674688"/>
                <a:gd name="connsiteX1" fmla="*/ 0 w 1674688"/>
                <a:gd name="connsiteY1" fmla="*/ 837344 h 1674688"/>
                <a:gd name="connsiteX2" fmla="*/ 837344 w 1674688"/>
                <a:gd name="connsiteY2" fmla="*/ 0 h 1674688"/>
                <a:gd name="connsiteX3" fmla="*/ 1674688 w 1674688"/>
                <a:gd name="connsiteY3" fmla="*/ 837344 h 1674688"/>
                <a:gd name="connsiteX4" fmla="*/ 837344 w 1674688"/>
                <a:gd name="connsiteY4" fmla="*/ 1674688 h 16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688" h="1674688">
                  <a:moveTo>
                    <a:pt x="837344" y="1674688"/>
                  </a:moveTo>
                  <a:cubicBezTo>
                    <a:pt x="374892" y="1674688"/>
                    <a:pt x="0" y="1299796"/>
                    <a:pt x="0" y="837344"/>
                  </a:cubicBezTo>
                  <a:cubicBezTo>
                    <a:pt x="0" y="374892"/>
                    <a:pt x="374892" y="0"/>
                    <a:pt x="837344" y="0"/>
                  </a:cubicBezTo>
                  <a:cubicBezTo>
                    <a:pt x="1299796" y="0"/>
                    <a:pt x="1674688" y="374892"/>
                    <a:pt x="1674688" y="837344"/>
                  </a:cubicBezTo>
                  <a:cubicBezTo>
                    <a:pt x="1674688" y="1299796"/>
                    <a:pt x="1299796" y="1674688"/>
                    <a:pt x="837344" y="1674688"/>
                  </a:cubicBezTo>
                  <a:close/>
                </a:path>
              </a:pathLst>
            </a:custGeom>
          </p:spPr>
        </p:pic>
        <p:sp>
          <p:nvSpPr>
            <p:cNvPr id="24" name="椭圆 23"/>
            <p:cNvSpPr/>
            <p:nvPr/>
          </p:nvSpPr>
          <p:spPr>
            <a:xfrm>
              <a:off x="4457701" y="1655233"/>
              <a:ext cx="474133" cy="474133"/>
            </a:xfrm>
            <a:prstGeom prst="ellipse">
              <a:avLst/>
            </a:prstGeom>
            <a:solidFill>
              <a:srgbClr val="00000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97781" y="2732345"/>
            <a:ext cx="22245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>
                <a:gradFill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方正正大黑简体" pitchFamily="2" charset="-122"/>
                <a:ea typeface="方正正大黑简体" pitchFamily="2" charset="-122"/>
                <a:cs typeface="黑体" panose="02010609060101010101" charset="-122"/>
                <a:sym typeface="Arial"/>
              </a:rPr>
              <a:t>目录</a:t>
            </a:r>
          </a:p>
        </p:txBody>
      </p:sp>
      <p:sp>
        <p:nvSpPr>
          <p:cNvPr id="31" name="文本框 6"/>
          <p:cNvSpPr txBox="1"/>
          <p:nvPr>
            <p:custDataLst>
              <p:tags r:id="rId1"/>
            </p:custDataLst>
          </p:nvPr>
        </p:nvSpPr>
        <p:spPr>
          <a:xfrm>
            <a:off x="520098" y="3816425"/>
            <a:ext cx="1979886" cy="2684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黑体" panose="02010609060101010101" charset="-122"/>
                <a:sym typeface="Arial"/>
              </a:rPr>
              <a:t>CONTENTS</a:t>
            </a:r>
            <a:endParaRPr lang="zh-CN" altLang="en-US" sz="1400" dirty="0">
              <a:solidFill>
                <a:schemeClr val="bg1"/>
              </a:soli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74243" y="1692241"/>
            <a:ext cx="1041022" cy="842482"/>
            <a:chOff x="4206284" y="1285622"/>
            <a:chExt cx="1041022" cy="842482"/>
          </a:xfrm>
        </p:grpSpPr>
        <p:grpSp>
          <p:nvGrpSpPr>
            <p:cNvPr id="11" name="组合 10"/>
            <p:cNvGrpSpPr/>
            <p:nvPr/>
          </p:nvGrpSpPr>
          <p:grpSpPr>
            <a:xfrm>
              <a:off x="4295525" y="1285622"/>
              <a:ext cx="842482" cy="842482"/>
              <a:chOff x="4263775" y="1520572"/>
              <a:chExt cx="842482" cy="842482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0800000">
                <a:off x="4263775" y="1520572"/>
                <a:ext cx="842482" cy="842482"/>
              </a:xfrm>
              <a:custGeom>
                <a:avLst/>
                <a:gdLst>
                  <a:gd name="connsiteX0" fmla="*/ 837344 w 1674688"/>
                  <a:gd name="connsiteY0" fmla="*/ 1674688 h 1674688"/>
                  <a:gd name="connsiteX1" fmla="*/ 0 w 1674688"/>
                  <a:gd name="connsiteY1" fmla="*/ 837344 h 1674688"/>
                  <a:gd name="connsiteX2" fmla="*/ 837344 w 1674688"/>
                  <a:gd name="connsiteY2" fmla="*/ 0 h 1674688"/>
                  <a:gd name="connsiteX3" fmla="*/ 1674688 w 1674688"/>
                  <a:gd name="connsiteY3" fmla="*/ 837344 h 1674688"/>
                  <a:gd name="connsiteX4" fmla="*/ 837344 w 1674688"/>
                  <a:gd name="connsiteY4" fmla="*/ 1674688 h 167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4688" h="1674688">
                    <a:moveTo>
                      <a:pt x="837344" y="1674688"/>
                    </a:moveTo>
                    <a:cubicBezTo>
                      <a:pt x="374892" y="1674688"/>
                      <a:pt x="0" y="1299796"/>
                      <a:pt x="0" y="837344"/>
                    </a:cubicBezTo>
                    <a:cubicBezTo>
                      <a:pt x="0" y="374892"/>
                      <a:pt x="374892" y="0"/>
                      <a:pt x="837344" y="0"/>
                    </a:cubicBezTo>
                    <a:cubicBezTo>
                      <a:pt x="1299796" y="0"/>
                      <a:pt x="1674688" y="374892"/>
                      <a:pt x="1674688" y="837344"/>
                    </a:cubicBezTo>
                    <a:cubicBezTo>
                      <a:pt x="1674688" y="1299796"/>
                      <a:pt x="1299796" y="1674688"/>
                      <a:pt x="837344" y="1674688"/>
                    </a:cubicBezTo>
                    <a:close/>
                  </a:path>
                </a:pathLst>
              </a:custGeom>
            </p:spPr>
          </p:pic>
          <p:sp>
            <p:nvSpPr>
              <p:cNvPr id="10" name="椭圆 9"/>
              <p:cNvSpPr/>
              <p:nvPr/>
            </p:nvSpPr>
            <p:spPr>
              <a:xfrm>
                <a:off x="4457701" y="1655233"/>
                <a:ext cx="474133" cy="47413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cs typeface="黑体" panose="02010609060101010101" charset="-122"/>
                  <a:sym typeface="Arial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4206284" y="1479550"/>
              <a:ext cx="10410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gradFill>
                    <a:gsLst>
                      <a:gs pos="0">
                        <a:schemeClr val="accent1">
                          <a:lumMod val="0"/>
                          <a:lumOff val="100000"/>
                        </a:schemeClr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Arial"/>
                  <a:ea typeface="微软雅黑"/>
                  <a:cs typeface="黑体" panose="02010609060101010101" charset="-122"/>
                  <a:sym typeface="Arial"/>
                </a:rPr>
                <a:t>01</a:t>
              </a:r>
              <a:endParaRPr lang="zh-CN" altLang="en-US" sz="2000" b="1" dirty="0">
                <a:gradFill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712393" y="3143469"/>
            <a:ext cx="1041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gradFill>
                  <a:gsLst>
                    <a:gs pos="0">
                      <a:schemeClr val="bg1">
                        <a:lumMod val="0"/>
                        <a:lumOff val="10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02</a:t>
            </a:r>
            <a:endParaRPr lang="zh-CN" altLang="en-US" sz="2000" b="1" dirty="0">
              <a:gradFill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07618" y="4486494"/>
            <a:ext cx="1041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gradFill>
                  <a:gsLst>
                    <a:gs pos="0">
                      <a:schemeClr val="bg1">
                        <a:lumMod val="0"/>
                        <a:lumOff val="10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03</a:t>
            </a:r>
            <a:endParaRPr lang="zh-CN" altLang="en-US" sz="2000" b="1" dirty="0">
              <a:gradFill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36" name="文本框 35"/>
          <p:cNvSpPr txBox="1"/>
          <p:nvPr>
            <p:custDataLst>
              <p:tags r:id="rId2"/>
            </p:custDataLst>
          </p:nvPr>
        </p:nvSpPr>
        <p:spPr>
          <a:xfrm>
            <a:off x="5673314" y="1745147"/>
            <a:ext cx="1620957" cy="437043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>
              <a:lnSpc>
                <a:spcPct val="80000"/>
              </a:lnSpc>
              <a:defRPr sz="5400" i="1">
                <a:gradFill flip="none" rotWithShape="1">
                  <a:gsLst>
                    <a:gs pos="0">
                      <a:srgbClr val="CEFBFF"/>
                    </a:gs>
                    <a:gs pos="100000">
                      <a:srgbClr val="00FFFF"/>
                    </a:gs>
                  </a:gsLst>
                  <a:lin ang="0" scaled="1"/>
                  <a:tileRect/>
                </a:gradFill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sz="2800" b="1" i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算法介绍</a:t>
            </a:r>
          </a:p>
        </p:txBody>
      </p:sp>
      <p:sp>
        <p:nvSpPr>
          <p:cNvPr id="40" name="文本框 39"/>
          <p:cNvSpPr txBox="1"/>
          <p:nvPr>
            <p:custDataLst>
              <p:tags r:id="rId3"/>
            </p:custDataLst>
          </p:nvPr>
        </p:nvSpPr>
        <p:spPr>
          <a:xfrm>
            <a:off x="6149563" y="3069122"/>
            <a:ext cx="1620957" cy="437043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>
              <a:lnSpc>
                <a:spcPct val="80000"/>
              </a:lnSpc>
              <a:defRPr sz="5400" i="1">
                <a:gradFill flip="none" rotWithShape="1">
                  <a:gsLst>
                    <a:gs pos="0">
                      <a:srgbClr val="CEFBFF"/>
                    </a:gs>
                    <a:gs pos="100000">
                      <a:srgbClr val="00FFFF"/>
                    </a:gs>
                  </a:gsLst>
                  <a:lin ang="0" scaled="1"/>
                  <a:tileRect/>
                </a:gradFill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sz="2800" b="1" i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结果展示</a:t>
            </a:r>
          </a:p>
        </p:txBody>
      </p:sp>
      <p:sp>
        <p:nvSpPr>
          <p:cNvPr id="44" name="文本框 43"/>
          <p:cNvSpPr txBox="1"/>
          <p:nvPr>
            <p:custDataLst>
              <p:tags r:id="rId4"/>
            </p:custDataLst>
          </p:nvPr>
        </p:nvSpPr>
        <p:spPr>
          <a:xfrm>
            <a:off x="6063838" y="4431197"/>
            <a:ext cx="1620957" cy="437043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>
              <a:lnSpc>
                <a:spcPct val="80000"/>
              </a:lnSpc>
              <a:defRPr sz="5400" i="1">
                <a:gradFill flip="none" rotWithShape="1">
                  <a:gsLst>
                    <a:gs pos="0">
                      <a:srgbClr val="CEFBFF"/>
                    </a:gs>
                    <a:gs pos="100000">
                      <a:srgbClr val="00FFFF"/>
                    </a:gs>
                  </a:gsLst>
                  <a:lin ang="0" scaled="1"/>
                  <a:tileRect/>
                </a:gradFill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sz="2800" b="1" i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降维评估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3714562" y="2613892"/>
            <a:ext cx="7135697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4A4D6">
                    <a:alpha val="0"/>
                  </a:srgbClr>
                </a:gs>
                <a:gs pos="100000">
                  <a:srgbClr val="04A4D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190812" y="4052167"/>
            <a:ext cx="7135697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4A4D6">
                    <a:alpha val="0"/>
                  </a:srgbClr>
                </a:gs>
                <a:gs pos="100000">
                  <a:srgbClr val="04A4D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VCG41N488882816" descr="图片包含 游戏机, 灯光, 星星&#10;&#10;描述已自动生成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10152878" y="-18275"/>
            <a:ext cx="2020848" cy="2057398"/>
          </a:xfrm>
          <a:custGeom>
            <a:avLst/>
            <a:gdLst>
              <a:gd name="connsiteX0" fmla="*/ 6110180 w 6110180"/>
              <a:gd name="connsiteY0" fmla="*/ 1 h 6220691"/>
              <a:gd name="connsiteX1" fmla="*/ 6110180 w 6110180"/>
              <a:gd name="connsiteY1" fmla="*/ 6220691 h 6220691"/>
              <a:gd name="connsiteX2" fmla="*/ 0 w 6110180"/>
              <a:gd name="connsiteY2" fmla="*/ 6220690 h 6220691"/>
              <a:gd name="connsiteX3" fmla="*/ 0 w 6110180"/>
              <a:gd name="connsiteY3" fmla="*/ 0 h 622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0180" h="6220691">
                <a:moveTo>
                  <a:pt x="6110180" y="1"/>
                </a:moveTo>
                <a:lnTo>
                  <a:pt x="6110180" y="6220691"/>
                </a:lnTo>
                <a:lnTo>
                  <a:pt x="0" y="622069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7" name="文本框 56"/>
          <p:cNvSpPr txBox="1"/>
          <p:nvPr/>
        </p:nvSpPr>
        <p:spPr>
          <a:xfrm>
            <a:off x="8056565" y="3252453"/>
            <a:ext cx="22326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GENERAL IDEA OF THE ACTIVITY</a:t>
            </a:r>
            <a:endParaRPr lang="zh-CN" altLang="en-US" sz="800" dirty="0">
              <a:solidFill>
                <a:schemeClr val="accent2"/>
              </a:soli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70841" y="1913126"/>
            <a:ext cx="182106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PROGRAM OF ACTIVITIES</a:t>
            </a:r>
            <a:endParaRPr lang="zh-CN" altLang="en-US" sz="800" dirty="0">
              <a:solidFill>
                <a:schemeClr val="accent2"/>
              </a:soli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962393" y="4599176"/>
            <a:ext cx="182106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OPERATING BUDGET</a:t>
            </a:r>
            <a:endParaRPr lang="zh-CN" altLang="en-US" sz="800" dirty="0">
              <a:solidFill>
                <a:schemeClr val="accent2"/>
              </a:soli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夜晚的城市&#10;&#10;中度可信度描述已自动生成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48270" y="1795687"/>
            <a:ext cx="2592780" cy="4138096"/>
          </a:xfrm>
          <a:custGeom>
            <a:avLst/>
            <a:gdLst>
              <a:gd name="connsiteX0" fmla="*/ 108300 w 2592780"/>
              <a:gd name="connsiteY0" fmla="*/ 0 h 4138096"/>
              <a:gd name="connsiteX1" fmla="*/ 2484480 w 2592780"/>
              <a:gd name="connsiteY1" fmla="*/ 0 h 4138096"/>
              <a:gd name="connsiteX2" fmla="*/ 2592780 w 2592780"/>
              <a:gd name="connsiteY2" fmla="*/ 108300 h 4138096"/>
              <a:gd name="connsiteX3" fmla="*/ 2592780 w 2592780"/>
              <a:gd name="connsiteY3" fmla="*/ 4029796 h 4138096"/>
              <a:gd name="connsiteX4" fmla="*/ 2484480 w 2592780"/>
              <a:gd name="connsiteY4" fmla="*/ 4138096 h 4138096"/>
              <a:gd name="connsiteX5" fmla="*/ 108300 w 2592780"/>
              <a:gd name="connsiteY5" fmla="*/ 4138096 h 4138096"/>
              <a:gd name="connsiteX6" fmla="*/ 0 w 2592780"/>
              <a:gd name="connsiteY6" fmla="*/ 4029796 h 4138096"/>
              <a:gd name="connsiteX7" fmla="*/ 0 w 2592780"/>
              <a:gd name="connsiteY7" fmla="*/ 108300 h 4138096"/>
              <a:gd name="connsiteX8" fmla="*/ 108300 w 2592780"/>
              <a:gd name="connsiteY8" fmla="*/ 0 h 413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2780" h="4138096">
                <a:moveTo>
                  <a:pt x="108300" y="0"/>
                </a:moveTo>
                <a:lnTo>
                  <a:pt x="2484480" y="0"/>
                </a:lnTo>
                <a:cubicBezTo>
                  <a:pt x="2544292" y="0"/>
                  <a:pt x="2592780" y="48488"/>
                  <a:pt x="2592780" y="108300"/>
                </a:cubicBezTo>
                <a:lnTo>
                  <a:pt x="2592780" y="4029796"/>
                </a:lnTo>
                <a:cubicBezTo>
                  <a:pt x="2592780" y="4089608"/>
                  <a:pt x="2544292" y="4138096"/>
                  <a:pt x="2484480" y="4138096"/>
                </a:cubicBezTo>
                <a:lnTo>
                  <a:pt x="108300" y="4138096"/>
                </a:lnTo>
                <a:cubicBezTo>
                  <a:pt x="48488" y="4138096"/>
                  <a:pt x="0" y="4089608"/>
                  <a:pt x="0" y="4029796"/>
                </a:cubicBezTo>
                <a:lnTo>
                  <a:pt x="0" y="108300"/>
                </a:lnTo>
                <a:cubicBezTo>
                  <a:pt x="0" y="48488"/>
                  <a:pt x="48488" y="0"/>
                  <a:pt x="108300" y="0"/>
                </a:cubicBezTo>
                <a:close/>
              </a:path>
            </a:pathLst>
          </a:custGeom>
        </p:spPr>
      </p:pic>
      <p:pic>
        <p:nvPicPr>
          <p:cNvPr id="22" name="图片 21" descr="电子设备&#10;&#10;中度可信度描述已自动生成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82282" y="1795687"/>
            <a:ext cx="2592780" cy="4138096"/>
          </a:xfrm>
          <a:custGeom>
            <a:avLst/>
            <a:gdLst>
              <a:gd name="connsiteX0" fmla="*/ 108300 w 2592780"/>
              <a:gd name="connsiteY0" fmla="*/ 0 h 4138096"/>
              <a:gd name="connsiteX1" fmla="*/ 2484480 w 2592780"/>
              <a:gd name="connsiteY1" fmla="*/ 0 h 4138096"/>
              <a:gd name="connsiteX2" fmla="*/ 2592780 w 2592780"/>
              <a:gd name="connsiteY2" fmla="*/ 108300 h 4138096"/>
              <a:gd name="connsiteX3" fmla="*/ 2592780 w 2592780"/>
              <a:gd name="connsiteY3" fmla="*/ 4029796 h 4138096"/>
              <a:gd name="connsiteX4" fmla="*/ 2484480 w 2592780"/>
              <a:gd name="connsiteY4" fmla="*/ 4138096 h 4138096"/>
              <a:gd name="connsiteX5" fmla="*/ 108300 w 2592780"/>
              <a:gd name="connsiteY5" fmla="*/ 4138096 h 4138096"/>
              <a:gd name="connsiteX6" fmla="*/ 0 w 2592780"/>
              <a:gd name="connsiteY6" fmla="*/ 4029796 h 4138096"/>
              <a:gd name="connsiteX7" fmla="*/ 0 w 2592780"/>
              <a:gd name="connsiteY7" fmla="*/ 108300 h 4138096"/>
              <a:gd name="connsiteX8" fmla="*/ 108300 w 2592780"/>
              <a:gd name="connsiteY8" fmla="*/ 0 h 413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2780" h="4138096">
                <a:moveTo>
                  <a:pt x="108300" y="0"/>
                </a:moveTo>
                <a:lnTo>
                  <a:pt x="2484480" y="0"/>
                </a:lnTo>
                <a:cubicBezTo>
                  <a:pt x="2544292" y="0"/>
                  <a:pt x="2592780" y="48488"/>
                  <a:pt x="2592780" y="108300"/>
                </a:cubicBezTo>
                <a:lnTo>
                  <a:pt x="2592780" y="4029796"/>
                </a:lnTo>
                <a:cubicBezTo>
                  <a:pt x="2592780" y="4089608"/>
                  <a:pt x="2544292" y="4138096"/>
                  <a:pt x="2484480" y="4138096"/>
                </a:cubicBezTo>
                <a:lnTo>
                  <a:pt x="108300" y="4138096"/>
                </a:lnTo>
                <a:cubicBezTo>
                  <a:pt x="48488" y="4138096"/>
                  <a:pt x="0" y="4089608"/>
                  <a:pt x="0" y="4029796"/>
                </a:cubicBezTo>
                <a:lnTo>
                  <a:pt x="0" y="108300"/>
                </a:lnTo>
                <a:cubicBezTo>
                  <a:pt x="0" y="48488"/>
                  <a:pt x="48488" y="0"/>
                  <a:pt x="108300" y="0"/>
                </a:cubicBezTo>
                <a:close/>
              </a:path>
            </a:pathLst>
          </a:custGeom>
        </p:spPr>
      </p:pic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0" y="0"/>
            <a:ext cx="834973" cy="924215"/>
          </a:xfrm>
          <a:custGeom>
            <a:avLst/>
            <a:gdLst>
              <a:gd name="connsiteX0" fmla="*/ 834973 w 834973"/>
              <a:gd name="connsiteY0" fmla="*/ 924215 h 924215"/>
              <a:gd name="connsiteX1" fmla="*/ 0 w 834973"/>
              <a:gd name="connsiteY1" fmla="*/ 924215 h 924215"/>
              <a:gd name="connsiteX2" fmla="*/ 0 w 834973"/>
              <a:gd name="connsiteY2" fmla="*/ 0 h 924215"/>
              <a:gd name="connsiteX3" fmla="*/ 834973 w 834973"/>
              <a:gd name="connsiteY3" fmla="*/ 0 h 92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73" h="924215">
                <a:moveTo>
                  <a:pt x="834973" y="924215"/>
                </a:moveTo>
                <a:lnTo>
                  <a:pt x="0" y="924215"/>
                </a:lnTo>
                <a:lnTo>
                  <a:pt x="0" y="0"/>
                </a:lnTo>
                <a:lnTo>
                  <a:pt x="834973" y="0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87929" y="252395"/>
            <a:ext cx="3161905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8000">
                <a:gradFill>
                  <a:gsLst>
                    <a:gs pos="0">
                      <a:schemeClr val="bg1"/>
                    </a:gs>
                    <a:gs pos="100000">
                      <a:srgbClr val="259F3F"/>
                    </a:gs>
                  </a:gsLst>
                  <a:lin ang="5400000" scaled="1"/>
                </a:gradFill>
                <a:latin typeface="+mj-ea"/>
                <a:ea typeface="+mj-ea"/>
              </a:defRPr>
            </a:lvl1pPr>
          </a:lstStyle>
          <a:p>
            <a:pPr algn="l"/>
            <a:r>
              <a:rPr lang="zh-CN" altLang="en-US" sz="3200" dirty="0">
                <a:gradFill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方正正大黑简体" pitchFamily="2" charset="-122"/>
                <a:ea typeface="方正正大黑简体" pitchFamily="2" charset="-122"/>
                <a:cs typeface="黑体" panose="02010609060101010101" charset="-122"/>
                <a:sym typeface="Arial"/>
              </a:rPr>
              <a:t>算法介绍</a:t>
            </a:r>
          </a:p>
          <a:p>
            <a:pPr algn="l"/>
            <a:endParaRPr lang="zh-CN" altLang="en-US" sz="3200" dirty="0">
              <a:gradFill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atin typeface="方正正大黑简体" pitchFamily="2" charset="-122"/>
              <a:ea typeface="方正正大黑简体" pitchFamily="2" charset="-122"/>
              <a:cs typeface="黑体" panose="02010609060101010101" charset="-122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58664" y="590949"/>
            <a:ext cx="23290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PROGRAM OF ACTIVITIES</a:t>
            </a: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-37055" y="924217"/>
            <a:ext cx="12229055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>
                    <a:alpha val="21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1069336" y="1544178"/>
            <a:ext cx="4289417" cy="5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主成分是数据中方差最大的方向，通过将数据投影到这些主成分上，可以保留大部分数据的信息。</a:t>
            </a:r>
          </a:p>
        </p:txBody>
      </p:sp>
      <p:sp>
        <p:nvSpPr>
          <p:cNvPr id="88" name="矩形 87"/>
          <p:cNvSpPr/>
          <p:nvPr/>
        </p:nvSpPr>
        <p:spPr>
          <a:xfrm>
            <a:off x="1069336" y="2234325"/>
            <a:ext cx="3898694" cy="2092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4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10800000" scaled="1"/>
                  <a:tileRect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1.</a:t>
            </a:r>
            <a:r>
              <a:rPr lang="zh-CN" altLang="en-US" sz="24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10800000" scaled="1"/>
                  <a:tileRect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数据标准化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10800000" scaled="1"/>
                  <a:tileRect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2.</a:t>
            </a:r>
            <a:r>
              <a:rPr lang="zh-CN" altLang="en-US" sz="24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10800000" scaled="1"/>
                  <a:tileRect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计算协方差矩阵</a:t>
            </a:r>
            <a:endParaRPr lang="en-US" altLang="zh-CN" sz="2400" dirty="0">
              <a:gradFill flip="none"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10800000" scaled="1"/>
                <a:tileRect/>
              </a:gradFill>
              <a:latin typeface="Arial"/>
              <a:ea typeface="微软雅黑"/>
              <a:cs typeface="黑体" panose="02010609060101010101" charset="-122"/>
              <a:sym typeface="Arial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10800000" scaled="1"/>
                  <a:tileRect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3.</a:t>
            </a:r>
            <a:r>
              <a:rPr lang="zh-CN" altLang="en-US" sz="24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10800000" scaled="1"/>
                  <a:tileRect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特征值分解</a:t>
            </a:r>
            <a:endParaRPr lang="en-US" altLang="zh-CN" sz="2400" dirty="0">
              <a:gradFill flip="none"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10800000" scaled="1"/>
                <a:tileRect/>
              </a:gradFill>
              <a:latin typeface="Arial"/>
              <a:ea typeface="微软雅黑"/>
              <a:cs typeface="黑体" panose="02010609060101010101" charset="-122"/>
              <a:sym typeface="Arial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10800000" scaled="1"/>
                  <a:tileRect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4.</a:t>
            </a:r>
            <a:r>
              <a:rPr lang="zh-CN" altLang="en-US" sz="24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10800000" scaled="1"/>
                  <a:tileRect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选择主成分</a:t>
            </a:r>
            <a:endParaRPr lang="en-US" altLang="zh-CN" sz="2400" dirty="0">
              <a:gradFill flip="none"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10800000" scaled="1"/>
                <a:tileRect/>
              </a:gradFill>
              <a:latin typeface="Arial"/>
              <a:ea typeface="微软雅黑"/>
              <a:cs typeface="黑体" panose="02010609060101010101" charset="-122"/>
              <a:sym typeface="Arial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10800000" scaled="1"/>
                  <a:tileRect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5.</a:t>
            </a:r>
            <a:r>
              <a:rPr lang="zh-CN" altLang="en-US" sz="24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10800000" scaled="1"/>
                  <a:tileRect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构建投影矩阵</a:t>
            </a:r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1069336" y="4485163"/>
            <a:ext cx="4457203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/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/>
          <p:cNvSpPr/>
          <p:nvPr/>
        </p:nvSpPr>
        <p:spPr>
          <a:xfrm>
            <a:off x="1069336" y="4699729"/>
            <a:ext cx="4232949" cy="1234054"/>
          </a:xfrm>
          <a:prstGeom prst="roundRect">
            <a:avLst>
              <a:gd name="adj" fmla="val 4177"/>
            </a:avLst>
          </a:prstGeom>
          <a:gradFill flip="none" rotWithShape="1"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148983" y="4802320"/>
            <a:ext cx="4073654" cy="102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PCA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的目标是找到一组新的特征向量，它们是原始特征向量的线性组合，使得数据在新的特征空间中的方差最大。通过保留最重要的主成分，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PCA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能够在降低数据维度的同时尽量保留数据的信息。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AC929F-22BF-7778-62C9-98A8FEEEDD6D}"/>
              </a:ext>
            </a:extLst>
          </p:cNvPr>
          <p:cNvSpPr txBox="1"/>
          <p:nvPr/>
        </p:nvSpPr>
        <p:spPr>
          <a:xfrm>
            <a:off x="1069335" y="1026188"/>
            <a:ext cx="7553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gradFill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黑体" panose="02010609060101010101" charset="-122"/>
                <a:sym typeface="Arial"/>
              </a:rPr>
              <a:t>PCA</a:t>
            </a:r>
            <a:r>
              <a:rPr lang="zh-CN" altLang="en-US" sz="2800" dirty="0">
                <a:gradFill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黑体" panose="02010609060101010101" charset="-122"/>
                <a:sym typeface="Arial"/>
              </a:rPr>
              <a:t>（</a:t>
            </a:r>
            <a:r>
              <a:rPr lang="en-US" altLang="zh-CN" sz="2800" dirty="0">
                <a:gradFill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黑体" panose="02010609060101010101" charset="-122"/>
                <a:sym typeface="Arial"/>
              </a:rPr>
              <a:t>Principal Component Analysis</a:t>
            </a:r>
            <a:r>
              <a:rPr lang="zh-CN" altLang="en-US" sz="2800" dirty="0">
                <a:gradFill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黑体" panose="02010609060101010101" charset="-122"/>
                <a:sym typeface="Arial"/>
              </a:rPr>
              <a:t>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: 圆角 83"/>
          <p:cNvSpPr/>
          <p:nvPr/>
        </p:nvSpPr>
        <p:spPr>
          <a:xfrm>
            <a:off x="1367161" y="1282318"/>
            <a:ext cx="10253709" cy="5198381"/>
          </a:xfrm>
          <a:prstGeom prst="roundRect">
            <a:avLst>
              <a:gd name="adj" fmla="val 2729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0" y="0"/>
            <a:ext cx="834973" cy="924215"/>
          </a:xfrm>
          <a:custGeom>
            <a:avLst/>
            <a:gdLst>
              <a:gd name="connsiteX0" fmla="*/ 834973 w 834973"/>
              <a:gd name="connsiteY0" fmla="*/ 924215 h 924215"/>
              <a:gd name="connsiteX1" fmla="*/ 0 w 834973"/>
              <a:gd name="connsiteY1" fmla="*/ 924215 h 924215"/>
              <a:gd name="connsiteX2" fmla="*/ 0 w 834973"/>
              <a:gd name="connsiteY2" fmla="*/ 0 h 924215"/>
              <a:gd name="connsiteX3" fmla="*/ 834973 w 834973"/>
              <a:gd name="connsiteY3" fmla="*/ 0 h 92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73" h="924215">
                <a:moveTo>
                  <a:pt x="834973" y="924215"/>
                </a:moveTo>
                <a:lnTo>
                  <a:pt x="0" y="924215"/>
                </a:lnTo>
                <a:lnTo>
                  <a:pt x="0" y="0"/>
                </a:lnTo>
                <a:lnTo>
                  <a:pt x="834973" y="0"/>
                </a:lnTo>
                <a:close/>
              </a:path>
            </a:pathLst>
          </a:custGeom>
        </p:spPr>
      </p:pic>
      <p:cxnSp>
        <p:nvCxnSpPr>
          <p:cNvPr id="19" name="直接连接符 18"/>
          <p:cNvCxnSpPr/>
          <p:nvPr/>
        </p:nvCxnSpPr>
        <p:spPr>
          <a:xfrm flipH="1">
            <a:off x="-37055" y="924217"/>
            <a:ext cx="12229055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>
                    <a:alpha val="21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>
            <p:custDataLst>
              <p:tags r:id="rId1"/>
            </p:custDataLst>
          </p:nvPr>
        </p:nvSpPr>
        <p:spPr>
          <a:xfrm>
            <a:off x="1214151" y="252395"/>
            <a:ext cx="316190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>
                <a:gradFill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方正正大黑简体" pitchFamily="2" charset="-122"/>
                <a:ea typeface="方正正大黑简体" pitchFamily="2" charset="-122"/>
                <a:cs typeface="黑体" panose="02010609060101010101" charset="-122"/>
              </a:defRPr>
            </a:lvl1pPr>
          </a:lstStyle>
          <a:p>
            <a:pPr algn="l"/>
            <a:r>
              <a:rPr lang="zh-CN" altLang="en-US" sz="3200" dirty="0">
                <a:gradFill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方正正大黑简体" pitchFamily="2" charset="-122"/>
                <a:ea typeface="方正正大黑简体" pitchFamily="2" charset="-122"/>
                <a:cs typeface="黑体" panose="02010609060101010101" charset="-122"/>
                <a:sym typeface="Arial"/>
              </a:rPr>
              <a:t>算法介绍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9158664" y="590949"/>
            <a:ext cx="23290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GENERAL IDEA OF THE ACTIVITY</a:t>
            </a: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3197854">
            <a:off x="-1576669" y="2371188"/>
            <a:ext cx="4541858" cy="4398468"/>
          </a:xfrm>
          <a:custGeom>
            <a:avLst/>
            <a:gdLst>
              <a:gd name="connsiteX0" fmla="*/ 4541858 w 4541858"/>
              <a:gd name="connsiteY0" fmla="*/ 3828173 h 4398468"/>
              <a:gd name="connsiteX1" fmla="*/ 4427824 w 4541858"/>
              <a:gd name="connsiteY1" fmla="*/ 3913446 h 4398468"/>
              <a:gd name="connsiteX2" fmla="*/ 2839970 w 4541858"/>
              <a:gd name="connsiteY2" fmla="*/ 4398468 h 4398468"/>
              <a:gd name="connsiteX3" fmla="*/ 0 w 4541858"/>
              <a:gd name="connsiteY3" fmla="*/ 1558498 h 4398468"/>
              <a:gd name="connsiteX4" fmla="*/ 14662 w 4541858"/>
              <a:gd name="connsiteY4" fmla="*/ 1268128 h 4398468"/>
              <a:gd name="connsiteX5" fmla="*/ 43138 w 4541858"/>
              <a:gd name="connsiteY5" fmla="*/ 1081546 h 4398468"/>
              <a:gd name="connsiteX6" fmla="*/ 1333709 w 4541858"/>
              <a:gd name="connsiteY6" fmla="*/ 0 h 43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1858" h="4398468">
                <a:moveTo>
                  <a:pt x="4541858" y="3828173"/>
                </a:moveTo>
                <a:lnTo>
                  <a:pt x="4427824" y="3913446"/>
                </a:lnTo>
                <a:cubicBezTo>
                  <a:pt x="3974562" y="4219664"/>
                  <a:pt x="3428147" y="4398468"/>
                  <a:pt x="2839970" y="4398468"/>
                </a:cubicBezTo>
                <a:cubicBezTo>
                  <a:pt x="1271497" y="4398468"/>
                  <a:pt x="0" y="3126970"/>
                  <a:pt x="0" y="1558498"/>
                </a:cubicBezTo>
                <a:cubicBezTo>
                  <a:pt x="0" y="1460468"/>
                  <a:pt x="4967" y="1363599"/>
                  <a:pt x="14662" y="1268128"/>
                </a:cubicBezTo>
                <a:lnTo>
                  <a:pt x="43138" y="1081546"/>
                </a:lnTo>
                <a:lnTo>
                  <a:pt x="1333709" y="0"/>
                </a:lnTo>
                <a:close/>
              </a:path>
            </a:pathLst>
          </a:cu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4CBBC8-B209-45B1-3AC2-47A087117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5103" y="1449220"/>
            <a:ext cx="8541204" cy="48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6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0" y="0"/>
            <a:ext cx="834973" cy="924215"/>
          </a:xfrm>
          <a:custGeom>
            <a:avLst/>
            <a:gdLst>
              <a:gd name="connsiteX0" fmla="*/ 834973 w 834973"/>
              <a:gd name="connsiteY0" fmla="*/ 924215 h 924215"/>
              <a:gd name="connsiteX1" fmla="*/ 0 w 834973"/>
              <a:gd name="connsiteY1" fmla="*/ 924215 h 924215"/>
              <a:gd name="connsiteX2" fmla="*/ 0 w 834973"/>
              <a:gd name="connsiteY2" fmla="*/ 0 h 924215"/>
              <a:gd name="connsiteX3" fmla="*/ 834973 w 834973"/>
              <a:gd name="connsiteY3" fmla="*/ 0 h 92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73" h="924215">
                <a:moveTo>
                  <a:pt x="834973" y="924215"/>
                </a:moveTo>
                <a:lnTo>
                  <a:pt x="0" y="924215"/>
                </a:lnTo>
                <a:lnTo>
                  <a:pt x="0" y="0"/>
                </a:lnTo>
                <a:lnTo>
                  <a:pt x="834973" y="0"/>
                </a:lnTo>
                <a:close/>
              </a:path>
            </a:pathLst>
          </a:custGeom>
        </p:spPr>
      </p:pic>
      <p:sp>
        <p:nvSpPr>
          <p:cNvPr id="84" name="矩形: 圆角 83"/>
          <p:cNvSpPr/>
          <p:nvPr/>
        </p:nvSpPr>
        <p:spPr>
          <a:xfrm>
            <a:off x="1367161" y="1251776"/>
            <a:ext cx="10443385" cy="5228924"/>
          </a:xfrm>
          <a:prstGeom prst="roundRect">
            <a:avLst>
              <a:gd name="adj" fmla="val 2729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-37055" y="924217"/>
            <a:ext cx="12229055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>
                    <a:alpha val="21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>
            <p:custDataLst>
              <p:tags r:id="rId1"/>
            </p:custDataLst>
          </p:nvPr>
        </p:nvSpPr>
        <p:spPr>
          <a:xfrm>
            <a:off x="1214151" y="252395"/>
            <a:ext cx="316190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>
                <a:gradFill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方正正大黑简体" pitchFamily="2" charset="-122"/>
                <a:ea typeface="方正正大黑简体" pitchFamily="2" charset="-122"/>
                <a:cs typeface="黑体" panose="02010609060101010101" charset="-122"/>
              </a:defRPr>
            </a:lvl1pPr>
          </a:lstStyle>
          <a:p>
            <a:pPr algn="l"/>
            <a:r>
              <a:rPr lang="zh-CN" altLang="en-US" sz="3200" dirty="0">
                <a:gradFill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方正正大黑简体" pitchFamily="2" charset="-122"/>
                <a:ea typeface="方正正大黑简体" pitchFamily="2" charset="-122"/>
                <a:cs typeface="黑体" panose="02010609060101010101" charset="-122"/>
                <a:sym typeface="Arial"/>
              </a:rPr>
              <a:t>算法介绍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9158664" y="590949"/>
            <a:ext cx="23290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GENERAL IDEA OF THE ACTIVITY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CB0D0A-50FB-116C-C00E-D306C93E7C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204"/>
          <a:stretch/>
        </p:blipFill>
        <p:spPr>
          <a:xfrm>
            <a:off x="2190410" y="1426190"/>
            <a:ext cx="9557992" cy="2939984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3197854">
            <a:off x="-1576669" y="2371188"/>
            <a:ext cx="4541858" cy="4398468"/>
          </a:xfrm>
          <a:custGeom>
            <a:avLst/>
            <a:gdLst>
              <a:gd name="connsiteX0" fmla="*/ 4541858 w 4541858"/>
              <a:gd name="connsiteY0" fmla="*/ 3828173 h 4398468"/>
              <a:gd name="connsiteX1" fmla="*/ 4427824 w 4541858"/>
              <a:gd name="connsiteY1" fmla="*/ 3913446 h 4398468"/>
              <a:gd name="connsiteX2" fmla="*/ 2839970 w 4541858"/>
              <a:gd name="connsiteY2" fmla="*/ 4398468 h 4398468"/>
              <a:gd name="connsiteX3" fmla="*/ 0 w 4541858"/>
              <a:gd name="connsiteY3" fmla="*/ 1558498 h 4398468"/>
              <a:gd name="connsiteX4" fmla="*/ 14662 w 4541858"/>
              <a:gd name="connsiteY4" fmla="*/ 1268128 h 4398468"/>
              <a:gd name="connsiteX5" fmla="*/ 43138 w 4541858"/>
              <a:gd name="connsiteY5" fmla="*/ 1081546 h 4398468"/>
              <a:gd name="connsiteX6" fmla="*/ 1333709 w 4541858"/>
              <a:gd name="connsiteY6" fmla="*/ 0 h 43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1858" h="4398468">
                <a:moveTo>
                  <a:pt x="4541858" y="3828173"/>
                </a:moveTo>
                <a:lnTo>
                  <a:pt x="4427824" y="3913446"/>
                </a:lnTo>
                <a:cubicBezTo>
                  <a:pt x="3974562" y="4219664"/>
                  <a:pt x="3428147" y="4398468"/>
                  <a:pt x="2839970" y="4398468"/>
                </a:cubicBezTo>
                <a:cubicBezTo>
                  <a:pt x="1271497" y="4398468"/>
                  <a:pt x="0" y="3126970"/>
                  <a:pt x="0" y="1558498"/>
                </a:cubicBezTo>
                <a:cubicBezTo>
                  <a:pt x="0" y="1460468"/>
                  <a:pt x="4967" y="1363599"/>
                  <a:pt x="14662" y="1268128"/>
                </a:cubicBezTo>
                <a:lnTo>
                  <a:pt x="43138" y="1081546"/>
                </a:lnTo>
                <a:lnTo>
                  <a:pt x="1333709" y="0"/>
                </a:lnTo>
                <a:close/>
              </a:path>
            </a:pathLst>
          </a:cu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4D67B6-B5B0-E6FA-0C8D-D475E733DE7B}"/>
              </a:ext>
            </a:extLst>
          </p:cNvPr>
          <p:cNvSpPr txBox="1"/>
          <p:nvPr/>
        </p:nvSpPr>
        <p:spPr>
          <a:xfrm>
            <a:off x="2880112" y="4959953"/>
            <a:ext cx="81785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gradFill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a typeface="方正正大黑简体" pitchFamily="2" charset="-122"/>
              </a:rPr>
              <a:t>通过这些步骤，我们将高维数据映射到了低维空间。在降维后的数据矩阵Y中，每一行对应一个样本，每一列对应一个主成分，可以用于后续的分析、可视化等任务。</a:t>
            </a:r>
          </a:p>
        </p:txBody>
      </p:sp>
    </p:spTree>
    <p:extLst>
      <p:ext uri="{BB962C8B-B14F-4D97-AF65-F5344CB8AC3E}">
        <p14:creationId xmlns:p14="http://schemas.microsoft.com/office/powerpoint/2010/main" val="224678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0" y="0"/>
            <a:ext cx="834973" cy="924215"/>
          </a:xfrm>
          <a:custGeom>
            <a:avLst/>
            <a:gdLst>
              <a:gd name="connsiteX0" fmla="*/ 834973 w 834973"/>
              <a:gd name="connsiteY0" fmla="*/ 924215 h 924215"/>
              <a:gd name="connsiteX1" fmla="*/ 0 w 834973"/>
              <a:gd name="connsiteY1" fmla="*/ 924215 h 924215"/>
              <a:gd name="connsiteX2" fmla="*/ 0 w 834973"/>
              <a:gd name="connsiteY2" fmla="*/ 0 h 924215"/>
              <a:gd name="connsiteX3" fmla="*/ 834973 w 834973"/>
              <a:gd name="connsiteY3" fmla="*/ 0 h 92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73" h="924215">
                <a:moveTo>
                  <a:pt x="834973" y="924215"/>
                </a:moveTo>
                <a:lnTo>
                  <a:pt x="0" y="924215"/>
                </a:lnTo>
                <a:lnTo>
                  <a:pt x="0" y="0"/>
                </a:lnTo>
                <a:lnTo>
                  <a:pt x="834973" y="0"/>
                </a:lnTo>
                <a:close/>
              </a:path>
            </a:pathLst>
          </a:custGeom>
        </p:spPr>
      </p:pic>
      <p:grpSp>
        <p:nvGrpSpPr>
          <p:cNvPr id="10" name="组合 9"/>
          <p:cNvGrpSpPr/>
          <p:nvPr/>
        </p:nvGrpSpPr>
        <p:grpSpPr>
          <a:xfrm>
            <a:off x="1230653" y="4032719"/>
            <a:ext cx="720262" cy="720262"/>
            <a:chOff x="4250904" y="1285622"/>
            <a:chExt cx="842482" cy="842482"/>
          </a:xfrm>
        </p:grpSpPr>
        <p:grpSp>
          <p:nvGrpSpPr>
            <p:cNvPr id="11" name="组合 10"/>
            <p:cNvGrpSpPr/>
            <p:nvPr/>
          </p:nvGrpSpPr>
          <p:grpSpPr>
            <a:xfrm>
              <a:off x="4250904" y="1285622"/>
              <a:ext cx="842482" cy="842482"/>
              <a:chOff x="4219154" y="1520572"/>
              <a:chExt cx="842482" cy="842482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0800000">
                <a:off x="4219154" y="1520572"/>
                <a:ext cx="842482" cy="842482"/>
              </a:xfrm>
              <a:custGeom>
                <a:avLst/>
                <a:gdLst>
                  <a:gd name="connsiteX0" fmla="*/ 837344 w 1674688"/>
                  <a:gd name="connsiteY0" fmla="*/ 1674688 h 1674688"/>
                  <a:gd name="connsiteX1" fmla="*/ 0 w 1674688"/>
                  <a:gd name="connsiteY1" fmla="*/ 837344 h 1674688"/>
                  <a:gd name="connsiteX2" fmla="*/ 837344 w 1674688"/>
                  <a:gd name="connsiteY2" fmla="*/ 0 h 1674688"/>
                  <a:gd name="connsiteX3" fmla="*/ 1674688 w 1674688"/>
                  <a:gd name="connsiteY3" fmla="*/ 837344 h 1674688"/>
                  <a:gd name="connsiteX4" fmla="*/ 837344 w 1674688"/>
                  <a:gd name="connsiteY4" fmla="*/ 1674688 h 167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4688" h="1674688">
                    <a:moveTo>
                      <a:pt x="837344" y="1674688"/>
                    </a:moveTo>
                    <a:cubicBezTo>
                      <a:pt x="374892" y="1674688"/>
                      <a:pt x="0" y="1299796"/>
                      <a:pt x="0" y="837344"/>
                    </a:cubicBezTo>
                    <a:cubicBezTo>
                      <a:pt x="0" y="374892"/>
                      <a:pt x="374892" y="0"/>
                      <a:pt x="837344" y="0"/>
                    </a:cubicBezTo>
                    <a:cubicBezTo>
                      <a:pt x="1299796" y="0"/>
                      <a:pt x="1674688" y="374892"/>
                      <a:pt x="1674688" y="837344"/>
                    </a:cubicBezTo>
                    <a:cubicBezTo>
                      <a:pt x="1674688" y="1299796"/>
                      <a:pt x="1299796" y="1674688"/>
                      <a:pt x="837344" y="1674688"/>
                    </a:cubicBezTo>
                    <a:close/>
                  </a:path>
                </a:pathLst>
              </a:custGeom>
            </p:spPr>
          </p:pic>
          <p:sp>
            <p:nvSpPr>
              <p:cNvPr id="14" name="椭圆 13"/>
              <p:cNvSpPr/>
              <p:nvPr/>
            </p:nvSpPr>
            <p:spPr>
              <a:xfrm>
                <a:off x="4457701" y="1655233"/>
                <a:ext cx="474133" cy="47413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cs typeface="黑体" panose="02010609060101010101" charset="-122"/>
                  <a:sym typeface="Arial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4255494" y="1472861"/>
              <a:ext cx="833302" cy="4680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04B1E4"/>
                      </a:gs>
                    </a:gsLst>
                    <a:lin ang="2700000" scaled="1"/>
                  </a:gradFill>
                  <a:latin typeface="Arial"/>
                  <a:ea typeface="微软雅黑"/>
                  <a:cs typeface="黑体" panose="02010609060101010101" charset="-122"/>
                  <a:sym typeface="Arial"/>
                </a:rPr>
                <a:t>01</a:t>
              </a:r>
              <a:endParaRPr lang="zh-CN" altLang="en-US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-37055" y="924217"/>
            <a:ext cx="12229055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>
                    <a:alpha val="21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198054" y="3406980"/>
            <a:ext cx="1807022" cy="340412"/>
            <a:chOff x="13163550" y="5683714"/>
            <a:chExt cx="973931" cy="340412"/>
          </a:xfrm>
        </p:grpSpPr>
        <p:sp>
          <p:nvSpPr>
            <p:cNvPr id="59" name="矩形: 圆角 58"/>
            <p:cNvSpPr/>
            <p:nvPr/>
          </p:nvSpPr>
          <p:spPr>
            <a:xfrm>
              <a:off x="13163550" y="5683714"/>
              <a:ext cx="973931" cy="34041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3233676" y="5713177"/>
              <a:ext cx="833679" cy="280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Arial"/>
                  <a:ea typeface="微软雅黑"/>
                  <a:cs typeface="黑体" panose="02010609060101010101" charset="-122"/>
                  <a:sym typeface="Arial"/>
                </a:rPr>
                <a:t>降维结果</a:t>
              </a:r>
            </a:p>
          </p:txBody>
        </p:sp>
      </p:grpSp>
      <p:pic>
        <p:nvPicPr>
          <p:cNvPr id="101" name="图片 100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8265716" y="2931718"/>
            <a:ext cx="3867434" cy="3985132"/>
          </a:xfrm>
          <a:custGeom>
            <a:avLst/>
            <a:gdLst>
              <a:gd name="connsiteX0" fmla="*/ 0 w 3867434"/>
              <a:gd name="connsiteY0" fmla="*/ 3985132 h 3985132"/>
              <a:gd name="connsiteX1" fmla="*/ 0 w 3867434"/>
              <a:gd name="connsiteY1" fmla="*/ 0 h 3985132"/>
              <a:gd name="connsiteX2" fmla="*/ 3867434 w 3867434"/>
              <a:gd name="connsiteY2" fmla="*/ 0 h 3985132"/>
              <a:gd name="connsiteX3" fmla="*/ 3867434 w 3867434"/>
              <a:gd name="connsiteY3" fmla="*/ 3985132 h 39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434" h="3985132">
                <a:moveTo>
                  <a:pt x="0" y="3985132"/>
                </a:moveTo>
                <a:lnTo>
                  <a:pt x="0" y="0"/>
                </a:lnTo>
                <a:lnTo>
                  <a:pt x="3867434" y="0"/>
                </a:lnTo>
                <a:lnTo>
                  <a:pt x="3867434" y="3985132"/>
                </a:lnTo>
                <a:close/>
              </a:path>
            </a:pathLst>
          </a:custGeom>
        </p:spPr>
      </p:pic>
      <p:sp>
        <p:nvSpPr>
          <p:cNvPr id="89" name="矩形 88"/>
          <p:cNvSpPr/>
          <p:nvPr/>
        </p:nvSpPr>
        <p:spPr>
          <a:xfrm>
            <a:off x="1131096" y="1243004"/>
            <a:ext cx="2404105" cy="4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10800000" scaled="1"/>
                  <a:tileRect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绘制三维图</a:t>
            </a:r>
          </a:p>
        </p:txBody>
      </p:sp>
      <p:sp>
        <p:nvSpPr>
          <p:cNvPr id="90" name="矩形 89"/>
          <p:cNvSpPr/>
          <p:nvPr/>
        </p:nvSpPr>
        <p:spPr>
          <a:xfrm>
            <a:off x="1130819" y="1827746"/>
            <a:ext cx="4410748" cy="1268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Sonar数据集是通过声纳传感器收集的声纳信号样本，用于区分两种不同类型的目标：岩石（Rock）和金属（Mine）。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EE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1200" dirty="0">
                <a:solidFill>
                  <a:srgbClr val="E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样本数量：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Sonar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数据集包含了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208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个样本。</a:t>
            </a:r>
          </a:p>
          <a:p>
            <a:pPr algn="just">
              <a:lnSpc>
                <a:spcPct val="130000"/>
              </a:lnSpc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特征：每个样本由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个特征组成，这些特征是声纳传感器在不同方向上接收到的信号的幅度。</a:t>
            </a:r>
            <a:endParaRPr lang="zh-CN" altLang="en-US" sz="1200" dirty="0">
              <a:solidFill>
                <a:schemeClr val="bg1"/>
              </a:soli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1230653" y="5062572"/>
            <a:ext cx="720262" cy="720262"/>
            <a:chOff x="4250904" y="1285622"/>
            <a:chExt cx="842482" cy="842482"/>
          </a:xfrm>
        </p:grpSpPr>
        <p:grpSp>
          <p:nvGrpSpPr>
            <p:cNvPr id="93" name="组合 92"/>
            <p:cNvGrpSpPr/>
            <p:nvPr/>
          </p:nvGrpSpPr>
          <p:grpSpPr>
            <a:xfrm>
              <a:off x="4250904" y="1285622"/>
              <a:ext cx="842482" cy="842482"/>
              <a:chOff x="4219154" y="1520572"/>
              <a:chExt cx="842482" cy="842482"/>
            </a:xfrm>
          </p:grpSpPr>
          <p:pic>
            <p:nvPicPr>
              <p:cNvPr id="95" name="图片 94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0800000">
                <a:off x="4219154" y="1520572"/>
                <a:ext cx="842482" cy="842482"/>
              </a:xfrm>
              <a:custGeom>
                <a:avLst/>
                <a:gdLst>
                  <a:gd name="connsiteX0" fmla="*/ 837344 w 1674688"/>
                  <a:gd name="connsiteY0" fmla="*/ 1674688 h 1674688"/>
                  <a:gd name="connsiteX1" fmla="*/ 0 w 1674688"/>
                  <a:gd name="connsiteY1" fmla="*/ 837344 h 1674688"/>
                  <a:gd name="connsiteX2" fmla="*/ 837344 w 1674688"/>
                  <a:gd name="connsiteY2" fmla="*/ 0 h 1674688"/>
                  <a:gd name="connsiteX3" fmla="*/ 1674688 w 1674688"/>
                  <a:gd name="connsiteY3" fmla="*/ 837344 h 1674688"/>
                  <a:gd name="connsiteX4" fmla="*/ 837344 w 1674688"/>
                  <a:gd name="connsiteY4" fmla="*/ 1674688 h 167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4688" h="1674688">
                    <a:moveTo>
                      <a:pt x="837344" y="1674688"/>
                    </a:moveTo>
                    <a:cubicBezTo>
                      <a:pt x="374892" y="1674688"/>
                      <a:pt x="0" y="1299796"/>
                      <a:pt x="0" y="837344"/>
                    </a:cubicBezTo>
                    <a:cubicBezTo>
                      <a:pt x="0" y="374892"/>
                      <a:pt x="374892" y="0"/>
                      <a:pt x="837344" y="0"/>
                    </a:cubicBezTo>
                    <a:cubicBezTo>
                      <a:pt x="1299796" y="0"/>
                      <a:pt x="1674688" y="374892"/>
                      <a:pt x="1674688" y="837344"/>
                    </a:cubicBezTo>
                    <a:cubicBezTo>
                      <a:pt x="1674688" y="1299796"/>
                      <a:pt x="1299796" y="1674688"/>
                      <a:pt x="837344" y="1674688"/>
                    </a:cubicBezTo>
                    <a:close/>
                  </a:path>
                </a:pathLst>
              </a:custGeom>
            </p:spPr>
          </p:pic>
          <p:sp>
            <p:nvSpPr>
              <p:cNvPr id="96" name="椭圆 95"/>
              <p:cNvSpPr/>
              <p:nvPr/>
            </p:nvSpPr>
            <p:spPr>
              <a:xfrm>
                <a:off x="4457701" y="1655233"/>
                <a:ext cx="474133" cy="47413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cs typeface="黑体" panose="02010609060101010101" charset="-122"/>
                  <a:sym typeface="Arial"/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255494" y="1472861"/>
              <a:ext cx="833302" cy="4680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04B1E4"/>
                      </a:gs>
                    </a:gsLst>
                    <a:lin ang="2700000" scaled="1"/>
                  </a:gradFill>
                  <a:latin typeface="Arial"/>
                  <a:ea typeface="微软雅黑"/>
                  <a:cs typeface="黑体" panose="02010609060101010101" charset="-122"/>
                  <a:sym typeface="Arial"/>
                </a:rPr>
                <a:t>02</a:t>
              </a:r>
              <a:endParaRPr lang="zh-CN" altLang="en-US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2204958" y="3944456"/>
            <a:ext cx="1874236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先降低为三维</a:t>
            </a:r>
          </a:p>
        </p:txBody>
      </p:sp>
      <p:sp>
        <p:nvSpPr>
          <p:cNvPr id="98" name="矩形 97"/>
          <p:cNvSpPr/>
          <p:nvPr/>
        </p:nvSpPr>
        <p:spPr>
          <a:xfrm>
            <a:off x="2204957" y="4409978"/>
            <a:ext cx="3869707" cy="308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使用</a:t>
            </a:r>
            <a:r>
              <a:rPr lang="en-US" altLang="zh-CN" sz="1200" dirty="0" err="1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logictic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回归 测试得到准确率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: 64.285714%</a:t>
            </a:r>
            <a:endParaRPr lang="zh-CN" altLang="en-US" sz="1200" dirty="0">
              <a:solidFill>
                <a:schemeClr val="bg1"/>
              </a:soli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204957" y="4939868"/>
            <a:ext cx="2296021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观察三维坐标图</a:t>
            </a:r>
          </a:p>
        </p:txBody>
      </p:sp>
      <p:sp>
        <p:nvSpPr>
          <p:cNvPr id="100" name="矩形 99"/>
          <p:cNvSpPr/>
          <p:nvPr/>
        </p:nvSpPr>
        <p:spPr>
          <a:xfrm>
            <a:off x="2204957" y="5416956"/>
            <a:ext cx="3869707" cy="54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并没有表现出明显的聚类现象，后发现前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20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位解释方差比中，只有前两位较为突出</a:t>
            </a:r>
          </a:p>
        </p:txBody>
      </p:sp>
      <p:sp>
        <p:nvSpPr>
          <p:cNvPr id="103" name="文本框 102"/>
          <p:cNvSpPr txBox="1"/>
          <p:nvPr>
            <p:custDataLst>
              <p:tags r:id="rId1"/>
            </p:custDataLst>
          </p:nvPr>
        </p:nvSpPr>
        <p:spPr>
          <a:xfrm>
            <a:off x="887929" y="252395"/>
            <a:ext cx="316190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>
                <a:gradFill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方正正大黑简体" pitchFamily="2" charset="-122"/>
                <a:ea typeface="方正正大黑简体" pitchFamily="2" charset="-122"/>
                <a:cs typeface="黑体" panose="02010609060101010101" charset="-122"/>
              </a:defRPr>
            </a:lvl1pPr>
          </a:lstStyle>
          <a:p>
            <a:r>
              <a:rPr lang="zh-CN" altLang="en-US" dirty="0">
                <a:sym typeface="Arial"/>
              </a:rPr>
              <a:t>结果展示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9158664" y="590949"/>
            <a:ext cx="23290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PROGRAM OF ACTIVITIES</a:t>
            </a:r>
          </a:p>
        </p:txBody>
      </p:sp>
      <p:pic>
        <p:nvPicPr>
          <p:cNvPr id="32" name="图片 31" descr="水中的倒影&#10;&#10;中度可信度描述已自动生成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88966" y="1246892"/>
            <a:ext cx="4014660" cy="4014660"/>
          </a:xfrm>
          <a:custGeom>
            <a:avLst/>
            <a:gdLst>
              <a:gd name="connsiteX0" fmla="*/ 2007330 w 4014660"/>
              <a:gd name="connsiteY0" fmla="*/ 0 h 4014660"/>
              <a:gd name="connsiteX1" fmla="*/ 4014660 w 4014660"/>
              <a:gd name="connsiteY1" fmla="*/ 2007330 h 4014660"/>
              <a:gd name="connsiteX2" fmla="*/ 2007330 w 4014660"/>
              <a:gd name="connsiteY2" fmla="*/ 4014660 h 4014660"/>
              <a:gd name="connsiteX3" fmla="*/ 0 w 4014660"/>
              <a:gd name="connsiteY3" fmla="*/ 2007330 h 4014660"/>
              <a:gd name="connsiteX4" fmla="*/ 2007330 w 4014660"/>
              <a:gd name="connsiteY4" fmla="*/ 0 h 401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4660" h="4014660">
                <a:moveTo>
                  <a:pt x="2007330" y="0"/>
                </a:moveTo>
                <a:cubicBezTo>
                  <a:pt x="3115948" y="0"/>
                  <a:pt x="4014660" y="898712"/>
                  <a:pt x="4014660" y="2007330"/>
                </a:cubicBezTo>
                <a:cubicBezTo>
                  <a:pt x="4014660" y="3115948"/>
                  <a:pt x="3115948" y="4014660"/>
                  <a:pt x="2007330" y="4014660"/>
                </a:cubicBezTo>
                <a:cubicBezTo>
                  <a:pt x="898712" y="4014660"/>
                  <a:pt x="0" y="3115948"/>
                  <a:pt x="0" y="2007330"/>
                </a:cubicBezTo>
                <a:cubicBezTo>
                  <a:pt x="0" y="898712"/>
                  <a:pt x="898712" y="0"/>
                  <a:pt x="2007330" y="0"/>
                </a:cubicBezTo>
                <a:close/>
              </a:path>
            </a:pathLst>
          </a:cu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849CC6-C1A6-D10C-31AD-26BD0C999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02" y="1119858"/>
            <a:ext cx="4430788" cy="41757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354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 descr="夜晚的城市&#10;&#10;中度可信度描述已自动生成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80653" y="1784384"/>
            <a:ext cx="3066396" cy="1997004"/>
          </a:xfrm>
          <a:custGeom>
            <a:avLst/>
            <a:gdLst>
              <a:gd name="connsiteX0" fmla="*/ 54498 w 3066396"/>
              <a:gd name="connsiteY0" fmla="*/ 0 h 1997004"/>
              <a:gd name="connsiteX1" fmla="*/ 3011898 w 3066396"/>
              <a:gd name="connsiteY1" fmla="*/ 0 h 1997004"/>
              <a:gd name="connsiteX2" fmla="*/ 3066396 w 3066396"/>
              <a:gd name="connsiteY2" fmla="*/ 54498 h 1997004"/>
              <a:gd name="connsiteX3" fmla="*/ 3066396 w 3066396"/>
              <a:gd name="connsiteY3" fmla="*/ 1942506 h 1997004"/>
              <a:gd name="connsiteX4" fmla="*/ 3011898 w 3066396"/>
              <a:gd name="connsiteY4" fmla="*/ 1997004 h 1997004"/>
              <a:gd name="connsiteX5" fmla="*/ 54498 w 3066396"/>
              <a:gd name="connsiteY5" fmla="*/ 1997004 h 1997004"/>
              <a:gd name="connsiteX6" fmla="*/ 0 w 3066396"/>
              <a:gd name="connsiteY6" fmla="*/ 1942506 h 1997004"/>
              <a:gd name="connsiteX7" fmla="*/ 0 w 3066396"/>
              <a:gd name="connsiteY7" fmla="*/ 54498 h 1997004"/>
              <a:gd name="connsiteX8" fmla="*/ 54498 w 3066396"/>
              <a:gd name="connsiteY8" fmla="*/ 0 h 199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6396" h="1997004">
                <a:moveTo>
                  <a:pt x="54498" y="0"/>
                </a:moveTo>
                <a:lnTo>
                  <a:pt x="3011898" y="0"/>
                </a:lnTo>
                <a:cubicBezTo>
                  <a:pt x="3041996" y="0"/>
                  <a:pt x="3066396" y="24400"/>
                  <a:pt x="3066396" y="54498"/>
                </a:cubicBezTo>
                <a:lnTo>
                  <a:pt x="3066396" y="1942506"/>
                </a:lnTo>
                <a:cubicBezTo>
                  <a:pt x="3066396" y="1972604"/>
                  <a:pt x="3041996" y="1997004"/>
                  <a:pt x="3011898" y="1997004"/>
                </a:cubicBezTo>
                <a:lnTo>
                  <a:pt x="54498" y="1997004"/>
                </a:lnTo>
                <a:cubicBezTo>
                  <a:pt x="24400" y="1997004"/>
                  <a:pt x="0" y="1972604"/>
                  <a:pt x="0" y="1942506"/>
                </a:cubicBezTo>
                <a:lnTo>
                  <a:pt x="0" y="54498"/>
                </a:lnTo>
                <a:cubicBezTo>
                  <a:pt x="0" y="24400"/>
                  <a:pt x="24400" y="0"/>
                  <a:pt x="54498" y="0"/>
                </a:cubicBezTo>
                <a:close/>
              </a:path>
            </a:pathLst>
          </a:custGeom>
        </p:spPr>
      </p:pic>
      <p:pic>
        <p:nvPicPr>
          <p:cNvPr id="41" name="图片 40" descr="水中的倒影&#10;&#10;中度可信度描述已自动生成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77867" y="1784384"/>
            <a:ext cx="3066396" cy="1997004"/>
          </a:xfrm>
          <a:custGeom>
            <a:avLst/>
            <a:gdLst>
              <a:gd name="connsiteX0" fmla="*/ 54498 w 3066396"/>
              <a:gd name="connsiteY0" fmla="*/ 0 h 1997004"/>
              <a:gd name="connsiteX1" fmla="*/ 3011898 w 3066396"/>
              <a:gd name="connsiteY1" fmla="*/ 0 h 1997004"/>
              <a:gd name="connsiteX2" fmla="*/ 3066396 w 3066396"/>
              <a:gd name="connsiteY2" fmla="*/ 54498 h 1997004"/>
              <a:gd name="connsiteX3" fmla="*/ 3066396 w 3066396"/>
              <a:gd name="connsiteY3" fmla="*/ 1942506 h 1997004"/>
              <a:gd name="connsiteX4" fmla="*/ 3011898 w 3066396"/>
              <a:gd name="connsiteY4" fmla="*/ 1997004 h 1997004"/>
              <a:gd name="connsiteX5" fmla="*/ 54498 w 3066396"/>
              <a:gd name="connsiteY5" fmla="*/ 1997004 h 1997004"/>
              <a:gd name="connsiteX6" fmla="*/ 0 w 3066396"/>
              <a:gd name="connsiteY6" fmla="*/ 1942506 h 1997004"/>
              <a:gd name="connsiteX7" fmla="*/ 0 w 3066396"/>
              <a:gd name="connsiteY7" fmla="*/ 54498 h 1997004"/>
              <a:gd name="connsiteX8" fmla="*/ 54498 w 3066396"/>
              <a:gd name="connsiteY8" fmla="*/ 0 h 199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6396" h="1997004">
                <a:moveTo>
                  <a:pt x="54498" y="0"/>
                </a:moveTo>
                <a:lnTo>
                  <a:pt x="3011898" y="0"/>
                </a:lnTo>
                <a:cubicBezTo>
                  <a:pt x="3041996" y="0"/>
                  <a:pt x="3066396" y="24400"/>
                  <a:pt x="3066396" y="54498"/>
                </a:cubicBezTo>
                <a:lnTo>
                  <a:pt x="3066396" y="1942506"/>
                </a:lnTo>
                <a:cubicBezTo>
                  <a:pt x="3066396" y="1972604"/>
                  <a:pt x="3041996" y="1997004"/>
                  <a:pt x="3011898" y="1997004"/>
                </a:cubicBezTo>
                <a:lnTo>
                  <a:pt x="54498" y="1997004"/>
                </a:lnTo>
                <a:cubicBezTo>
                  <a:pt x="24400" y="1997004"/>
                  <a:pt x="0" y="1972604"/>
                  <a:pt x="0" y="1942506"/>
                </a:cubicBezTo>
                <a:lnTo>
                  <a:pt x="0" y="54498"/>
                </a:lnTo>
                <a:cubicBezTo>
                  <a:pt x="0" y="24400"/>
                  <a:pt x="24400" y="0"/>
                  <a:pt x="54498" y="0"/>
                </a:cubicBezTo>
                <a:close/>
              </a:path>
            </a:pathLst>
          </a:custGeom>
        </p:spPr>
      </p:pic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0" y="0"/>
            <a:ext cx="834973" cy="924215"/>
          </a:xfrm>
          <a:custGeom>
            <a:avLst/>
            <a:gdLst>
              <a:gd name="connsiteX0" fmla="*/ 834973 w 834973"/>
              <a:gd name="connsiteY0" fmla="*/ 924215 h 924215"/>
              <a:gd name="connsiteX1" fmla="*/ 0 w 834973"/>
              <a:gd name="connsiteY1" fmla="*/ 924215 h 924215"/>
              <a:gd name="connsiteX2" fmla="*/ 0 w 834973"/>
              <a:gd name="connsiteY2" fmla="*/ 0 h 924215"/>
              <a:gd name="connsiteX3" fmla="*/ 834973 w 834973"/>
              <a:gd name="connsiteY3" fmla="*/ 0 h 92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73" h="924215">
                <a:moveTo>
                  <a:pt x="834973" y="924215"/>
                </a:moveTo>
                <a:lnTo>
                  <a:pt x="0" y="924215"/>
                </a:lnTo>
                <a:lnTo>
                  <a:pt x="0" y="0"/>
                </a:lnTo>
                <a:lnTo>
                  <a:pt x="834973" y="0"/>
                </a:lnTo>
                <a:close/>
              </a:path>
            </a:pathLst>
          </a:custGeom>
        </p:spPr>
      </p:pic>
      <p:cxnSp>
        <p:nvCxnSpPr>
          <p:cNvPr id="19" name="直接连接符 18"/>
          <p:cNvCxnSpPr/>
          <p:nvPr/>
        </p:nvCxnSpPr>
        <p:spPr>
          <a:xfrm flipH="1">
            <a:off x="-37055" y="924217"/>
            <a:ext cx="12229055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>
                    <a:alpha val="21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 flipV="1">
            <a:off x="346376" y="1442149"/>
            <a:ext cx="733308" cy="733308"/>
            <a:chOff x="4263775" y="1520572"/>
            <a:chExt cx="842482" cy="842482"/>
          </a:xfrm>
        </p:grpSpPr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0800000">
              <a:off x="4263775" y="1520572"/>
              <a:ext cx="842482" cy="842482"/>
            </a:xfrm>
            <a:custGeom>
              <a:avLst/>
              <a:gdLst>
                <a:gd name="connsiteX0" fmla="*/ 837344 w 1674688"/>
                <a:gd name="connsiteY0" fmla="*/ 1674688 h 1674688"/>
                <a:gd name="connsiteX1" fmla="*/ 0 w 1674688"/>
                <a:gd name="connsiteY1" fmla="*/ 837344 h 1674688"/>
                <a:gd name="connsiteX2" fmla="*/ 837344 w 1674688"/>
                <a:gd name="connsiteY2" fmla="*/ 0 h 1674688"/>
                <a:gd name="connsiteX3" fmla="*/ 1674688 w 1674688"/>
                <a:gd name="connsiteY3" fmla="*/ 837344 h 1674688"/>
                <a:gd name="connsiteX4" fmla="*/ 837344 w 1674688"/>
                <a:gd name="connsiteY4" fmla="*/ 1674688 h 16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688" h="1674688">
                  <a:moveTo>
                    <a:pt x="837344" y="1674688"/>
                  </a:moveTo>
                  <a:cubicBezTo>
                    <a:pt x="374892" y="1674688"/>
                    <a:pt x="0" y="1299796"/>
                    <a:pt x="0" y="837344"/>
                  </a:cubicBezTo>
                  <a:cubicBezTo>
                    <a:pt x="0" y="374892"/>
                    <a:pt x="374892" y="0"/>
                    <a:pt x="837344" y="0"/>
                  </a:cubicBezTo>
                  <a:cubicBezTo>
                    <a:pt x="1299796" y="0"/>
                    <a:pt x="1674688" y="374892"/>
                    <a:pt x="1674688" y="837344"/>
                  </a:cubicBezTo>
                  <a:cubicBezTo>
                    <a:pt x="1674688" y="1299796"/>
                    <a:pt x="1299796" y="1674688"/>
                    <a:pt x="837344" y="1674688"/>
                  </a:cubicBezTo>
                  <a:close/>
                </a:path>
              </a:pathLst>
            </a:custGeom>
          </p:spPr>
        </p:pic>
        <p:sp>
          <p:nvSpPr>
            <p:cNvPr id="93" name="椭圆 92"/>
            <p:cNvSpPr/>
            <p:nvPr/>
          </p:nvSpPr>
          <p:spPr>
            <a:xfrm>
              <a:off x="4457701" y="1655233"/>
              <a:ext cx="474133" cy="474133"/>
            </a:xfrm>
            <a:prstGeom prst="ellipse">
              <a:avLst/>
            </a:prstGeom>
            <a:solidFill>
              <a:srgbClr val="00000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 flipV="1">
            <a:off x="4257426" y="1442149"/>
            <a:ext cx="733308" cy="733308"/>
            <a:chOff x="4263775" y="1520572"/>
            <a:chExt cx="842482" cy="842482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0800000">
              <a:off x="4263775" y="1520572"/>
              <a:ext cx="842482" cy="842482"/>
            </a:xfrm>
            <a:custGeom>
              <a:avLst/>
              <a:gdLst>
                <a:gd name="connsiteX0" fmla="*/ 837344 w 1674688"/>
                <a:gd name="connsiteY0" fmla="*/ 1674688 h 1674688"/>
                <a:gd name="connsiteX1" fmla="*/ 0 w 1674688"/>
                <a:gd name="connsiteY1" fmla="*/ 837344 h 1674688"/>
                <a:gd name="connsiteX2" fmla="*/ 837344 w 1674688"/>
                <a:gd name="connsiteY2" fmla="*/ 0 h 1674688"/>
                <a:gd name="connsiteX3" fmla="*/ 1674688 w 1674688"/>
                <a:gd name="connsiteY3" fmla="*/ 837344 h 1674688"/>
                <a:gd name="connsiteX4" fmla="*/ 837344 w 1674688"/>
                <a:gd name="connsiteY4" fmla="*/ 1674688 h 16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688" h="1674688">
                  <a:moveTo>
                    <a:pt x="837344" y="1674688"/>
                  </a:moveTo>
                  <a:cubicBezTo>
                    <a:pt x="374892" y="1674688"/>
                    <a:pt x="0" y="1299796"/>
                    <a:pt x="0" y="837344"/>
                  </a:cubicBezTo>
                  <a:cubicBezTo>
                    <a:pt x="0" y="374892"/>
                    <a:pt x="374892" y="0"/>
                    <a:pt x="837344" y="0"/>
                  </a:cubicBezTo>
                  <a:cubicBezTo>
                    <a:pt x="1299796" y="0"/>
                    <a:pt x="1674688" y="374892"/>
                    <a:pt x="1674688" y="837344"/>
                  </a:cubicBezTo>
                  <a:cubicBezTo>
                    <a:pt x="1674688" y="1299796"/>
                    <a:pt x="1299796" y="1674688"/>
                    <a:pt x="837344" y="1674688"/>
                  </a:cubicBezTo>
                  <a:close/>
                </a:path>
              </a:pathLst>
            </a:custGeom>
          </p:spPr>
        </p:pic>
        <p:sp>
          <p:nvSpPr>
            <p:cNvPr id="96" name="椭圆 95"/>
            <p:cNvSpPr/>
            <p:nvPr/>
          </p:nvSpPr>
          <p:spPr>
            <a:xfrm>
              <a:off x="4457701" y="1655233"/>
              <a:ext cx="474133" cy="474133"/>
            </a:xfrm>
            <a:prstGeom prst="ellipse">
              <a:avLst/>
            </a:prstGeom>
            <a:solidFill>
              <a:srgbClr val="00000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 flipV="1">
            <a:off x="7811213" y="1442149"/>
            <a:ext cx="733308" cy="733308"/>
            <a:chOff x="4263775" y="1520572"/>
            <a:chExt cx="842482" cy="842482"/>
          </a:xfrm>
        </p:grpSpPr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0800000">
              <a:off x="4263775" y="1520572"/>
              <a:ext cx="842482" cy="842482"/>
            </a:xfrm>
            <a:custGeom>
              <a:avLst/>
              <a:gdLst>
                <a:gd name="connsiteX0" fmla="*/ 837344 w 1674688"/>
                <a:gd name="connsiteY0" fmla="*/ 1674688 h 1674688"/>
                <a:gd name="connsiteX1" fmla="*/ 0 w 1674688"/>
                <a:gd name="connsiteY1" fmla="*/ 837344 h 1674688"/>
                <a:gd name="connsiteX2" fmla="*/ 837344 w 1674688"/>
                <a:gd name="connsiteY2" fmla="*/ 0 h 1674688"/>
                <a:gd name="connsiteX3" fmla="*/ 1674688 w 1674688"/>
                <a:gd name="connsiteY3" fmla="*/ 837344 h 1674688"/>
                <a:gd name="connsiteX4" fmla="*/ 837344 w 1674688"/>
                <a:gd name="connsiteY4" fmla="*/ 1674688 h 16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688" h="1674688">
                  <a:moveTo>
                    <a:pt x="837344" y="1674688"/>
                  </a:moveTo>
                  <a:cubicBezTo>
                    <a:pt x="374892" y="1674688"/>
                    <a:pt x="0" y="1299796"/>
                    <a:pt x="0" y="837344"/>
                  </a:cubicBezTo>
                  <a:cubicBezTo>
                    <a:pt x="0" y="374892"/>
                    <a:pt x="374892" y="0"/>
                    <a:pt x="837344" y="0"/>
                  </a:cubicBezTo>
                  <a:cubicBezTo>
                    <a:pt x="1299796" y="0"/>
                    <a:pt x="1674688" y="374892"/>
                    <a:pt x="1674688" y="837344"/>
                  </a:cubicBezTo>
                  <a:cubicBezTo>
                    <a:pt x="1674688" y="1299796"/>
                    <a:pt x="1299796" y="1674688"/>
                    <a:pt x="837344" y="1674688"/>
                  </a:cubicBezTo>
                  <a:close/>
                </a:path>
              </a:pathLst>
            </a:custGeom>
          </p:spPr>
        </p:pic>
        <p:sp>
          <p:nvSpPr>
            <p:cNvPr id="99" name="椭圆 98"/>
            <p:cNvSpPr/>
            <p:nvPr/>
          </p:nvSpPr>
          <p:spPr>
            <a:xfrm>
              <a:off x="4457701" y="1655233"/>
              <a:ext cx="474133" cy="474133"/>
            </a:xfrm>
            <a:prstGeom prst="ellipse">
              <a:avLst/>
            </a:prstGeom>
            <a:solidFill>
              <a:srgbClr val="00000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4580653" y="4083788"/>
            <a:ext cx="1755182" cy="4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添加小标题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4580653" y="4560876"/>
            <a:ext cx="3066396" cy="5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单击此处输入你的正文，文字是您思想的提炼，为了最终演示发布的良好效果。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177867" y="4083788"/>
            <a:ext cx="1755182" cy="4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添加小标题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8177867" y="4560876"/>
            <a:ext cx="3066396" cy="5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单击此处输入你的正文，文字是您思想的提炼，为了最终演示发布的良好效果。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4580653" y="5546761"/>
            <a:ext cx="1277162" cy="369880"/>
            <a:chOff x="983438" y="5546761"/>
            <a:chExt cx="1277162" cy="369880"/>
          </a:xfrm>
        </p:grpSpPr>
        <p:sp>
          <p:nvSpPr>
            <p:cNvPr id="109" name="矩形: 圆角 108"/>
            <p:cNvSpPr/>
            <p:nvPr/>
          </p:nvSpPr>
          <p:spPr>
            <a:xfrm>
              <a:off x="983438" y="5546761"/>
              <a:ext cx="1277162" cy="3698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093532" y="5575985"/>
              <a:ext cx="1056975" cy="308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Arial"/>
                  <a:ea typeface="微软雅黑"/>
                  <a:cs typeface="黑体" panose="02010609060101010101" charset="-122"/>
                  <a:sym typeface="Arial"/>
                </a:rPr>
                <a:t>输入关键字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8164669" y="5546761"/>
            <a:ext cx="1277162" cy="369880"/>
            <a:chOff x="983438" y="5546761"/>
            <a:chExt cx="1277162" cy="369880"/>
          </a:xfrm>
        </p:grpSpPr>
        <p:sp>
          <p:nvSpPr>
            <p:cNvPr id="112" name="矩形: 圆角 111"/>
            <p:cNvSpPr/>
            <p:nvPr/>
          </p:nvSpPr>
          <p:spPr>
            <a:xfrm>
              <a:off x="983438" y="5546761"/>
              <a:ext cx="1277162" cy="3698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5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093532" y="5575985"/>
              <a:ext cx="1056975" cy="308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Arial"/>
                  <a:ea typeface="微软雅黑"/>
                  <a:cs typeface="黑体" panose="02010609060101010101" charset="-122"/>
                  <a:sym typeface="Arial"/>
                </a:rPr>
                <a:t>输入关键字</a:t>
              </a:r>
            </a:p>
          </p:txBody>
        </p:sp>
      </p:grpSp>
      <p:sp>
        <p:nvSpPr>
          <p:cNvPr id="115" name="文本框 114"/>
          <p:cNvSpPr txBox="1"/>
          <p:nvPr/>
        </p:nvSpPr>
        <p:spPr>
          <a:xfrm>
            <a:off x="327811" y="1627836"/>
            <a:ext cx="787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01</a:t>
            </a:r>
            <a:endParaRPr lang="zh-CN" altLang="en-US" sz="2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04B1E4"/>
                  </a:gs>
                </a:gsLst>
                <a:lin ang="2700000" scaled="1"/>
              </a:gra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213339" y="1627836"/>
            <a:ext cx="787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02</a:t>
            </a:r>
            <a:endParaRPr lang="zh-CN" altLang="en-US" sz="2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04B1E4"/>
                  </a:gs>
                </a:gsLst>
                <a:lin ang="2700000" scaled="1"/>
              </a:gra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7788774" y="1627836"/>
            <a:ext cx="787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03</a:t>
            </a:r>
            <a:endParaRPr lang="zh-CN" altLang="en-US" sz="2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04B1E4"/>
                  </a:gs>
                </a:gsLst>
                <a:lin ang="2700000" scaled="1"/>
              </a:gra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121" name="文本框 120"/>
          <p:cNvSpPr txBox="1"/>
          <p:nvPr>
            <p:custDataLst>
              <p:tags r:id="rId1"/>
            </p:custDataLst>
          </p:nvPr>
        </p:nvSpPr>
        <p:spPr>
          <a:xfrm>
            <a:off x="887929" y="252395"/>
            <a:ext cx="316190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>
                <a:gradFill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方正正大黑简体" pitchFamily="2" charset="-122"/>
                <a:ea typeface="方正正大黑简体" pitchFamily="2" charset="-122"/>
                <a:cs typeface="黑体" panose="02010609060101010101" charset="-122"/>
              </a:defRPr>
            </a:lvl1pPr>
          </a:lstStyle>
          <a:p>
            <a:r>
              <a:rPr lang="zh-CN" altLang="en-US" dirty="0">
                <a:sym typeface="Arial"/>
              </a:rPr>
              <a:t>结果展示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9158664" y="590949"/>
            <a:ext cx="23290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OPERATING BUDGET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B9606B-A7BA-A1B7-C3E1-D9C948BFA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44" y="1102679"/>
            <a:ext cx="10490958" cy="5502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2378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 descr="夜晚的城市&#10;&#10;中度可信度描述已自动生成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80653" y="1784384"/>
            <a:ext cx="3066396" cy="1997004"/>
          </a:xfrm>
          <a:custGeom>
            <a:avLst/>
            <a:gdLst>
              <a:gd name="connsiteX0" fmla="*/ 54498 w 3066396"/>
              <a:gd name="connsiteY0" fmla="*/ 0 h 1997004"/>
              <a:gd name="connsiteX1" fmla="*/ 3011898 w 3066396"/>
              <a:gd name="connsiteY1" fmla="*/ 0 h 1997004"/>
              <a:gd name="connsiteX2" fmla="*/ 3066396 w 3066396"/>
              <a:gd name="connsiteY2" fmla="*/ 54498 h 1997004"/>
              <a:gd name="connsiteX3" fmla="*/ 3066396 w 3066396"/>
              <a:gd name="connsiteY3" fmla="*/ 1942506 h 1997004"/>
              <a:gd name="connsiteX4" fmla="*/ 3011898 w 3066396"/>
              <a:gd name="connsiteY4" fmla="*/ 1997004 h 1997004"/>
              <a:gd name="connsiteX5" fmla="*/ 54498 w 3066396"/>
              <a:gd name="connsiteY5" fmla="*/ 1997004 h 1997004"/>
              <a:gd name="connsiteX6" fmla="*/ 0 w 3066396"/>
              <a:gd name="connsiteY6" fmla="*/ 1942506 h 1997004"/>
              <a:gd name="connsiteX7" fmla="*/ 0 w 3066396"/>
              <a:gd name="connsiteY7" fmla="*/ 54498 h 1997004"/>
              <a:gd name="connsiteX8" fmla="*/ 54498 w 3066396"/>
              <a:gd name="connsiteY8" fmla="*/ 0 h 199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6396" h="1997004">
                <a:moveTo>
                  <a:pt x="54498" y="0"/>
                </a:moveTo>
                <a:lnTo>
                  <a:pt x="3011898" y="0"/>
                </a:lnTo>
                <a:cubicBezTo>
                  <a:pt x="3041996" y="0"/>
                  <a:pt x="3066396" y="24400"/>
                  <a:pt x="3066396" y="54498"/>
                </a:cubicBezTo>
                <a:lnTo>
                  <a:pt x="3066396" y="1942506"/>
                </a:lnTo>
                <a:cubicBezTo>
                  <a:pt x="3066396" y="1972604"/>
                  <a:pt x="3041996" y="1997004"/>
                  <a:pt x="3011898" y="1997004"/>
                </a:cubicBezTo>
                <a:lnTo>
                  <a:pt x="54498" y="1997004"/>
                </a:lnTo>
                <a:cubicBezTo>
                  <a:pt x="24400" y="1997004"/>
                  <a:pt x="0" y="1972604"/>
                  <a:pt x="0" y="1942506"/>
                </a:cubicBezTo>
                <a:lnTo>
                  <a:pt x="0" y="54498"/>
                </a:lnTo>
                <a:cubicBezTo>
                  <a:pt x="0" y="24400"/>
                  <a:pt x="24400" y="0"/>
                  <a:pt x="54498" y="0"/>
                </a:cubicBezTo>
                <a:close/>
              </a:path>
            </a:pathLst>
          </a:custGeom>
        </p:spPr>
      </p:pic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0" y="0"/>
            <a:ext cx="834973" cy="924215"/>
          </a:xfrm>
          <a:custGeom>
            <a:avLst/>
            <a:gdLst>
              <a:gd name="connsiteX0" fmla="*/ 834973 w 834973"/>
              <a:gd name="connsiteY0" fmla="*/ 924215 h 924215"/>
              <a:gd name="connsiteX1" fmla="*/ 0 w 834973"/>
              <a:gd name="connsiteY1" fmla="*/ 924215 h 924215"/>
              <a:gd name="connsiteX2" fmla="*/ 0 w 834973"/>
              <a:gd name="connsiteY2" fmla="*/ 0 h 924215"/>
              <a:gd name="connsiteX3" fmla="*/ 834973 w 834973"/>
              <a:gd name="connsiteY3" fmla="*/ 0 h 92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73" h="924215">
                <a:moveTo>
                  <a:pt x="834973" y="924215"/>
                </a:moveTo>
                <a:lnTo>
                  <a:pt x="0" y="924215"/>
                </a:lnTo>
                <a:lnTo>
                  <a:pt x="0" y="0"/>
                </a:lnTo>
                <a:lnTo>
                  <a:pt x="834973" y="0"/>
                </a:lnTo>
                <a:close/>
              </a:path>
            </a:pathLst>
          </a:custGeom>
        </p:spPr>
      </p:pic>
      <p:cxnSp>
        <p:nvCxnSpPr>
          <p:cNvPr id="19" name="直接连接符 18"/>
          <p:cNvCxnSpPr/>
          <p:nvPr/>
        </p:nvCxnSpPr>
        <p:spPr>
          <a:xfrm flipH="1">
            <a:off x="-37055" y="924217"/>
            <a:ext cx="12229055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>
                    <a:alpha val="21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 flipV="1">
            <a:off x="697273" y="1442149"/>
            <a:ext cx="733308" cy="733308"/>
            <a:chOff x="4263775" y="1520572"/>
            <a:chExt cx="842482" cy="842482"/>
          </a:xfrm>
        </p:grpSpPr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0800000">
              <a:off x="4263775" y="1520572"/>
              <a:ext cx="842482" cy="842482"/>
            </a:xfrm>
            <a:custGeom>
              <a:avLst/>
              <a:gdLst>
                <a:gd name="connsiteX0" fmla="*/ 837344 w 1674688"/>
                <a:gd name="connsiteY0" fmla="*/ 1674688 h 1674688"/>
                <a:gd name="connsiteX1" fmla="*/ 0 w 1674688"/>
                <a:gd name="connsiteY1" fmla="*/ 837344 h 1674688"/>
                <a:gd name="connsiteX2" fmla="*/ 837344 w 1674688"/>
                <a:gd name="connsiteY2" fmla="*/ 0 h 1674688"/>
                <a:gd name="connsiteX3" fmla="*/ 1674688 w 1674688"/>
                <a:gd name="connsiteY3" fmla="*/ 837344 h 1674688"/>
                <a:gd name="connsiteX4" fmla="*/ 837344 w 1674688"/>
                <a:gd name="connsiteY4" fmla="*/ 1674688 h 16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688" h="1674688">
                  <a:moveTo>
                    <a:pt x="837344" y="1674688"/>
                  </a:moveTo>
                  <a:cubicBezTo>
                    <a:pt x="374892" y="1674688"/>
                    <a:pt x="0" y="1299796"/>
                    <a:pt x="0" y="837344"/>
                  </a:cubicBezTo>
                  <a:cubicBezTo>
                    <a:pt x="0" y="374892"/>
                    <a:pt x="374892" y="0"/>
                    <a:pt x="837344" y="0"/>
                  </a:cubicBezTo>
                  <a:cubicBezTo>
                    <a:pt x="1299796" y="0"/>
                    <a:pt x="1674688" y="374892"/>
                    <a:pt x="1674688" y="837344"/>
                  </a:cubicBezTo>
                  <a:cubicBezTo>
                    <a:pt x="1674688" y="1299796"/>
                    <a:pt x="1299796" y="1674688"/>
                    <a:pt x="837344" y="1674688"/>
                  </a:cubicBezTo>
                  <a:close/>
                </a:path>
              </a:pathLst>
            </a:custGeom>
          </p:spPr>
        </p:pic>
        <p:sp>
          <p:nvSpPr>
            <p:cNvPr id="93" name="椭圆 92"/>
            <p:cNvSpPr/>
            <p:nvPr/>
          </p:nvSpPr>
          <p:spPr>
            <a:xfrm>
              <a:off x="4457701" y="1655233"/>
              <a:ext cx="474133" cy="474133"/>
            </a:xfrm>
            <a:prstGeom prst="ellipse">
              <a:avLst/>
            </a:prstGeom>
            <a:solidFill>
              <a:srgbClr val="00000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 flipV="1">
            <a:off x="4257426" y="1442149"/>
            <a:ext cx="733308" cy="733308"/>
            <a:chOff x="4263775" y="1520572"/>
            <a:chExt cx="842482" cy="842482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0800000">
              <a:off x="4263775" y="1520572"/>
              <a:ext cx="842482" cy="842482"/>
            </a:xfrm>
            <a:custGeom>
              <a:avLst/>
              <a:gdLst>
                <a:gd name="connsiteX0" fmla="*/ 837344 w 1674688"/>
                <a:gd name="connsiteY0" fmla="*/ 1674688 h 1674688"/>
                <a:gd name="connsiteX1" fmla="*/ 0 w 1674688"/>
                <a:gd name="connsiteY1" fmla="*/ 837344 h 1674688"/>
                <a:gd name="connsiteX2" fmla="*/ 837344 w 1674688"/>
                <a:gd name="connsiteY2" fmla="*/ 0 h 1674688"/>
                <a:gd name="connsiteX3" fmla="*/ 1674688 w 1674688"/>
                <a:gd name="connsiteY3" fmla="*/ 837344 h 1674688"/>
                <a:gd name="connsiteX4" fmla="*/ 837344 w 1674688"/>
                <a:gd name="connsiteY4" fmla="*/ 1674688 h 16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688" h="1674688">
                  <a:moveTo>
                    <a:pt x="837344" y="1674688"/>
                  </a:moveTo>
                  <a:cubicBezTo>
                    <a:pt x="374892" y="1674688"/>
                    <a:pt x="0" y="1299796"/>
                    <a:pt x="0" y="837344"/>
                  </a:cubicBezTo>
                  <a:cubicBezTo>
                    <a:pt x="0" y="374892"/>
                    <a:pt x="374892" y="0"/>
                    <a:pt x="837344" y="0"/>
                  </a:cubicBezTo>
                  <a:cubicBezTo>
                    <a:pt x="1299796" y="0"/>
                    <a:pt x="1674688" y="374892"/>
                    <a:pt x="1674688" y="837344"/>
                  </a:cubicBezTo>
                  <a:cubicBezTo>
                    <a:pt x="1674688" y="1299796"/>
                    <a:pt x="1299796" y="1674688"/>
                    <a:pt x="837344" y="1674688"/>
                  </a:cubicBezTo>
                  <a:close/>
                </a:path>
              </a:pathLst>
            </a:custGeom>
          </p:spPr>
        </p:pic>
        <p:sp>
          <p:nvSpPr>
            <p:cNvPr id="96" name="椭圆 95"/>
            <p:cNvSpPr/>
            <p:nvPr/>
          </p:nvSpPr>
          <p:spPr>
            <a:xfrm>
              <a:off x="4457701" y="1655233"/>
              <a:ext cx="474133" cy="474133"/>
            </a:xfrm>
            <a:prstGeom prst="ellipse">
              <a:avLst/>
            </a:prstGeom>
            <a:solidFill>
              <a:srgbClr val="00000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 flipV="1">
            <a:off x="7811213" y="1442149"/>
            <a:ext cx="733308" cy="733308"/>
            <a:chOff x="4263775" y="1520572"/>
            <a:chExt cx="842482" cy="842482"/>
          </a:xfrm>
        </p:grpSpPr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0800000">
              <a:off x="4263775" y="1520572"/>
              <a:ext cx="842482" cy="842482"/>
            </a:xfrm>
            <a:custGeom>
              <a:avLst/>
              <a:gdLst>
                <a:gd name="connsiteX0" fmla="*/ 837344 w 1674688"/>
                <a:gd name="connsiteY0" fmla="*/ 1674688 h 1674688"/>
                <a:gd name="connsiteX1" fmla="*/ 0 w 1674688"/>
                <a:gd name="connsiteY1" fmla="*/ 837344 h 1674688"/>
                <a:gd name="connsiteX2" fmla="*/ 837344 w 1674688"/>
                <a:gd name="connsiteY2" fmla="*/ 0 h 1674688"/>
                <a:gd name="connsiteX3" fmla="*/ 1674688 w 1674688"/>
                <a:gd name="connsiteY3" fmla="*/ 837344 h 1674688"/>
                <a:gd name="connsiteX4" fmla="*/ 837344 w 1674688"/>
                <a:gd name="connsiteY4" fmla="*/ 1674688 h 16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688" h="1674688">
                  <a:moveTo>
                    <a:pt x="837344" y="1674688"/>
                  </a:moveTo>
                  <a:cubicBezTo>
                    <a:pt x="374892" y="1674688"/>
                    <a:pt x="0" y="1299796"/>
                    <a:pt x="0" y="837344"/>
                  </a:cubicBezTo>
                  <a:cubicBezTo>
                    <a:pt x="0" y="374892"/>
                    <a:pt x="374892" y="0"/>
                    <a:pt x="837344" y="0"/>
                  </a:cubicBezTo>
                  <a:cubicBezTo>
                    <a:pt x="1299796" y="0"/>
                    <a:pt x="1674688" y="374892"/>
                    <a:pt x="1674688" y="837344"/>
                  </a:cubicBezTo>
                  <a:cubicBezTo>
                    <a:pt x="1674688" y="1299796"/>
                    <a:pt x="1299796" y="1674688"/>
                    <a:pt x="837344" y="1674688"/>
                  </a:cubicBezTo>
                  <a:close/>
                </a:path>
              </a:pathLst>
            </a:custGeom>
          </p:spPr>
        </p:pic>
        <p:sp>
          <p:nvSpPr>
            <p:cNvPr id="99" name="椭圆 98"/>
            <p:cNvSpPr/>
            <p:nvPr/>
          </p:nvSpPr>
          <p:spPr>
            <a:xfrm>
              <a:off x="4457701" y="1655233"/>
              <a:ext cx="474133" cy="474133"/>
            </a:xfrm>
            <a:prstGeom prst="ellipse">
              <a:avLst/>
            </a:prstGeom>
            <a:solidFill>
              <a:srgbClr val="00000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4580653" y="4083788"/>
            <a:ext cx="1755182" cy="4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添加小标题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4580653" y="4560876"/>
            <a:ext cx="3066396" cy="5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单击此处输入你的正文，文字是您思想的提炼，为了最终演示发布的良好效果。</a:t>
            </a:r>
          </a:p>
        </p:txBody>
      </p:sp>
      <p:sp>
        <p:nvSpPr>
          <p:cNvPr id="107" name="矩形 106"/>
          <p:cNvSpPr/>
          <p:nvPr/>
        </p:nvSpPr>
        <p:spPr>
          <a:xfrm>
            <a:off x="177224" y="2782886"/>
            <a:ext cx="3164984" cy="1653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sym typeface="Arial"/>
              </a:rPr>
              <a:t>根据方差解释比，前两个最大，在</a:t>
            </a:r>
            <a:r>
              <a:rPr lang="en-US" altLang="zh-CN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sym typeface="Arial"/>
              </a:rPr>
              <a:t>pca_1</a:t>
            </a:r>
            <a:r>
              <a:rPr lang="zh-CN" alt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sym typeface="Arial"/>
              </a:rPr>
              <a:t>，</a:t>
            </a:r>
            <a:r>
              <a:rPr lang="en-US" altLang="zh-CN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sym typeface="Arial"/>
              </a:rPr>
              <a:t>pca_2</a:t>
            </a:r>
            <a:r>
              <a:rPr lang="zh-CN" alt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sym typeface="Arial"/>
              </a:rPr>
              <a:t>即</a:t>
            </a:r>
            <a:r>
              <a:rPr lang="en-US" altLang="zh-CN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sym typeface="Arial"/>
              </a:rPr>
              <a:t>X,Y</a:t>
            </a:r>
            <a:r>
              <a:rPr lang="zh-CN" alt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sym typeface="Arial"/>
              </a:rPr>
              <a:t>平面上有了较为明显的聚类现象，也符合结论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4580653" y="5546761"/>
            <a:ext cx="1277162" cy="369880"/>
            <a:chOff x="983438" y="5546761"/>
            <a:chExt cx="1277162" cy="369880"/>
          </a:xfrm>
        </p:grpSpPr>
        <p:sp>
          <p:nvSpPr>
            <p:cNvPr id="109" name="矩形: 圆角 108"/>
            <p:cNvSpPr/>
            <p:nvPr/>
          </p:nvSpPr>
          <p:spPr>
            <a:xfrm>
              <a:off x="983438" y="5546761"/>
              <a:ext cx="1277162" cy="3698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093532" y="5575985"/>
              <a:ext cx="1056975" cy="308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Arial"/>
                  <a:ea typeface="微软雅黑"/>
                  <a:cs typeface="黑体" panose="02010609060101010101" charset="-122"/>
                  <a:sym typeface="Arial"/>
                </a:rPr>
                <a:t>输入关键字</a:t>
              </a:r>
            </a:p>
          </p:txBody>
        </p:sp>
      </p:grpSp>
      <p:sp>
        <p:nvSpPr>
          <p:cNvPr id="115" name="文本框 114"/>
          <p:cNvSpPr txBox="1"/>
          <p:nvPr/>
        </p:nvSpPr>
        <p:spPr>
          <a:xfrm>
            <a:off x="678708" y="1627836"/>
            <a:ext cx="787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02</a:t>
            </a:r>
            <a:endParaRPr lang="zh-CN" altLang="en-US" sz="2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04B1E4"/>
                  </a:gs>
                </a:gsLst>
                <a:lin ang="2700000" scaled="1"/>
              </a:gra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213339" y="1627836"/>
            <a:ext cx="787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02</a:t>
            </a:r>
            <a:endParaRPr lang="zh-CN" altLang="en-US" sz="2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04B1E4"/>
                  </a:gs>
                </a:gsLst>
                <a:lin ang="2700000" scaled="1"/>
              </a:gra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7788774" y="1627836"/>
            <a:ext cx="787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03</a:t>
            </a:r>
            <a:endParaRPr lang="zh-CN" altLang="en-US" sz="2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04B1E4"/>
                  </a:gs>
                </a:gsLst>
                <a:lin ang="2700000" scaled="1"/>
              </a:gra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121" name="文本框 120"/>
          <p:cNvSpPr txBox="1"/>
          <p:nvPr>
            <p:custDataLst>
              <p:tags r:id="rId1"/>
            </p:custDataLst>
          </p:nvPr>
        </p:nvSpPr>
        <p:spPr>
          <a:xfrm>
            <a:off x="887929" y="252395"/>
            <a:ext cx="316190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>
                <a:gradFill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方正正大黑简体" pitchFamily="2" charset="-122"/>
                <a:ea typeface="方正正大黑简体" pitchFamily="2" charset="-122"/>
                <a:cs typeface="黑体" panose="02010609060101010101" charset="-122"/>
              </a:defRPr>
            </a:lvl1pPr>
          </a:lstStyle>
          <a:p>
            <a:r>
              <a:rPr lang="zh-CN" altLang="en-US" dirty="0">
                <a:sym typeface="Arial"/>
              </a:rPr>
              <a:t>结果展示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9158664" y="590949"/>
            <a:ext cx="23290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OPERATING BUDGET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7C143F-AE3E-513B-5996-C2F5584FD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15" y="252395"/>
            <a:ext cx="5742813" cy="5742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C807E823-4357-955A-039E-82088F58EE7A}"/>
              </a:ext>
            </a:extLst>
          </p:cNvPr>
          <p:cNvSpPr/>
          <p:nvPr/>
        </p:nvSpPr>
        <p:spPr>
          <a:xfrm>
            <a:off x="6232124" y="2035418"/>
            <a:ext cx="1988294" cy="2048370"/>
          </a:xfrm>
          <a:prstGeom prst="ellipse">
            <a:avLst/>
          </a:prstGeom>
          <a:noFill/>
          <a:ln w="31750">
            <a:solidFill>
              <a:srgbClr val="4949F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F6A8260-9FE4-E266-273D-83FF278BDC92}"/>
              </a:ext>
            </a:extLst>
          </p:cNvPr>
          <p:cNvSpPr/>
          <p:nvPr/>
        </p:nvSpPr>
        <p:spPr>
          <a:xfrm>
            <a:off x="5067468" y="2099616"/>
            <a:ext cx="2354263" cy="2048370"/>
          </a:xfrm>
          <a:prstGeom prst="ellipse">
            <a:avLst/>
          </a:prstGeom>
          <a:noFill/>
          <a:ln w="31750">
            <a:solidFill>
              <a:srgbClr val="FB5D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0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 descr="夜晚的城市&#10;&#10;中度可信度描述已自动生成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80653" y="1784384"/>
            <a:ext cx="3066396" cy="1997004"/>
          </a:xfrm>
          <a:custGeom>
            <a:avLst/>
            <a:gdLst>
              <a:gd name="connsiteX0" fmla="*/ 54498 w 3066396"/>
              <a:gd name="connsiteY0" fmla="*/ 0 h 1997004"/>
              <a:gd name="connsiteX1" fmla="*/ 3011898 w 3066396"/>
              <a:gd name="connsiteY1" fmla="*/ 0 h 1997004"/>
              <a:gd name="connsiteX2" fmla="*/ 3066396 w 3066396"/>
              <a:gd name="connsiteY2" fmla="*/ 54498 h 1997004"/>
              <a:gd name="connsiteX3" fmla="*/ 3066396 w 3066396"/>
              <a:gd name="connsiteY3" fmla="*/ 1942506 h 1997004"/>
              <a:gd name="connsiteX4" fmla="*/ 3011898 w 3066396"/>
              <a:gd name="connsiteY4" fmla="*/ 1997004 h 1997004"/>
              <a:gd name="connsiteX5" fmla="*/ 54498 w 3066396"/>
              <a:gd name="connsiteY5" fmla="*/ 1997004 h 1997004"/>
              <a:gd name="connsiteX6" fmla="*/ 0 w 3066396"/>
              <a:gd name="connsiteY6" fmla="*/ 1942506 h 1997004"/>
              <a:gd name="connsiteX7" fmla="*/ 0 w 3066396"/>
              <a:gd name="connsiteY7" fmla="*/ 54498 h 1997004"/>
              <a:gd name="connsiteX8" fmla="*/ 54498 w 3066396"/>
              <a:gd name="connsiteY8" fmla="*/ 0 h 199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6396" h="1997004">
                <a:moveTo>
                  <a:pt x="54498" y="0"/>
                </a:moveTo>
                <a:lnTo>
                  <a:pt x="3011898" y="0"/>
                </a:lnTo>
                <a:cubicBezTo>
                  <a:pt x="3041996" y="0"/>
                  <a:pt x="3066396" y="24400"/>
                  <a:pt x="3066396" y="54498"/>
                </a:cubicBezTo>
                <a:lnTo>
                  <a:pt x="3066396" y="1942506"/>
                </a:lnTo>
                <a:cubicBezTo>
                  <a:pt x="3066396" y="1972604"/>
                  <a:pt x="3041996" y="1997004"/>
                  <a:pt x="3011898" y="1997004"/>
                </a:cubicBezTo>
                <a:lnTo>
                  <a:pt x="54498" y="1997004"/>
                </a:lnTo>
                <a:cubicBezTo>
                  <a:pt x="24400" y="1997004"/>
                  <a:pt x="0" y="1972604"/>
                  <a:pt x="0" y="1942506"/>
                </a:cubicBezTo>
                <a:lnTo>
                  <a:pt x="0" y="54498"/>
                </a:lnTo>
                <a:cubicBezTo>
                  <a:pt x="0" y="24400"/>
                  <a:pt x="24400" y="0"/>
                  <a:pt x="54498" y="0"/>
                </a:cubicBezTo>
                <a:close/>
              </a:path>
            </a:pathLst>
          </a:custGeom>
        </p:spPr>
      </p:pic>
      <p:pic>
        <p:nvPicPr>
          <p:cNvPr id="41" name="图片 40" descr="水中的倒影&#10;&#10;中度可信度描述已自动生成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77867" y="1784384"/>
            <a:ext cx="3066396" cy="1997004"/>
          </a:xfrm>
          <a:custGeom>
            <a:avLst/>
            <a:gdLst>
              <a:gd name="connsiteX0" fmla="*/ 54498 w 3066396"/>
              <a:gd name="connsiteY0" fmla="*/ 0 h 1997004"/>
              <a:gd name="connsiteX1" fmla="*/ 3011898 w 3066396"/>
              <a:gd name="connsiteY1" fmla="*/ 0 h 1997004"/>
              <a:gd name="connsiteX2" fmla="*/ 3066396 w 3066396"/>
              <a:gd name="connsiteY2" fmla="*/ 54498 h 1997004"/>
              <a:gd name="connsiteX3" fmla="*/ 3066396 w 3066396"/>
              <a:gd name="connsiteY3" fmla="*/ 1942506 h 1997004"/>
              <a:gd name="connsiteX4" fmla="*/ 3011898 w 3066396"/>
              <a:gd name="connsiteY4" fmla="*/ 1997004 h 1997004"/>
              <a:gd name="connsiteX5" fmla="*/ 54498 w 3066396"/>
              <a:gd name="connsiteY5" fmla="*/ 1997004 h 1997004"/>
              <a:gd name="connsiteX6" fmla="*/ 0 w 3066396"/>
              <a:gd name="connsiteY6" fmla="*/ 1942506 h 1997004"/>
              <a:gd name="connsiteX7" fmla="*/ 0 w 3066396"/>
              <a:gd name="connsiteY7" fmla="*/ 54498 h 1997004"/>
              <a:gd name="connsiteX8" fmla="*/ 54498 w 3066396"/>
              <a:gd name="connsiteY8" fmla="*/ 0 h 199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6396" h="1997004">
                <a:moveTo>
                  <a:pt x="54498" y="0"/>
                </a:moveTo>
                <a:lnTo>
                  <a:pt x="3011898" y="0"/>
                </a:lnTo>
                <a:cubicBezTo>
                  <a:pt x="3041996" y="0"/>
                  <a:pt x="3066396" y="24400"/>
                  <a:pt x="3066396" y="54498"/>
                </a:cubicBezTo>
                <a:lnTo>
                  <a:pt x="3066396" y="1942506"/>
                </a:lnTo>
                <a:cubicBezTo>
                  <a:pt x="3066396" y="1972604"/>
                  <a:pt x="3041996" y="1997004"/>
                  <a:pt x="3011898" y="1997004"/>
                </a:cubicBezTo>
                <a:lnTo>
                  <a:pt x="54498" y="1997004"/>
                </a:lnTo>
                <a:cubicBezTo>
                  <a:pt x="24400" y="1997004"/>
                  <a:pt x="0" y="1972604"/>
                  <a:pt x="0" y="1942506"/>
                </a:cubicBezTo>
                <a:lnTo>
                  <a:pt x="0" y="54498"/>
                </a:lnTo>
                <a:cubicBezTo>
                  <a:pt x="0" y="24400"/>
                  <a:pt x="24400" y="0"/>
                  <a:pt x="54498" y="0"/>
                </a:cubicBezTo>
                <a:close/>
              </a:path>
            </a:pathLst>
          </a:custGeom>
        </p:spPr>
      </p:pic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0" y="0"/>
            <a:ext cx="834973" cy="924215"/>
          </a:xfrm>
          <a:custGeom>
            <a:avLst/>
            <a:gdLst>
              <a:gd name="connsiteX0" fmla="*/ 834973 w 834973"/>
              <a:gd name="connsiteY0" fmla="*/ 924215 h 924215"/>
              <a:gd name="connsiteX1" fmla="*/ 0 w 834973"/>
              <a:gd name="connsiteY1" fmla="*/ 924215 h 924215"/>
              <a:gd name="connsiteX2" fmla="*/ 0 w 834973"/>
              <a:gd name="connsiteY2" fmla="*/ 0 h 924215"/>
              <a:gd name="connsiteX3" fmla="*/ 834973 w 834973"/>
              <a:gd name="connsiteY3" fmla="*/ 0 h 92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73" h="924215">
                <a:moveTo>
                  <a:pt x="834973" y="924215"/>
                </a:moveTo>
                <a:lnTo>
                  <a:pt x="0" y="924215"/>
                </a:lnTo>
                <a:lnTo>
                  <a:pt x="0" y="0"/>
                </a:lnTo>
                <a:lnTo>
                  <a:pt x="834973" y="0"/>
                </a:lnTo>
                <a:close/>
              </a:path>
            </a:pathLst>
          </a:custGeom>
        </p:spPr>
      </p:pic>
      <p:cxnSp>
        <p:nvCxnSpPr>
          <p:cNvPr id="19" name="直接连接符 18"/>
          <p:cNvCxnSpPr/>
          <p:nvPr/>
        </p:nvCxnSpPr>
        <p:spPr>
          <a:xfrm flipH="1">
            <a:off x="-37055" y="924217"/>
            <a:ext cx="12229055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>
                    <a:alpha val="21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 flipV="1">
            <a:off x="346376" y="1442149"/>
            <a:ext cx="733308" cy="733308"/>
            <a:chOff x="4263775" y="1520572"/>
            <a:chExt cx="842482" cy="842482"/>
          </a:xfrm>
        </p:grpSpPr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0800000">
              <a:off x="4263775" y="1520572"/>
              <a:ext cx="842482" cy="842482"/>
            </a:xfrm>
            <a:custGeom>
              <a:avLst/>
              <a:gdLst>
                <a:gd name="connsiteX0" fmla="*/ 837344 w 1674688"/>
                <a:gd name="connsiteY0" fmla="*/ 1674688 h 1674688"/>
                <a:gd name="connsiteX1" fmla="*/ 0 w 1674688"/>
                <a:gd name="connsiteY1" fmla="*/ 837344 h 1674688"/>
                <a:gd name="connsiteX2" fmla="*/ 837344 w 1674688"/>
                <a:gd name="connsiteY2" fmla="*/ 0 h 1674688"/>
                <a:gd name="connsiteX3" fmla="*/ 1674688 w 1674688"/>
                <a:gd name="connsiteY3" fmla="*/ 837344 h 1674688"/>
                <a:gd name="connsiteX4" fmla="*/ 837344 w 1674688"/>
                <a:gd name="connsiteY4" fmla="*/ 1674688 h 16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688" h="1674688">
                  <a:moveTo>
                    <a:pt x="837344" y="1674688"/>
                  </a:moveTo>
                  <a:cubicBezTo>
                    <a:pt x="374892" y="1674688"/>
                    <a:pt x="0" y="1299796"/>
                    <a:pt x="0" y="837344"/>
                  </a:cubicBezTo>
                  <a:cubicBezTo>
                    <a:pt x="0" y="374892"/>
                    <a:pt x="374892" y="0"/>
                    <a:pt x="837344" y="0"/>
                  </a:cubicBezTo>
                  <a:cubicBezTo>
                    <a:pt x="1299796" y="0"/>
                    <a:pt x="1674688" y="374892"/>
                    <a:pt x="1674688" y="837344"/>
                  </a:cubicBezTo>
                  <a:cubicBezTo>
                    <a:pt x="1674688" y="1299796"/>
                    <a:pt x="1299796" y="1674688"/>
                    <a:pt x="837344" y="1674688"/>
                  </a:cubicBezTo>
                  <a:close/>
                </a:path>
              </a:pathLst>
            </a:custGeom>
          </p:spPr>
        </p:pic>
        <p:sp>
          <p:nvSpPr>
            <p:cNvPr id="93" name="椭圆 92"/>
            <p:cNvSpPr/>
            <p:nvPr/>
          </p:nvSpPr>
          <p:spPr>
            <a:xfrm>
              <a:off x="4457701" y="1655233"/>
              <a:ext cx="474133" cy="474133"/>
            </a:xfrm>
            <a:prstGeom prst="ellipse">
              <a:avLst/>
            </a:prstGeom>
            <a:solidFill>
              <a:srgbClr val="00000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 flipV="1">
            <a:off x="4257426" y="1442149"/>
            <a:ext cx="733308" cy="733308"/>
            <a:chOff x="4263775" y="1520572"/>
            <a:chExt cx="842482" cy="842482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0800000">
              <a:off x="4263775" y="1520572"/>
              <a:ext cx="842482" cy="842482"/>
            </a:xfrm>
            <a:custGeom>
              <a:avLst/>
              <a:gdLst>
                <a:gd name="connsiteX0" fmla="*/ 837344 w 1674688"/>
                <a:gd name="connsiteY0" fmla="*/ 1674688 h 1674688"/>
                <a:gd name="connsiteX1" fmla="*/ 0 w 1674688"/>
                <a:gd name="connsiteY1" fmla="*/ 837344 h 1674688"/>
                <a:gd name="connsiteX2" fmla="*/ 837344 w 1674688"/>
                <a:gd name="connsiteY2" fmla="*/ 0 h 1674688"/>
                <a:gd name="connsiteX3" fmla="*/ 1674688 w 1674688"/>
                <a:gd name="connsiteY3" fmla="*/ 837344 h 1674688"/>
                <a:gd name="connsiteX4" fmla="*/ 837344 w 1674688"/>
                <a:gd name="connsiteY4" fmla="*/ 1674688 h 16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688" h="1674688">
                  <a:moveTo>
                    <a:pt x="837344" y="1674688"/>
                  </a:moveTo>
                  <a:cubicBezTo>
                    <a:pt x="374892" y="1674688"/>
                    <a:pt x="0" y="1299796"/>
                    <a:pt x="0" y="837344"/>
                  </a:cubicBezTo>
                  <a:cubicBezTo>
                    <a:pt x="0" y="374892"/>
                    <a:pt x="374892" y="0"/>
                    <a:pt x="837344" y="0"/>
                  </a:cubicBezTo>
                  <a:cubicBezTo>
                    <a:pt x="1299796" y="0"/>
                    <a:pt x="1674688" y="374892"/>
                    <a:pt x="1674688" y="837344"/>
                  </a:cubicBezTo>
                  <a:cubicBezTo>
                    <a:pt x="1674688" y="1299796"/>
                    <a:pt x="1299796" y="1674688"/>
                    <a:pt x="837344" y="1674688"/>
                  </a:cubicBezTo>
                  <a:close/>
                </a:path>
              </a:pathLst>
            </a:custGeom>
          </p:spPr>
        </p:pic>
        <p:sp>
          <p:nvSpPr>
            <p:cNvPr id="96" name="椭圆 95"/>
            <p:cNvSpPr/>
            <p:nvPr/>
          </p:nvSpPr>
          <p:spPr>
            <a:xfrm>
              <a:off x="4457701" y="1655233"/>
              <a:ext cx="474133" cy="474133"/>
            </a:xfrm>
            <a:prstGeom prst="ellipse">
              <a:avLst/>
            </a:prstGeom>
            <a:solidFill>
              <a:srgbClr val="00000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 flipV="1">
            <a:off x="7811213" y="1442149"/>
            <a:ext cx="733308" cy="733308"/>
            <a:chOff x="4263775" y="1520572"/>
            <a:chExt cx="842482" cy="842482"/>
          </a:xfrm>
        </p:grpSpPr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0800000">
              <a:off x="4263775" y="1520572"/>
              <a:ext cx="842482" cy="842482"/>
            </a:xfrm>
            <a:custGeom>
              <a:avLst/>
              <a:gdLst>
                <a:gd name="connsiteX0" fmla="*/ 837344 w 1674688"/>
                <a:gd name="connsiteY0" fmla="*/ 1674688 h 1674688"/>
                <a:gd name="connsiteX1" fmla="*/ 0 w 1674688"/>
                <a:gd name="connsiteY1" fmla="*/ 837344 h 1674688"/>
                <a:gd name="connsiteX2" fmla="*/ 837344 w 1674688"/>
                <a:gd name="connsiteY2" fmla="*/ 0 h 1674688"/>
                <a:gd name="connsiteX3" fmla="*/ 1674688 w 1674688"/>
                <a:gd name="connsiteY3" fmla="*/ 837344 h 1674688"/>
                <a:gd name="connsiteX4" fmla="*/ 837344 w 1674688"/>
                <a:gd name="connsiteY4" fmla="*/ 1674688 h 16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688" h="1674688">
                  <a:moveTo>
                    <a:pt x="837344" y="1674688"/>
                  </a:moveTo>
                  <a:cubicBezTo>
                    <a:pt x="374892" y="1674688"/>
                    <a:pt x="0" y="1299796"/>
                    <a:pt x="0" y="837344"/>
                  </a:cubicBezTo>
                  <a:cubicBezTo>
                    <a:pt x="0" y="374892"/>
                    <a:pt x="374892" y="0"/>
                    <a:pt x="837344" y="0"/>
                  </a:cubicBezTo>
                  <a:cubicBezTo>
                    <a:pt x="1299796" y="0"/>
                    <a:pt x="1674688" y="374892"/>
                    <a:pt x="1674688" y="837344"/>
                  </a:cubicBezTo>
                  <a:cubicBezTo>
                    <a:pt x="1674688" y="1299796"/>
                    <a:pt x="1299796" y="1674688"/>
                    <a:pt x="837344" y="1674688"/>
                  </a:cubicBezTo>
                  <a:close/>
                </a:path>
              </a:pathLst>
            </a:custGeom>
          </p:spPr>
        </p:pic>
        <p:sp>
          <p:nvSpPr>
            <p:cNvPr id="99" name="椭圆 98"/>
            <p:cNvSpPr/>
            <p:nvPr/>
          </p:nvSpPr>
          <p:spPr>
            <a:xfrm>
              <a:off x="4457701" y="1655233"/>
              <a:ext cx="474133" cy="474133"/>
            </a:xfrm>
            <a:prstGeom prst="ellipse">
              <a:avLst/>
            </a:prstGeom>
            <a:solidFill>
              <a:srgbClr val="00000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4580653" y="4083788"/>
            <a:ext cx="1755182" cy="4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添加小标题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4580653" y="4560876"/>
            <a:ext cx="3066396" cy="5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单击此处输入你的正文，文字是您思想的提炼，为了最终演示发布的良好效果。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177867" y="4083788"/>
            <a:ext cx="1755182" cy="4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添加小标题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8177867" y="4560876"/>
            <a:ext cx="3066396" cy="5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单击此处输入你的正文，文字是您思想的提炼，为了最终演示发布的良好效果。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4580653" y="5546761"/>
            <a:ext cx="1277162" cy="369880"/>
            <a:chOff x="983438" y="5546761"/>
            <a:chExt cx="1277162" cy="369880"/>
          </a:xfrm>
        </p:grpSpPr>
        <p:sp>
          <p:nvSpPr>
            <p:cNvPr id="109" name="矩形: 圆角 108"/>
            <p:cNvSpPr/>
            <p:nvPr/>
          </p:nvSpPr>
          <p:spPr>
            <a:xfrm>
              <a:off x="983438" y="5546761"/>
              <a:ext cx="1277162" cy="3698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093532" y="5575985"/>
              <a:ext cx="1056975" cy="308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Arial"/>
                  <a:ea typeface="微软雅黑"/>
                  <a:cs typeface="黑体" panose="02010609060101010101" charset="-122"/>
                  <a:sym typeface="Arial"/>
                </a:rPr>
                <a:t>输入关键字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8164669" y="5546761"/>
            <a:ext cx="1277162" cy="369880"/>
            <a:chOff x="983438" y="5546761"/>
            <a:chExt cx="1277162" cy="369880"/>
          </a:xfrm>
        </p:grpSpPr>
        <p:sp>
          <p:nvSpPr>
            <p:cNvPr id="112" name="矩形: 圆角 111"/>
            <p:cNvSpPr/>
            <p:nvPr/>
          </p:nvSpPr>
          <p:spPr>
            <a:xfrm>
              <a:off x="983438" y="5546761"/>
              <a:ext cx="1277162" cy="3698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5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黑体" panose="02010609060101010101" charset="-122"/>
                <a:sym typeface="Arial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093532" y="5575985"/>
              <a:ext cx="1056975" cy="308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Arial"/>
                  <a:ea typeface="微软雅黑"/>
                  <a:cs typeface="黑体" panose="02010609060101010101" charset="-122"/>
                  <a:sym typeface="Arial"/>
                </a:rPr>
                <a:t>输入关键字</a:t>
              </a:r>
            </a:p>
          </p:txBody>
        </p:sp>
      </p:grpSp>
      <p:sp>
        <p:nvSpPr>
          <p:cNvPr id="115" name="文本框 114"/>
          <p:cNvSpPr txBox="1"/>
          <p:nvPr/>
        </p:nvSpPr>
        <p:spPr>
          <a:xfrm>
            <a:off x="327811" y="1627836"/>
            <a:ext cx="787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03</a:t>
            </a:r>
            <a:endParaRPr lang="zh-CN" altLang="en-US" sz="2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04B1E4"/>
                  </a:gs>
                </a:gsLst>
                <a:lin ang="2700000" scaled="1"/>
              </a:gra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213339" y="1627836"/>
            <a:ext cx="787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02</a:t>
            </a:r>
            <a:endParaRPr lang="zh-CN" altLang="en-US" sz="2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04B1E4"/>
                  </a:gs>
                </a:gsLst>
                <a:lin ang="2700000" scaled="1"/>
              </a:gra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7788774" y="1627836"/>
            <a:ext cx="787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4B1E4"/>
                    </a:gs>
                  </a:gsLst>
                  <a:lin ang="2700000" scaled="1"/>
                </a:gradFill>
                <a:latin typeface="Arial"/>
                <a:ea typeface="微软雅黑"/>
                <a:cs typeface="黑体" panose="02010609060101010101" charset="-122"/>
                <a:sym typeface="Arial"/>
              </a:rPr>
              <a:t>03</a:t>
            </a:r>
            <a:endParaRPr lang="zh-CN" altLang="en-US" sz="2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04B1E4"/>
                  </a:gs>
                </a:gsLst>
                <a:lin ang="2700000" scaled="1"/>
              </a:gradFill>
              <a:latin typeface="Arial"/>
              <a:ea typeface="微软雅黑"/>
              <a:cs typeface="黑体" panose="02010609060101010101" charset="-122"/>
              <a:sym typeface="Arial"/>
            </a:endParaRPr>
          </a:p>
        </p:txBody>
      </p:sp>
      <p:sp>
        <p:nvSpPr>
          <p:cNvPr id="121" name="文本框 120"/>
          <p:cNvSpPr txBox="1"/>
          <p:nvPr>
            <p:custDataLst>
              <p:tags r:id="rId1"/>
            </p:custDataLst>
          </p:nvPr>
        </p:nvSpPr>
        <p:spPr>
          <a:xfrm>
            <a:off x="887929" y="252395"/>
            <a:ext cx="316190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>
                <a:gradFill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方正正大黑简体" pitchFamily="2" charset="-122"/>
                <a:ea typeface="方正正大黑简体" pitchFamily="2" charset="-122"/>
                <a:cs typeface="黑体" panose="02010609060101010101" charset="-122"/>
              </a:defRPr>
            </a:lvl1pPr>
          </a:lstStyle>
          <a:p>
            <a:r>
              <a:rPr lang="zh-CN" altLang="en-US" dirty="0">
                <a:sym typeface="Arial"/>
              </a:rPr>
              <a:t>结果展示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9158664" y="590949"/>
            <a:ext cx="23290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accent2"/>
                </a:solidFill>
                <a:latin typeface="Arial"/>
                <a:ea typeface="微软雅黑"/>
                <a:cs typeface="黑体" panose="02010609060101010101" charset="-122"/>
                <a:sym typeface="Arial"/>
              </a:rPr>
              <a:t>OPERATING BUDGET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FBE349-0D87-4424-2603-3513AD269B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00" y="1069459"/>
            <a:ext cx="10847716" cy="5423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6372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SwiaGRpZCI6IjgwMTEzOTMxYTllMDgyYmY3MGViZDIyZjNkZWMzYTdkIiwidXNlckNvdW50IjoxfQ=="/>
  <p:tag name="KSO_WPP_MARK_KEY" val="9491eb47-a8ef-4d66-9887-74cfd891146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</p:tagLst>
</file>

<file path=ppt/theme/theme1.xml><?xml version="1.0" encoding="utf-8"?>
<a:theme xmlns:a="http://schemas.openxmlformats.org/drawingml/2006/main" name="第一PPT，www.1ppt.com">
  <a:themeElements>
    <a:clrScheme name="awbg435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0C4EA"/>
      </a:accent1>
      <a:accent2>
        <a:srgbClr val="04B1E4"/>
      </a:accent2>
      <a:accent3>
        <a:srgbClr val="B4D8A0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稻壳儿-黑体常规8">
      <a:majorFont>
        <a:latin typeface="Montserrat ExtraBold"/>
        <a:ea typeface="优设标题黑"/>
        <a:cs typeface=""/>
      </a:majorFont>
      <a:minorFont>
        <a:latin typeface="Montserra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DCD6CA"/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游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863</Words>
  <Application>Microsoft Office PowerPoint</Application>
  <PresentationFormat>宽屏</PresentationFormat>
  <Paragraphs>97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Söhne</vt:lpstr>
      <vt:lpstr>方正正大黑简体</vt:lpstr>
      <vt:lpstr>黑体</vt:lpstr>
      <vt:lpstr>微软雅黑</vt:lpstr>
      <vt:lpstr>优设标题黑</vt:lpstr>
      <vt:lpstr>Arial</vt:lpstr>
      <vt:lpstr>Calibri</vt:lpstr>
      <vt:lpstr>Montserrat</vt:lpstr>
      <vt:lpstr>Montserrat ExtraBold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活动策划</dc:title>
  <dc:creator>第一PPT</dc:creator>
  <cp:keywords>www.1ppt.com</cp:keywords>
  <dc:description>www.1ppt.com</dc:description>
  <cp:lastModifiedBy>Sun Uio</cp:lastModifiedBy>
  <cp:revision>108</cp:revision>
  <dcterms:created xsi:type="dcterms:W3CDTF">2022-06-27T07:27:00Z</dcterms:created>
  <dcterms:modified xsi:type="dcterms:W3CDTF">2023-11-05T09:03:11Z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DF93FF49359C40BB9EEAB97F1CB020B2_12</vt:lpwstr>
  </property>
  <property fmtid="{D5CDD505-2E9C-101B-9397-08002B2CF9AE}" pid="3" name="KSOProductBuildVer">
    <vt:lpwstr>2052-11.1.0.14309</vt:lpwstr>
  </property>
</Properties>
</file>