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74" r:id="rId3"/>
    <p:sldId id="277" r:id="rId4"/>
    <p:sldId id="270" r:id="rId5"/>
    <p:sldId id="269" r:id="rId6"/>
    <p:sldId id="272" r:id="rId7"/>
    <p:sldId id="271" r:id="rId8"/>
    <p:sldId id="261" r:id="rId9"/>
    <p:sldId id="262" r:id="rId10"/>
    <p:sldId id="263" r:id="rId11"/>
    <p:sldId id="264" r:id="rId12"/>
    <p:sldId id="265" r:id="rId13"/>
    <p:sldId id="266" r:id="rId14"/>
    <p:sldId id="273" r:id="rId15"/>
    <p:sldId id="275" r:id="rId16"/>
    <p:sldId id="256" r:id="rId17"/>
    <p:sldId id="276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E839"/>
    <a:srgbClr val="33D911"/>
    <a:srgbClr val="BAC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54" dt="2021-03-29T22:26:34.793"/>
    <p1510:client id="{280975CC-5495-4C20-92D5-AF17E98AA681}" v="22" dt="2021-03-29T17:24:39.551"/>
    <p1510:client id="{33847CD6-FE24-A7CB-6CC1-91962700F664}" v="52" dt="2021-03-29T23:14:42.319"/>
    <p1510:client id="{5F4B255E-1B85-01E2-085C-EB8D37189039}" v="1749" dt="2021-03-30T00:20:44.240"/>
    <p1510:client id="{6A463D46-2025-62D8-4308-349864C5A733}" v="213" dt="2021-03-29T12:54:52.789"/>
    <p1510:client id="{982ED765-3E13-9D4A-5013-B4DC51865C4E}" v="63" dt="2021-04-27T01:13:27.205"/>
    <p1510:client id="{B807476B-0114-D61B-8202-6F78080A5EBA}" v="118" dt="2021-03-30T01:51:37.556"/>
    <p1510:client id="{BB6AFD8C-704E-EF66-AA4D-05937F73CE24}" v="3355" dt="2021-03-29T09:50:12.489"/>
    <p1510:client id="{E04C1AC8-A72B-6691-9545-60C679165081}" v="505" dt="2021-03-29T15:24:22.357"/>
    <p1510:client id="{FA23B99F-30FB-B000-BD17-8B3D732F4027}" v="791" dt="2021-03-29T22:48:38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005D8D6-5795-4C39-ACD9-DFE029CF0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575" y="1007345"/>
            <a:ext cx="9208519" cy="1956280"/>
          </a:xfrm>
        </p:spPr>
        <p:txBody>
          <a:bodyPr>
            <a:normAutofit fontScale="90000"/>
          </a:bodyPr>
          <a:lstStyle/>
          <a:p>
            <a:pPr algn="ctr"/>
            <a:r>
              <a:rPr lang="es-ES">
                <a:solidFill>
                  <a:srgbClr val="92D050"/>
                </a:solidFill>
              </a:rPr>
              <a:t>Diseño de una Aplicación móvil  android imformativa para centro de idiomas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BA6091E-8115-4079-B320-41406B98E905}"/>
              </a:ext>
            </a:extLst>
          </p:cNvPr>
          <p:cNvSpPr txBox="1"/>
          <p:nvPr/>
        </p:nvSpPr>
        <p:spPr>
          <a:xfrm>
            <a:off x="3861759" y="2884099"/>
            <a:ext cx="520172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DESARROLLO PARA APLICACIONES MÓVILES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BD376BE-19D6-4CE6-BA2E-FD40B107B40D}"/>
              </a:ext>
            </a:extLst>
          </p:cNvPr>
          <p:cNvSpPr txBox="1"/>
          <p:nvPr/>
        </p:nvSpPr>
        <p:spPr>
          <a:xfrm>
            <a:off x="5529532" y="4336212"/>
            <a:ext cx="520172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cap="all">
                <a:solidFill>
                  <a:srgbClr val="BAC8E8"/>
                </a:solidFill>
                <a:latin typeface="+mj-lt"/>
                <a:ea typeface="+mj-ea"/>
                <a:cs typeface="+mj-cs"/>
              </a:rPr>
              <a:t>INTEGRANTES: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3C1F76-EEEF-4FA3-BF98-BD695B24E7FF}"/>
              </a:ext>
            </a:extLst>
          </p:cNvPr>
          <p:cNvSpPr txBox="1"/>
          <p:nvPr/>
        </p:nvSpPr>
        <p:spPr>
          <a:xfrm>
            <a:off x="7369832" y="4882551"/>
            <a:ext cx="429595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cap="all">
                <a:solidFill>
                  <a:srgbClr val="BAC8E8"/>
                </a:solidFill>
                <a:latin typeface="+mj-lt"/>
                <a:ea typeface="+mj-ea"/>
                <a:cs typeface="+mj-cs"/>
              </a:rPr>
              <a:t>Alfonso torres, </a:t>
            </a:r>
            <a:r>
              <a:rPr lang="es-ES" sz="2000" cap="all" err="1">
                <a:solidFill>
                  <a:srgbClr val="BAC8E8"/>
                </a:solidFill>
                <a:latin typeface="+mj-lt"/>
                <a:ea typeface="+mj-ea"/>
                <a:cs typeface="+mj-cs"/>
              </a:rPr>
              <a:t>jason</a:t>
            </a:r>
            <a:r>
              <a:rPr lang="es-ES" sz="2000" cap="all">
                <a:solidFill>
                  <a:srgbClr val="BAC8E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000" cap="all" err="1">
                <a:solidFill>
                  <a:srgbClr val="BAC8E8"/>
                </a:solidFill>
                <a:latin typeface="+mj-lt"/>
                <a:ea typeface="+mj-ea"/>
                <a:cs typeface="+mj-cs"/>
              </a:rPr>
              <a:t>jesus</a:t>
            </a:r>
          </a:p>
          <a:p>
            <a:r>
              <a:rPr lang="es-ES" sz="2000" cap="all">
                <a:solidFill>
                  <a:srgbClr val="BAC8E8"/>
                </a:solidFill>
                <a:latin typeface="+mj-lt"/>
                <a:ea typeface="+mj-ea"/>
                <a:cs typeface="+mj-cs"/>
              </a:rPr>
              <a:t>Choque </a:t>
            </a:r>
            <a:r>
              <a:rPr lang="es-ES" sz="2000" cap="all" err="1">
                <a:solidFill>
                  <a:srgbClr val="BAC8E8"/>
                </a:solidFill>
                <a:latin typeface="+mj-lt"/>
                <a:ea typeface="+mj-ea"/>
                <a:cs typeface="+mj-cs"/>
              </a:rPr>
              <a:t>itusaca</a:t>
            </a:r>
            <a:r>
              <a:rPr lang="es-ES" sz="2000" cap="all">
                <a:solidFill>
                  <a:srgbClr val="BAC8E8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s-ES" sz="2000" cap="all" err="1">
                <a:solidFill>
                  <a:srgbClr val="BAC8E8"/>
                </a:solidFill>
                <a:latin typeface="+mj-lt"/>
                <a:ea typeface="+mj-ea"/>
                <a:cs typeface="+mj-cs"/>
              </a:rPr>
              <a:t>wilber</a:t>
            </a:r>
            <a:r>
              <a:rPr lang="es-ES" sz="2000" cap="all">
                <a:solidFill>
                  <a:srgbClr val="BAC8E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000" cap="all" err="1">
                <a:solidFill>
                  <a:srgbClr val="BAC8E8"/>
                </a:solidFill>
                <a:latin typeface="+mj-lt"/>
                <a:ea typeface="+mj-ea"/>
                <a:cs typeface="+mj-cs"/>
              </a:rPr>
              <a:t>alex</a:t>
            </a:r>
            <a:endParaRPr lang="es-ES" err="1">
              <a:solidFill>
                <a:srgbClr val="BAC8E8"/>
              </a:solidFill>
              <a:ea typeface="+mj-ea"/>
              <a:cs typeface="+mj-cs"/>
            </a:endParaRPr>
          </a:p>
          <a:p>
            <a:r>
              <a:rPr lang="es-ES" sz="2000" cap="all">
                <a:solidFill>
                  <a:srgbClr val="BAC8E8"/>
                </a:solidFill>
                <a:latin typeface="TW Cen MT"/>
                <a:ea typeface="+mj-ea"/>
                <a:cs typeface="+mj-cs"/>
              </a:rPr>
              <a:t>FLORES MERCHAN,</a:t>
            </a:r>
            <a:r>
              <a:rPr lang="es-ES" sz="2000" cap="all">
                <a:solidFill>
                  <a:srgbClr val="BAC8E8"/>
                </a:solidFill>
                <a:latin typeface="Tw Cen MT"/>
                <a:ea typeface="+mj-ea"/>
                <a:cs typeface="+mj-cs"/>
              </a:rPr>
              <a:t>Randall </a:t>
            </a:r>
            <a:r>
              <a:rPr lang="es-ES" sz="2000" cap="all">
                <a:solidFill>
                  <a:srgbClr val="BAC8E8"/>
                </a:solidFill>
                <a:latin typeface="+mj-lt"/>
                <a:ea typeface="+mj-ea"/>
                <a:cs typeface="+mj-cs"/>
              </a:rPr>
              <a:t>rENSON</a:t>
            </a:r>
          </a:p>
          <a:p>
            <a:r>
              <a:rPr lang="es-ES" sz="2000" cap="all">
                <a:solidFill>
                  <a:srgbClr val="BAC8E8"/>
                </a:solidFill>
                <a:latin typeface="+mj-lt"/>
                <a:ea typeface="+mj-ea"/>
                <a:cs typeface="+mj-cs"/>
              </a:rPr>
              <a:t>Trelles </a:t>
            </a:r>
            <a:r>
              <a:rPr lang="es-ES" sz="2000" cap="all" err="1">
                <a:solidFill>
                  <a:srgbClr val="BAC8E8"/>
                </a:solidFill>
                <a:latin typeface="+mj-lt"/>
                <a:ea typeface="+mj-ea"/>
                <a:cs typeface="+mj-cs"/>
              </a:rPr>
              <a:t>alvarez</a:t>
            </a:r>
            <a:r>
              <a:rPr lang="es-ES" sz="2000" cap="all">
                <a:solidFill>
                  <a:srgbClr val="BAC8E8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s-ES" sz="2000" cap="all" err="1">
                <a:solidFill>
                  <a:srgbClr val="BAC8E8"/>
                </a:solidFill>
                <a:latin typeface="+mj-lt"/>
                <a:ea typeface="+mj-ea"/>
                <a:cs typeface="+mj-cs"/>
              </a:rPr>
              <a:t>lizcett</a:t>
            </a:r>
          </a:p>
          <a:p>
            <a:pPr algn="ctr"/>
            <a:endParaRPr lang="es-ES" sz="2000" cap="all">
              <a:solidFill>
                <a:srgbClr val="92D050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s-ES" sz="2000" cap="all">
              <a:solidFill>
                <a:srgbClr val="92D05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20F6215-44D7-4223-9928-CF014CBA8C1E}"/>
              </a:ext>
            </a:extLst>
          </p:cNvPr>
          <p:cNvSpPr txBox="1"/>
          <p:nvPr/>
        </p:nvSpPr>
        <p:spPr>
          <a:xfrm>
            <a:off x="3976777" y="3430437"/>
            <a:ext cx="52017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Primer entregable</a:t>
            </a:r>
          </a:p>
        </p:txBody>
      </p:sp>
    </p:spTree>
    <p:extLst>
      <p:ext uri="{BB962C8B-B14F-4D97-AF65-F5344CB8AC3E}">
        <p14:creationId xmlns:p14="http://schemas.microsoft.com/office/powerpoint/2010/main" val="1865581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3">
            <a:extLst>
              <a:ext uri="{FF2B5EF4-FFF2-40B4-BE49-F238E27FC236}">
                <a16:creationId xmlns:a16="http://schemas.microsoft.com/office/drawing/2014/main" id="{7BE33F45-72DA-4AFB-8775-0B3EAE04E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6122" y="2013760"/>
            <a:ext cx="3069389" cy="4227904"/>
          </a:xfrm>
        </p:spPr>
        <p:txBody>
          <a:bodyPr>
            <a:normAutofit/>
          </a:bodyPr>
          <a:lstStyle/>
          <a:p>
            <a:r>
              <a:rPr lang="es-ES" sz="2400">
                <a:solidFill>
                  <a:srgbClr val="92D050"/>
                </a:solidFill>
              </a:rPr>
              <a:t>Hu: como estudiante quiero enviar y recibir mensajes a docentes, personal administrativo para facilitar la comunicación en mi entorno educativo.</a:t>
            </a:r>
            <a:br>
              <a:rPr lang="es-ES"/>
            </a:br>
            <a:endParaRPr lang="es-ES">
              <a:solidFill>
                <a:srgbClr val="92D050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08DDF24-DB8F-488B-A07F-9B372C5B3176}"/>
              </a:ext>
            </a:extLst>
          </p:cNvPr>
          <p:cNvSpPr txBox="1">
            <a:spLocks/>
          </p:cNvSpPr>
          <p:nvPr/>
        </p:nvSpPr>
        <p:spPr>
          <a:xfrm>
            <a:off x="2877087" y="253971"/>
            <a:ext cx="4363351" cy="10648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/>
            </a:br>
            <a:endParaRPr lang="es-ES">
              <a:solidFill>
                <a:srgbClr val="92D050"/>
              </a:solidFill>
            </a:endParaRPr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A59BDC79-A4E4-4CC1-930B-7C6298D928FA}"/>
              </a:ext>
            </a:extLst>
          </p:cNvPr>
          <p:cNvSpPr txBox="1">
            <a:spLocks/>
          </p:cNvSpPr>
          <p:nvPr/>
        </p:nvSpPr>
        <p:spPr>
          <a:xfrm>
            <a:off x="864255" y="2841896"/>
            <a:ext cx="3126898" cy="1453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/>
              <a:t>Muro de BUZÓN DE MENSAJES </a:t>
            </a:r>
            <a:br>
              <a:rPr lang="es-ES"/>
            </a:br>
            <a:endParaRPr lang="es-ES">
              <a:solidFill>
                <a:srgbClr val="92D050"/>
              </a:solidFill>
            </a:endParaRPr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5916CC85-68AE-4C11-BA94-7A6F408876AD}"/>
              </a:ext>
            </a:extLst>
          </p:cNvPr>
          <p:cNvSpPr txBox="1">
            <a:spLocks/>
          </p:cNvSpPr>
          <p:nvPr/>
        </p:nvSpPr>
        <p:spPr>
          <a:xfrm>
            <a:off x="3495311" y="699669"/>
            <a:ext cx="4823426" cy="1453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/>
              <a:t>Historias de usuario </a:t>
            </a:r>
            <a:br>
              <a:rPr lang="es-ES"/>
            </a:br>
            <a:endParaRPr lang="es-ES">
              <a:solidFill>
                <a:srgbClr val="92D05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BE9AAA4-07ED-4BE2-AC78-6F2E529392C4}"/>
              </a:ext>
            </a:extLst>
          </p:cNvPr>
          <p:cNvSpPr txBox="1"/>
          <p:nvPr/>
        </p:nvSpPr>
        <p:spPr>
          <a:xfrm>
            <a:off x="7427344" y="1431985"/>
            <a:ext cx="3735236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s-ES"/>
              <a:t>El sistema mediante el menú principal permitirá al estudiante ingresar al buzón de mensajes.</a:t>
            </a:r>
          </a:p>
          <a:p>
            <a:endParaRPr lang="es-ES"/>
          </a:p>
          <a:p>
            <a:pPr marL="285750" indent="-285750">
              <a:buFont typeface="Wingdings"/>
              <a:buChar char="q"/>
            </a:pPr>
            <a:r>
              <a:rPr lang="es-ES"/>
              <a:t>El estudiante seleccionará el mensaje que desee leer.</a:t>
            </a:r>
          </a:p>
          <a:p>
            <a:endParaRPr lang="es-ES"/>
          </a:p>
          <a:p>
            <a:pPr marL="285750" indent="-285750">
              <a:buFont typeface="Wingdings"/>
              <a:buChar char="q"/>
            </a:pPr>
            <a:r>
              <a:rPr lang="es-ES"/>
              <a:t>Luego el sistema abrirá una ventana de chat donde el estudiante también podrá enviar mensajes, eliminar y adjuntar algún documento. </a:t>
            </a:r>
          </a:p>
          <a:p>
            <a:endParaRPr lang="es-ES"/>
          </a:p>
          <a:p>
            <a:pPr marL="285750" indent="-285750">
              <a:buFont typeface="Wingdings"/>
              <a:buChar char="q"/>
            </a:pPr>
            <a:r>
              <a:rPr lang="es-ES"/>
              <a:t>El estudiante puede salir del chat de mensajes con la flecha izquierda y volver al buzón de mensajes.</a:t>
            </a:r>
          </a:p>
        </p:txBody>
      </p:sp>
    </p:spTree>
    <p:extLst>
      <p:ext uri="{BB962C8B-B14F-4D97-AF65-F5344CB8AC3E}">
        <p14:creationId xmlns:p14="http://schemas.microsoft.com/office/powerpoint/2010/main" val="1352861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8DDF24-DB8F-488B-A07F-9B372C5B3176}"/>
              </a:ext>
            </a:extLst>
          </p:cNvPr>
          <p:cNvSpPr txBox="1">
            <a:spLocks/>
          </p:cNvSpPr>
          <p:nvPr/>
        </p:nvSpPr>
        <p:spPr>
          <a:xfrm>
            <a:off x="2877087" y="253971"/>
            <a:ext cx="4363351" cy="10648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/>
            </a:br>
            <a:endParaRPr lang="es-ES">
              <a:solidFill>
                <a:srgbClr val="92D050"/>
              </a:solidFill>
            </a:endParaRPr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8EE4790F-7ED1-4787-BA1F-883162ECE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480" y="2473836"/>
            <a:ext cx="2120483" cy="2157565"/>
          </a:xfrm>
        </p:spPr>
        <p:txBody>
          <a:bodyPr>
            <a:normAutofit/>
          </a:bodyPr>
          <a:lstStyle/>
          <a:p>
            <a:pPr algn="ctr"/>
            <a:r>
              <a:rPr lang="es-ES" sz="2700">
                <a:solidFill>
                  <a:srgbClr val="92D050"/>
                </a:solidFill>
              </a:rPr>
              <a:t>Mockup buzón de mensajes</a:t>
            </a:r>
            <a:br>
              <a:rPr lang="es-ES">
                <a:solidFill>
                  <a:srgbClr val="1AE839"/>
                </a:solidFill>
              </a:rPr>
            </a:br>
            <a:endParaRPr lang="es-ES">
              <a:solidFill>
                <a:srgbClr val="92D050"/>
              </a:solidFill>
            </a:endParaRPr>
          </a:p>
        </p:txBody>
      </p:sp>
      <p:pic>
        <p:nvPicPr>
          <p:cNvPr id="2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E339DC6-4BEB-42F4-A751-4CC958B3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331" y="197419"/>
            <a:ext cx="3680243" cy="6463160"/>
          </a:xfrm>
          <a:prstGeom prst="rect">
            <a:avLst/>
          </a:prstGeom>
        </p:spPr>
      </p:pic>
      <p:pic>
        <p:nvPicPr>
          <p:cNvPr id="3" name="Imagen 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C01C8113-3BA8-4176-99FD-3D1588194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885" y="192657"/>
            <a:ext cx="3659965" cy="644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6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C93723CD-A8EE-46B9-B71D-07F7A1966BA3}"/>
              </a:ext>
            </a:extLst>
          </p:cNvPr>
          <p:cNvSpPr txBox="1">
            <a:spLocks/>
          </p:cNvSpPr>
          <p:nvPr/>
        </p:nvSpPr>
        <p:spPr>
          <a:xfrm>
            <a:off x="1141412" y="618518"/>
            <a:ext cx="5894387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PE"/>
              <a:t>Horario de clases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9AC448D-B334-4CF7-85D8-3C780FA721BA}"/>
              </a:ext>
            </a:extLst>
          </p:cNvPr>
          <p:cNvSpPr txBox="1"/>
          <p:nvPr/>
        </p:nvSpPr>
        <p:spPr>
          <a:xfrm>
            <a:off x="1141412" y="2249487"/>
            <a:ext cx="5894388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s-PE"/>
              <a:t>El usuario podrá visualizar sus clases/horarios matriculados de acuerdo con el mes y semana actual. </a:t>
            </a:r>
          </a:p>
        </p:txBody>
      </p:sp>
      <p:pic>
        <p:nvPicPr>
          <p:cNvPr id="3" name="Imagen 3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1AB68767-0502-4D0B-AB41-A32FC8409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649" y="812005"/>
            <a:ext cx="31135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48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B5C2EAA-D3EF-4F21-8EA4-3EB1D43E2FDA}"/>
              </a:ext>
            </a:extLst>
          </p:cNvPr>
          <p:cNvSpPr txBox="1">
            <a:spLocks/>
          </p:cNvSpPr>
          <p:nvPr/>
        </p:nvSpPr>
        <p:spPr>
          <a:xfrm>
            <a:off x="1141412" y="618518"/>
            <a:ext cx="5894387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PE">
                <a:ea typeface="+mj-lt"/>
                <a:cs typeface="+mj-lt"/>
              </a:rPr>
              <a:t>Boletas</a:t>
            </a:r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5DF1A9-6FC7-4E40-B0F5-B7037FAC568A}"/>
              </a:ext>
            </a:extLst>
          </p:cNvPr>
          <p:cNvSpPr txBox="1"/>
          <p:nvPr/>
        </p:nvSpPr>
        <p:spPr>
          <a:xfrm>
            <a:off x="1141412" y="2249487"/>
            <a:ext cx="5894388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s-PE"/>
              <a:t>El usuario podrá visualizar </a:t>
            </a:r>
            <a:r>
              <a:rPr lang="es-PE">
                <a:ea typeface="+mn-lt"/>
                <a:cs typeface="+mn-lt"/>
              </a:rPr>
              <a:t>de forma resumida (mes, fecha de vencimiento y monto) sus boletas pendientes de pago.</a:t>
            </a:r>
            <a:endParaRPr lang="es-PE"/>
          </a:p>
        </p:txBody>
      </p:sp>
      <p:pic>
        <p:nvPicPr>
          <p:cNvPr id="9" name="Imagen 9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9353A05D-DB3C-4DB3-B7BB-1AC75AC2D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225" y="728662"/>
            <a:ext cx="3159207" cy="56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42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1289E657-DFD5-49EB-AEE8-0271B018C21D}"/>
              </a:ext>
            </a:extLst>
          </p:cNvPr>
          <p:cNvSpPr txBox="1">
            <a:spLocks/>
          </p:cNvSpPr>
          <p:nvPr/>
        </p:nvSpPr>
        <p:spPr>
          <a:xfrm>
            <a:off x="1141412" y="618518"/>
            <a:ext cx="5894387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PE">
                <a:ea typeface="+mj-lt"/>
                <a:cs typeface="+mj-lt"/>
              </a:rPr>
              <a:t>Servicios de atención</a:t>
            </a:r>
            <a:endParaRPr lang="es-ES" err="1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216CB43-64DA-49A3-98E2-A2B886D52011}"/>
              </a:ext>
            </a:extLst>
          </p:cNvPr>
          <p:cNvSpPr txBox="1"/>
          <p:nvPr/>
        </p:nvSpPr>
        <p:spPr>
          <a:xfrm>
            <a:off x="1141412" y="2249487"/>
            <a:ext cx="5894388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s-PE">
                <a:ea typeface="+mn-lt"/>
                <a:cs typeface="+mn-lt"/>
              </a:rPr>
              <a:t>El usuario podrá comunicarse con algunos canales de atención de la institución para resolver dudas o consultas.</a:t>
            </a:r>
            <a:endParaRPr lang="es-PE"/>
          </a:p>
        </p:txBody>
      </p:sp>
      <p:pic>
        <p:nvPicPr>
          <p:cNvPr id="8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6FAF907E-AA47-45E9-8B5E-5E7E6CF8E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39" y="466725"/>
            <a:ext cx="3092810" cy="538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14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3">
            <a:extLst>
              <a:ext uri="{FF2B5EF4-FFF2-40B4-BE49-F238E27FC236}">
                <a16:creationId xmlns:a16="http://schemas.microsoft.com/office/drawing/2014/main" id="{7BE33F45-72DA-4AFB-8775-0B3EAE04E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8997" y="2328085"/>
            <a:ext cx="3069389" cy="2475304"/>
          </a:xfrm>
        </p:spPr>
        <p:txBody>
          <a:bodyPr>
            <a:normAutofit/>
          </a:bodyPr>
          <a:lstStyle/>
          <a:p>
            <a:r>
              <a:rPr lang="es-ES" sz="2400" err="1">
                <a:solidFill>
                  <a:srgbClr val="92D050"/>
                </a:solidFill>
              </a:rPr>
              <a:t>Hu</a:t>
            </a:r>
            <a:r>
              <a:rPr lang="es-ES" sz="2400">
                <a:solidFill>
                  <a:srgbClr val="92D050"/>
                </a:solidFill>
              </a:rPr>
              <a:t>: Como estudiante quiero saber la ubicación de cada sede del instituto.</a:t>
            </a:r>
            <a:br>
              <a:rPr lang="es-ES"/>
            </a:br>
            <a:endParaRPr lang="es-ES">
              <a:solidFill>
                <a:srgbClr val="92D050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08DDF24-DB8F-488B-A07F-9B372C5B3176}"/>
              </a:ext>
            </a:extLst>
          </p:cNvPr>
          <p:cNvSpPr txBox="1">
            <a:spLocks/>
          </p:cNvSpPr>
          <p:nvPr/>
        </p:nvSpPr>
        <p:spPr>
          <a:xfrm>
            <a:off x="2877087" y="253971"/>
            <a:ext cx="4363351" cy="10648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/>
            </a:br>
            <a:endParaRPr lang="es-ES">
              <a:solidFill>
                <a:srgbClr val="92D050"/>
              </a:solidFill>
            </a:endParaRPr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A59BDC79-A4E4-4CC1-930B-7C6298D928FA}"/>
              </a:ext>
            </a:extLst>
          </p:cNvPr>
          <p:cNvSpPr txBox="1">
            <a:spLocks/>
          </p:cNvSpPr>
          <p:nvPr/>
        </p:nvSpPr>
        <p:spPr>
          <a:xfrm>
            <a:off x="864255" y="2841896"/>
            <a:ext cx="3126898" cy="1453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/>
              <a:t>Mapa de </a:t>
            </a:r>
            <a:r>
              <a:rPr lang="es-ES" sz="2800" err="1"/>
              <a:t>nUESTRAS</a:t>
            </a:r>
            <a:r>
              <a:rPr lang="es-ES" sz="2800"/>
              <a:t> SEDES</a:t>
            </a:r>
            <a:br>
              <a:rPr lang="es-ES"/>
            </a:br>
            <a:endParaRPr lang="es-ES">
              <a:solidFill>
                <a:srgbClr val="92D050"/>
              </a:solidFill>
            </a:endParaRPr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5916CC85-68AE-4C11-BA94-7A6F408876AD}"/>
              </a:ext>
            </a:extLst>
          </p:cNvPr>
          <p:cNvSpPr txBox="1">
            <a:spLocks/>
          </p:cNvSpPr>
          <p:nvPr/>
        </p:nvSpPr>
        <p:spPr>
          <a:xfrm>
            <a:off x="3047636" y="499644"/>
            <a:ext cx="4823426" cy="1453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/>
              <a:t>Historias de usuario </a:t>
            </a:r>
            <a:br>
              <a:rPr lang="es-ES"/>
            </a:br>
            <a:endParaRPr lang="es-ES">
              <a:solidFill>
                <a:srgbClr val="92D05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BE9AAA4-07ED-4BE2-AC78-6F2E529392C4}"/>
              </a:ext>
            </a:extLst>
          </p:cNvPr>
          <p:cNvSpPr txBox="1"/>
          <p:nvPr/>
        </p:nvSpPr>
        <p:spPr>
          <a:xfrm>
            <a:off x="7427344" y="1431985"/>
            <a:ext cx="373523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s-ES"/>
              <a:t>El sistema mediante el menú principal permitirá al estudiante ingresar al mapa de ubicación de las sedes de la institución.</a:t>
            </a:r>
          </a:p>
          <a:p>
            <a:endParaRPr lang="es-ES"/>
          </a:p>
          <a:p>
            <a:pPr marL="285750" indent="-285750">
              <a:buFont typeface="Wingdings"/>
              <a:buChar char="q"/>
            </a:pPr>
            <a:r>
              <a:rPr lang="es-ES"/>
              <a:t>El estudiante seleccionará la sede que desea saber la ubicación.</a:t>
            </a:r>
          </a:p>
          <a:p>
            <a:endParaRPr lang="es-ES"/>
          </a:p>
          <a:p>
            <a:pPr marL="285750" indent="-285750">
              <a:buFont typeface="Wingdings"/>
              <a:buChar char="q"/>
            </a:pPr>
            <a:r>
              <a:rPr lang="es-ES"/>
              <a:t>Luego el sistema indicara la ubicación exacta de la sede seleccionada.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2014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90C61E71-B766-4847-A2FE-B51C6BC3E3F1}"/>
              </a:ext>
            </a:extLst>
          </p:cNvPr>
          <p:cNvSpPr txBox="1"/>
          <p:nvPr/>
        </p:nvSpPr>
        <p:spPr>
          <a:xfrm>
            <a:off x="723900" y="2695574"/>
            <a:ext cx="42291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800" cap="all">
                <a:solidFill>
                  <a:srgbClr val="92D050"/>
                </a:solidFill>
                <a:ea typeface="+mn-lt"/>
                <a:cs typeface="+mn-lt"/>
              </a:rPr>
              <a:t>MOCKUP Nuestras sedes</a:t>
            </a:r>
            <a:endParaRPr lang="es-ES" sz="2800" cap="all">
              <a:solidFill>
                <a:srgbClr val="92D050"/>
              </a:solidFill>
            </a:endParaRPr>
          </a:p>
        </p:txBody>
      </p:sp>
      <p:pic>
        <p:nvPicPr>
          <p:cNvPr id="9" name="Imagen 9">
            <a:extLst>
              <a:ext uri="{FF2B5EF4-FFF2-40B4-BE49-F238E27FC236}">
                <a16:creationId xmlns:a16="http://schemas.microsoft.com/office/drawing/2014/main" id="{6A2A7B78-D136-48B8-BDE1-D89D6D50D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736" y="819150"/>
            <a:ext cx="2858929" cy="5010150"/>
          </a:xfrm>
          <a:prstGeom prst="rect">
            <a:avLst/>
          </a:prstGeom>
        </p:spPr>
      </p:pic>
      <p:pic>
        <p:nvPicPr>
          <p:cNvPr id="2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182ACEA-54F5-4888-B3A6-A94545757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393" y="818367"/>
            <a:ext cx="2859872" cy="500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12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3">
            <a:extLst>
              <a:ext uri="{FF2B5EF4-FFF2-40B4-BE49-F238E27FC236}">
                <a16:creationId xmlns:a16="http://schemas.microsoft.com/office/drawing/2014/main" id="{7BE33F45-72DA-4AFB-8775-0B3EAE04E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8997" y="1956610"/>
            <a:ext cx="3069389" cy="3046804"/>
          </a:xfrm>
        </p:spPr>
        <p:txBody>
          <a:bodyPr>
            <a:normAutofit fontScale="90000"/>
          </a:bodyPr>
          <a:lstStyle/>
          <a:p>
            <a:r>
              <a:rPr lang="es-ES" sz="2400" err="1">
                <a:solidFill>
                  <a:srgbClr val="92D050"/>
                </a:solidFill>
              </a:rPr>
              <a:t>Hu</a:t>
            </a:r>
            <a:r>
              <a:rPr lang="es-ES" sz="2400">
                <a:solidFill>
                  <a:srgbClr val="92D050"/>
                </a:solidFill>
              </a:rPr>
              <a:t>:</a:t>
            </a:r>
            <a:r>
              <a:rPr lang="es-ES" sz="2400">
                <a:solidFill>
                  <a:srgbClr val="92D050"/>
                </a:solidFill>
                <a:ea typeface="+mj-lt"/>
                <a:cs typeface="+mj-lt"/>
              </a:rPr>
              <a:t> </a:t>
            </a:r>
            <a:r>
              <a:rPr lang="es-ES" sz="2400">
                <a:solidFill>
                  <a:srgbClr val="92D050"/>
                </a:solidFill>
              </a:rPr>
              <a:t>Como estudiante quiero ver mis cursos matriculados y toda la información necesaria referente al curso.</a:t>
            </a:r>
            <a:br>
              <a:rPr lang="es-ES"/>
            </a:br>
            <a:endParaRPr lang="es-ES">
              <a:solidFill>
                <a:srgbClr val="92D050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08DDF24-DB8F-488B-A07F-9B372C5B3176}"/>
              </a:ext>
            </a:extLst>
          </p:cNvPr>
          <p:cNvSpPr txBox="1">
            <a:spLocks/>
          </p:cNvSpPr>
          <p:nvPr/>
        </p:nvSpPr>
        <p:spPr>
          <a:xfrm>
            <a:off x="2877087" y="253971"/>
            <a:ext cx="4363351" cy="10648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/>
            </a:br>
            <a:endParaRPr lang="es-ES">
              <a:solidFill>
                <a:srgbClr val="92D050"/>
              </a:solidFill>
            </a:endParaRPr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A59BDC79-A4E4-4CC1-930B-7C6298D928FA}"/>
              </a:ext>
            </a:extLst>
          </p:cNvPr>
          <p:cNvSpPr txBox="1">
            <a:spLocks/>
          </p:cNvSpPr>
          <p:nvPr/>
        </p:nvSpPr>
        <p:spPr>
          <a:xfrm>
            <a:off x="864255" y="2841896"/>
            <a:ext cx="3126898" cy="1453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/>
              <a:t>CURSOS</a:t>
            </a:r>
            <a:br>
              <a:rPr lang="es-ES"/>
            </a:br>
            <a:endParaRPr lang="es-ES">
              <a:solidFill>
                <a:srgbClr val="92D050"/>
              </a:solidFill>
            </a:endParaRPr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5916CC85-68AE-4C11-BA94-7A6F408876AD}"/>
              </a:ext>
            </a:extLst>
          </p:cNvPr>
          <p:cNvSpPr txBox="1">
            <a:spLocks/>
          </p:cNvSpPr>
          <p:nvPr/>
        </p:nvSpPr>
        <p:spPr>
          <a:xfrm>
            <a:off x="3047636" y="499644"/>
            <a:ext cx="4823426" cy="1453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/>
              <a:t>Historias de usuario </a:t>
            </a:r>
            <a:br>
              <a:rPr lang="es-ES"/>
            </a:br>
            <a:endParaRPr lang="es-ES">
              <a:solidFill>
                <a:srgbClr val="92D05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BE9AAA4-07ED-4BE2-AC78-6F2E529392C4}"/>
              </a:ext>
            </a:extLst>
          </p:cNvPr>
          <p:cNvSpPr txBox="1"/>
          <p:nvPr/>
        </p:nvSpPr>
        <p:spPr>
          <a:xfrm>
            <a:off x="7427344" y="1431985"/>
            <a:ext cx="373523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s-ES"/>
              <a:t>El sistema mediante el menú principal permitirá al estudiante mostrar todos los cursos matriculados.</a:t>
            </a:r>
          </a:p>
          <a:p>
            <a:endParaRPr lang="es-ES"/>
          </a:p>
          <a:p>
            <a:pPr marL="285750" indent="-285750">
              <a:buFont typeface="Wingdings"/>
              <a:buChar char="q"/>
            </a:pPr>
            <a:r>
              <a:rPr lang="es-ES"/>
              <a:t>El estudiante seleccionará el curso que desea saber toda la información referente.</a:t>
            </a:r>
          </a:p>
          <a:p>
            <a:endParaRPr lang="es-ES"/>
          </a:p>
          <a:p>
            <a:pPr marL="285750" indent="-285750">
              <a:buFont typeface="Wingdings"/>
              <a:buChar char="q"/>
            </a:pPr>
            <a:r>
              <a:rPr lang="es-ES"/>
              <a:t>Luego el sistema indicara los detalles del curso, tanto el profesor del curso , como su horario y notas.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013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17BAED26-7810-469A-B355-EC80643361A4}"/>
              </a:ext>
            </a:extLst>
          </p:cNvPr>
          <p:cNvSpPr txBox="1"/>
          <p:nvPr/>
        </p:nvSpPr>
        <p:spPr>
          <a:xfrm>
            <a:off x="495300" y="238124"/>
            <a:ext cx="462915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4400" cap="all">
                <a:solidFill>
                  <a:srgbClr val="92D050"/>
                </a:solidFill>
                <a:ea typeface="+mn-lt"/>
                <a:cs typeface="+mn-lt"/>
              </a:rPr>
              <a:t>MOCKUP CURSOS</a:t>
            </a:r>
            <a:endParaRPr lang="es-ES" sz="4400" cap="all">
              <a:solidFill>
                <a:srgbClr val="92D050"/>
              </a:solidFill>
            </a:endParaRPr>
          </a:p>
        </p:txBody>
      </p:sp>
      <p:pic>
        <p:nvPicPr>
          <p:cNvPr id="2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EEDB02A-FCAB-4D83-818A-F7F93F7CF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33" y="1154743"/>
            <a:ext cx="2888082" cy="5075128"/>
          </a:xfrm>
          <a:prstGeom prst="rect">
            <a:avLst/>
          </a:prstGeom>
        </p:spPr>
      </p:pic>
      <p:pic>
        <p:nvPicPr>
          <p:cNvPr id="7" name="Imagen 7" descr="Tabla&#10;&#10;Descripción generada automáticamente">
            <a:extLst>
              <a:ext uri="{FF2B5EF4-FFF2-40B4-BE49-F238E27FC236}">
                <a16:creationId xmlns:a16="http://schemas.microsoft.com/office/drawing/2014/main" id="{E63BF721-2634-4525-A43A-06C476407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169" y="1152395"/>
            <a:ext cx="2914374" cy="5106443"/>
          </a:xfrm>
          <a:prstGeom prst="rect">
            <a:avLst/>
          </a:prstGeom>
        </p:spPr>
      </p:pic>
      <p:pic>
        <p:nvPicPr>
          <p:cNvPr id="8" name="Imagen 8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7BECC621-BF52-4078-A6B7-552ADA332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189" y="1152395"/>
            <a:ext cx="2915595" cy="510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8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F74342F-279D-45C7-82F5-24EBF971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ES" sz="4300">
                <a:solidFill>
                  <a:srgbClr val="92D050"/>
                </a:solidFill>
              </a:rPr>
              <a:t>Historias </a:t>
            </a:r>
            <a:r>
              <a:rPr lang="es-ES" sz="4300" dirty="0">
                <a:solidFill>
                  <a:srgbClr val="92D050"/>
                </a:solidFill>
              </a:rPr>
              <a:t>de usuario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246CA3-7A3D-4896-81C4-46288B45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1800">
                <a:ea typeface="+mn-lt"/>
                <a:cs typeface="+mn-lt"/>
              </a:rPr>
              <a:t>1. Ingreso APP.</a:t>
            </a:r>
            <a:endParaRPr lang="es-ES" sz="1800"/>
          </a:p>
          <a:p>
            <a:r>
              <a:rPr lang="es-ES" sz="1800">
                <a:ea typeface="+mn-lt"/>
                <a:cs typeface="+mn-lt"/>
              </a:rPr>
              <a:t>6. Horario de Clases. </a:t>
            </a:r>
          </a:p>
          <a:p>
            <a:r>
              <a:rPr lang="es-ES" sz="1800">
                <a:ea typeface="+mn-lt"/>
                <a:cs typeface="+mn-lt"/>
              </a:rPr>
              <a:t>8. Servicios de Atención</a:t>
            </a:r>
            <a:endParaRPr lang="es-ES" sz="1800"/>
          </a:p>
          <a:p>
            <a:r>
              <a:rPr lang="es-ES" sz="1800">
                <a:ea typeface="+mn-lt"/>
                <a:cs typeface="+mn-lt"/>
              </a:rPr>
              <a:t>9.  Nuestras Sedes </a:t>
            </a:r>
          </a:p>
          <a:p>
            <a:r>
              <a:rPr lang="es-ES" sz="1800">
                <a:ea typeface="+mn-lt"/>
                <a:cs typeface="+mn-lt"/>
              </a:rPr>
              <a:t>10. Cursos</a:t>
            </a:r>
            <a:endParaRPr lang="es-ES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27733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4342F-279D-45C7-82F5-24EBF971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036" y="345348"/>
            <a:ext cx="7433093" cy="656141"/>
          </a:xfrm>
        </p:spPr>
        <p:txBody>
          <a:bodyPr/>
          <a:lstStyle/>
          <a:p>
            <a:r>
              <a:rPr lang="es-ES"/>
              <a:t>PRODUCT </a:t>
            </a:r>
            <a:r>
              <a:rPr lang="es-ES" err="1"/>
              <a:t>bACKLOG</a:t>
            </a:r>
            <a:r>
              <a:rPr lang="es-ES"/>
              <a:t> - TRELLO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F1EE2-0E73-4763-9EE7-05D9B933C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8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3">
            <a:extLst>
              <a:ext uri="{FF2B5EF4-FFF2-40B4-BE49-F238E27FC236}">
                <a16:creationId xmlns:a16="http://schemas.microsoft.com/office/drawing/2014/main" id="{7BE33F45-72DA-4AFB-8775-0B3EAE04E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8998" y="2304861"/>
            <a:ext cx="3069389" cy="2738152"/>
          </a:xfrm>
        </p:spPr>
        <p:txBody>
          <a:bodyPr>
            <a:normAutofit/>
          </a:bodyPr>
          <a:lstStyle/>
          <a:p>
            <a:r>
              <a:rPr lang="es-ES" sz="2400" err="1">
                <a:solidFill>
                  <a:srgbClr val="33D911"/>
                </a:solidFill>
              </a:rPr>
              <a:t>Hu</a:t>
            </a:r>
            <a:r>
              <a:rPr lang="es-ES" sz="2400">
                <a:solidFill>
                  <a:srgbClr val="33D911"/>
                </a:solidFill>
              </a:rPr>
              <a:t>: </a:t>
            </a:r>
            <a:r>
              <a:rPr lang="es-ES" sz="2400">
                <a:solidFill>
                  <a:srgbClr val="33D911"/>
                </a:solidFill>
                <a:ea typeface="+mj-lt"/>
                <a:cs typeface="+mj-lt"/>
              </a:rPr>
              <a:t>Como un estudiante quiero registrar mi foto de usuario usando la cámara del celular</a:t>
            </a:r>
            <a:r>
              <a:rPr lang="es-ES" sz="2400">
                <a:solidFill>
                  <a:srgbClr val="92D050"/>
                </a:solidFill>
              </a:rPr>
              <a:t>.</a:t>
            </a:r>
            <a:br>
              <a:rPr lang="es-ES"/>
            </a:br>
            <a:endParaRPr lang="es-ES">
              <a:solidFill>
                <a:srgbClr val="92D050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08DDF24-DB8F-488B-A07F-9B372C5B3176}"/>
              </a:ext>
            </a:extLst>
          </p:cNvPr>
          <p:cNvSpPr txBox="1">
            <a:spLocks/>
          </p:cNvSpPr>
          <p:nvPr/>
        </p:nvSpPr>
        <p:spPr>
          <a:xfrm>
            <a:off x="2877087" y="253971"/>
            <a:ext cx="4363351" cy="10648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/>
            </a:br>
            <a:endParaRPr lang="es-ES">
              <a:solidFill>
                <a:srgbClr val="92D050"/>
              </a:solidFill>
            </a:endParaRPr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A59BDC79-A4E4-4CC1-930B-7C6298D928FA}"/>
              </a:ext>
            </a:extLst>
          </p:cNvPr>
          <p:cNvSpPr txBox="1">
            <a:spLocks/>
          </p:cNvSpPr>
          <p:nvPr/>
        </p:nvSpPr>
        <p:spPr>
          <a:xfrm>
            <a:off x="1265529" y="3394535"/>
            <a:ext cx="2356337" cy="8623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>
                <a:ea typeface="+mj-lt"/>
                <a:cs typeface="+mj-lt"/>
              </a:rPr>
              <a:t>Registro foto</a:t>
            </a:r>
            <a:endParaRPr lang="en-US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5916CC85-68AE-4C11-BA94-7A6F408876AD}"/>
              </a:ext>
            </a:extLst>
          </p:cNvPr>
          <p:cNvSpPr txBox="1">
            <a:spLocks/>
          </p:cNvSpPr>
          <p:nvPr/>
        </p:nvSpPr>
        <p:spPr>
          <a:xfrm>
            <a:off x="3495311" y="699669"/>
            <a:ext cx="4823426" cy="1453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/>
              <a:t>Historias de usuario </a:t>
            </a:r>
            <a:br>
              <a:rPr lang="es-ES"/>
            </a:br>
            <a:endParaRPr lang="es-ES">
              <a:solidFill>
                <a:srgbClr val="92D05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BE9AAA4-07ED-4BE2-AC78-6F2E529392C4}"/>
              </a:ext>
            </a:extLst>
          </p:cNvPr>
          <p:cNvSpPr txBox="1"/>
          <p:nvPr/>
        </p:nvSpPr>
        <p:spPr>
          <a:xfrm>
            <a:off x="7455073" y="2410629"/>
            <a:ext cx="373523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q"/>
            </a:pPr>
            <a:r>
              <a:rPr lang="es-ES"/>
              <a:t>El sistema recomendará al</a:t>
            </a:r>
            <a:r>
              <a:rPr lang="es-ES">
                <a:ea typeface="+mn-lt"/>
                <a:cs typeface="+mn-lt"/>
              </a:rPr>
              <a:t> estudiante </a:t>
            </a:r>
            <a:r>
              <a:rPr lang="es-ES"/>
              <a:t>registrar su foto la primera vez que ingresé.</a:t>
            </a:r>
          </a:p>
          <a:p>
            <a:pPr algn="just"/>
            <a:endParaRPr lang="es-ES"/>
          </a:p>
          <a:p>
            <a:pPr marL="285750" indent="-285750" algn="just">
              <a:buFont typeface="Wingdings"/>
              <a:buChar char="q"/>
            </a:pPr>
            <a:r>
              <a:rPr lang="es-ES"/>
              <a:t>El tamaño de la foto no debe superar 0.5 MB.</a:t>
            </a:r>
          </a:p>
          <a:p>
            <a:pPr marL="285750" indent="-285750" algn="just">
              <a:buFont typeface="Wingdings"/>
              <a:buChar char="q"/>
            </a:pPr>
            <a:endParaRPr lang="es-ES"/>
          </a:p>
          <a:p>
            <a:pPr marL="285750" indent="-285750" algn="just">
              <a:buFont typeface="Wingdings"/>
              <a:buChar char="q"/>
            </a:pPr>
            <a:r>
              <a:rPr lang="es-ES"/>
              <a:t>La foto será usada como avatar del estudiante.</a:t>
            </a:r>
          </a:p>
          <a:p>
            <a:pPr marL="285750" indent="-285750" algn="just">
              <a:buFont typeface="Wingdings"/>
              <a:buChar char="q"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1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8DDF24-DB8F-488B-A07F-9B372C5B3176}"/>
              </a:ext>
            </a:extLst>
          </p:cNvPr>
          <p:cNvSpPr txBox="1">
            <a:spLocks/>
          </p:cNvSpPr>
          <p:nvPr/>
        </p:nvSpPr>
        <p:spPr>
          <a:xfrm>
            <a:off x="2877087" y="253971"/>
            <a:ext cx="4363351" cy="10648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/>
            </a:br>
            <a:endParaRPr lang="es-ES">
              <a:solidFill>
                <a:srgbClr val="92D050"/>
              </a:solidFill>
            </a:endParaRPr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8EE4790F-7ED1-4787-BA1F-883162ECE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4801" y="2260729"/>
            <a:ext cx="2287751" cy="1683638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700">
                <a:solidFill>
                  <a:srgbClr val="92D050"/>
                </a:solidFill>
              </a:rPr>
              <a:t>Mockup REGISTRO foto</a:t>
            </a:r>
            <a:br>
              <a:rPr lang="es-ES"/>
            </a:br>
            <a:endParaRPr lang="es-ES">
              <a:solidFill>
                <a:srgbClr val="92D050"/>
              </a:solidFill>
            </a:endParaRPr>
          </a:p>
        </p:txBody>
      </p:sp>
      <p:pic>
        <p:nvPicPr>
          <p:cNvPr id="5" name="Picture 6" descr="Icon&#10;&#10;Description automatically generated">
            <a:extLst>
              <a:ext uri="{FF2B5EF4-FFF2-40B4-BE49-F238E27FC236}">
                <a16:creationId xmlns:a16="http://schemas.microsoft.com/office/drawing/2014/main" id="{3C9E6F56-1602-42CF-BC79-7C8609CD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755" y="441170"/>
            <a:ext cx="2854691" cy="5133975"/>
          </a:xfrm>
          <a:prstGeom prst="rect">
            <a:avLst/>
          </a:prstGeom>
        </p:spPr>
      </p:pic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A9F048-EB69-4EC4-9F3B-987085235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065" y="439722"/>
            <a:ext cx="2902502" cy="513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8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3">
            <a:extLst>
              <a:ext uri="{FF2B5EF4-FFF2-40B4-BE49-F238E27FC236}">
                <a16:creationId xmlns:a16="http://schemas.microsoft.com/office/drawing/2014/main" id="{7BE33F45-72DA-4AFB-8775-0B3EAE04E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9066" y="2236366"/>
            <a:ext cx="3069389" cy="2532669"/>
          </a:xfrm>
        </p:spPr>
        <p:txBody>
          <a:bodyPr>
            <a:normAutofit/>
          </a:bodyPr>
          <a:lstStyle/>
          <a:p>
            <a:r>
              <a:rPr lang="es-ES" sz="2400" err="1">
                <a:solidFill>
                  <a:srgbClr val="33D911"/>
                </a:solidFill>
              </a:rPr>
              <a:t>Hu</a:t>
            </a:r>
            <a:r>
              <a:rPr lang="es-ES" sz="2400">
                <a:solidFill>
                  <a:srgbClr val="33D911"/>
                </a:solidFill>
              </a:rPr>
              <a:t>: </a:t>
            </a:r>
            <a:r>
              <a:rPr lang="es-ES" sz="2400">
                <a:solidFill>
                  <a:srgbClr val="33D911"/>
                </a:solidFill>
                <a:ea typeface="+mj-lt"/>
                <a:cs typeface="+mj-lt"/>
              </a:rPr>
              <a:t>Como un estudiante quiero que las notificaciones se muestren en la pantalla de notificaciones.</a:t>
            </a:r>
            <a:endParaRPr lang="es-ES">
              <a:solidFill>
                <a:srgbClr val="33D91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08DDF24-DB8F-488B-A07F-9B372C5B3176}"/>
              </a:ext>
            </a:extLst>
          </p:cNvPr>
          <p:cNvSpPr txBox="1">
            <a:spLocks/>
          </p:cNvSpPr>
          <p:nvPr/>
        </p:nvSpPr>
        <p:spPr>
          <a:xfrm>
            <a:off x="2877087" y="253971"/>
            <a:ext cx="4363351" cy="10648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/>
            </a:br>
            <a:endParaRPr lang="es-ES">
              <a:solidFill>
                <a:srgbClr val="92D050"/>
              </a:solidFill>
            </a:endParaRPr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A59BDC79-A4E4-4CC1-930B-7C6298D928FA}"/>
              </a:ext>
            </a:extLst>
          </p:cNvPr>
          <p:cNvSpPr txBox="1">
            <a:spLocks/>
          </p:cNvSpPr>
          <p:nvPr/>
        </p:nvSpPr>
        <p:spPr>
          <a:xfrm>
            <a:off x="863124" y="2992131"/>
            <a:ext cx="3126898" cy="8794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>
                <a:ea typeface="+mj-lt"/>
                <a:cs typeface="+mj-lt"/>
              </a:rPr>
              <a:t>Pantalla de notificación</a:t>
            </a:r>
            <a:endParaRPr lang="en-US" err="1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5916CC85-68AE-4C11-BA94-7A6F408876AD}"/>
              </a:ext>
            </a:extLst>
          </p:cNvPr>
          <p:cNvSpPr txBox="1">
            <a:spLocks/>
          </p:cNvSpPr>
          <p:nvPr/>
        </p:nvSpPr>
        <p:spPr>
          <a:xfrm>
            <a:off x="3495311" y="699669"/>
            <a:ext cx="4823426" cy="1453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/>
              <a:t>Historias de usuario </a:t>
            </a:r>
            <a:br>
              <a:rPr lang="es-ES"/>
            </a:br>
            <a:endParaRPr lang="es-ES">
              <a:solidFill>
                <a:srgbClr val="92D05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BE9AAA4-07ED-4BE2-AC78-6F2E529392C4}"/>
              </a:ext>
            </a:extLst>
          </p:cNvPr>
          <p:cNvSpPr txBox="1"/>
          <p:nvPr/>
        </p:nvSpPr>
        <p:spPr>
          <a:xfrm>
            <a:off x="7458728" y="2303920"/>
            <a:ext cx="373523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q"/>
            </a:pPr>
            <a:r>
              <a:rPr lang="es-ES"/>
              <a:t>El sistema mostrará al estudiante las notificaciones </a:t>
            </a:r>
            <a:r>
              <a:rPr lang="es-ES">
                <a:ea typeface="+mn-lt"/>
                <a:cs typeface="+mn-lt"/>
              </a:rPr>
              <a:t>sobre cada opcion del menú principal.</a:t>
            </a:r>
          </a:p>
          <a:p>
            <a:pPr algn="just"/>
            <a:endParaRPr lang="es-ES"/>
          </a:p>
          <a:p>
            <a:pPr marL="285750" indent="-285750" algn="just">
              <a:buFont typeface="Wingdings"/>
              <a:buChar char="q"/>
            </a:pPr>
            <a:r>
              <a:rPr lang="es-ES"/>
              <a:t>Las notificaciones también deben mostrarse como una notificación push.</a:t>
            </a:r>
          </a:p>
        </p:txBody>
      </p:sp>
    </p:spTree>
    <p:extLst>
      <p:ext uri="{BB962C8B-B14F-4D97-AF65-F5344CB8AC3E}">
        <p14:creationId xmlns:p14="http://schemas.microsoft.com/office/powerpoint/2010/main" val="382846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8DDF24-DB8F-488B-A07F-9B372C5B3176}"/>
              </a:ext>
            </a:extLst>
          </p:cNvPr>
          <p:cNvSpPr txBox="1">
            <a:spLocks/>
          </p:cNvSpPr>
          <p:nvPr/>
        </p:nvSpPr>
        <p:spPr>
          <a:xfrm>
            <a:off x="2877087" y="253971"/>
            <a:ext cx="4363351" cy="10648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/>
            </a:br>
            <a:endParaRPr lang="es-ES">
              <a:solidFill>
                <a:srgbClr val="92D050"/>
              </a:solidFill>
            </a:endParaRPr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8EE4790F-7ED1-4787-BA1F-883162ECE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1008" y="2431025"/>
            <a:ext cx="2480078" cy="1352757"/>
          </a:xfrm>
        </p:spPr>
        <p:txBody>
          <a:bodyPr>
            <a:normAutofit/>
          </a:bodyPr>
          <a:lstStyle/>
          <a:p>
            <a:pPr algn="ctr"/>
            <a:r>
              <a:rPr lang="es-ES" sz="2700">
                <a:solidFill>
                  <a:srgbClr val="92D050"/>
                </a:solidFill>
              </a:rPr>
              <a:t>Mockup PANTALLA DE NOTIFICACIÓN</a:t>
            </a:r>
            <a:endParaRPr lang="es-ES">
              <a:solidFill>
                <a:srgbClr val="92D050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2E28876-88CD-4674-8D88-88B77846D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295" y="219307"/>
            <a:ext cx="3352263" cy="60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6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3">
            <a:extLst>
              <a:ext uri="{FF2B5EF4-FFF2-40B4-BE49-F238E27FC236}">
                <a16:creationId xmlns:a16="http://schemas.microsoft.com/office/drawing/2014/main" id="{7BE33F45-72DA-4AFB-8775-0B3EAE04E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6122" y="2013760"/>
            <a:ext cx="3069389" cy="4227904"/>
          </a:xfrm>
        </p:spPr>
        <p:txBody>
          <a:bodyPr>
            <a:normAutofit/>
          </a:bodyPr>
          <a:lstStyle/>
          <a:p>
            <a:r>
              <a:rPr lang="es-ES" sz="2400">
                <a:solidFill>
                  <a:srgbClr val="92D050"/>
                </a:solidFill>
              </a:rPr>
              <a:t>Hu: como estudiante quiero visualizar información detallada de mi institución para estar atento de los acontecimientos que pasan durante mis estudios.</a:t>
            </a:r>
            <a:br>
              <a:rPr lang="es-ES"/>
            </a:br>
            <a:endParaRPr lang="es-ES">
              <a:solidFill>
                <a:srgbClr val="92D050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08DDF24-DB8F-488B-A07F-9B372C5B3176}"/>
              </a:ext>
            </a:extLst>
          </p:cNvPr>
          <p:cNvSpPr txBox="1">
            <a:spLocks/>
          </p:cNvSpPr>
          <p:nvPr/>
        </p:nvSpPr>
        <p:spPr>
          <a:xfrm>
            <a:off x="2877087" y="253971"/>
            <a:ext cx="4363351" cy="10648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/>
            </a:br>
            <a:endParaRPr lang="es-ES">
              <a:solidFill>
                <a:srgbClr val="92D050"/>
              </a:solidFill>
            </a:endParaRPr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A59BDC79-A4E4-4CC1-930B-7C6298D928FA}"/>
              </a:ext>
            </a:extLst>
          </p:cNvPr>
          <p:cNvSpPr txBox="1">
            <a:spLocks/>
          </p:cNvSpPr>
          <p:nvPr/>
        </p:nvSpPr>
        <p:spPr>
          <a:xfrm>
            <a:off x="1094293" y="3086311"/>
            <a:ext cx="3126898" cy="1453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/>
              <a:t>Muro de información </a:t>
            </a:r>
            <a:br>
              <a:rPr lang="es-ES"/>
            </a:br>
            <a:endParaRPr lang="es-ES">
              <a:solidFill>
                <a:srgbClr val="92D050"/>
              </a:solidFill>
            </a:endParaRPr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5916CC85-68AE-4C11-BA94-7A6F408876AD}"/>
              </a:ext>
            </a:extLst>
          </p:cNvPr>
          <p:cNvSpPr txBox="1">
            <a:spLocks/>
          </p:cNvSpPr>
          <p:nvPr/>
        </p:nvSpPr>
        <p:spPr>
          <a:xfrm>
            <a:off x="3495311" y="699669"/>
            <a:ext cx="4823426" cy="1453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/>
              <a:t>Historias de usuario </a:t>
            </a:r>
            <a:br>
              <a:rPr lang="es-ES"/>
            </a:br>
            <a:endParaRPr lang="es-ES">
              <a:solidFill>
                <a:srgbClr val="92D05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BE9AAA4-07ED-4BE2-AC78-6F2E529392C4}"/>
              </a:ext>
            </a:extLst>
          </p:cNvPr>
          <p:cNvSpPr txBox="1"/>
          <p:nvPr/>
        </p:nvSpPr>
        <p:spPr>
          <a:xfrm>
            <a:off x="7542362" y="1532627"/>
            <a:ext cx="3735236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q"/>
            </a:pPr>
            <a:r>
              <a:rPr lang="es-ES"/>
              <a:t>El sistema mediante el menú principal permitirá al estudiante ingresar a el muro de información.</a:t>
            </a:r>
          </a:p>
          <a:p>
            <a:pPr algn="just"/>
            <a:endParaRPr lang="es-ES"/>
          </a:p>
          <a:p>
            <a:pPr marL="285750" indent="-285750" algn="just">
              <a:buFont typeface="Wingdings"/>
              <a:buChar char="q"/>
            </a:pPr>
            <a:r>
              <a:rPr lang="es-ES"/>
              <a:t>Luego de ingresar al muro de información el estudiante visualizará los Post publicados por las áreas del centro de idiomas.</a:t>
            </a:r>
          </a:p>
          <a:p>
            <a:pPr algn="just"/>
            <a:endParaRPr lang="es-ES"/>
          </a:p>
          <a:p>
            <a:pPr marL="285750" indent="-285750" algn="just">
              <a:buFont typeface="Wingdings"/>
              <a:buChar char="q"/>
            </a:pPr>
            <a:r>
              <a:rPr lang="es-ES"/>
              <a:t>El estudiante podrá desplazarse mediante una barra para ver más información. </a:t>
            </a:r>
          </a:p>
          <a:p>
            <a:pPr algn="just"/>
            <a:endParaRPr lang="es-ES"/>
          </a:p>
          <a:p>
            <a:pPr marL="285750" indent="-285750" algn="just">
              <a:buFont typeface="Wingdings"/>
              <a:buChar char="q"/>
            </a:pPr>
            <a:r>
              <a:rPr lang="es-ES"/>
              <a:t> El estudiante puede salir del muro de información con la flecha izquierda y volver al menú principal.</a:t>
            </a:r>
          </a:p>
        </p:txBody>
      </p:sp>
    </p:spTree>
    <p:extLst>
      <p:ext uri="{BB962C8B-B14F-4D97-AF65-F5344CB8AC3E}">
        <p14:creationId xmlns:p14="http://schemas.microsoft.com/office/powerpoint/2010/main" val="143438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8DDF24-DB8F-488B-A07F-9B372C5B3176}"/>
              </a:ext>
            </a:extLst>
          </p:cNvPr>
          <p:cNvSpPr txBox="1">
            <a:spLocks/>
          </p:cNvSpPr>
          <p:nvPr/>
        </p:nvSpPr>
        <p:spPr>
          <a:xfrm>
            <a:off x="2877087" y="253971"/>
            <a:ext cx="4363351" cy="10648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/>
            </a:br>
            <a:endParaRPr lang="es-ES">
              <a:solidFill>
                <a:srgbClr val="92D050"/>
              </a:solidFill>
            </a:endParaRPr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8EE4790F-7ED1-4787-BA1F-883162ECE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480" y="2473836"/>
            <a:ext cx="2120483" cy="2157565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700">
                <a:solidFill>
                  <a:srgbClr val="92D050"/>
                </a:solidFill>
              </a:rPr>
              <a:t>Mockup muro de</a:t>
            </a:r>
            <a:r>
              <a:rPr lang="es-ES" sz="4000">
                <a:solidFill>
                  <a:srgbClr val="1AE839"/>
                </a:solidFill>
              </a:rPr>
              <a:t> </a:t>
            </a:r>
            <a:r>
              <a:rPr lang="es-ES" sz="2700">
                <a:solidFill>
                  <a:srgbClr val="92D050"/>
                </a:solidFill>
              </a:rPr>
              <a:t>información</a:t>
            </a:r>
            <a:br>
              <a:rPr lang="es-ES">
                <a:solidFill>
                  <a:srgbClr val="1AE839"/>
                </a:solidFill>
              </a:rPr>
            </a:br>
            <a:endParaRPr lang="es-ES">
              <a:solidFill>
                <a:srgbClr val="92D050"/>
              </a:solidFill>
            </a:endParaRPr>
          </a:p>
        </p:txBody>
      </p:sp>
      <p:pic>
        <p:nvPicPr>
          <p:cNvPr id="14" name="Imagen 1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E00B19D-07CA-4169-8E86-2F844C511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000" y="250167"/>
            <a:ext cx="3598832" cy="6343289"/>
          </a:xfrm>
          <a:prstGeom prst="rect">
            <a:avLst/>
          </a:prstGeom>
        </p:spPr>
      </p:pic>
      <p:pic>
        <p:nvPicPr>
          <p:cNvPr id="15" name="Imagen 1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9E0D243-3BE8-4E3D-9762-8E4D0FBC3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177" y="254930"/>
            <a:ext cx="3603684" cy="636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51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Circuito</vt:lpstr>
      <vt:lpstr>Diseño de una Aplicación móvil  android imformativa para centro de idiomas</vt:lpstr>
      <vt:lpstr>Historias de usuario</vt:lpstr>
      <vt:lpstr>PRODUCT bACKLOG - TRELLO</vt:lpstr>
      <vt:lpstr>Hu: Como un estudiante quiero registrar mi foto de usuario usando la cámara del celular. </vt:lpstr>
      <vt:lpstr>Mockup REGISTRO foto </vt:lpstr>
      <vt:lpstr>Hu: Como un estudiante quiero que las notificaciones se muestren en la pantalla de notificaciones.</vt:lpstr>
      <vt:lpstr>Mockup PANTALLA DE NOTIFICACIÓN</vt:lpstr>
      <vt:lpstr>Hu: como estudiante quiero visualizar información detallada de mi institución para estar atento de los acontecimientos que pasan durante mis estudios. </vt:lpstr>
      <vt:lpstr>Mockup muro de información </vt:lpstr>
      <vt:lpstr>Hu: como estudiante quiero enviar y recibir mensajes a docentes, personal administrativo para facilitar la comunicación en mi entorno educativo. </vt:lpstr>
      <vt:lpstr>Mockup buzón de mensajes </vt:lpstr>
      <vt:lpstr>PowerPoint Presentation</vt:lpstr>
      <vt:lpstr>PowerPoint Presentation</vt:lpstr>
      <vt:lpstr>PowerPoint Presentation</vt:lpstr>
      <vt:lpstr>Hu: Como estudiante quiero saber la ubicación de cada sede del instituto. </vt:lpstr>
      <vt:lpstr>PowerPoint Presentation</vt:lpstr>
      <vt:lpstr>Hu: Como estudiante quiero ver mis cursos matriculados y toda la información necesaria referente al curso.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Calificaciones</dc:title>
  <dc:creator>u20181g835 (Alfonso Torres, Jason Jesus)</dc:creator>
  <cp:revision>14</cp:revision>
  <dcterms:created xsi:type="dcterms:W3CDTF">2021-03-28T18:00:21Z</dcterms:created>
  <dcterms:modified xsi:type="dcterms:W3CDTF">2021-05-04T02:36:56Z</dcterms:modified>
</cp:coreProperties>
</file>