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9" r:id="rId3"/>
    <p:sldId id="274" r:id="rId4"/>
    <p:sldId id="277" r:id="rId5"/>
    <p:sldId id="268" r:id="rId6"/>
    <p:sldId id="267" r:id="rId7"/>
    <p:sldId id="270" r:id="rId8"/>
    <p:sldId id="269" r:id="rId9"/>
    <p:sldId id="272" r:id="rId10"/>
    <p:sldId id="271" r:id="rId11"/>
    <p:sldId id="261" r:id="rId12"/>
    <p:sldId id="262" r:id="rId13"/>
    <p:sldId id="263" r:id="rId14"/>
    <p:sldId id="264" r:id="rId15"/>
    <p:sldId id="265" r:id="rId16"/>
    <p:sldId id="266" r:id="rId17"/>
    <p:sldId id="273" r:id="rId18"/>
    <p:sldId id="275" r:id="rId19"/>
    <p:sldId id="256" r:id="rId20"/>
    <p:sldId id="276" r:id="rId21"/>
    <p:sldId id="258" r:id="rId22"/>
    <p:sldId id="278" r:id="rId23"/>
    <p:sldId id="279" r:id="rId24"/>
    <p:sldId id="280" r:id="rId25"/>
    <p:sldId id="283" r:id="rId26"/>
    <p:sldId id="282"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E839"/>
    <a:srgbClr val="33D911"/>
    <a:srgbClr val="BAC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80" dt="2021-04-27T00:40:09.927"/>
    <p1510:client id="{280975CC-5495-4C20-92D5-AF17E98AA681}" v="22" dt="2021-03-29T17:24:39.551"/>
    <p1510:client id="{33847CD6-FE24-A7CB-6CC1-91962700F664}" v="52" dt="2021-03-29T23:14:42.319"/>
    <p1510:client id="{49ED355B-9A47-C9F9-9958-A26B33FC454A}" v="123" dt="2021-04-27T01:20:15.934"/>
    <p1510:client id="{59BB9B3B-4BCB-D85F-740D-25A5D202B9E6}" v="1" dt="2021-04-27T01:24:52.988"/>
    <p1510:client id="{5ABE5DA6-CE2B-4A7D-AAF0-3658C81A7F00}" v="6" dt="2021-05-04T01:08:24.269"/>
    <p1510:client id="{5F4B255E-1B85-01E2-085C-EB8D37189039}" v="1749" dt="2021-03-30T00:20:44.240"/>
    <p1510:client id="{6A463D46-2025-62D8-4308-349864C5A733}" v="213" dt="2021-03-29T12:54:52.789"/>
    <p1510:client id="{B807476B-0114-D61B-8202-6F78080A5EBA}" v="118" dt="2021-03-30T01:51:37.556"/>
    <p1510:client id="{BB6AFD8C-704E-EF66-AA4D-05937F73CE24}" v="3355" dt="2021-03-29T09:50:12.489"/>
    <p1510:client id="{DAFD3F67-E16A-5883-908F-7705E1FECC50}" v="105" dt="2021-04-27T02:26:10.336"/>
    <p1510:client id="{E04C1AC8-A72B-6691-9545-60C679165081}" v="505" dt="2021-03-29T15:24:22.357"/>
    <p1510:client id="{FA23B99F-30FB-B000-BD17-8B3D732F4027}" v="791" dt="2021-03-29T22:48:38.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005D8D6-5795-4C39-ACD9-DFE029CF0BB1}"/>
              </a:ext>
            </a:extLst>
          </p:cNvPr>
          <p:cNvSpPr>
            <a:spLocks noGrp="1"/>
          </p:cNvSpPr>
          <p:nvPr>
            <p:ph type="ctrTitle"/>
          </p:nvPr>
        </p:nvSpPr>
        <p:spPr>
          <a:xfrm>
            <a:off x="2034575" y="1007345"/>
            <a:ext cx="9208519" cy="1956280"/>
          </a:xfrm>
        </p:spPr>
        <p:txBody>
          <a:bodyPr>
            <a:normAutofit fontScale="90000"/>
          </a:bodyPr>
          <a:lstStyle/>
          <a:p>
            <a:pPr algn="ctr"/>
            <a:r>
              <a:rPr lang="es-ES">
                <a:solidFill>
                  <a:srgbClr val="92D050"/>
                </a:solidFill>
              </a:rPr>
              <a:t>Diseño de una Aplicación móvil  android imformativa para centro de idiomas</a:t>
            </a:r>
          </a:p>
        </p:txBody>
      </p:sp>
      <p:sp>
        <p:nvSpPr>
          <p:cNvPr id="2" name="CuadroTexto 1">
            <a:extLst>
              <a:ext uri="{FF2B5EF4-FFF2-40B4-BE49-F238E27FC236}">
                <a16:creationId xmlns:a16="http://schemas.microsoft.com/office/drawing/2014/main" id="{6BA6091E-8115-4079-B320-41406B98E905}"/>
              </a:ext>
            </a:extLst>
          </p:cNvPr>
          <p:cNvSpPr txBox="1"/>
          <p:nvPr/>
        </p:nvSpPr>
        <p:spPr>
          <a:xfrm>
            <a:off x="3861759" y="2884099"/>
            <a:ext cx="52017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cap="all">
                <a:solidFill>
                  <a:srgbClr val="FFFFFF"/>
                </a:solidFill>
                <a:latin typeface="+mj-lt"/>
                <a:ea typeface="+mj-ea"/>
                <a:cs typeface="+mj-cs"/>
              </a:rPr>
              <a:t>DESARROLLO PARA APLICACIONES MÓVILES</a:t>
            </a:r>
          </a:p>
        </p:txBody>
      </p:sp>
      <p:sp>
        <p:nvSpPr>
          <p:cNvPr id="5" name="CuadroTexto 4">
            <a:extLst>
              <a:ext uri="{FF2B5EF4-FFF2-40B4-BE49-F238E27FC236}">
                <a16:creationId xmlns:a16="http://schemas.microsoft.com/office/drawing/2014/main" id="{BBD376BE-19D6-4CE6-BA2E-FD40B107B40D}"/>
              </a:ext>
            </a:extLst>
          </p:cNvPr>
          <p:cNvSpPr txBox="1"/>
          <p:nvPr/>
        </p:nvSpPr>
        <p:spPr>
          <a:xfrm>
            <a:off x="5529532" y="4336212"/>
            <a:ext cx="52017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cap="all">
                <a:solidFill>
                  <a:srgbClr val="BAC8E8"/>
                </a:solidFill>
                <a:latin typeface="+mj-lt"/>
                <a:ea typeface="+mj-ea"/>
                <a:cs typeface="+mj-cs"/>
              </a:rPr>
              <a:t>INTEGRANTES:</a:t>
            </a:r>
          </a:p>
        </p:txBody>
      </p:sp>
      <p:sp>
        <p:nvSpPr>
          <p:cNvPr id="6" name="CuadroTexto 5">
            <a:extLst>
              <a:ext uri="{FF2B5EF4-FFF2-40B4-BE49-F238E27FC236}">
                <a16:creationId xmlns:a16="http://schemas.microsoft.com/office/drawing/2014/main" id="{833C1F76-EEEF-4FA3-BF98-BD695B24E7FF}"/>
              </a:ext>
            </a:extLst>
          </p:cNvPr>
          <p:cNvSpPr txBox="1"/>
          <p:nvPr/>
        </p:nvSpPr>
        <p:spPr>
          <a:xfrm>
            <a:off x="7026932" y="4882551"/>
            <a:ext cx="429595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cap="all" dirty="0">
                <a:solidFill>
                  <a:srgbClr val="BAC8E8"/>
                </a:solidFill>
                <a:latin typeface="+mj-lt"/>
                <a:ea typeface="+mj-ea"/>
                <a:cs typeface="+mj-cs"/>
              </a:rPr>
              <a:t>Alfonso torres, </a:t>
            </a:r>
            <a:r>
              <a:rPr lang="es-ES" sz="2000" cap="all" dirty="0" err="1">
                <a:solidFill>
                  <a:srgbClr val="BAC8E8"/>
                </a:solidFill>
                <a:latin typeface="+mj-lt"/>
                <a:ea typeface="+mj-ea"/>
                <a:cs typeface="+mj-cs"/>
              </a:rPr>
              <a:t>jason</a:t>
            </a:r>
            <a:r>
              <a:rPr lang="es-ES" sz="2000" cap="all" dirty="0">
                <a:solidFill>
                  <a:srgbClr val="BAC8E8"/>
                </a:solidFill>
                <a:latin typeface="+mj-lt"/>
                <a:ea typeface="+mj-ea"/>
                <a:cs typeface="+mj-cs"/>
              </a:rPr>
              <a:t> </a:t>
            </a:r>
            <a:r>
              <a:rPr lang="es-ES" sz="2000" cap="all" dirty="0" err="1">
                <a:solidFill>
                  <a:srgbClr val="BAC8E8"/>
                </a:solidFill>
                <a:latin typeface="+mj-lt"/>
                <a:ea typeface="+mj-ea"/>
                <a:cs typeface="+mj-cs"/>
              </a:rPr>
              <a:t>jesus</a:t>
            </a:r>
            <a:endParaRPr lang="es-ES" sz="2000" cap="all" dirty="0">
              <a:solidFill>
                <a:srgbClr val="BAC8E8"/>
              </a:solidFill>
              <a:latin typeface="+mj-lt"/>
              <a:ea typeface="+mj-ea"/>
              <a:cs typeface="+mj-cs"/>
            </a:endParaRPr>
          </a:p>
          <a:p>
            <a:r>
              <a:rPr lang="es-ES" sz="2000" cap="all" dirty="0">
                <a:solidFill>
                  <a:srgbClr val="BAC8E8"/>
                </a:solidFill>
                <a:latin typeface="+mj-lt"/>
                <a:ea typeface="+mj-ea"/>
                <a:cs typeface="+mj-cs"/>
              </a:rPr>
              <a:t>Choque </a:t>
            </a:r>
            <a:r>
              <a:rPr lang="es-ES" sz="2000" cap="all" dirty="0" err="1">
                <a:solidFill>
                  <a:srgbClr val="BAC8E8"/>
                </a:solidFill>
                <a:latin typeface="+mj-lt"/>
                <a:ea typeface="+mj-ea"/>
                <a:cs typeface="+mj-cs"/>
              </a:rPr>
              <a:t>itusaca</a:t>
            </a:r>
            <a:r>
              <a:rPr lang="es-ES" sz="2000" cap="all" dirty="0">
                <a:solidFill>
                  <a:srgbClr val="BAC8E8"/>
                </a:solidFill>
                <a:latin typeface="+mj-lt"/>
                <a:ea typeface="+mj-ea"/>
                <a:cs typeface="+mj-cs"/>
              </a:rPr>
              <a:t>, </a:t>
            </a:r>
            <a:r>
              <a:rPr lang="es-ES" sz="2000" cap="all" dirty="0" err="1">
                <a:solidFill>
                  <a:srgbClr val="BAC8E8"/>
                </a:solidFill>
                <a:latin typeface="+mj-lt"/>
                <a:ea typeface="+mj-ea"/>
                <a:cs typeface="+mj-cs"/>
              </a:rPr>
              <a:t>wilber</a:t>
            </a:r>
            <a:r>
              <a:rPr lang="es-ES" sz="2000" cap="all" dirty="0">
                <a:solidFill>
                  <a:srgbClr val="BAC8E8"/>
                </a:solidFill>
                <a:latin typeface="+mj-lt"/>
                <a:ea typeface="+mj-ea"/>
                <a:cs typeface="+mj-cs"/>
              </a:rPr>
              <a:t> </a:t>
            </a:r>
            <a:r>
              <a:rPr lang="es-ES" sz="2000" cap="all" dirty="0" err="1">
                <a:solidFill>
                  <a:srgbClr val="BAC8E8"/>
                </a:solidFill>
                <a:latin typeface="+mj-lt"/>
                <a:ea typeface="+mj-ea"/>
                <a:cs typeface="+mj-cs"/>
              </a:rPr>
              <a:t>alex</a:t>
            </a:r>
            <a:endParaRPr lang="es-ES" dirty="0" err="1">
              <a:solidFill>
                <a:srgbClr val="BAC8E8"/>
              </a:solidFill>
              <a:ea typeface="+mj-ea"/>
              <a:cs typeface="+mj-cs"/>
            </a:endParaRPr>
          </a:p>
          <a:p>
            <a:r>
              <a:rPr lang="es-ES" sz="2000" cap="all" dirty="0">
                <a:solidFill>
                  <a:srgbClr val="BAC8E8"/>
                </a:solidFill>
                <a:latin typeface="+mj-lt"/>
                <a:ea typeface="+mj-ea"/>
                <a:cs typeface="+mj-cs"/>
              </a:rPr>
              <a:t>Trelles </a:t>
            </a:r>
            <a:r>
              <a:rPr lang="es-ES" sz="2000" cap="all" dirty="0" err="1">
                <a:solidFill>
                  <a:srgbClr val="BAC8E8"/>
                </a:solidFill>
                <a:latin typeface="+mj-lt"/>
                <a:ea typeface="+mj-ea"/>
                <a:cs typeface="+mj-cs"/>
              </a:rPr>
              <a:t>alvarez</a:t>
            </a:r>
            <a:r>
              <a:rPr lang="es-ES" sz="2000" cap="all" dirty="0">
                <a:solidFill>
                  <a:srgbClr val="BAC8E8"/>
                </a:solidFill>
                <a:latin typeface="+mj-lt"/>
                <a:ea typeface="+mj-ea"/>
                <a:cs typeface="+mj-cs"/>
              </a:rPr>
              <a:t>, </a:t>
            </a:r>
            <a:r>
              <a:rPr lang="es-ES" sz="2000" cap="all" dirty="0" err="1">
                <a:solidFill>
                  <a:srgbClr val="BAC8E8"/>
                </a:solidFill>
                <a:latin typeface="+mj-lt"/>
                <a:ea typeface="+mj-ea"/>
                <a:cs typeface="+mj-cs"/>
              </a:rPr>
              <a:t>lizcett</a:t>
            </a:r>
            <a:endParaRPr lang="es-ES" sz="2000" cap="all" dirty="0">
              <a:solidFill>
                <a:srgbClr val="BAC8E8"/>
              </a:solidFill>
              <a:latin typeface="+mj-lt"/>
              <a:ea typeface="+mj-ea"/>
              <a:cs typeface="+mj-cs"/>
            </a:endParaRPr>
          </a:p>
          <a:p>
            <a:pPr algn="ctr"/>
            <a:endParaRPr lang="es-ES" sz="2000" cap="all">
              <a:solidFill>
                <a:srgbClr val="92D050"/>
              </a:solidFill>
              <a:latin typeface="+mj-lt"/>
              <a:ea typeface="+mj-ea"/>
              <a:cs typeface="+mj-cs"/>
            </a:endParaRPr>
          </a:p>
          <a:p>
            <a:pPr algn="ctr"/>
            <a:endParaRPr lang="es-ES" sz="2000" cap="all">
              <a:solidFill>
                <a:srgbClr val="92D050"/>
              </a:solidFill>
              <a:latin typeface="+mj-lt"/>
              <a:ea typeface="+mj-ea"/>
              <a:cs typeface="+mj-cs"/>
            </a:endParaRPr>
          </a:p>
        </p:txBody>
      </p:sp>
      <p:sp>
        <p:nvSpPr>
          <p:cNvPr id="7" name="CuadroTexto 6">
            <a:extLst>
              <a:ext uri="{FF2B5EF4-FFF2-40B4-BE49-F238E27FC236}">
                <a16:creationId xmlns:a16="http://schemas.microsoft.com/office/drawing/2014/main" id="{720F6215-44D7-4223-9928-CF014CBA8C1E}"/>
              </a:ext>
            </a:extLst>
          </p:cNvPr>
          <p:cNvSpPr txBox="1"/>
          <p:nvPr/>
        </p:nvSpPr>
        <p:spPr>
          <a:xfrm>
            <a:off x="3976777" y="3430437"/>
            <a:ext cx="52017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cap="all">
                <a:solidFill>
                  <a:srgbClr val="FFFFFF"/>
                </a:solidFill>
                <a:latin typeface="+mj-lt"/>
                <a:ea typeface="+mj-ea"/>
                <a:cs typeface="+mj-cs"/>
              </a:rPr>
              <a:t>Primer entregable</a:t>
            </a:r>
          </a:p>
        </p:txBody>
      </p:sp>
    </p:spTree>
    <p:extLst>
      <p:ext uri="{BB962C8B-B14F-4D97-AF65-F5344CB8AC3E}">
        <p14:creationId xmlns:p14="http://schemas.microsoft.com/office/powerpoint/2010/main" val="186558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9" name="Título 3">
            <a:extLst>
              <a:ext uri="{FF2B5EF4-FFF2-40B4-BE49-F238E27FC236}">
                <a16:creationId xmlns:a16="http://schemas.microsoft.com/office/drawing/2014/main" id="{8EE4790F-7ED1-4787-BA1F-883162ECEC8F}"/>
              </a:ext>
            </a:extLst>
          </p:cNvPr>
          <p:cNvSpPr>
            <a:spLocks noGrp="1"/>
          </p:cNvSpPr>
          <p:nvPr>
            <p:ph type="ctrTitle"/>
          </p:nvPr>
        </p:nvSpPr>
        <p:spPr>
          <a:xfrm>
            <a:off x="2641008" y="2431025"/>
            <a:ext cx="2480078" cy="1352757"/>
          </a:xfrm>
        </p:spPr>
        <p:txBody>
          <a:bodyPr>
            <a:normAutofit/>
          </a:bodyPr>
          <a:lstStyle/>
          <a:p>
            <a:pPr algn="ctr"/>
            <a:r>
              <a:rPr lang="es-ES" sz="2700">
                <a:solidFill>
                  <a:srgbClr val="92D050"/>
                </a:solidFill>
              </a:rPr>
              <a:t>Mockup PANTALLA DE NOTIFICACIÓN</a:t>
            </a:r>
            <a:endParaRPr lang="es-ES">
              <a:solidFill>
                <a:srgbClr val="92D050"/>
              </a:solidFill>
            </a:endParaRPr>
          </a:p>
        </p:txBody>
      </p:sp>
      <p:pic>
        <p:nvPicPr>
          <p:cNvPr id="3" name="Picture 4">
            <a:extLst>
              <a:ext uri="{FF2B5EF4-FFF2-40B4-BE49-F238E27FC236}">
                <a16:creationId xmlns:a16="http://schemas.microsoft.com/office/drawing/2014/main" id="{E2E28876-88CD-4674-8D88-88B77846D288}"/>
              </a:ext>
            </a:extLst>
          </p:cNvPr>
          <p:cNvPicPr>
            <a:picLocks noChangeAspect="1"/>
          </p:cNvPicPr>
          <p:nvPr/>
        </p:nvPicPr>
        <p:blipFill>
          <a:blip r:embed="rId2"/>
          <a:stretch>
            <a:fillRect/>
          </a:stretch>
        </p:blipFill>
        <p:spPr>
          <a:xfrm>
            <a:off x="6989295" y="219307"/>
            <a:ext cx="3352263" cy="6038385"/>
          </a:xfrm>
          <a:prstGeom prst="rect">
            <a:avLst/>
          </a:prstGeom>
        </p:spPr>
      </p:pic>
    </p:spTree>
    <p:extLst>
      <p:ext uri="{BB962C8B-B14F-4D97-AF65-F5344CB8AC3E}">
        <p14:creationId xmlns:p14="http://schemas.microsoft.com/office/powerpoint/2010/main" val="412736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846122" y="2013760"/>
            <a:ext cx="3069389" cy="4227904"/>
          </a:xfrm>
        </p:spPr>
        <p:txBody>
          <a:bodyPr>
            <a:normAutofit/>
          </a:bodyPr>
          <a:lstStyle/>
          <a:p>
            <a:r>
              <a:rPr lang="es-ES" sz="2400">
                <a:solidFill>
                  <a:srgbClr val="92D050"/>
                </a:solidFill>
              </a:rPr>
              <a:t>Hu: como estudiante quiero visualizar información detallada de mi institución para estar atento de los acontecimientos que pasan durante mis estudios.</a:t>
            </a:r>
            <a:br>
              <a:rPr lang="es-ES"/>
            </a:br>
            <a:endParaRPr lang="es-ES">
              <a:solidFill>
                <a:srgbClr val="92D050"/>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1094293" y="3086311"/>
            <a:ext cx="3126898" cy="145307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Muro de información </a:t>
            </a:r>
            <a:br>
              <a:rPr lang="es-ES"/>
            </a:br>
            <a:endParaRPr lang="es-ES">
              <a:solidFill>
                <a:srgbClr val="92D050"/>
              </a:solidFill>
            </a:endParaRPr>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495311" y="699669"/>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542362" y="1532627"/>
            <a:ext cx="373523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q"/>
            </a:pPr>
            <a:r>
              <a:rPr lang="es-ES"/>
              <a:t>El sistema mediante el menú principal permitirá al estudiante ingresar a el muro de información.</a:t>
            </a:r>
          </a:p>
          <a:p>
            <a:pPr algn="just"/>
            <a:endParaRPr lang="es-ES"/>
          </a:p>
          <a:p>
            <a:pPr marL="285750" indent="-285750" algn="just">
              <a:buFont typeface="Wingdings"/>
              <a:buChar char="q"/>
            </a:pPr>
            <a:r>
              <a:rPr lang="es-ES"/>
              <a:t>Luego de ingresar al muro de información el estudiante visualizará los Post publicados por las áreas del centro de idiomas.</a:t>
            </a:r>
          </a:p>
          <a:p>
            <a:pPr algn="just"/>
            <a:endParaRPr lang="es-ES"/>
          </a:p>
          <a:p>
            <a:pPr marL="285750" indent="-285750" algn="just">
              <a:buFont typeface="Wingdings"/>
              <a:buChar char="q"/>
            </a:pPr>
            <a:r>
              <a:rPr lang="es-ES"/>
              <a:t>El estudiante podrá desplazarse mediante una barra para ver más información. </a:t>
            </a:r>
          </a:p>
          <a:p>
            <a:pPr algn="just"/>
            <a:endParaRPr lang="es-ES"/>
          </a:p>
          <a:p>
            <a:pPr marL="285750" indent="-285750" algn="just">
              <a:buFont typeface="Wingdings"/>
              <a:buChar char="q"/>
            </a:pPr>
            <a:r>
              <a:rPr lang="es-ES"/>
              <a:t> El estudiante puede salir del muro de información con la flecha izquierda y volver al menú principal.</a:t>
            </a:r>
          </a:p>
        </p:txBody>
      </p:sp>
    </p:spTree>
    <p:extLst>
      <p:ext uri="{BB962C8B-B14F-4D97-AF65-F5344CB8AC3E}">
        <p14:creationId xmlns:p14="http://schemas.microsoft.com/office/powerpoint/2010/main" val="143438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9" name="Título 3">
            <a:extLst>
              <a:ext uri="{FF2B5EF4-FFF2-40B4-BE49-F238E27FC236}">
                <a16:creationId xmlns:a16="http://schemas.microsoft.com/office/drawing/2014/main" id="{8EE4790F-7ED1-4787-BA1F-883162ECEC8F}"/>
              </a:ext>
            </a:extLst>
          </p:cNvPr>
          <p:cNvSpPr>
            <a:spLocks noGrp="1"/>
          </p:cNvSpPr>
          <p:nvPr>
            <p:ph type="ctrTitle"/>
          </p:nvPr>
        </p:nvSpPr>
        <p:spPr>
          <a:xfrm>
            <a:off x="1459480" y="2473836"/>
            <a:ext cx="2120483" cy="2157565"/>
          </a:xfrm>
        </p:spPr>
        <p:txBody>
          <a:bodyPr>
            <a:normAutofit fontScale="90000"/>
          </a:bodyPr>
          <a:lstStyle/>
          <a:p>
            <a:pPr algn="ctr"/>
            <a:r>
              <a:rPr lang="es-ES" sz="2700">
                <a:solidFill>
                  <a:srgbClr val="92D050"/>
                </a:solidFill>
              </a:rPr>
              <a:t>Mockup muro de</a:t>
            </a:r>
            <a:r>
              <a:rPr lang="es-ES" sz="4000">
                <a:solidFill>
                  <a:srgbClr val="1AE839"/>
                </a:solidFill>
              </a:rPr>
              <a:t> </a:t>
            </a:r>
            <a:r>
              <a:rPr lang="es-ES" sz="2700">
                <a:solidFill>
                  <a:srgbClr val="92D050"/>
                </a:solidFill>
              </a:rPr>
              <a:t>información</a:t>
            </a:r>
            <a:br>
              <a:rPr lang="es-ES">
                <a:solidFill>
                  <a:srgbClr val="1AE839"/>
                </a:solidFill>
              </a:rPr>
            </a:br>
            <a:endParaRPr lang="es-ES">
              <a:solidFill>
                <a:srgbClr val="92D050"/>
              </a:solidFill>
            </a:endParaRPr>
          </a:p>
        </p:txBody>
      </p:sp>
      <p:pic>
        <p:nvPicPr>
          <p:cNvPr id="14" name="Imagen 14" descr="Interfaz de usuario gráfica, Texto, Aplicación&#10;&#10;Descripción generada automáticamente">
            <a:extLst>
              <a:ext uri="{FF2B5EF4-FFF2-40B4-BE49-F238E27FC236}">
                <a16:creationId xmlns:a16="http://schemas.microsoft.com/office/drawing/2014/main" id="{8E00B19D-07CA-4169-8E86-2F844C51187F}"/>
              </a:ext>
            </a:extLst>
          </p:cNvPr>
          <p:cNvPicPr>
            <a:picLocks noChangeAspect="1"/>
          </p:cNvPicPr>
          <p:nvPr/>
        </p:nvPicPr>
        <p:blipFill>
          <a:blip r:embed="rId2"/>
          <a:stretch>
            <a:fillRect/>
          </a:stretch>
        </p:blipFill>
        <p:spPr>
          <a:xfrm>
            <a:off x="3779000" y="250167"/>
            <a:ext cx="3598832" cy="6343289"/>
          </a:xfrm>
          <a:prstGeom prst="rect">
            <a:avLst/>
          </a:prstGeom>
        </p:spPr>
      </p:pic>
      <p:pic>
        <p:nvPicPr>
          <p:cNvPr id="15" name="Imagen 15" descr="Interfaz de usuario gráfica, Texto, Aplicación&#10;&#10;Descripción generada automáticamente">
            <a:extLst>
              <a:ext uri="{FF2B5EF4-FFF2-40B4-BE49-F238E27FC236}">
                <a16:creationId xmlns:a16="http://schemas.microsoft.com/office/drawing/2014/main" id="{C9E0D243-3BE8-4E3D-9762-8E4D0FBC3895}"/>
              </a:ext>
            </a:extLst>
          </p:cNvPr>
          <p:cNvPicPr>
            <a:picLocks noChangeAspect="1"/>
          </p:cNvPicPr>
          <p:nvPr/>
        </p:nvPicPr>
        <p:blipFill>
          <a:blip r:embed="rId3"/>
          <a:stretch>
            <a:fillRect/>
          </a:stretch>
        </p:blipFill>
        <p:spPr>
          <a:xfrm>
            <a:off x="7838177" y="254930"/>
            <a:ext cx="3603684" cy="6362519"/>
          </a:xfrm>
          <a:prstGeom prst="rect">
            <a:avLst/>
          </a:prstGeom>
        </p:spPr>
      </p:pic>
    </p:spTree>
    <p:extLst>
      <p:ext uri="{BB962C8B-B14F-4D97-AF65-F5344CB8AC3E}">
        <p14:creationId xmlns:p14="http://schemas.microsoft.com/office/powerpoint/2010/main" val="1110751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846122" y="2013760"/>
            <a:ext cx="3069389" cy="4227904"/>
          </a:xfrm>
        </p:spPr>
        <p:txBody>
          <a:bodyPr>
            <a:normAutofit/>
          </a:bodyPr>
          <a:lstStyle/>
          <a:p>
            <a:r>
              <a:rPr lang="es-ES" sz="2400">
                <a:solidFill>
                  <a:srgbClr val="92D050"/>
                </a:solidFill>
              </a:rPr>
              <a:t>Hu: como estudiante quiero enviar y recibir mensajes a docentes, personal administrativo para facilitar la comunicación en mi entorno educativo.</a:t>
            </a:r>
            <a:br>
              <a:rPr lang="es-ES"/>
            </a:br>
            <a:endParaRPr lang="es-ES">
              <a:solidFill>
                <a:srgbClr val="92D050"/>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864255" y="2841896"/>
            <a:ext cx="3126898" cy="145307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Muro de BUZÓN DE MENSAJES </a:t>
            </a:r>
            <a:br>
              <a:rPr lang="es-ES"/>
            </a:br>
            <a:endParaRPr lang="es-ES">
              <a:solidFill>
                <a:srgbClr val="92D050"/>
              </a:solidFill>
            </a:endParaRPr>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495311" y="699669"/>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427344" y="1431985"/>
            <a:ext cx="373523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s-ES"/>
              <a:t>El sistema mediante el menú principal permitirá al estudiante ingresar al buzón de mensajes.</a:t>
            </a:r>
          </a:p>
          <a:p>
            <a:endParaRPr lang="es-ES"/>
          </a:p>
          <a:p>
            <a:pPr marL="285750" indent="-285750">
              <a:buFont typeface="Wingdings"/>
              <a:buChar char="q"/>
            </a:pPr>
            <a:r>
              <a:rPr lang="es-ES"/>
              <a:t>El estudiante seleccionará el mensaje que desee leer.</a:t>
            </a:r>
          </a:p>
          <a:p>
            <a:endParaRPr lang="es-ES"/>
          </a:p>
          <a:p>
            <a:pPr marL="285750" indent="-285750">
              <a:buFont typeface="Wingdings"/>
              <a:buChar char="q"/>
            </a:pPr>
            <a:r>
              <a:rPr lang="es-ES"/>
              <a:t>Luego el sistema abrirá una ventana de chat donde el estudiante también podrá enviar mensajes, eliminar y adjuntar algún documento. </a:t>
            </a:r>
          </a:p>
          <a:p>
            <a:endParaRPr lang="es-ES"/>
          </a:p>
          <a:p>
            <a:pPr marL="285750" indent="-285750">
              <a:buFont typeface="Wingdings"/>
              <a:buChar char="q"/>
            </a:pPr>
            <a:r>
              <a:rPr lang="es-ES"/>
              <a:t>El estudiante puede salir del chat de mensajes con la flecha izquierda y volver al buzón de mensajes.</a:t>
            </a:r>
          </a:p>
        </p:txBody>
      </p:sp>
    </p:spTree>
    <p:extLst>
      <p:ext uri="{BB962C8B-B14F-4D97-AF65-F5344CB8AC3E}">
        <p14:creationId xmlns:p14="http://schemas.microsoft.com/office/powerpoint/2010/main" val="135286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9" name="Título 3">
            <a:extLst>
              <a:ext uri="{FF2B5EF4-FFF2-40B4-BE49-F238E27FC236}">
                <a16:creationId xmlns:a16="http://schemas.microsoft.com/office/drawing/2014/main" id="{8EE4790F-7ED1-4787-BA1F-883162ECEC8F}"/>
              </a:ext>
            </a:extLst>
          </p:cNvPr>
          <p:cNvSpPr>
            <a:spLocks noGrp="1"/>
          </p:cNvSpPr>
          <p:nvPr>
            <p:ph type="ctrTitle"/>
          </p:nvPr>
        </p:nvSpPr>
        <p:spPr>
          <a:xfrm>
            <a:off x="1459480" y="2473836"/>
            <a:ext cx="2120483" cy="2157565"/>
          </a:xfrm>
        </p:spPr>
        <p:txBody>
          <a:bodyPr>
            <a:normAutofit/>
          </a:bodyPr>
          <a:lstStyle/>
          <a:p>
            <a:pPr algn="ctr"/>
            <a:r>
              <a:rPr lang="es-ES" sz="2700">
                <a:solidFill>
                  <a:srgbClr val="92D050"/>
                </a:solidFill>
              </a:rPr>
              <a:t>Mockup buzón de mensajes</a:t>
            </a:r>
            <a:br>
              <a:rPr lang="es-ES">
                <a:solidFill>
                  <a:srgbClr val="1AE839"/>
                </a:solidFill>
              </a:rPr>
            </a:br>
            <a:endParaRPr lang="es-ES">
              <a:solidFill>
                <a:srgbClr val="92D050"/>
              </a:solidFill>
            </a:endParaRPr>
          </a:p>
        </p:txBody>
      </p:sp>
      <p:pic>
        <p:nvPicPr>
          <p:cNvPr id="2" name="Imagen 2" descr="Interfaz de usuario gráfica, Texto, Aplicación&#10;&#10;Descripción generada automáticamente">
            <a:extLst>
              <a:ext uri="{FF2B5EF4-FFF2-40B4-BE49-F238E27FC236}">
                <a16:creationId xmlns:a16="http://schemas.microsoft.com/office/drawing/2014/main" id="{3E339DC6-4BEB-42F4-A751-4CC958B34F19}"/>
              </a:ext>
            </a:extLst>
          </p:cNvPr>
          <p:cNvPicPr>
            <a:picLocks noChangeAspect="1"/>
          </p:cNvPicPr>
          <p:nvPr/>
        </p:nvPicPr>
        <p:blipFill>
          <a:blip r:embed="rId2"/>
          <a:stretch>
            <a:fillRect/>
          </a:stretch>
        </p:blipFill>
        <p:spPr>
          <a:xfrm>
            <a:off x="3587331" y="197419"/>
            <a:ext cx="3680243" cy="6463160"/>
          </a:xfrm>
          <a:prstGeom prst="rect">
            <a:avLst/>
          </a:prstGeom>
        </p:spPr>
      </p:pic>
      <p:pic>
        <p:nvPicPr>
          <p:cNvPr id="3" name="Imagen 4" descr="Interfaz de usuario gráfica, Texto, Aplicación, Chat o mensaje de texto&#10;&#10;Descripción generada automáticamente">
            <a:extLst>
              <a:ext uri="{FF2B5EF4-FFF2-40B4-BE49-F238E27FC236}">
                <a16:creationId xmlns:a16="http://schemas.microsoft.com/office/drawing/2014/main" id="{C01C8113-3BA8-4176-99FD-3D158819401E}"/>
              </a:ext>
            </a:extLst>
          </p:cNvPr>
          <p:cNvPicPr>
            <a:picLocks noChangeAspect="1"/>
          </p:cNvPicPr>
          <p:nvPr/>
        </p:nvPicPr>
        <p:blipFill>
          <a:blip r:embed="rId3"/>
          <a:stretch>
            <a:fillRect/>
          </a:stretch>
        </p:blipFill>
        <p:spPr>
          <a:xfrm>
            <a:off x="7651885" y="192657"/>
            <a:ext cx="3659965" cy="6443932"/>
          </a:xfrm>
          <a:prstGeom prst="rect">
            <a:avLst/>
          </a:prstGeom>
        </p:spPr>
      </p:pic>
    </p:spTree>
    <p:extLst>
      <p:ext uri="{BB962C8B-B14F-4D97-AF65-F5344CB8AC3E}">
        <p14:creationId xmlns:p14="http://schemas.microsoft.com/office/powerpoint/2010/main" val="3730566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C93723CD-A8EE-46B9-B71D-07F7A1966BA3}"/>
              </a:ext>
            </a:extLst>
          </p:cNvPr>
          <p:cNvSpPr txBox="1">
            <a:spLocks/>
          </p:cNvSpPr>
          <p:nvPr/>
        </p:nvSpPr>
        <p:spPr>
          <a:xfrm>
            <a:off x="1141412" y="618518"/>
            <a:ext cx="58943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s-PE"/>
              <a:t>Horario de clases</a:t>
            </a:r>
          </a:p>
        </p:txBody>
      </p:sp>
      <p:sp>
        <p:nvSpPr>
          <p:cNvPr id="17" name="CuadroTexto 16">
            <a:extLst>
              <a:ext uri="{FF2B5EF4-FFF2-40B4-BE49-F238E27FC236}">
                <a16:creationId xmlns:a16="http://schemas.microsoft.com/office/drawing/2014/main" id="{B9AC448D-B334-4CF7-85D8-3C780FA721BA}"/>
              </a:ext>
            </a:extLst>
          </p:cNvPr>
          <p:cNvSpPr txBox="1"/>
          <p:nvPr/>
        </p:nvSpPr>
        <p:spPr>
          <a:xfrm>
            <a:off x="1141412" y="2249487"/>
            <a:ext cx="5894388" cy="3541714"/>
          </a:xfrm>
          <a:prstGeom prst="rect">
            <a:avLst/>
          </a:prstGeom>
        </p:spPr>
        <p:txBody>
          <a:bodyPr vert="horz" lIns="91440" tIns="45720" rIns="91440" bIns="45720" rtlCol="0" anchor="t">
            <a:normAutofit/>
          </a:bodyPr>
          <a:lstStyle/>
          <a:p>
            <a:pPr defTabSz="914400">
              <a:lnSpc>
                <a:spcPct val="120000"/>
              </a:lnSpc>
              <a:spcAft>
                <a:spcPts val="600"/>
              </a:spcAft>
              <a:buSzPct val="125000"/>
            </a:pPr>
            <a:r>
              <a:rPr lang="es-PE"/>
              <a:t>El usuario podrá visualizar sus clases/horarios matriculados de acuerdo con el mes y semana actual. </a:t>
            </a:r>
          </a:p>
        </p:txBody>
      </p:sp>
      <p:pic>
        <p:nvPicPr>
          <p:cNvPr id="3" name="Imagen 3" descr="Interfaz de usuario gráfica, Aplicación, Teams&#10;&#10;Descripción generada automáticamente">
            <a:extLst>
              <a:ext uri="{FF2B5EF4-FFF2-40B4-BE49-F238E27FC236}">
                <a16:creationId xmlns:a16="http://schemas.microsoft.com/office/drawing/2014/main" id="{1AB68767-0502-4D0B-AB41-A32FC8409D08}"/>
              </a:ext>
            </a:extLst>
          </p:cNvPr>
          <p:cNvPicPr>
            <a:picLocks noChangeAspect="1"/>
          </p:cNvPicPr>
          <p:nvPr/>
        </p:nvPicPr>
        <p:blipFill>
          <a:blip r:embed="rId3"/>
          <a:stretch>
            <a:fillRect/>
          </a:stretch>
        </p:blipFill>
        <p:spPr>
          <a:xfrm>
            <a:off x="7658649" y="812005"/>
            <a:ext cx="3113575" cy="5495925"/>
          </a:xfrm>
          <a:prstGeom prst="rect">
            <a:avLst/>
          </a:prstGeom>
        </p:spPr>
      </p:pic>
    </p:spTree>
    <p:extLst>
      <p:ext uri="{BB962C8B-B14F-4D97-AF65-F5344CB8AC3E}">
        <p14:creationId xmlns:p14="http://schemas.microsoft.com/office/powerpoint/2010/main" val="304144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B5C2EAA-D3EF-4F21-8EA4-3EB1D43E2FDA}"/>
              </a:ext>
            </a:extLst>
          </p:cNvPr>
          <p:cNvSpPr txBox="1">
            <a:spLocks/>
          </p:cNvSpPr>
          <p:nvPr/>
        </p:nvSpPr>
        <p:spPr>
          <a:xfrm>
            <a:off x="1141412" y="618518"/>
            <a:ext cx="58943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s-PE">
                <a:ea typeface="+mj-lt"/>
                <a:cs typeface="+mj-lt"/>
              </a:rPr>
              <a:t>Boletas</a:t>
            </a:r>
            <a:endParaRPr lang="es-ES"/>
          </a:p>
        </p:txBody>
      </p:sp>
      <p:sp>
        <p:nvSpPr>
          <p:cNvPr id="7" name="CuadroTexto 6">
            <a:extLst>
              <a:ext uri="{FF2B5EF4-FFF2-40B4-BE49-F238E27FC236}">
                <a16:creationId xmlns:a16="http://schemas.microsoft.com/office/drawing/2014/main" id="{045DF1A9-6FC7-4E40-B0F5-B7037FAC568A}"/>
              </a:ext>
            </a:extLst>
          </p:cNvPr>
          <p:cNvSpPr txBox="1"/>
          <p:nvPr/>
        </p:nvSpPr>
        <p:spPr>
          <a:xfrm>
            <a:off x="1141412" y="2249487"/>
            <a:ext cx="5894388" cy="3541714"/>
          </a:xfrm>
          <a:prstGeom prst="rect">
            <a:avLst/>
          </a:prstGeom>
        </p:spPr>
        <p:txBody>
          <a:bodyPr vert="horz" lIns="91440" tIns="45720" rIns="91440" bIns="45720" rtlCol="0" anchor="t">
            <a:normAutofit/>
          </a:bodyPr>
          <a:lstStyle/>
          <a:p>
            <a:pPr defTabSz="914400">
              <a:lnSpc>
                <a:spcPct val="120000"/>
              </a:lnSpc>
              <a:spcAft>
                <a:spcPts val="600"/>
              </a:spcAft>
              <a:buSzPct val="125000"/>
            </a:pPr>
            <a:r>
              <a:rPr lang="es-PE"/>
              <a:t>El usuario podrá visualizar </a:t>
            </a:r>
            <a:r>
              <a:rPr lang="es-PE">
                <a:ea typeface="+mn-lt"/>
                <a:cs typeface="+mn-lt"/>
              </a:rPr>
              <a:t>de forma resumida (mes, fecha de vencimiento y monto) sus boletas pendientes de pago.</a:t>
            </a:r>
            <a:endParaRPr lang="es-PE"/>
          </a:p>
        </p:txBody>
      </p:sp>
      <p:pic>
        <p:nvPicPr>
          <p:cNvPr id="9" name="Imagen 9" descr="Interfaz de usuario gráfica, Aplicación, Teams&#10;&#10;Descripción generada automáticamente">
            <a:extLst>
              <a:ext uri="{FF2B5EF4-FFF2-40B4-BE49-F238E27FC236}">
                <a16:creationId xmlns:a16="http://schemas.microsoft.com/office/drawing/2014/main" id="{9353A05D-DB3C-4DB3-B7BB-1AC75AC2D1A4}"/>
              </a:ext>
            </a:extLst>
          </p:cNvPr>
          <p:cNvPicPr>
            <a:picLocks noChangeAspect="1"/>
          </p:cNvPicPr>
          <p:nvPr/>
        </p:nvPicPr>
        <p:blipFill>
          <a:blip r:embed="rId2"/>
          <a:stretch>
            <a:fillRect/>
          </a:stretch>
        </p:blipFill>
        <p:spPr>
          <a:xfrm>
            <a:off x="7713225" y="728662"/>
            <a:ext cx="3159207" cy="5614987"/>
          </a:xfrm>
          <a:prstGeom prst="rect">
            <a:avLst/>
          </a:prstGeom>
        </p:spPr>
      </p:pic>
    </p:spTree>
    <p:extLst>
      <p:ext uri="{BB962C8B-B14F-4D97-AF65-F5344CB8AC3E}">
        <p14:creationId xmlns:p14="http://schemas.microsoft.com/office/powerpoint/2010/main" val="1216642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1289E657-DFD5-49EB-AEE8-0271B018C21D}"/>
              </a:ext>
            </a:extLst>
          </p:cNvPr>
          <p:cNvSpPr txBox="1">
            <a:spLocks/>
          </p:cNvSpPr>
          <p:nvPr/>
        </p:nvSpPr>
        <p:spPr>
          <a:xfrm>
            <a:off x="1141412" y="618518"/>
            <a:ext cx="58943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Aft>
                <a:spcPts val="600"/>
              </a:spcAft>
            </a:pPr>
            <a:r>
              <a:rPr lang="es-PE">
                <a:ea typeface="+mj-lt"/>
                <a:cs typeface="+mj-lt"/>
              </a:rPr>
              <a:t>Servicios de atención</a:t>
            </a:r>
            <a:endParaRPr lang="es-ES" err="1"/>
          </a:p>
        </p:txBody>
      </p:sp>
      <p:sp>
        <p:nvSpPr>
          <p:cNvPr id="7" name="CuadroTexto 6">
            <a:extLst>
              <a:ext uri="{FF2B5EF4-FFF2-40B4-BE49-F238E27FC236}">
                <a16:creationId xmlns:a16="http://schemas.microsoft.com/office/drawing/2014/main" id="{9216CB43-64DA-49A3-98E2-A2B886D52011}"/>
              </a:ext>
            </a:extLst>
          </p:cNvPr>
          <p:cNvSpPr txBox="1"/>
          <p:nvPr/>
        </p:nvSpPr>
        <p:spPr>
          <a:xfrm>
            <a:off x="1141412" y="2249487"/>
            <a:ext cx="5894388" cy="3541714"/>
          </a:xfrm>
          <a:prstGeom prst="rect">
            <a:avLst/>
          </a:prstGeom>
        </p:spPr>
        <p:txBody>
          <a:bodyPr vert="horz" lIns="91440" tIns="45720" rIns="91440" bIns="45720" rtlCol="0" anchor="t">
            <a:normAutofit/>
          </a:bodyPr>
          <a:lstStyle/>
          <a:p>
            <a:pPr defTabSz="914400">
              <a:lnSpc>
                <a:spcPct val="120000"/>
              </a:lnSpc>
              <a:spcAft>
                <a:spcPts val="600"/>
              </a:spcAft>
            </a:pPr>
            <a:r>
              <a:rPr lang="es-PE">
                <a:ea typeface="+mn-lt"/>
                <a:cs typeface="+mn-lt"/>
              </a:rPr>
              <a:t>El usuario podrá comunicarse con algunos canales de atención de la institución para resolver dudas o consultas.</a:t>
            </a:r>
            <a:endParaRPr lang="es-PE"/>
          </a:p>
        </p:txBody>
      </p:sp>
      <p:pic>
        <p:nvPicPr>
          <p:cNvPr id="8" name="Imagen 8" descr="Imagen que contiene Texto&#10;&#10;Descripción generada automáticamente">
            <a:extLst>
              <a:ext uri="{FF2B5EF4-FFF2-40B4-BE49-F238E27FC236}">
                <a16:creationId xmlns:a16="http://schemas.microsoft.com/office/drawing/2014/main" id="{6FAF907E-AA47-45E9-8B5E-5E7E6CF8E287}"/>
              </a:ext>
            </a:extLst>
          </p:cNvPr>
          <p:cNvPicPr>
            <a:picLocks noChangeAspect="1"/>
          </p:cNvPicPr>
          <p:nvPr/>
        </p:nvPicPr>
        <p:blipFill>
          <a:blip r:embed="rId2"/>
          <a:stretch>
            <a:fillRect/>
          </a:stretch>
        </p:blipFill>
        <p:spPr>
          <a:xfrm>
            <a:off x="7871439" y="466725"/>
            <a:ext cx="3092810" cy="5388768"/>
          </a:xfrm>
          <a:prstGeom prst="rect">
            <a:avLst/>
          </a:prstGeom>
        </p:spPr>
      </p:pic>
    </p:spTree>
    <p:extLst>
      <p:ext uri="{BB962C8B-B14F-4D97-AF65-F5344CB8AC3E}">
        <p14:creationId xmlns:p14="http://schemas.microsoft.com/office/powerpoint/2010/main" val="112581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988997" y="2328085"/>
            <a:ext cx="3069389" cy="2475304"/>
          </a:xfrm>
        </p:spPr>
        <p:txBody>
          <a:bodyPr>
            <a:normAutofit/>
          </a:bodyPr>
          <a:lstStyle/>
          <a:p>
            <a:r>
              <a:rPr lang="es-ES" sz="2400" err="1">
                <a:solidFill>
                  <a:srgbClr val="92D050"/>
                </a:solidFill>
              </a:rPr>
              <a:t>Hu</a:t>
            </a:r>
            <a:r>
              <a:rPr lang="es-ES" sz="2400">
                <a:solidFill>
                  <a:srgbClr val="92D050"/>
                </a:solidFill>
              </a:rPr>
              <a:t>: Como estudiante quiero saber la ubicación de cada sede del instituto.</a:t>
            </a:r>
            <a:br>
              <a:rPr lang="es-ES"/>
            </a:br>
            <a:endParaRPr lang="es-ES">
              <a:solidFill>
                <a:srgbClr val="92D050"/>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864255" y="2841896"/>
            <a:ext cx="3126898" cy="145307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Mapa de </a:t>
            </a:r>
            <a:r>
              <a:rPr lang="es-ES" sz="2800" err="1"/>
              <a:t>nUESTRAS</a:t>
            </a:r>
            <a:r>
              <a:rPr lang="es-ES" sz="2800"/>
              <a:t> SEDES</a:t>
            </a:r>
            <a:br>
              <a:rPr lang="es-ES"/>
            </a:br>
            <a:endParaRPr lang="es-ES">
              <a:solidFill>
                <a:srgbClr val="92D050"/>
              </a:solidFill>
            </a:endParaRPr>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047636" y="499644"/>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427344" y="1431985"/>
            <a:ext cx="373523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s-ES"/>
              <a:t>El sistema mediante el menú principal permitirá al estudiante ingresar al mapa de ubicación de las sedes de la institución.</a:t>
            </a:r>
          </a:p>
          <a:p>
            <a:endParaRPr lang="es-ES"/>
          </a:p>
          <a:p>
            <a:pPr marL="285750" indent="-285750">
              <a:buFont typeface="Wingdings"/>
              <a:buChar char="q"/>
            </a:pPr>
            <a:r>
              <a:rPr lang="es-ES"/>
              <a:t>El estudiante seleccionará la sede que desea saber la ubicación.</a:t>
            </a:r>
          </a:p>
          <a:p>
            <a:endParaRPr lang="es-ES"/>
          </a:p>
          <a:p>
            <a:pPr marL="285750" indent="-285750">
              <a:buFont typeface="Wingdings"/>
              <a:buChar char="q"/>
            </a:pPr>
            <a:r>
              <a:rPr lang="es-ES"/>
              <a:t>Luego el sistema indicara la ubicación exacta de la sede seleccionada.</a:t>
            </a:r>
          </a:p>
          <a:p>
            <a:endParaRPr lang="es-ES"/>
          </a:p>
        </p:txBody>
      </p:sp>
    </p:spTree>
    <p:extLst>
      <p:ext uri="{BB962C8B-B14F-4D97-AF65-F5344CB8AC3E}">
        <p14:creationId xmlns:p14="http://schemas.microsoft.com/office/powerpoint/2010/main" val="3772014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90C61E71-B766-4847-A2FE-B51C6BC3E3F1}"/>
              </a:ext>
            </a:extLst>
          </p:cNvPr>
          <p:cNvSpPr txBox="1"/>
          <p:nvPr/>
        </p:nvSpPr>
        <p:spPr>
          <a:xfrm>
            <a:off x="723900" y="2695574"/>
            <a:ext cx="4229100" cy="523220"/>
          </a:xfrm>
          <a:prstGeom prst="rect">
            <a:avLst/>
          </a:prstGeom>
          <a:noFill/>
        </p:spPr>
        <p:txBody>
          <a:bodyPr wrap="square" lIns="91440" tIns="45720" rIns="91440" bIns="45720" rtlCol="0" anchor="t">
            <a:spAutoFit/>
          </a:bodyPr>
          <a:lstStyle/>
          <a:p>
            <a:r>
              <a:rPr lang="es-ES" sz="2800" cap="all">
                <a:solidFill>
                  <a:srgbClr val="92D050"/>
                </a:solidFill>
                <a:ea typeface="+mn-lt"/>
                <a:cs typeface="+mn-lt"/>
              </a:rPr>
              <a:t>MOCKUP Nuestras sedes</a:t>
            </a:r>
            <a:endParaRPr lang="es-ES" sz="2800" cap="all">
              <a:solidFill>
                <a:srgbClr val="92D050"/>
              </a:solidFill>
            </a:endParaRPr>
          </a:p>
        </p:txBody>
      </p:sp>
      <p:pic>
        <p:nvPicPr>
          <p:cNvPr id="9" name="Imagen 9">
            <a:extLst>
              <a:ext uri="{FF2B5EF4-FFF2-40B4-BE49-F238E27FC236}">
                <a16:creationId xmlns:a16="http://schemas.microsoft.com/office/drawing/2014/main" id="{6A2A7B78-D136-48B8-BDE1-D89D6D50D1E1}"/>
              </a:ext>
            </a:extLst>
          </p:cNvPr>
          <p:cNvPicPr>
            <a:picLocks noChangeAspect="1"/>
          </p:cNvPicPr>
          <p:nvPr/>
        </p:nvPicPr>
        <p:blipFill>
          <a:blip r:embed="rId2"/>
          <a:stretch>
            <a:fillRect/>
          </a:stretch>
        </p:blipFill>
        <p:spPr>
          <a:xfrm>
            <a:off x="5504736" y="819150"/>
            <a:ext cx="2858929" cy="5010150"/>
          </a:xfrm>
          <a:prstGeom prst="rect">
            <a:avLst/>
          </a:prstGeom>
        </p:spPr>
      </p:pic>
    </p:spTree>
    <p:extLst>
      <p:ext uri="{BB962C8B-B14F-4D97-AF65-F5344CB8AC3E}">
        <p14:creationId xmlns:p14="http://schemas.microsoft.com/office/powerpoint/2010/main" val="398971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2221480" y="1093608"/>
            <a:ext cx="7353840" cy="1237415"/>
          </a:xfrm>
        </p:spPr>
        <p:txBody>
          <a:bodyPr>
            <a:normAutofit fontScale="90000"/>
          </a:bodyPr>
          <a:lstStyle/>
          <a:p>
            <a:r>
              <a:rPr lang="es-ES">
                <a:solidFill>
                  <a:srgbClr val="92D050"/>
                </a:solidFill>
              </a:rPr>
              <a:t>Introducción:</a:t>
            </a:r>
            <a:br>
              <a:rPr lang="es-ES">
                <a:solidFill>
                  <a:srgbClr val="92D050"/>
                </a:solidFill>
              </a:rPr>
            </a:br>
            <a:endParaRPr lang="es-ES">
              <a:solidFill>
                <a:srgbClr val="92D050"/>
              </a:solidFill>
            </a:endParaRPr>
          </a:p>
        </p:txBody>
      </p:sp>
      <p:sp>
        <p:nvSpPr>
          <p:cNvPr id="13" name="CuadroTexto 12">
            <a:extLst>
              <a:ext uri="{FF2B5EF4-FFF2-40B4-BE49-F238E27FC236}">
                <a16:creationId xmlns:a16="http://schemas.microsoft.com/office/drawing/2014/main" id="{3CD676B0-65C3-489B-B697-073FE386E1C4}"/>
              </a:ext>
            </a:extLst>
          </p:cNvPr>
          <p:cNvSpPr txBox="1"/>
          <p:nvPr/>
        </p:nvSpPr>
        <p:spPr>
          <a:xfrm>
            <a:off x="2222739" y="1805796"/>
            <a:ext cx="9371162"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s-ES" sz="2000"/>
              <a:t>Se desea diseñar una APP para dispositivos Android a un centro de Idiomas. Donde los alumnos, docentes y  personal administrativo tendrán una plataforma interactiva aquí la institución podrá compartir contenido de interés para sus alumnos. </a:t>
            </a:r>
            <a:endParaRPr lang="es-ES"/>
          </a:p>
          <a:p>
            <a:pPr marL="342900" indent="-342900" algn="just">
              <a:buFont typeface="Arial"/>
              <a:buChar char="•"/>
            </a:pPr>
            <a:endParaRPr lang="es-ES" sz="2000"/>
          </a:p>
          <a:p>
            <a:pPr marL="342900" indent="-342900" algn="just">
              <a:buFont typeface="Arial"/>
              <a:buChar char="•"/>
            </a:pPr>
            <a:r>
              <a:rPr lang="es-ES" sz="2000"/>
              <a:t>Los alumnos podrán tener una comunicación más fluida con sus docentes , además de poder ver sus calificaciones, horarios, enviar y recibir mensajes, ver ubicación de sus diferentes sedes.</a:t>
            </a:r>
          </a:p>
          <a:p>
            <a:pPr algn="just"/>
            <a:endParaRPr lang="es-ES" sz="2000"/>
          </a:p>
          <a:p>
            <a:pPr marL="342900" indent="-342900" algn="just">
              <a:buFont typeface="Arial"/>
              <a:buChar char="•"/>
            </a:pPr>
            <a:r>
              <a:rPr lang="es-ES" sz="2000"/>
              <a:t>En esta Primera parte hemos utilizado el aplicativo web Marvel para el diseño de los mockups. Así también utilizamos la herramienta Trello, herramienta dinámica de trabajo para describir nuestras Historias de Usuario.  </a:t>
            </a:r>
          </a:p>
        </p:txBody>
      </p:sp>
    </p:spTree>
    <p:extLst>
      <p:ext uri="{BB962C8B-B14F-4D97-AF65-F5344CB8AC3E}">
        <p14:creationId xmlns:p14="http://schemas.microsoft.com/office/powerpoint/2010/main" val="3962727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988997" y="1956610"/>
            <a:ext cx="3069389" cy="3046804"/>
          </a:xfrm>
        </p:spPr>
        <p:txBody>
          <a:bodyPr>
            <a:normAutofit fontScale="90000"/>
          </a:bodyPr>
          <a:lstStyle/>
          <a:p>
            <a:r>
              <a:rPr lang="es-ES" sz="2400" err="1">
                <a:solidFill>
                  <a:srgbClr val="92D050"/>
                </a:solidFill>
              </a:rPr>
              <a:t>Hu</a:t>
            </a:r>
            <a:r>
              <a:rPr lang="es-ES" sz="2400">
                <a:solidFill>
                  <a:srgbClr val="92D050"/>
                </a:solidFill>
              </a:rPr>
              <a:t>:</a:t>
            </a:r>
            <a:r>
              <a:rPr lang="es-ES" sz="2400">
                <a:solidFill>
                  <a:srgbClr val="92D050"/>
                </a:solidFill>
                <a:ea typeface="+mj-lt"/>
                <a:cs typeface="+mj-lt"/>
              </a:rPr>
              <a:t> </a:t>
            </a:r>
            <a:r>
              <a:rPr lang="es-ES" sz="2400">
                <a:solidFill>
                  <a:srgbClr val="92D050"/>
                </a:solidFill>
              </a:rPr>
              <a:t>Como estudiante quiero ver mis cursos matriculados y toda la información necesaria referente al curso.</a:t>
            </a:r>
            <a:br>
              <a:rPr lang="es-ES"/>
            </a:br>
            <a:endParaRPr lang="es-ES">
              <a:solidFill>
                <a:srgbClr val="92D050"/>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864255" y="2841896"/>
            <a:ext cx="3126898"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a:t>CURSOS</a:t>
            </a:r>
            <a:br>
              <a:rPr lang="es-ES"/>
            </a:br>
            <a:endParaRPr lang="es-ES">
              <a:solidFill>
                <a:srgbClr val="92D050"/>
              </a:solidFill>
            </a:endParaRPr>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047636" y="499644"/>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427344" y="1431985"/>
            <a:ext cx="373523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s-ES"/>
              <a:t>El sistema mediante el menú principal permitirá al estudiante mostrar todos los cursos matriculados.</a:t>
            </a:r>
          </a:p>
          <a:p>
            <a:endParaRPr lang="es-ES"/>
          </a:p>
          <a:p>
            <a:pPr marL="285750" indent="-285750">
              <a:buFont typeface="Wingdings"/>
              <a:buChar char="q"/>
            </a:pPr>
            <a:r>
              <a:rPr lang="es-ES"/>
              <a:t>El estudiante seleccionará el curso que desea saber toda la información referente.</a:t>
            </a:r>
          </a:p>
          <a:p>
            <a:endParaRPr lang="es-ES"/>
          </a:p>
          <a:p>
            <a:pPr marL="285750" indent="-285750">
              <a:buFont typeface="Wingdings"/>
              <a:buChar char="q"/>
            </a:pPr>
            <a:r>
              <a:rPr lang="es-ES"/>
              <a:t>Luego el sistema indicara los detalles del curso, tanto el profesor del curso , como su horario y notas.</a:t>
            </a:r>
          </a:p>
          <a:p>
            <a:endParaRPr lang="es-ES"/>
          </a:p>
        </p:txBody>
      </p:sp>
    </p:spTree>
    <p:extLst>
      <p:ext uri="{BB962C8B-B14F-4D97-AF65-F5344CB8AC3E}">
        <p14:creationId xmlns:p14="http://schemas.microsoft.com/office/powerpoint/2010/main" val="2930013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17BAED26-7810-469A-B355-EC80643361A4}"/>
              </a:ext>
            </a:extLst>
          </p:cNvPr>
          <p:cNvSpPr txBox="1"/>
          <p:nvPr/>
        </p:nvSpPr>
        <p:spPr>
          <a:xfrm>
            <a:off x="495300" y="238124"/>
            <a:ext cx="4629150" cy="769441"/>
          </a:xfrm>
          <a:prstGeom prst="rect">
            <a:avLst/>
          </a:prstGeom>
          <a:noFill/>
        </p:spPr>
        <p:txBody>
          <a:bodyPr wrap="square" lIns="91440" tIns="45720" rIns="91440" bIns="45720" rtlCol="0" anchor="t">
            <a:spAutoFit/>
          </a:bodyPr>
          <a:lstStyle/>
          <a:p>
            <a:r>
              <a:rPr lang="es-ES" sz="4400" cap="all">
                <a:solidFill>
                  <a:srgbClr val="92D050"/>
                </a:solidFill>
                <a:ea typeface="+mn-lt"/>
                <a:cs typeface="+mn-lt"/>
              </a:rPr>
              <a:t>MOCKUP CURSOS</a:t>
            </a:r>
            <a:endParaRPr lang="es-ES" sz="4400" cap="all">
              <a:solidFill>
                <a:srgbClr val="92D050"/>
              </a:solidFill>
            </a:endParaRPr>
          </a:p>
        </p:txBody>
      </p:sp>
      <p:pic>
        <p:nvPicPr>
          <p:cNvPr id="2" name="Imagen 3" descr="Interfaz de usuario gráfica, Texto, Aplicación&#10;&#10;Descripción generada automáticamente">
            <a:extLst>
              <a:ext uri="{FF2B5EF4-FFF2-40B4-BE49-F238E27FC236}">
                <a16:creationId xmlns:a16="http://schemas.microsoft.com/office/drawing/2014/main" id="{BEEDB02A-FCAB-4D83-818A-F7F93F7CF9E5}"/>
              </a:ext>
            </a:extLst>
          </p:cNvPr>
          <p:cNvPicPr>
            <a:picLocks noChangeAspect="1"/>
          </p:cNvPicPr>
          <p:nvPr/>
        </p:nvPicPr>
        <p:blipFill>
          <a:blip r:embed="rId2"/>
          <a:stretch>
            <a:fillRect/>
          </a:stretch>
        </p:blipFill>
        <p:spPr>
          <a:xfrm>
            <a:off x="957433" y="1154743"/>
            <a:ext cx="2888082" cy="5075128"/>
          </a:xfrm>
          <a:prstGeom prst="rect">
            <a:avLst/>
          </a:prstGeom>
        </p:spPr>
      </p:pic>
      <p:pic>
        <p:nvPicPr>
          <p:cNvPr id="7" name="Imagen 7" descr="Tabla&#10;&#10;Descripción generada automáticamente">
            <a:extLst>
              <a:ext uri="{FF2B5EF4-FFF2-40B4-BE49-F238E27FC236}">
                <a16:creationId xmlns:a16="http://schemas.microsoft.com/office/drawing/2014/main" id="{E63BF721-2634-4525-A43A-06C4764078D3}"/>
              </a:ext>
            </a:extLst>
          </p:cNvPr>
          <p:cNvPicPr>
            <a:picLocks noChangeAspect="1"/>
          </p:cNvPicPr>
          <p:nvPr/>
        </p:nvPicPr>
        <p:blipFill>
          <a:blip r:embed="rId3"/>
          <a:stretch>
            <a:fillRect/>
          </a:stretch>
        </p:blipFill>
        <p:spPr>
          <a:xfrm>
            <a:off x="8219169" y="1152395"/>
            <a:ext cx="2914374" cy="5106443"/>
          </a:xfrm>
          <a:prstGeom prst="rect">
            <a:avLst/>
          </a:prstGeom>
        </p:spPr>
      </p:pic>
      <p:pic>
        <p:nvPicPr>
          <p:cNvPr id="8" name="Imagen 8" descr="Imagen que contiene Aplicación&#10;&#10;Descripción generada automáticamente">
            <a:extLst>
              <a:ext uri="{FF2B5EF4-FFF2-40B4-BE49-F238E27FC236}">
                <a16:creationId xmlns:a16="http://schemas.microsoft.com/office/drawing/2014/main" id="{7BECC621-BF52-4078-A6B7-552ADA332181}"/>
              </a:ext>
            </a:extLst>
          </p:cNvPr>
          <p:cNvPicPr>
            <a:picLocks noChangeAspect="1"/>
          </p:cNvPicPr>
          <p:nvPr/>
        </p:nvPicPr>
        <p:blipFill>
          <a:blip r:embed="rId4"/>
          <a:stretch>
            <a:fillRect/>
          </a:stretch>
        </p:blipFill>
        <p:spPr>
          <a:xfrm>
            <a:off x="4471189" y="1152395"/>
            <a:ext cx="2915595" cy="5106443"/>
          </a:xfrm>
          <a:prstGeom prst="rect">
            <a:avLst/>
          </a:prstGeom>
        </p:spPr>
      </p:pic>
    </p:spTree>
    <p:extLst>
      <p:ext uri="{BB962C8B-B14F-4D97-AF65-F5344CB8AC3E}">
        <p14:creationId xmlns:p14="http://schemas.microsoft.com/office/powerpoint/2010/main" val="63778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2FEC-EFDF-4364-8896-C1625B936D8C}"/>
              </a:ext>
            </a:extLst>
          </p:cNvPr>
          <p:cNvSpPr>
            <a:spLocks noGrp="1"/>
          </p:cNvSpPr>
          <p:nvPr>
            <p:ph type="title"/>
          </p:nvPr>
        </p:nvSpPr>
        <p:spPr/>
        <p:txBody>
          <a:bodyPr/>
          <a:lstStyle/>
          <a:p>
            <a:endParaRPr lang="en-US"/>
          </a:p>
        </p:txBody>
      </p:sp>
      <p:pic>
        <p:nvPicPr>
          <p:cNvPr id="5" name="Picture 5" descr="Graphical user interface, text, application, chat or text message&#10;&#10;Description automatically generated">
            <a:extLst>
              <a:ext uri="{FF2B5EF4-FFF2-40B4-BE49-F238E27FC236}">
                <a16:creationId xmlns:a16="http://schemas.microsoft.com/office/drawing/2014/main" id="{516D50C4-A40F-43C3-9605-34178B7CBB49}"/>
              </a:ext>
            </a:extLst>
          </p:cNvPr>
          <p:cNvPicPr>
            <a:picLocks noGrp="1" noChangeAspect="1"/>
          </p:cNvPicPr>
          <p:nvPr>
            <p:ph idx="1"/>
          </p:nvPr>
        </p:nvPicPr>
        <p:blipFill>
          <a:blip r:embed="rId2"/>
          <a:stretch>
            <a:fillRect/>
          </a:stretch>
        </p:blipFill>
        <p:spPr>
          <a:xfrm>
            <a:off x="7143646" y="641981"/>
            <a:ext cx="2744929" cy="5577193"/>
          </a:xfrm>
        </p:spPr>
      </p:pic>
      <p:pic>
        <p:nvPicPr>
          <p:cNvPr id="6" name="Picture 6" descr="Graphical user interface, application&#10;&#10;Description automatically generated">
            <a:extLst>
              <a:ext uri="{FF2B5EF4-FFF2-40B4-BE49-F238E27FC236}">
                <a16:creationId xmlns:a16="http://schemas.microsoft.com/office/drawing/2014/main" id="{0158D4D0-69F5-4B78-AD2C-41E73DC7FD10}"/>
              </a:ext>
            </a:extLst>
          </p:cNvPr>
          <p:cNvPicPr>
            <a:picLocks noChangeAspect="1"/>
          </p:cNvPicPr>
          <p:nvPr/>
        </p:nvPicPr>
        <p:blipFill>
          <a:blip r:embed="rId3"/>
          <a:stretch>
            <a:fillRect/>
          </a:stretch>
        </p:blipFill>
        <p:spPr>
          <a:xfrm>
            <a:off x="2582971" y="776613"/>
            <a:ext cx="2735893" cy="5430033"/>
          </a:xfrm>
          <a:prstGeom prst="rect">
            <a:avLst/>
          </a:prstGeom>
        </p:spPr>
      </p:pic>
    </p:spTree>
    <p:extLst>
      <p:ext uri="{BB962C8B-B14F-4D97-AF65-F5344CB8AC3E}">
        <p14:creationId xmlns:p14="http://schemas.microsoft.com/office/powerpoint/2010/main" val="204395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715-229B-440F-B31D-0502B9B2B674}"/>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ECA9E8E-88FC-4E07-A02D-72E68DD7211E}"/>
              </a:ext>
            </a:extLst>
          </p:cNvPr>
          <p:cNvPicPr>
            <a:picLocks noGrp="1" noChangeAspect="1"/>
          </p:cNvPicPr>
          <p:nvPr>
            <p:ph idx="1"/>
          </p:nvPr>
        </p:nvPicPr>
        <p:blipFill>
          <a:blip r:embed="rId2"/>
          <a:stretch>
            <a:fillRect/>
          </a:stretch>
        </p:blipFill>
        <p:spPr>
          <a:xfrm>
            <a:off x="666199" y="934254"/>
            <a:ext cx="10522398" cy="5190974"/>
          </a:xfrm>
        </p:spPr>
      </p:pic>
    </p:spTree>
    <p:extLst>
      <p:ext uri="{BB962C8B-B14F-4D97-AF65-F5344CB8AC3E}">
        <p14:creationId xmlns:p14="http://schemas.microsoft.com/office/powerpoint/2010/main" val="2196253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715-229B-440F-B31D-0502B9B2B674}"/>
              </a:ext>
            </a:extLst>
          </p:cNvPr>
          <p:cNvSpPr>
            <a:spLocks noGrp="1"/>
          </p:cNvSpPr>
          <p:nvPr>
            <p:ph type="title"/>
          </p:nvPr>
        </p:nvSpPr>
        <p:spPr>
          <a:xfrm>
            <a:off x="4304599" y="228656"/>
            <a:ext cx="5023882" cy="1079850"/>
          </a:xfrm>
        </p:spPr>
        <p:txBody>
          <a:bodyPr/>
          <a:lstStyle/>
          <a:p>
            <a:r>
              <a:rPr lang="en-US"/>
              <a:t>AZURE REST SERVICE </a:t>
            </a:r>
          </a:p>
        </p:txBody>
      </p:sp>
      <p:pic>
        <p:nvPicPr>
          <p:cNvPr id="5" name="Picture 6">
            <a:extLst>
              <a:ext uri="{FF2B5EF4-FFF2-40B4-BE49-F238E27FC236}">
                <a16:creationId xmlns:a16="http://schemas.microsoft.com/office/drawing/2014/main" id="{40E8FC50-0F75-4CC7-8863-2D5B920F71AD}"/>
              </a:ext>
            </a:extLst>
          </p:cNvPr>
          <p:cNvPicPr>
            <a:picLocks noGrp="1" noChangeAspect="1"/>
          </p:cNvPicPr>
          <p:nvPr>
            <p:ph idx="1"/>
          </p:nvPr>
        </p:nvPicPr>
        <p:blipFill>
          <a:blip r:embed="rId2"/>
          <a:stretch>
            <a:fillRect/>
          </a:stretch>
        </p:blipFill>
        <p:spPr>
          <a:xfrm>
            <a:off x="1784836" y="1248255"/>
            <a:ext cx="8964707" cy="4746737"/>
          </a:xfrm>
        </p:spPr>
      </p:pic>
    </p:spTree>
    <p:extLst>
      <p:ext uri="{BB962C8B-B14F-4D97-AF65-F5344CB8AC3E}">
        <p14:creationId xmlns:p14="http://schemas.microsoft.com/office/powerpoint/2010/main" val="2195426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715-229B-440F-B31D-0502B9B2B674}"/>
              </a:ext>
            </a:extLst>
          </p:cNvPr>
          <p:cNvSpPr>
            <a:spLocks noGrp="1"/>
          </p:cNvSpPr>
          <p:nvPr>
            <p:ph type="title"/>
          </p:nvPr>
        </p:nvSpPr>
        <p:spPr>
          <a:xfrm>
            <a:off x="3586902" y="432446"/>
            <a:ext cx="5023882" cy="1079850"/>
          </a:xfrm>
        </p:spPr>
        <p:txBody>
          <a:bodyPr/>
          <a:lstStyle/>
          <a:p>
            <a:r>
              <a:rPr lang="en-US"/>
              <a:t>RESPONSE REST SERVICE </a:t>
            </a:r>
          </a:p>
        </p:txBody>
      </p:sp>
      <p:pic>
        <p:nvPicPr>
          <p:cNvPr id="6" name="Picture 6" descr="Graphical user interface, application&#10;&#10;Description automatically generated">
            <a:extLst>
              <a:ext uri="{FF2B5EF4-FFF2-40B4-BE49-F238E27FC236}">
                <a16:creationId xmlns:a16="http://schemas.microsoft.com/office/drawing/2014/main" id="{0C8EA94D-08AD-4249-97EE-7E8B5904498C}"/>
              </a:ext>
            </a:extLst>
          </p:cNvPr>
          <p:cNvPicPr>
            <a:picLocks noGrp="1" noChangeAspect="1"/>
          </p:cNvPicPr>
          <p:nvPr>
            <p:ph idx="1"/>
          </p:nvPr>
        </p:nvPicPr>
        <p:blipFill>
          <a:blip r:embed="rId2"/>
          <a:stretch>
            <a:fillRect/>
          </a:stretch>
        </p:blipFill>
        <p:spPr>
          <a:xfrm>
            <a:off x="753322" y="2587145"/>
            <a:ext cx="4834270" cy="3433465"/>
          </a:xfrm>
        </p:spPr>
      </p:pic>
      <p:pic>
        <p:nvPicPr>
          <p:cNvPr id="7" name="Picture 7" descr="Text&#10;&#10;Description automatically generated">
            <a:extLst>
              <a:ext uri="{FF2B5EF4-FFF2-40B4-BE49-F238E27FC236}">
                <a16:creationId xmlns:a16="http://schemas.microsoft.com/office/drawing/2014/main" id="{CB4DE496-194B-442A-A6F1-82C96AE69D0F}"/>
              </a:ext>
            </a:extLst>
          </p:cNvPr>
          <p:cNvPicPr>
            <a:picLocks noChangeAspect="1"/>
          </p:cNvPicPr>
          <p:nvPr/>
        </p:nvPicPr>
        <p:blipFill>
          <a:blip r:embed="rId3"/>
          <a:stretch>
            <a:fillRect/>
          </a:stretch>
        </p:blipFill>
        <p:spPr>
          <a:xfrm>
            <a:off x="5929423" y="2584400"/>
            <a:ext cx="5702595" cy="3434710"/>
          </a:xfrm>
          <a:prstGeom prst="rect">
            <a:avLst/>
          </a:prstGeom>
        </p:spPr>
      </p:pic>
      <p:sp>
        <p:nvSpPr>
          <p:cNvPr id="9" name="Title 1">
            <a:extLst>
              <a:ext uri="{FF2B5EF4-FFF2-40B4-BE49-F238E27FC236}">
                <a16:creationId xmlns:a16="http://schemas.microsoft.com/office/drawing/2014/main" id="{047F2938-3CEF-4F90-9F34-F15A62576BA6}"/>
              </a:ext>
            </a:extLst>
          </p:cNvPr>
          <p:cNvSpPr txBox="1">
            <a:spLocks/>
          </p:cNvSpPr>
          <p:nvPr/>
        </p:nvSpPr>
        <p:spPr>
          <a:xfrm>
            <a:off x="2303906" y="1550637"/>
            <a:ext cx="1834115" cy="1079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LOGIN</a:t>
            </a:r>
          </a:p>
        </p:txBody>
      </p:sp>
      <p:sp>
        <p:nvSpPr>
          <p:cNvPr id="10" name="Title 1">
            <a:extLst>
              <a:ext uri="{FF2B5EF4-FFF2-40B4-BE49-F238E27FC236}">
                <a16:creationId xmlns:a16="http://schemas.microsoft.com/office/drawing/2014/main" id="{27E5E1CF-DF17-4A8E-AF0F-F9F267CF3283}"/>
              </a:ext>
            </a:extLst>
          </p:cNvPr>
          <p:cNvSpPr txBox="1">
            <a:spLocks/>
          </p:cNvSpPr>
          <p:nvPr/>
        </p:nvSpPr>
        <p:spPr>
          <a:xfrm>
            <a:off x="7664487" y="1515195"/>
            <a:ext cx="1834115" cy="10798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POSTS</a:t>
            </a:r>
          </a:p>
        </p:txBody>
      </p:sp>
    </p:spTree>
    <p:extLst>
      <p:ext uri="{BB962C8B-B14F-4D97-AF65-F5344CB8AC3E}">
        <p14:creationId xmlns:p14="http://schemas.microsoft.com/office/powerpoint/2010/main" val="414776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715-229B-440F-B31D-0502B9B2B674}"/>
              </a:ext>
            </a:extLst>
          </p:cNvPr>
          <p:cNvSpPr>
            <a:spLocks noGrp="1"/>
          </p:cNvSpPr>
          <p:nvPr>
            <p:ph type="title"/>
          </p:nvPr>
        </p:nvSpPr>
        <p:spPr>
          <a:xfrm>
            <a:off x="4729901" y="193215"/>
            <a:ext cx="5023882" cy="1079850"/>
          </a:xfrm>
        </p:spPr>
        <p:txBody>
          <a:bodyPr/>
          <a:lstStyle/>
          <a:p>
            <a:r>
              <a:rPr lang="en-US" dirty="0"/>
              <a:t>SQL SERVER DATABASE </a:t>
            </a:r>
          </a:p>
        </p:txBody>
      </p:sp>
      <p:pic>
        <p:nvPicPr>
          <p:cNvPr id="5" name="Picture 6" descr="Diagram&#10;&#10;Description automatically generated">
            <a:extLst>
              <a:ext uri="{FF2B5EF4-FFF2-40B4-BE49-F238E27FC236}">
                <a16:creationId xmlns:a16="http://schemas.microsoft.com/office/drawing/2014/main" id="{46E9CF55-E03D-4804-8842-94B67834E8A6}"/>
              </a:ext>
            </a:extLst>
          </p:cNvPr>
          <p:cNvPicPr>
            <a:picLocks noGrp="1" noChangeAspect="1"/>
          </p:cNvPicPr>
          <p:nvPr>
            <p:ph idx="1"/>
          </p:nvPr>
        </p:nvPicPr>
        <p:blipFill>
          <a:blip r:embed="rId2"/>
          <a:stretch>
            <a:fillRect/>
          </a:stretch>
        </p:blipFill>
        <p:spPr>
          <a:xfrm>
            <a:off x="2121642" y="1247184"/>
            <a:ext cx="8707341" cy="5207481"/>
          </a:xfrm>
        </p:spPr>
      </p:pic>
    </p:spTree>
    <p:extLst>
      <p:ext uri="{BB962C8B-B14F-4D97-AF65-F5344CB8AC3E}">
        <p14:creationId xmlns:p14="http://schemas.microsoft.com/office/powerpoint/2010/main" val="4050108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A picture containing chart&#10;&#10;Description automatically generated">
            <a:extLst>
              <a:ext uri="{FF2B5EF4-FFF2-40B4-BE49-F238E27FC236}">
                <a16:creationId xmlns:a16="http://schemas.microsoft.com/office/drawing/2014/main" id="{2AD4717A-3C50-498A-BDE8-701FBF9301DA}"/>
              </a:ext>
            </a:extLst>
          </p:cNvPr>
          <p:cNvPicPr>
            <a:picLocks noGrp="1" noChangeAspect="1"/>
          </p:cNvPicPr>
          <p:nvPr>
            <p:ph idx="1"/>
          </p:nvPr>
        </p:nvPicPr>
        <p:blipFill>
          <a:blip r:embed="rId2"/>
          <a:stretch>
            <a:fillRect/>
          </a:stretch>
        </p:blipFill>
        <p:spPr>
          <a:xfrm>
            <a:off x="5318020" y="1372301"/>
            <a:ext cx="2323645" cy="5110016"/>
          </a:xfrm>
        </p:spPr>
      </p:pic>
      <p:pic>
        <p:nvPicPr>
          <p:cNvPr id="8" name="Picture 8" descr="A picture containing text&#10;&#10;Description automatically generated">
            <a:extLst>
              <a:ext uri="{FF2B5EF4-FFF2-40B4-BE49-F238E27FC236}">
                <a16:creationId xmlns:a16="http://schemas.microsoft.com/office/drawing/2014/main" id="{005BAA25-1D19-475E-9970-1822EFC56D9B}"/>
              </a:ext>
            </a:extLst>
          </p:cNvPr>
          <p:cNvPicPr>
            <a:picLocks noChangeAspect="1"/>
          </p:cNvPicPr>
          <p:nvPr/>
        </p:nvPicPr>
        <p:blipFill>
          <a:blip r:embed="rId3"/>
          <a:stretch>
            <a:fillRect/>
          </a:stretch>
        </p:blipFill>
        <p:spPr>
          <a:xfrm>
            <a:off x="8343535" y="1336158"/>
            <a:ext cx="2398372" cy="5080590"/>
          </a:xfrm>
          <a:prstGeom prst="rect">
            <a:avLst/>
          </a:prstGeom>
        </p:spPr>
      </p:pic>
      <p:pic>
        <p:nvPicPr>
          <p:cNvPr id="9" name="Picture 9">
            <a:extLst>
              <a:ext uri="{FF2B5EF4-FFF2-40B4-BE49-F238E27FC236}">
                <a16:creationId xmlns:a16="http://schemas.microsoft.com/office/drawing/2014/main" id="{2F9D4FF0-6B8A-4CC6-B729-79B08D92A13D}"/>
              </a:ext>
            </a:extLst>
          </p:cNvPr>
          <p:cNvPicPr>
            <a:picLocks noChangeAspect="1"/>
          </p:cNvPicPr>
          <p:nvPr/>
        </p:nvPicPr>
        <p:blipFill>
          <a:blip r:embed="rId4"/>
          <a:stretch>
            <a:fillRect/>
          </a:stretch>
        </p:blipFill>
        <p:spPr>
          <a:xfrm>
            <a:off x="1963221" y="1371600"/>
            <a:ext cx="2275884" cy="5116033"/>
          </a:xfrm>
          <a:prstGeom prst="rect">
            <a:avLst/>
          </a:prstGeom>
        </p:spPr>
      </p:pic>
      <p:sp>
        <p:nvSpPr>
          <p:cNvPr id="11" name="Title 10">
            <a:extLst>
              <a:ext uri="{FF2B5EF4-FFF2-40B4-BE49-F238E27FC236}">
                <a16:creationId xmlns:a16="http://schemas.microsoft.com/office/drawing/2014/main" id="{85CB8449-676F-4B3F-8858-2D8D9A5BDE3F}"/>
              </a:ext>
            </a:extLst>
          </p:cNvPr>
          <p:cNvSpPr>
            <a:spLocks noGrp="1"/>
          </p:cNvSpPr>
          <p:nvPr>
            <p:ph type="title"/>
          </p:nvPr>
        </p:nvSpPr>
        <p:spPr>
          <a:xfrm>
            <a:off x="2346436" y="547635"/>
            <a:ext cx="1497417" cy="610244"/>
          </a:xfrm>
        </p:spPr>
        <p:txBody>
          <a:bodyPr>
            <a:normAutofit/>
          </a:bodyPr>
          <a:lstStyle/>
          <a:p>
            <a:r>
              <a:rPr lang="en-US"/>
              <a:t>LOGIN</a:t>
            </a:r>
          </a:p>
        </p:txBody>
      </p:sp>
      <p:sp>
        <p:nvSpPr>
          <p:cNvPr id="14" name="Title 10">
            <a:extLst>
              <a:ext uri="{FF2B5EF4-FFF2-40B4-BE49-F238E27FC236}">
                <a16:creationId xmlns:a16="http://schemas.microsoft.com/office/drawing/2014/main" id="{C55E6E03-9BF3-47D2-AFAD-9B98E9A28398}"/>
              </a:ext>
            </a:extLst>
          </p:cNvPr>
          <p:cNvSpPr txBox="1">
            <a:spLocks/>
          </p:cNvSpPr>
          <p:nvPr/>
        </p:nvSpPr>
        <p:spPr>
          <a:xfrm>
            <a:off x="5564557" y="513965"/>
            <a:ext cx="1497417" cy="610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home</a:t>
            </a:r>
          </a:p>
        </p:txBody>
      </p:sp>
      <p:sp>
        <p:nvSpPr>
          <p:cNvPr id="15" name="Title 10">
            <a:extLst>
              <a:ext uri="{FF2B5EF4-FFF2-40B4-BE49-F238E27FC236}">
                <a16:creationId xmlns:a16="http://schemas.microsoft.com/office/drawing/2014/main" id="{9C0706E9-687C-438B-941F-322266BA7A29}"/>
              </a:ext>
            </a:extLst>
          </p:cNvPr>
          <p:cNvSpPr txBox="1">
            <a:spLocks/>
          </p:cNvSpPr>
          <p:nvPr/>
        </p:nvSpPr>
        <p:spPr>
          <a:xfrm>
            <a:off x="8754324" y="646872"/>
            <a:ext cx="1497417" cy="610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Perfil</a:t>
            </a:r>
          </a:p>
        </p:txBody>
      </p:sp>
    </p:spTree>
    <p:extLst>
      <p:ext uri="{BB962C8B-B14F-4D97-AF65-F5344CB8AC3E}">
        <p14:creationId xmlns:p14="http://schemas.microsoft.com/office/powerpoint/2010/main" val="439714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ítulo 1">
            <a:extLst>
              <a:ext uri="{FF2B5EF4-FFF2-40B4-BE49-F238E27FC236}">
                <a16:creationId xmlns:a16="http://schemas.microsoft.com/office/drawing/2014/main" id="{2F74342F-279D-45C7-82F5-24EBF971AD5E}"/>
              </a:ext>
            </a:extLst>
          </p:cNvPr>
          <p:cNvSpPr>
            <a:spLocks noGrp="1"/>
          </p:cNvSpPr>
          <p:nvPr>
            <p:ph type="title"/>
          </p:nvPr>
        </p:nvSpPr>
        <p:spPr>
          <a:xfrm>
            <a:off x="1141413" y="1082673"/>
            <a:ext cx="2869416" cy="4708528"/>
          </a:xfrm>
        </p:spPr>
        <p:txBody>
          <a:bodyPr>
            <a:normAutofit/>
          </a:bodyPr>
          <a:lstStyle/>
          <a:p>
            <a:pPr algn="r"/>
            <a:r>
              <a:rPr lang="es-ES" sz="4300">
                <a:solidFill>
                  <a:srgbClr val="92D050"/>
                </a:solidFill>
              </a:rPr>
              <a:t>ÉPICAS</a:t>
            </a:r>
            <a:r>
              <a:rPr lang="es-ES" sz="4000">
                <a:solidFill>
                  <a:srgbClr val="1AE839"/>
                </a:solidFill>
              </a:rPr>
              <a:t> </a:t>
            </a:r>
            <a:r>
              <a:rPr lang="es-ES" sz="4300">
                <a:solidFill>
                  <a:srgbClr val="92D050"/>
                </a:solidFill>
              </a:rPr>
              <a:t>PARA Historias de usuario</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4246CA3-7A3D-4896-81C4-46288B457DFB}"/>
              </a:ext>
            </a:extLst>
          </p:cNvPr>
          <p:cNvSpPr>
            <a:spLocks noGrp="1"/>
          </p:cNvSpPr>
          <p:nvPr>
            <p:ph idx="1"/>
          </p:nvPr>
        </p:nvSpPr>
        <p:spPr>
          <a:xfrm>
            <a:off x="5297763" y="1082673"/>
            <a:ext cx="5751237" cy="4708528"/>
          </a:xfrm>
        </p:spPr>
        <p:txBody>
          <a:bodyPr vert="horz" lIns="91440" tIns="45720" rIns="91440" bIns="45720" rtlCol="0" anchor="ctr">
            <a:normAutofit/>
          </a:bodyPr>
          <a:lstStyle/>
          <a:p>
            <a:r>
              <a:rPr lang="es-ES" sz="1800">
                <a:ea typeface="+mn-lt"/>
                <a:cs typeface="+mn-lt"/>
              </a:rPr>
              <a:t>1. Ingreso APP.</a:t>
            </a:r>
            <a:endParaRPr lang="es-ES" sz="1800"/>
          </a:p>
          <a:p>
            <a:r>
              <a:rPr lang="es-ES" sz="1800">
                <a:ea typeface="+mn-lt"/>
                <a:cs typeface="+mn-lt"/>
              </a:rPr>
              <a:t>2. Registro. </a:t>
            </a:r>
            <a:endParaRPr lang="es-ES" sz="1800"/>
          </a:p>
          <a:p>
            <a:r>
              <a:rPr lang="es-ES" sz="1800">
                <a:ea typeface="+mn-lt"/>
                <a:cs typeface="+mn-lt"/>
              </a:rPr>
              <a:t>3. Pantalla de Notificación</a:t>
            </a:r>
            <a:endParaRPr lang="es-ES" sz="1800"/>
          </a:p>
          <a:p>
            <a:r>
              <a:rPr lang="es-ES" sz="1800">
                <a:ea typeface="+mn-lt"/>
                <a:cs typeface="+mn-lt"/>
              </a:rPr>
              <a:t>4. Muro de Información.</a:t>
            </a:r>
            <a:endParaRPr lang="es-ES" sz="1800"/>
          </a:p>
          <a:p>
            <a:r>
              <a:rPr lang="es-ES" sz="1800">
                <a:ea typeface="+mn-lt"/>
                <a:cs typeface="+mn-lt"/>
              </a:rPr>
              <a:t>5. Buzón de Mensajes.</a:t>
            </a:r>
            <a:endParaRPr lang="es-ES" sz="1800"/>
          </a:p>
          <a:p>
            <a:r>
              <a:rPr lang="es-ES" sz="1800">
                <a:ea typeface="+mn-lt"/>
                <a:cs typeface="+mn-lt"/>
              </a:rPr>
              <a:t>6. Horario de Clases. </a:t>
            </a:r>
          </a:p>
          <a:p>
            <a:r>
              <a:rPr lang="es-ES" sz="1800">
                <a:ea typeface="+mn-lt"/>
                <a:cs typeface="+mn-lt"/>
              </a:rPr>
              <a:t>7. Boletas.</a:t>
            </a:r>
            <a:endParaRPr lang="es-ES" sz="1800"/>
          </a:p>
          <a:p>
            <a:r>
              <a:rPr lang="es-ES" sz="1800">
                <a:ea typeface="+mn-lt"/>
                <a:cs typeface="+mn-lt"/>
              </a:rPr>
              <a:t>8. Servicios de Atención</a:t>
            </a:r>
            <a:endParaRPr lang="es-ES" sz="1800"/>
          </a:p>
          <a:p>
            <a:r>
              <a:rPr lang="es-ES" sz="1800">
                <a:ea typeface="+mn-lt"/>
                <a:cs typeface="+mn-lt"/>
              </a:rPr>
              <a:t>9.  Nuestras Sedes </a:t>
            </a:r>
          </a:p>
          <a:p>
            <a:r>
              <a:rPr lang="es-ES" sz="1800">
                <a:ea typeface="+mn-lt"/>
                <a:cs typeface="+mn-lt"/>
              </a:rPr>
              <a:t>10. Cursos</a:t>
            </a:r>
            <a:endParaRPr lang="es-E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3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327733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4342F-279D-45C7-82F5-24EBF971AD5E}"/>
              </a:ext>
            </a:extLst>
          </p:cNvPr>
          <p:cNvSpPr>
            <a:spLocks noGrp="1"/>
          </p:cNvSpPr>
          <p:nvPr>
            <p:ph type="title"/>
          </p:nvPr>
        </p:nvSpPr>
        <p:spPr>
          <a:xfrm>
            <a:off x="1127036" y="345348"/>
            <a:ext cx="7433093" cy="656141"/>
          </a:xfrm>
        </p:spPr>
        <p:txBody>
          <a:bodyPr/>
          <a:lstStyle/>
          <a:p>
            <a:r>
              <a:rPr lang="es-ES"/>
              <a:t>PRODUCT </a:t>
            </a:r>
            <a:r>
              <a:rPr lang="es-ES" err="1"/>
              <a:t>bACKLOG</a:t>
            </a:r>
            <a:r>
              <a:rPr lang="es-ES"/>
              <a:t> - TRELLO</a:t>
            </a:r>
          </a:p>
        </p:txBody>
      </p:sp>
      <p:pic>
        <p:nvPicPr>
          <p:cNvPr id="6" name="Imagen 6" descr="Interfaz de usuario gráfica, Texto, Aplicación&#10;&#10;Descripción generada automáticamente">
            <a:extLst>
              <a:ext uri="{FF2B5EF4-FFF2-40B4-BE49-F238E27FC236}">
                <a16:creationId xmlns:a16="http://schemas.microsoft.com/office/drawing/2014/main" id="{1239877B-A840-4473-B28A-A05E9C187F7D}"/>
              </a:ext>
            </a:extLst>
          </p:cNvPr>
          <p:cNvPicPr>
            <a:picLocks noGrp="1" noChangeAspect="1"/>
          </p:cNvPicPr>
          <p:nvPr>
            <p:ph idx="1"/>
          </p:nvPr>
        </p:nvPicPr>
        <p:blipFill>
          <a:blip r:embed="rId2"/>
          <a:stretch>
            <a:fillRect/>
          </a:stretch>
        </p:blipFill>
        <p:spPr>
          <a:xfrm>
            <a:off x="1286718" y="1056166"/>
            <a:ext cx="2570481" cy="5396392"/>
          </a:xfrm>
        </p:spPr>
      </p:pic>
      <p:pic>
        <p:nvPicPr>
          <p:cNvPr id="8" name="Imagen 8" descr="Interfaz de usuario gráfica, Texto, Aplicación&#10;&#10;Descripción generada automáticamente">
            <a:extLst>
              <a:ext uri="{FF2B5EF4-FFF2-40B4-BE49-F238E27FC236}">
                <a16:creationId xmlns:a16="http://schemas.microsoft.com/office/drawing/2014/main" id="{A81E39CF-E9A8-4735-979F-5AFE4A3620C0}"/>
              </a:ext>
            </a:extLst>
          </p:cNvPr>
          <p:cNvPicPr>
            <a:picLocks noChangeAspect="1"/>
          </p:cNvPicPr>
          <p:nvPr/>
        </p:nvPicPr>
        <p:blipFill>
          <a:blip r:embed="rId3"/>
          <a:stretch>
            <a:fillRect/>
          </a:stretch>
        </p:blipFill>
        <p:spPr>
          <a:xfrm>
            <a:off x="4837234" y="1012167"/>
            <a:ext cx="2661306" cy="5437516"/>
          </a:xfrm>
          <a:prstGeom prst="rect">
            <a:avLst/>
          </a:prstGeom>
        </p:spPr>
      </p:pic>
      <p:pic>
        <p:nvPicPr>
          <p:cNvPr id="9" name="Imagen 9" descr="Interfaz de usuario gráfica, Aplicación, Teams&#10;&#10;Descripción generada automáticamente">
            <a:extLst>
              <a:ext uri="{FF2B5EF4-FFF2-40B4-BE49-F238E27FC236}">
                <a16:creationId xmlns:a16="http://schemas.microsoft.com/office/drawing/2014/main" id="{BF53C92C-6555-47CE-9097-A8A27847D273}"/>
              </a:ext>
            </a:extLst>
          </p:cNvPr>
          <p:cNvPicPr>
            <a:picLocks noChangeAspect="1"/>
          </p:cNvPicPr>
          <p:nvPr/>
        </p:nvPicPr>
        <p:blipFill>
          <a:blip r:embed="rId4"/>
          <a:stretch>
            <a:fillRect/>
          </a:stretch>
        </p:blipFill>
        <p:spPr>
          <a:xfrm>
            <a:off x="8176745" y="1012166"/>
            <a:ext cx="2682133" cy="5437517"/>
          </a:xfrm>
          <a:prstGeom prst="rect">
            <a:avLst/>
          </a:prstGeom>
        </p:spPr>
      </p:pic>
    </p:spTree>
    <p:extLst>
      <p:ext uri="{BB962C8B-B14F-4D97-AF65-F5344CB8AC3E}">
        <p14:creationId xmlns:p14="http://schemas.microsoft.com/office/powerpoint/2010/main" val="298438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4110806" y="1888048"/>
            <a:ext cx="3320083" cy="2721028"/>
          </a:xfrm>
        </p:spPr>
        <p:txBody>
          <a:bodyPr>
            <a:normAutofit/>
          </a:bodyPr>
          <a:lstStyle/>
          <a:p>
            <a:r>
              <a:rPr lang="es-ES" sz="2400" err="1">
                <a:solidFill>
                  <a:srgbClr val="33D911"/>
                </a:solidFill>
              </a:rPr>
              <a:t>Hu</a:t>
            </a:r>
            <a:r>
              <a:rPr lang="es-ES" sz="2400">
                <a:solidFill>
                  <a:srgbClr val="33D911"/>
                </a:solidFill>
              </a:rPr>
              <a:t>: </a:t>
            </a:r>
            <a:r>
              <a:rPr lang="es-ES" sz="2400">
                <a:solidFill>
                  <a:srgbClr val="33D911"/>
                </a:solidFill>
                <a:ea typeface="+mj-lt"/>
                <a:cs typeface="+mj-lt"/>
              </a:rPr>
              <a:t>Como un estudiante quiero usar mi usuario/contraseña o huella digital para ingresar a la aplicación</a:t>
            </a:r>
            <a:endParaRPr lang="es-ES">
              <a:solidFill>
                <a:srgbClr val="33D911"/>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1094293" y="3086311"/>
            <a:ext cx="3126898"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ea typeface="+mj-lt"/>
                <a:cs typeface="+mj-lt"/>
              </a:rPr>
              <a:t>Ingreso APP</a:t>
            </a:r>
            <a:r>
              <a:rPr lang="es-ES" sz="2800"/>
              <a:t> </a:t>
            </a:r>
            <a:br>
              <a:rPr lang="es-ES"/>
            </a:br>
            <a:endParaRPr lang="es-ES">
              <a:solidFill>
                <a:srgbClr val="92D050"/>
              </a:solidFill>
            </a:endParaRPr>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495311" y="699669"/>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565124" y="1920518"/>
            <a:ext cx="373523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q"/>
            </a:pPr>
            <a:r>
              <a:rPr lang="es-ES"/>
              <a:t>El sistema permitirá al estudiante ingresar haciendo uso de un usuario y contraseña.</a:t>
            </a:r>
          </a:p>
          <a:p>
            <a:pPr algn="just"/>
            <a:endParaRPr lang="es-ES"/>
          </a:p>
          <a:p>
            <a:pPr marL="285750" indent="-285750" algn="just">
              <a:buFont typeface="Wingdings"/>
              <a:buChar char="q"/>
            </a:pPr>
            <a:r>
              <a:rPr lang="es-ES"/>
              <a:t>El sistema permitirá al estudiante ingresar haciendo uso del reconocimiento biométrico (huella).</a:t>
            </a:r>
          </a:p>
          <a:p>
            <a:pPr marL="285750" indent="-285750" algn="just">
              <a:buFont typeface="Wingdings"/>
              <a:buChar char="q"/>
            </a:pPr>
            <a:endParaRPr lang="es-ES"/>
          </a:p>
          <a:p>
            <a:pPr marL="285750" indent="-285750" algn="just">
              <a:buFont typeface="Wingdings"/>
              <a:buChar char="q"/>
            </a:pPr>
            <a:r>
              <a:rPr lang="es-ES"/>
              <a:t>El sistema siempre dará la opción de registrar el reconocimiento biométrico.</a:t>
            </a:r>
          </a:p>
          <a:p>
            <a:pPr algn="just"/>
            <a:endParaRPr lang="es-ES"/>
          </a:p>
        </p:txBody>
      </p:sp>
    </p:spTree>
    <p:extLst>
      <p:ext uri="{BB962C8B-B14F-4D97-AF65-F5344CB8AC3E}">
        <p14:creationId xmlns:p14="http://schemas.microsoft.com/office/powerpoint/2010/main" val="332042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3">
            <a:extLst>
              <a:ext uri="{FF2B5EF4-FFF2-40B4-BE49-F238E27FC236}">
                <a16:creationId xmlns:a16="http://schemas.microsoft.com/office/drawing/2014/main" id="{8EE4790F-7ED1-4787-BA1F-883162ECEC8F}"/>
              </a:ext>
            </a:extLst>
          </p:cNvPr>
          <p:cNvSpPr>
            <a:spLocks noGrp="1"/>
          </p:cNvSpPr>
          <p:nvPr>
            <p:ph type="ctrTitle"/>
          </p:nvPr>
        </p:nvSpPr>
        <p:spPr>
          <a:xfrm>
            <a:off x="2344895" y="2500043"/>
            <a:ext cx="2120483" cy="1652419"/>
          </a:xfrm>
        </p:spPr>
        <p:txBody>
          <a:bodyPr>
            <a:normAutofit/>
          </a:bodyPr>
          <a:lstStyle/>
          <a:p>
            <a:pPr algn="ctr"/>
            <a:r>
              <a:rPr lang="es-ES" sz="2700">
                <a:solidFill>
                  <a:srgbClr val="92D050"/>
                </a:solidFill>
              </a:rPr>
              <a:t>Mockup INGRESAR A LA APLICACIóN</a:t>
            </a:r>
            <a:endParaRPr lang="es-ES">
              <a:solidFill>
                <a:srgbClr val="92D050"/>
              </a:solidFill>
            </a:endParaRPr>
          </a:p>
        </p:txBody>
      </p:sp>
      <p:pic>
        <p:nvPicPr>
          <p:cNvPr id="2" name="Picture 3" descr="Graphical user interface, application&#10;&#10;Description automatically generated">
            <a:extLst>
              <a:ext uri="{FF2B5EF4-FFF2-40B4-BE49-F238E27FC236}">
                <a16:creationId xmlns:a16="http://schemas.microsoft.com/office/drawing/2014/main" id="{7A40DA60-D2E9-45B5-845C-AFD6E0D9965B}"/>
              </a:ext>
            </a:extLst>
          </p:cNvPr>
          <p:cNvPicPr>
            <a:picLocks noChangeAspect="1"/>
          </p:cNvPicPr>
          <p:nvPr/>
        </p:nvPicPr>
        <p:blipFill>
          <a:blip r:embed="rId2"/>
          <a:stretch>
            <a:fillRect/>
          </a:stretch>
        </p:blipFill>
        <p:spPr>
          <a:xfrm>
            <a:off x="5116797" y="606990"/>
            <a:ext cx="2902502" cy="5136994"/>
          </a:xfrm>
          <a:prstGeom prst="rect">
            <a:avLst/>
          </a:prstGeom>
        </p:spPr>
      </p:pic>
      <p:pic>
        <p:nvPicPr>
          <p:cNvPr id="6" name="Picture 6" descr="Text&#10;&#10;Description automatically generated">
            <a:extLst>
              <a:ext uri="{FF2B5EF4-FFF2-40B4-BE49-F238E27FC236}">
                <a16:creationId xmlns:a16="http://schemas.microsoft.com/office/drawing/2014/main" id="{91B1C71A-383A-4300-8609-E44D4C75B4C4}"/>
              </a:ext>
            </a:extLst>
          </p:cNvPr>
          <p:cNvPicPr>
            <a:picLocks noChangeAspect="1"/>
          </p:cNvPicPr>
          <p:nvPr/>
        </p:nvPicPr>
        <p:blipFill>
          <a:blip r:embed="rId3"/>
          <a:stretch>
            <a:fillRect/>
          </a:stretch>
        </p:blipFill>
        <p:spPr>
          <a:xfrm>
            <a:off x="8311685" y="609600"/>
            <a:ext cx="2891263" cy="5146287"/>
          </a:xfrm>
          <a:prstGeom prst="rect">
            <a:avLst/>
          </a:prstGeom>
        </p:spPr>
      </p:pic>
    </p:spTree>
    <p:extLst>
      <p:ext uri="{BB962C8B-B14F-4D97-AF65-F5344CB8AC3E}">
        <p14:creationId xmlns:p14="http://schemas.microsoft.com/office/powerpoint/2010/main" val="420355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828998" y="2304861"/>
            <a:ext cx="3069389" cy="2738152"/>
          </a:xfrm>
        </p:spPr>
        <p:txBody>
          <a:bodyPr>
            <a:normAutofit/>
          </a:bodyPr>
          <a:lstStyle/>
          <a:p>
            <a:r>
              <a:rPr lang="es-ES" sz="2400" err="1">
                <a:solidFill>
                  <a:srgbClr val="33D911"/>
                </a:solidFill>
              </a:rPr>
              <a:t>Hu</a:t>
            </a:r>
            <a:r>
              <a:rPr lang="es-ES" sz="2400">
                <a:solidFill>
                  <a:srgbClr val="33D911"/>
                </a:solidFill>
              </a:rPr>
              <a:t>: </a:t>
            </a:r>
            <a:r>
              <a:rPr lang="es-ES" sz="2400">
                <a:solidFill>
                  <a:srgbClr val="33D911"/>
                </a:solidFill>
                <a:ea typeface="+mj-lt"/>
                <a:cs typeface="+mj-lt"/>
              </a:rPr>
              <a:t>Como un estudiante quiero registrar mi foto de usuario usando la cámara del celular</a:t>
            </a:r>
            <a:r>
              <a:rPr lang="es-ES" sz="2400">
                <a:solidFill>
                  <a:srgbClr val="92D050"/>
                </a:solidFill>
              </a:rPr>
              <a:t>.</a:t>
            </a:r>
            <a:br>
              <a:rPr lang="es-ES"/>
            </a:br>
            <a:endParaRPr lang="es-ES">
              <a:solidFill>
                <a:srgbClr val="92D050"/>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1265529" y="3394535"/>
            <a:ext cx="2356337" cy="86231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ea typeface="+mj-lt"/>
                <a:cs typeface="+mj-lt"/>
              </a:rPr>
              <a:t>Registro foto</a:t>
            </a:r>
            <a:endParaRPr lang="en-US"/>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495311" y="699669"/>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455073" y="2410629"/>
            <a:ext cx="373523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q"/>
            </a:pPr>
            <a:r>
              <a:rPr lang="es-ES"/>
              <a:t>El sistema recomendará al</a:t>
            </a:r>
            <a:r>
              <a:rPr lang="es-ES">
                <a:ea typeface="+mn-lt"/>
                <a:cs typeface="+mn-lt"/>
              </a:rPr>
              <a:t> estudiante </a:t>
            </a:r>
            <a:r>
              <a:rPr lang="es-ES"/>
              <a:t>registrar su foto la primera vez que ingresé.</a:t>
            </a:r>
          </a:p>
          <a:p>
            <a:pPr algn="just"/>
            <a:endParaRPr lang="es-ES"/>
          </a:p>
          <a:p>
            <a:pPr marL="285750" indent="-285750" algn="just">
              <a:buFont typeface="Wingdings"/>
              <a:buChar char="q"/>
            </a:pPr>
            <a:r>
              <a:rPr lang="es-ES"/>
              <a:t>El tamaño de la foto no debe superar 0.5 MB.</a:t>
            </a:r>
          </a:p>
          <a:p>
            <a:pPr marL="285750" indent="-285750" algn="just">
              <a:buFont typeface="Wingdings"/>
              <a:buChar char="q"/>
            </a:pPr>
            <a:endParaRPr lang="es-ES"/>
          </a:p>
          <a:p>
            <a:pPr marL="285750" indent="-285750" algn="just">
              <a:buFont typeface="Wingdings"/>
              <a:buChar char="q"/>
            </a:pPr>
            <a:r>
              <a:rPr lang="es-ES"/>
              <a:t>La foto será usada como avatar del estudiante.</a:t>
            </a:r>
          </a:p>
          <a:p>
            <a:pPr marL="285750" indent="-285750" algn="just">
              <a:buFont typeface="Wingdings"/>
              <a:buChar char="q"/>
            </a:pPr>
            <a:endParaRPr lang="es-ES"/>
          </a:p>
        </p:txBody>
      </p:sp>
    </p:spTree>
    <p:extLst>
      <p:ext uri="{BB962C8B-B14F-4D97-AF65-F5344CB8AC3E}">
        <p14:creationId xmlns:p14="http://schemas.microsoft.com/office/powerpoint/2010/main" val="55819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9" name="Título 3">
            <a:extLst>
              <a:ext uri="{FF2B5EF4-FFF2-40B4-BE49-F238E27FC236}">
                <a16:creationId xmlns:a16="http://schemas.microsoft.com/office/drawing/2014/main" id="{8EE4790F-7ED1-4787-BA1F-883162ECEC8F}"/>
              </a:ext>
            </a:extLst>
          </p:cNvPr>
          <p:cNvSpPr>
            <a:spLocks noGrp="1"/>
          </p:cNvSpPr>
          <p:nvPr>
            <p:ph type="ctrTitle"/>
          </p:nvPr>
        </p:nvSpPr>
        <p:spPr>
          <a:xfrm>
            <a:off x="2304801" y="2260729"/>
            <a:ext cx="2287751" cy="1683638"/>
          </a:xfrm>
        </p:spPr>
        <p:txBody>
          <a:bodyPr>
            <a:normAutofit fontScale="90000"/>
          </a:bodyPr>
          <a:lstStyle/>
          <a:p>
            <a:pPr algn="ctr"/>
            <a:r>
              <a:rPr lang="es-ES" sz="2700">
                <a:solidFill>
                  <a:srgbClr val="92D050"/>
                </a:solidFill>
              </a:rPr>
              <a:t>Mockup REGISTRO foto</a:t>
            </a:r>
            <a:br>
              <a:rPr lang="es-ES"/>
            </a:br>
            <a:endParaRPr lang="es-ES">
              <a:solidFill>
                <a:srgbClr val="92D050"/>
              </a:solidFill>
            </a:endParaRPr>
          </a:p>
        </p:txBody>
      </p:sp>
      <p:pic>
        <p:nvPicPr>
          <p:cNvPr id="5" name="Picture 6" descr="Icon&#10;&#10;Description automatically generated">
            <a:extLst>
              <a:ext uri="{FF2B5EF4-FFF2-40B4-BE49-F238E27FC236}">
                <a16:creationId xmlns:a16="http://schemas.microsoft.com/office/drawing/2014/main" id="{3C9E6F56-1602-42CF-BC79-7C8609CDD816}"/>
              </a:ext>
            </a:extLst>
          </p:cNvPr>
          <p:cNvPicPr>
            <a:picLocks noChangeAspect="1"/>
          </p:cNvPicPr>
          <p:nvPr/>
        </p:nvPicPr>
        <p:blipFill>
          <a:blip r:embed="rId2"/>
          <a:stretch>
            <a:fillRect/>
          </a:stretch>
        </p:blipFill>
        <p:spPr>
          <a:xfrm>
            <a:off x="8314755" y="441170"/>
            <a:ext cx="2854691" cy="5133975"/>
          </a:xfrm>
          <a:prstGeom prst="rect">
            <a:avLst/>
          </a:prstGeom>
        </p:spPr>
      </p:pic>
      <p:pic>
        <p:nvPicPr>
          <p:cNvPr id="2" name="Picture 3" descr="Graphical user interface, application&#10;&#10;Description automatically generated">
            <a:extLst>
              <a:ext uri="{FF2B5EF4-FFF2-40B4-BE49-F238E27FC236}">
                <a16:creationId xmlns:a16="http://schemas.microsoft.com/office/drawing/2014/main" id="{F7A9F048-EB69-4EC4-9F3B-9870852358D7}"/>
              </a:ext>
            </a:extLst>
          </p:cNvPr>
          <p:cNvPicPr>
            <a:picLocks noChangeAspect="1"/>
          </p:cNvPicPr>
          <p:nvPr/>
        </p:nvPicPr>
        <p:blipFill>
          <a:blip r:embed="rId3"/>
          <a:stretch>
            <a:fillRect/>
          </a:stretch>
        </p:blipFill>
        <p:spPr>
          <a:xfrm>
            <a:off x="4903065" y="439722"/>
            <a:ext cx="2902502" cy="5136994"/>
          </a:xfrm>
          <a:prstGeom prst="rect">
            <a:avLst/>
          </a:prstGeom>
        </p:spPr>
      </p:pic>
    </p:spTree>
    <p:extLst>
      <p:ext uri="{BB962C8B-B14F-4D97-AF65-F5344CB8AC3E}">
        <p14:creationId xmlns:p14="http://schemas.microsoft.com/office/powerpoint/2010/main" val="394488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3">
            <a:extLst>
              <a:ext uri="{FF2B5EF4-FFF2-40B4-BE49-F238E27FC236}">
                <a16:creationId xmlns:a16="http://schemas.microsoft.com/office/drawing/2014/main" id="{7BE33F45-72DA-4AFB-8775-0B3EAE04E00D}"/>
              </a:ext>
            </a:extLst>
          </p:cNvPr>
          <p:cNvSpPr>
            <a:spLocks noGrp="1"/>
          </p:cNvSpPr>
          <p:nvPr>
            <p:ph type="ctrTitle"/>
          </p:nvPr>
        </p:nvSpPr>
        <p:spPr>
          <a:xfrm>
            <a:off x="3769066" y="2236366"/>
            <a:ext cx="3069389" cy="2532669"/>
          </a:xfrm>
        </p:spPr>
        <p:txBody>
          <a:bodyPr>
            <a:normAutofit/>
          </a:bodyPr>
          <a:lstStyle/>
          <a:p>
            <a:r>
              <a:rPr lang="es-ES" sz="2400" err="1">
                <a:solidFill>
                  <a:srgbClr val="33D911"/>
                </a:solidFill>
              </a:rPr>
              <a:t>Hu</a:t>
            </a:r>
            <a:r>
              <a:rPr lang="es-ES" sz="2400">
                <a:solidFill>
                  <a:srgbClr val="33D911"/>
                </a:solidFill>
              </a:rPr>
              <a:t>: </a:t>
            </a:r>
            <a:r>
              <a:rPr lang="es-ES" sz="2400">
                <a:solidFill>
                  <a:srgbClr val="33D911"/>
                </a:solidFill>
                <a:ea typeface="+mj-lt"/>
                <a:cs typeface="+mj-lt"/>
              </a:rPr>
              <a:t>Como un estudiante quiero que las notificaciones se muestren en la pantalla de notificaciones.</a:t>
            </a:r>
            <a:endParaRPr lang="es-ES">
              <a:solidFill>
                <a:srgbClr val="33D911"/>
              </a:solidFill>
            </a:endParaRPr>
          </a:p>
        </p:txBody>
      </p:sp>
      <p:sp>
        <p:nvSpPr>
          <p:cNvPr id="4" name="Título 3">
            <a:extLst>
              <a:ext uri="{FF2B5EF4-FFF2-40B4-BE49-F238E27FC236}">
                <a16:creationId xmlns:a16="http://schemas.microsoft.com/office/drawing/2014/main" id="{708DDF24-DB8F-488B-A07F-9B372C5B3176}"/>
              </a:ext>
            </a:extLst>
          </p:cNvPr>
          <p:cNvSpPr txBox="1">
            <a:spLocks/>
          </p:cNvSpPr>
          <p:nvPr/>
        </p:nvSpPr>
        <p:spPr>
          <a:xfrm>
            <a:off x="2877087" y="253971"/>
            <a:ext cx="4363351" cy="106488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br>
              <a:rPr lang="es-ES"/>
            </a:br>
            <a:endParaRPr lang="es-ES">
              <a:solidFill>
                <a:srgbClr val="92D050"/>
              </a:solidFill>
            </a:endParaRPr>
          </a:p>
        </p:txBody>
      </p:sp>
      <p:sp>
        <p:nvSpPr>
          <p:cNvPr id="5" name="Título 3">
            <a:extLst>
              <a:ext uri="{FF2B5EF4-FFF2-40B4-BE49-F238E27FC236}">
                <a16:creationId xmlns:a16="http://schemas.microsoft.com/office/drawing/2014/main" id="{A59BDC79-A4E4-4CC1-930B-7C6298D928FA}"/>
              </a:ext>
            </a:extLst>
          </p:cNvPr>
          <p:cNvSpPr txBox="1">
            <a:spLocks/>
          </p:cNvSpPr>
          <p:nvPr/>
        </p:nvSpPr>
        <p:spPr>
          <a:xfrm>
            <a:off x="863124" y="2992131"/>
            <a:ext cx="3126898" cy="87943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ea typeface="+mj-lt"/>
                <a:cs typeface="+mj-lt"/>
              </a:rPr>
              <a:t>Pantalla de notificación</a:t>
            </a:r>
            <a:endParaRPr lang="en-US" err="1"/>
          </a:p>
        </p:txBody>
      </p:sp>
      <p:sp>
        <p:nvSpPr>
          <p:cNvPr id="6" name="Título 3">
            <a:extLst>
              <a:ext uri="{FF2B5EF4-FFF2-40B4-BE49-F238E27FC236}">
                <a16:creationId xmlns:a16="http://schemas.microsoft.com/office/drawing/2014/main" id="{5916CC85-68AE-4C11-BA94-7A6F408876AD}"/>
              </a:ext>
            </a:extLst>
          </p:cNvPr>
          <p:cNvSpPr txBox="1">
            <a:spLocks/>
          </p:cNvSpPr>
          <p:nvPr/>
        </p:nvSpPr>
        <p:spPr>
          <a:xfrm>
            <a:off x="3495311" y="699669"/>
            <a:ext cx="4823426" cy="14530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ES" sz="2800"/>
              <a:t>Historias de usuario </a:t>
            </a:r>
            <a:br>
              <a:rPr lang="es-ES"/>
            </a:br>
            <a:endParaRPr lang="es-ES">
              <a:solidFill>
                <a:srgbClr val="92D050"/>
              </a:solidFill>
            </a:endParaRPr>
          </a:p>
        </p:txBody>
      </p:sp>
      <p:sp>
        <p:nvSpPr>
          <p:cNvPr id="2" name="CuadroTexto 1">
            <a:extLst>
              <a:ext uri="{FF2B5EF4-FFF2-40B4-BE49-F238E27FC236}">
                <a16:creationId xmlns:a16="http://schemas.microsoft.com/office/drawing/2014/main" id="{9BE9AAA4-07ED-4BE2-AC78-6F2E529392C4}"/>
              </a:ext>
            </a:extLst>
          </p:cNvPr>
          <p:cNvSpPr txBox="1"/>
          <p:nvPr/>
        </p:nvSpPr>
        <p:spPr>
          <a:xfrm>
            <a:off x="7458728" y="2303920"/>
            <a:ext cx="3735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q"/>
            </a:pPr>
            <a:r>
              <a:rPr lang="es-ES"/>
              <a:t>El sistema mostrará al estudiante las notificaciones </a:t>
            </a:r>
            <a:r>
              <a:rPr lang="es-ES">
                <a:ea typeface="+mn-lt"/>
                <a:cs typeface="+mn-lt"/>
              </a:rPr>
              <a:t>sobre cada opcion del menú principal.</a:t>
            </a:r>
          </a:p>
          <a:p>
            <a:pPr algn="just"/>
            <a:endParaRPr lang="es-ES"/>
          </a:p>
          <a:p>
            <a:pPr marL="285750" indent="-285750" algn="just">
              <a:buFont typeface="Wingdings"/>
              <a:buChar char="q"/>
            </a:pPr>
            <a:r>
              <a:rPr lang="es-ES"/>
              <a:t>Las notificaciones también deben mostrarse como una notificación push.</a:t>
            </a:r>
          </a:p>
        </p:txBody>
      </p:sp>
    </p:spTree>
    <p:extLst>
      <p:ext uri="{BB962C8B-B14F-4D97-AF65-F5344CB8AC3E}">
        <p14:creationId xmlns:p14="http://schemas.microsoft.com/office/powerpoint/2010/main" val="3828460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Circuito</vt:lpstr>
      <vt:lpstr>Diseño de una Aplicación móvil  android imformativa para centro de idiomas</vt:lpstr>
      <vt:lpstr>Introducción: </vt:lpstr>
      <vt:lpstr>ÉPICAS PARA Historias de usuario</vt:lpstr>
      <vt:lpstr>PRODUCT bACKLOG - TRELLO</vt:lpstr>
      <vt:lpstr>Hu: Como un estudiante quiero usar mi usuario/contraseña o huella digital para ingresar a la aplicación</vt:lpstr>
      <vt:lpstr>Mockup INGRESAR A LA APLICACIóN</vt:lpstr>
      <vt:lpstr>Hu: Como un estudiante quiero registrar mi foto de usuario usando la cámara del celular. </vt:lpstr>
      <vt:lpstr>Mockup REGISTRO foto </vt:lpstr>
      <vt:lpstr>Hu: Como un estudiante quiero que las notificaciones se muestren en la pantalla de notificaciones.</vt:lpstr>
      <vt:lpstr>Mockup PANTALLA DE NOTIFICACIÓN</vt:lpstr>
      <vt:lpstr>Hu: como estudiante quiero visualizar información detallada de mi institución para estar atento de los acontecimientos que pasan durante mis estudios. </vt:lpstr>
      <vt:lpstr>Mockup muro de información </vt:lpstr>
      <vt:lpstr>Hu: como estudiante quiero enviar y recibir mensajes a docentes, personal administrativo para facilitar la comunicación en mi entorno educativo. </vt:lpstr>
      <vt:lpstr>Mockup buzón de mensajes </vt:lpstr>
      <vt:lpstr>PowerPoint Presentation</vt:lpstr>
      <vt:lpstr>PowerPoint Presentation</vt:lpstr>
      <vt:lpstr>PowerPoint Presentation</vt:lpstr>
      <vt:lpstr>Hu: Como estudiante quiero saber la ubicación de cada sede del instituto. </vt:lpstr>
      <vt:lpstr>PowerPoint Presentation</vt:lpstr>
      <vt:lpstr>Hu: Como estudiante quiero ver mis cursos matriculados y toda la información necesaria referente al curso. </vt:lpstr>
      <vt:lpstr>PowerPoint Presentation</vt:lpstr>
      <vt:lpstr>PowerPoint Presentation</vt:lpstr>
      <vt:lpstr>PowerPoint Presentation</vt:lpstr>
      <vt:lpstr>AZURE REST SERVICE </vt:lpstr>
      <vt:lpstr>RESPONSE REST SERVICE </vt:lpstr>
      <vt:lpstr>SQL SERVER DATABASE </vt:lpstr>
      <vt:lpstr>LOGIN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Calificaciones</dc:title>
  <dc:creator>u20181g835 (Alfonso Torres, Jason Jesus)</dc:creator>
  <cp:revision>27</cp:revision>
  <dcterms:created xsi:type="dcterms:W3CDTF">2021-03-28T18:00:21Z</dcterms:created>
  <dcterms:modified xsi:type="dcterms:W3CDTF">2021-05-04T02:37:49Z</dcterms:modified>
</cp:coreProperties>
</file>