
<file path=[Content_Types].xml><?xml version="1.0" encoding="utf-8"?>
<Types xmlns="http://schemas.openxmlformats.org/package/2006/content-types">
  <Default Extension="xml" ContentType="application/xml"/>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64"/>
    <p:restoredTop sz="95522"/>
  </p:normalViewPr>
  <p:slideViewPr>
    <p:cSldViewPr snapToGrid="0" snapToObjects="1">
      <p:cViewPr varScale="1">
        <p:scale>
          <a:sx n="163" d="100"/>
          <a:sy n="163" d="100"/>
        </p:scale>
        <p:origin x="43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help.github.com/categories/working-with-non-code-files/" TargetMode="External"/><Relationship Id="rId4" Type="http://schemas.openxmlformats.org/officeDocument/2006/relationships/hyperlink" Target="http://swcarpentry.github.io/git-novice/10-open.html" TargetMode="External"/><Relationship Id="rId5" Type="http://schemas.openxmlformats.org/officeDocument/2006/relationships/hyperlink" Target="https://guides.github.com/activities/citable-code/" TargetMode="External"/><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carpentry.github.io/git-novice/reference.html#commit" TargetMode="External"/><Relationship Id="rId4" Type="http://schemas.openxmlformats.org/officeDocument/2006/relationships/hyperlink" Target="http://swcarpentry.github.io/git-novice/reference.html#repository" TargetMode="External"/><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b="1"/>
              <a:t>Start here!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Time: 3 minutes.</a:t>
            </a:r>
          </a:p>
          <a:p>
            <a:pPr lvl="0">
              <a:spcBef>
                <a:spcPts val="0"/>
              </a:spcBef>
              <a:buNone/>
            </a:pPr>
            <a:r>
              <a:rPr lang="en"/>
              <a:t>Answer: (3) </a:t>
            </a:r>
          </a:p>
          <a:p>
            <a:pPr lvl="0">
              <a:spcBef>
                <a:spcPts val="0"/>
              </a:spcBef>
              <a:buNone/>
            </a:pPr>
            <a:endParaRPr/>
          </a:p>
          <a:p>
            <a:pPr lvl="0">
              <a:spcBef>
                <a:spcPts val="0"/>
              </a:spcBef>
              <a:buNone/>
            </a:pPr>
            <a:r>
              <a:rPr lang="en"/>
              <a:t>Question: Who would like to talk a little more about the difference between git add and git commit before we keep moving on? (If yes, next slide. If no, back to printout)</a:t>
            </a:r>
          </a:p>
          <a:p>
            <a:pPr lvl="0">
              <a:spcBef>
                <a:spcPts val="0"/>
              </a:spcBef>
              <a:buNone/>
            </a:pPr>
            <a:endParaRPr/>
          </a:p>
          <a:p>
            <a:pPr lvl="0">
              <a:spcBef>
                <a:spcPts val="0"/>
              </a:spcBef>
              <a:buNone/>
            </a:pPr>
            <a:r>
              <a:rPr lang="en" b="1"/>
              <a:t>Next slide -&gt;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buChar char="●"/>
            </a:pPr>
            <a:r>
              <a:rPr lang="en" dirty="0"/>
              <a:t>You might think it’s a bit annoying to have to add your changes to a staging area, then commit them</a:t>
            </a:r>
          </a:p>
          <a:p>
            <a:pPr marL="457200" lvl="0" indent="-228600" rtl="0">
              <a:spcBef>
                <a:spcPts val="0"/>
              </a:spcBef>
              <a:buChar char="●"/>
            </a:pPr>
            <a:r>
              <a:rPr lang="en" dirty="0"/>
              <a:t>A commit represents a set of work, changes/additions/deletions of one to many files.</a:t>
            </a:r>
          </a:p>
          <a:p>
            <a:pPr marL="457200" lvl="0" indent="-228600" rtl="0">
              <a:spcBef>
                <a:spcPts val="0"/>
              </a:spcBef>
              <a:buChar char="●"/>
            </a:pPr>
            <a:r>
              <a:rPr lang="en" dirty="0"/>
              <a:t>Many times, you might find yourself touching several files as part of a change. Maybe you update a script and the documentation in a README, for example.</a:t>
            </a:r>
          </a:p>
          <a:p>
            <a:pPr marL="457200" lvl="0" indent="-228600" rtl="0">
              <a:spcBef>
                <a:spcPts val="0"/>
              </a:spcBef>
              <a:buChar char="●"/>
            </a:pPr>
            <a:r>
              <a:rPr lang="en" dirty="0"/>
              <a:t>Add files as you work on this, then when everything is ready, you can review (using our favorite </a:t>
            </a:r>
            <a:r>
              <a:rPr lang="en" dirty="0" err="1"/>
              <a:t>git</a:t>
            </a:r>
            <a:r>
              <a:rPr lang="en" dirty="0"/>
              <a:t> status) and then commit</a:t>
            </a:r>
          </a:p>
          <a:p>
            <a:pPr marL="457200" lvl="0" indent="-228600" rtl="0">
              <a:spcBef>
                <a:spcPts val="0"/>
              </a:spcBef>
              <a:buChar char="●"/>
            </a:pPr>
            <a:r>
              <a:rPr lang="en" dirty="0"/>
              <a:t>Shopping cart metaphor. Your staging area is the shopping cart. You walk the aisles in the store and grab what you need for the dinner you’re making tonight. But at the end of all that shopping, you checkout once for everything</a:t>
            </a:r>
          </a:p>
          <a:p>
            <a:pPr marL="457200" lvl="0" indent="-228600" rtl="0">
              <a:spcBef>
                <a:spcPts val="0"/>
              </a:spcBef>
              <a:buChar char="●"/>
            </a:pPr>
            <a:r>
              <a:rPr lang="en" dirty="0"/>
              <a:t>Also lets you catch mistakes and fix them, or make additional changes, before you commit</a:t>
            </a:r>
          </a:p>
          <a:p>
            <a:pPr lvl="0" rtl="0">
              <a:spcBef>
                <a:spcPts val="0"/>
              </a:spcBef>
              <a:buNone/>
            </a:pPr>
            <a:endParaRPr dirty="0"/>
          </a:p>
          <a:p>
            <a:pPr lvl="0" rtl="0">
              <a:spcBef>
                <a:spcPts val="0"/>
              </a:spcBef>
              <a:buNone/>
            </a:pPr>
            <a:r>
              <a:rPr lang="en" b="1" dirty="0"/>
              <a:t>Let’s look at another example with multiple files (next slide)</a:t>
            </a:r>
          </a:p>
          <a:p>
            <a:pPr lvl="0">
              <a:spcBef>
                <a:spcPts val="0"/>
              </a:spcBef>
              <a:buNone/>
            </a:pPr>
            <a:endParaRPr b="1"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buChar char="●"/>
            </a:pPr>
            <a:r>
              <a:rPr lang="en"/>
              <a:t>Explain this in time sequence. I might edit and add file 1 this morning, sit through a git class, then come back and add file 2 later</a:t>
            </a:r>
          </a:p>
          <a:p>
            <a:pPr marL="457200" lvl="0" indent="-228600" rtl="0">
              <a:spcBef>
                <a:spcPts val="0"/>
              </a:spcBef>
              <a:buChar char="●"/>
            </a:pPr>
            <a:r>
              <a:rPr lang="en"/>
              <a:t>Then, when I’m ready, I can commit</a:t>
            </a:r>
          </a:p>
          <a:p>
            <a:pPr lvl="0" rtl="0">
              <a:spcBef>
                <a:spcPts val="0"/>
              </a:spcBef>
              <a:buNone/>
            </a:pPr>
            <a:endParaRPr/>
          </a:p>
          <a:p>
            <a:pPr lvl="0">
              <a:spcBef>
                <a:spcPts val="0"/>
              </a:spcBef>
              <a:buNone/>
            </a:pPr>
            <a:r>
              <a:rPr lang="en" b="1"/>
              <a:t>QUESTIONS?</a:t>
            </a:r>
          </a:p>
          <a:p>
            <a:pPr lvl="0">
              <a:spcBef>
                <a:spcPts val="0"/>
              </a:spcBef>
              <a:buNone/>
            </a:pPr>
            <a:endParaRPr b="1"/>
          </a:p>
          <a:p>
            <a:pPr lvl="0">
              <a:spcBef>
                <a:spcPts val="0"/>
              </a:spcBef>
              <a:buNone/>
            </a:pPr>
            <a:r>
              <a:rPr lang="en" b="1"/>
              <a:t>Back to Notes -&gt; (Let’s watch staging area line)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Green </a:t>
            </a:r>
            <a:r>
              <a:rPr lang="en" dirty="0" err="1"/>
              <a:t>stickies</a:t>
            </a:r>
            <a:r>
              <a:rPr lang="en" dirty="0"/>
              <a:t> when you’re done. Red if you need help from a TA.</a:t>
            </a:r>
          </a:p>
          <a:p>
            <a:pPr lvl="0">
              <a:spcBef>
                <a:spcPts val="0"/>
              </a:spcBef>
              <a:buNone/>
            </a:pPr>
            <a:endParaRPr dirty="0"/>
          </a:p>
          <a:p>
            <a:pPr lvl="0">
              <a:spcBef>
                <a:spcPts val="0"/>
              </a:spcBef>
              <a:buNone/>
            </a:pPr>
            <a:r>
              <a:rPr lang="en" b="1" i="1" dirty="0"/>
              <a:t>BREAK?</a:t>
            </a:r>
          </a:p>
          <a:p>
            <a:pPr lvl="0">
              <a:spcBef>
                <a:spcPts val="0"/>
              </a:spcBef>
              <a:buNone/>
            </a:pPr>
            <a:endParaRPr dirty="0"/>
          </a:p>
          <a:p>
            <a:pPr lvl="0" rtl="0">
              <a:spcBef>
                <a:spcPts val="0"/>
              </a:spcBef>
              <a:buNone/>
            </a:pPr>
            <a:r>
              <a:rPr lang="en" dirty="0"/>
              <a:t>Back to notes (</a:t>
            </a:r>
            <a:r>
              <a:rPr lang="en" b="1" dirty="0"/>
              <a:t>Exploring History)</a:t>
            </a:r>
            <a:r>
              <a:rPr lang="en" dirty="0"/>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Which commands below will let you recover the last committed version of her Python script called data_cruncher.py?</a:t>
            </a:r>
          </a:p>
          <a:p>
            <a:pPr lvl="0">
              <a:spcBef>
                <a:spcPts val="0"/>
              </a:spcBef>
              <a:buClr>
                <a:srgbClr val="000000"/>
              </a:buClr>
              <a:buSzPct val="100000"/>
              <a:buFont typeface="Arial"/>
              <a:buNone/>
            </a:pPr>
            <a:endParaRPr/>
          </a:p>
          <a:p>
            <a:pPr lvl="0">
              <a:spcBef>
                <a:spcPts val="0"/>
              </a:spcBef>
              <a:buNone/>
            </a:pPr>
            <a:r>
              <a:rPr lang="en"/>
              <a:t>If you don’t know immediately, or aren’t sure please take the time to simulate this yourself in a separate directory. When you’re done and think you have the answer, please use your green sticky.</a:t>
            </a:r>
          </a:p>
          <a:p>
            <a:pPr lvl="0">
              <a:spcBef>
                <a:spcPts val="0"/>
              </a:spcBef>
              <a:buNone/>
            </a:pPr>
            <a:endParaRPr/>
          </a:p>
          <a:p>
            <a:pPr lvl="0">
              <a:spcBef>
                <a:spcPts val="0"/>
              </a:spcBef>
              <a:buNone/>
            </a:pPr>
            <a:r>
              <a:rPr lang="en"/>
              <a:t>Answer: 5 (2 and 4)</a:t>
            </a:r>
          </a:p>
          <a:p>
            <a:pPr lvl="0">
              <a:spcBef>
                <a:spcPts val="0"/>
              </a:spcBef>
              <a:buNone/>
            </a:pPr>
            <a:endParaRPr b="1"/>
          </a:p>
          <a:p>
            <a:pPr lvl="0" rtl="0">
              <a:spcBef>
                <a:spcPts val="0"/>
              </a:spcBef>
              <a:buNone/>
            </a:pPr>
            <a:r>
              <a:rPr lang="en" b="1"/>
              <a:t>Let’s look at a visual of history (next slide)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solidFill>
                  <a:schemeClr val="dk1"/>
                </a:solidFill>
              </a:rPr>
              <a:t>It’s important to remember that we must use the commit number that identifies the state of the repository </a:t>
            </a:r>
            <a:r>
              <a:rPr lang="en" b="1" i="1">
                <a:solidFill>
                  <a:schemeClr val="dk1"/>
                </a:solidFill>
              </a:rPr>
              <a:t>before</a:t>
            </a:r>
            <a:r>
              <a:rPr lang="en">
                <a:solidFill>
                  <a:schemeClr val="dk1"/>
                </a:solidFill>
              </a:rPr>
              <a:t> the change we’re trying to undo. Otherwise, you’ll have to manually undo (or retype) the change, which defeats the purpose.</a:t>
            </a:r>
          </a:p>
          <a:p>
            <a:pPr lvl="0">
              <a:spcBef>
                <a:spcPts val="0"/>
              </a:spcBef>
              <a:buNone/>
            </a:pPr>
            <a:endParaRPr>
              <a:solidFill>
                <a:schemeClr val="dk1"/>
              </a:solidFill>
            </a:endParaRPr>
          </a:p>
          <a:p>
            <a:pPr lvl="0">
              <a:spcBef>
                <a:spcPts val="0"/>
              </a:spcBef>
              <a:buNone/>
            </a:pPr>
            <a:r>
              <a:rPr lang="en">
                <a:solidFill>
                  <a:schemeClr val="dk1"/>
                </a:solidFill>
              </a:rPr>
              <a:t>A common mistake is to use the number of the commit in which we made the change we’re trying to get rid of. In the example below, we want to retrieve the state from before the most recent commit (HEAD~1), which is commit f22b25e. So we can use HEAD~1 (which I would generally recommend) or checkout using the short key.</a:t>
            </a:r>
          </a:p>
          <a:p>
            <a:pPr lvl="0">
              <a:spcBef>
                <a:spcPts val="0"/>
              </a:spcBef>
              <a:buNone/>
            </a:pPr>
            <a:endParaRPr>
              <a:solidFill>
                <a:schemeClr val="dk1"/>
              </a:solidFill>
            </a:endParaRPr>
          </a:p>
          <a:p>
            <a:pPr lvl="0">
              <a:spcBef>
                <a:spcPts val="0"/>
              </a:spcBef>
              <a:buClr>
                <a:schemeClr val="dk1"/>
              </a:buClr>
              <a:buSzPct val="100000"/>
              <a:buFont typeface="Arial"/>
              <a:buNone/>
            </a:pPr>
            <a:r>
              <a:rPr lang="en" b="1">
                <a:solidFill>
                  <a:schemeClr val="dk1"/>
                </a:solidFill>
              </a:rPr>
              <a:t>Back to Notes (Remotes in Github!</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Our local repository still contains our work on basics.md, but the remote repository on Github doesn’t contain any files yet</a:t>
            </a:r>
          </a:p>
          <a:p>
            <a:pPr lvl="0">
              <a:spcBef>
                <a:spcPts val="0"/>
              </a:spcBef>
              <a:buNone/>
            </a:pPr>
            <a:endParaRPr/>
          </a:p>
          <a:p>
            <a:pPr lvl="0">
              <a:spcBef>
                <a:spcPts val="0"/>
              </a:spcBef>
              <a:buNone/>
            </a:pPr>
            <a:r>
              <a:rPr lang="en"/>
              <a:t>We have the remote setup, but we haven’t actually sent any content to our remote repository. Let’s do that now</a:t>
            </a:r>
          </a:p>
          <a:p>
            <a:pPr lvl="0">
              <a:spcBef>
                <a:spcPts val="0"/>
              </a:spcBef>
              <a:buNone/>
            </a:pPr>
            <a:endParaRPr/>
          </a:p>
          <a:p>
            <a:pPr lvl="0">
              <a:spcBef>
                <a:spcPts val="0"/>
              </a:spcBef>
              <a:buNone/>
            </a:pPr>
            <a:r>
              <a:rPr lang="en" b="1"/>
              <a:t>Back to notes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Our local and remote repositories are now in the same state. Our remote ‘origin’ Github repository has a complete copy of our local repository.</a:t>
            </a:r>
          </a:p>
          <a:p>
            <a:pPr lvl="0">
              <a:spcBef>
                <a:spcPts val="0"/>
              </a:spcBef>
              <a:buNone/>
            </a:pPr>
            <a:endParaRPr/>
          </a:p>
          <a:p>
            <a:pPr lvl="0">
              <a:spcBef>
                <a:spcPts val="0"/>
              </a:spcBef>
              <a:buNone/>
            </a:pPr>
            <a:r>
              <a:rPr lang="en" b="1"/>
              <a:t>Back to notes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b="1"/>
              <a:t>Maybe skip this if time is running short</a:t>
            </a:r>
          </a:p>
          <a:p>
            <a:pPr lvl="0" rtl="0">
              <a:spcBef>
                <a:spcPts val="0"/>
              </a:spcBef>
              <a:buNone/>
            </a:pPr>
            <a:endParaRPr/>
          </a:p>
          <a:p>
            <a:pPr marL="457200" lvl="0" indent="-228600" rtl="0">
              <a:spcBef>
                <a:spcPts val="0"/>
              </a:spcBef>
              <a:buAutoNum type="arabicPeriod"/>
            </a:pPr>
            <a:r>
              <a:rPr lang="en"/>
              <a:t>Copy the SHA1 unique ID, View the complete commit with changes, See the entire repository at that specific commit</a:t>
            </a:r>
          </a:p>
          <a:p>
            <a:pPr marL="457200" lvl="0" indent="-228600" rtl="0">
              <a:spcBef>
                <a:spcPts val="0"/>
              </a:spcBef>
              <a:buAutoNum type="arabicPeriod"/>
            </a:pPr>
            <a:r>
              <a:rPr lang="en"/>
              <a:t>a) git rev-parse HEAD (HEAD~1, etc.). To copy to clipboard you can | pbcopy (mac) or | clip (windows)</a:t>
            </a:r>
          </a:p>
          <a:p>
            <a:pPr marL="457200" lvl="0" indent="-228600" rtl="0">
              <a:spcBef>
                <a:spcPts val="0"/>
              </a:spcBef>
              <a:buAutoNum type="arabicPeriod"/>
            </a:pPr>
            <a:r>
              <a:rPr lang="en"/>
              <a:t>b) git diff HEAD..HEAD~1</a:t>
            </a:r>
          </a:p>
          <a:p>
            <a:pPr marL="457200" lvl="0" indent="-228600" rtl="0">
              <a:spcBef>
                <a:spcPts val="0"/>
              </a:spcBef>
              <a:buAutoNum type="arabicPeriod"/>
            </a:pPr>
            <a:r>
              <a:rPr lang="en"/>
              <a:t>b) git checkout commit_id (HEAD~X). Then go back via git checkout master (or original branch)</a:t>
            </a:r>
          </a:p>
          <a:p>
            <a:pPr lvl="0" rtl="0">
              <a:spcBef>
                <a:spcPts val="0"/>
              </a:spcBef>
              <a:buNone/>
            </a:pPr>
            <a:endParaRPr/>
          </a:p>
          <a:p>
            <a:pPr lvl="0">
              <a:spcBef>
                <a:spcPts val="0"/>
              </a:spcBef>
              <a:buNone/>
            </a:pPr>
            <a:r>
              <a:rPr lang="en" b="1"/>
              <a:t>There is also an advanced version of the shell commands that we can explore at the end if folks are interested. Involved traversing the git repository itself. Remind me!</a:t>
            </a:r>
          </a:p>
          <a:p>
            <a:pPr marL="457200" lvl="0" indent="-228600" rtl="0">
              <a:spcBef>
                <a:spcPts val="0"/>
              </a:spcBef>
              <a:buAutoNum type="arabicPeriod"/>
            </a:pPr>
            <a:r>
              <a:rPr lang="en"/>
              <a:t>git cat-file &lt;first seven of commit&gt; (actual commit stored, pointer to tree (hierarchy) and parent (directed acyclic graph, so this is the pointer to previous version). Merged commit has 2 parents!</a:t>
            </a:r>
          </a:p>
          <a:p>
            <a:pPr marL="457200" lvl="0" indent="-228600" rtl="0">
              <a:spcBef>
                <a:spcPts val="0"/>
              </a:spcBef>
              <a:buAutoNum type="arabicPeriod"/>
            </a:pPr>
            <a:r>
              <a:rPr lang="en"/>
              <a:t>Git ls-tree &lt;first seven of tree from object cat-file&gt; - this is the content</a:t>
            </a:r>
          </a:p>
          <a:p>
            <a:pPr marL="457200" lvl="0" indent="-228600" rtl="0">
              <a:spcBef>
                <a:spcPts val="0"/>
              </a:spcBef>
              <a:buAutoNum type="arabicPeriod"/>
            </a:pPr>
            <a:r>
              <a:rPr lang="en"/>
              <a:t>Git cat-file &lt;first seven of blog from blob in ls-tree&gt; - actual file content</a:t>
            </a:r>
          </a:p>
          <a:p>
            <a:pPr lvl="0" rtl="0">
              <a:spcBef>
                <a:spcPts val="0"/>
              </a:spcBef>
              <a:buNone/>
            </a:pPr>
            <a:endParaRPr b="1"/>
          </a:p>
          <a:p>
            <a:pPr lvl="0">
              <a:spcBef>
                <a:spcPts val="0"/>
              </a:spcBef>
              <a:buNone/>
            </a:pPr>
            <a:r>
              <a:rPr lang="en" b="1"/>
              <a:t>Next slide -&gt;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Commit records changes to the local repository.</a:t>
            </a:r>
          </a:p>
          <a:p>
            <a:pPr lvl="0">
              <a:spcBef>
                <a:spcPts val="0"/>
              </a:spcBef>
              <a:buNone/>
            </a:pPr>
            <a:r>
              <a:rPr lang="en"/>
              <a:t>Push updates a remote (non-local) repository with your commit(s).</a:t>
            </a:r>
          </a:p>
          <a:p>
            <a:pPr lvl="0">
              <a:spcBef>
                <a:spcPts val="0"/>
              </a:spcBef>
              <a:buNone/>
            </a:pPr>
            <a:endParaRPr/>
          </a:p>
          <a:p>
            <a:pPr lvl="0">
              <a:spcBef>
                <a:spcPts val="0"/>
              </a:spcBef>
              <a:buNone/>
            </a:pPr>
            <a:r>
              <a:rPr lang="en" b="1"/>
              <a:t>Back to Notes (Collaborating) -&gt;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Does anyone NOT have git installed and a Github account?</a:t>
            </a:r>
          </a:p>
          <a:p>
            <a:pPr lvl="0">
              <a:spcBef>
                <a:spcPts val="0"/>
              </a:spcBef>
              <a:buNone/>
            </a:pPr>
            <a:endParaRPr/>
          </a:p>
          <a:p>
            <a:pPr lvl="0">
              <a:spcBef>
                <a:spcPts val="0"/>
              </a:spcBef>
              <a:buNone/>
            </a:pPr>
            <a:r>
              <a:rPr lang="en"/>
              <a:t>Sticky Notes: Yellow = good! Pink = HELP!</a:t>
            </a:r>
          </a:p>
          <a:p>
            <a:pPr lvl="0">
              <a:spcBef>
                <a:spcPts val="0"/>
              </a:spcBef>
              <a:buNone/>
            </a:pPr>
            <a:endParaRPr/>
          </a:p>
          <a:p>
            <a:pPr lvl="0">
              <a:spcBef>
                <a:spcPts val="0"/>
              </a:spcBef>
              <a:buNone/>
            </a:pPr>
            <a:r>
              <a:rPr lang="en"/>
              <a:t>Please ask general questions at any time. However, if you’re stuck on something with an exercise or command, please try and get the attention of a helper.</a:t>
            </a:r>
          </a:p>
          <a:p>
            <a:pPr lvl="0">
              <a:spcBef>
                <a:spcPts val="0"/>
              </a:spcBef>
              <a:buNone/>
            </a:pPr>
            <a:endParaRPr b="1"/>
          </a:p>
          <a:p>
            <a:pPr lvl="0">
              <a:spcBef>
                <a:spcPts val="0"/>
              </a:spcBef>
              <a:buNone/>
            </a:pPr>
            <a:r>
              <a:rPr lang="en" b="1"/>
              <a:t>Next slide -&gt;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buAutoNum type="arabicPeriod"/>
            </a:pPr>
            <a:r>
              <a:rPr lang="en"/>
              <a:t>Shell : quick version: git pull. Long version: git fetch origin, git diff HEAD origin/master </a:t>
            </a:r>
          </a:p>
          <a:p>
            <a:pPr marL="457200" lvl="0" indent="-228600" rtl="0">
              <a:spcBef>
                <a:spcPts val="0"/>
              </a:spcBef>
              <a:buAutoNum type="arabicPeriod"/>
            </a:pPr>
            <a:r>
              <a:rPr lang="en"/>
              <a:t>Github : Depends. Can look at commits log and look back to your last commit in repo. Other ideas from TA’s?</a:t>
            </a:r>
          </a:p>
          <a:p>
            <a:pPr lvl="0" rtl="0">
              <a:spcBef>
                <a:spcPts val="0"/>
              </a:spcBef>
              <a:buNone/>
            </a:pPr>
            <a:endParaRPr/>
          </a:p>
          <a:p>
            <a:pPr lvl="0" rtl="0">
              <a:spcBef>
                <a:spcPts val="0"/>
              </a:spcBef>
              <a:buNone/>
            </a:pPr>
            <a:r>
              <a:rPr lang="en" b="1"/>
              <a:t>Back to notes “Comment changes in Github”</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b="1"/>
              <a:t>Next slide -&gt;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Do a little research as a team. Mark your stickies green when you have an answer.</a:t>
            </a:r>
          </a:p>
          <a:p>
            <a:pPr lvl="0">
              <a:spcBef>
                <a:spcPts val="0"/>
              </a:spcBef>
              <a:buNone/>
            </a:pPr>
            <a:endParaRPr/>
          </a:p>
          <a:p>
            <a:pPr lvl="0">
              <a:spcBef>
                <a:spcPts val="0"/>
              </a:spcBef>
              <a:buNone/>
            </a:pPr>
            <a:r>
              <a:rPr lang="en"/>
              <a:t>Git actually can do diffing on binary files. As a general rule, you’ll likely end up picking the file you want, rather than actually resolving “merge conflicts”</a:t>
            </a:r>
          </a:p>
          <a:p>
            <a:pPr lvl="0">
              <a:spcBef>
                <a:spcPts val="0"/>
              </a:spcBef>
              <a:buNone/>
            </a:pPr>
            <a:endParaRPr/>
          </a:p>
          <a:p>
            <a:pPr lvl="0">
              <a:spcBef>
                <a:spcPts val="0"/>
              </a:spcBef>
              <a:buNone/>
            </a:pPr>
            <a:r>
              <a:rPr lang="en"/>
              <a:t>That said, let’s look at what Github is doing with image diffing: </a:t>
            </a:r>
            <a:r>
              <a:rPr lang="en" u="sng">
                <a:solidFill>
                  <a:schemeClr val="hlink"/>
                </a:solidFill>
                <a:hlinkClick r:id="rId3"/>
              </a:rPr>
              <a:t>https://help.github.com/categories/working-with-non-code-files/</a:t>
            </a:r>
            <a:r>
              <a:rPr lang="en"/>
              <a:t> </a:t>
            </a:r>
          </a:p>
          <a:p>
            <a:pPr lvl="0">
              <a:spcBef>
                <a:spcPts val="0"/>
              </a:spcBef>
              <a:buNone/>
            </a:pPr>
            <a:endParaRPr/>
          </a:p>
          <a:p>
            <a:pPr lvl="0">
              <a:spcBef>
                <a:spcPts val="0"/>
              </a:spcBef>
              <a:buNone/>
            </a:pPr>
            <a:r>
              <a:rPr lang="en"/>
              <a:t>It’s safe to say additional filetypes will follow as they gain enough traction. My personal dream is to see this for CSV files!</a:t>
            </a:r>
          </a:p>
          <a:p>
            <a:pPr lvl="0">
              <a:spcBef>
                <a:spcPts val="0"/>
              </a:spcBef>
              <a:buNone/>
            </a:pPr>
            <a:endParaRPr/>
          </a:p>
          <a:p>
            <a:pPr lvl="0">
              <a:spcBef>
                <a:spcPts val="0"/>
              </a:spcBef>
              <a:buNone/>
            </a:pPr>
            <a:r>
              <a:rPr lang="en" b="1"/>
              <a:t>If done, go to </a:t>
            </a:r>
            <a:r>
              <a:rPr lang="en" b="1" u="sng">
                <a:solidFill>
                  <a:schemeClr val="hlink"/>
                </a:solidFill>
                <a:hlinkClick r:id="rId4"/>
              </a:rPr>
              <a:t>http://swcarpentry.github.io/git-novice/10-open.html</a:t>
            </a:r>
            <a:r>
              <a:rPr lang="en" b="1"/>
              <a:t> and have them read </a:t>
            </a:r>
            <a:r>
              <a:rPr lang="en" b="1" u="sng">
                <a:solidFill>
                  <a:schemeClr val="hlink"/>
                </a:solidFill>
                <a:hlinkClick r:id="rId5"/>
              </a:rPr>
              <a:t>https://guides.github.com/activities/citable-code/</a:t>
            </a:r>
            <a:r>
              <a:rPr lang="en" b="1"/>
              <a:t> </a:t>
            </a:r>
          </a:p>
          <a:p>
            <a:pPr lvl="0">
              <a:spcBef>
                <a:spcPts val="0"/>
              </a:spcBef>
              <a:buNone/>
            </a:pPr>
            <a:r>
              <a:rPr lang="en" b="1"/>
              <a:t>Then just follow other lessons as time allows via swcarpentry site (license, citation, hosting) ( I will be doing a talk at Campus LISA with Bill Decker about Licenses for open source content</a:t>
            </a:r>
          </a:p>
          <a:p>
            <a:pPr lvl="0">
              <a:spcBef>
                <a:spcPts val="0"/>
              </a:spcBef>
              <a:buNone/>
            </a:pPr>
            <a:endParaRPr b="1"/>
          </a:p>
          <a:p>
            <a:pPr lvl="0">
              <a:spcBef>
                <a:spcPts val="0"/>
              </a:spcBef>
              <a:buNone/>
            </a:pPr>
            <a:r>
              <a:rPr lang="en" b="1"/>
              <a:t>IF get past all that, do a demo of forking a repo (have a student fork my plants repo), then making a change and doing a PR</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What can you all think of that might benefit from using version control, specifically using git and Github?</a:t>
            </a:r>
          </a:p>
          <a:p>
            <a:pPr lvl="0">
              <a:spcBef>
                <a:spcPts val="0"/>
              </a:spcBef>
              <a:buNone/>
            </a:pPr>
            <a:endParaRPr/>
          </a:p>
          <a:p>
            <a:pPr lvl="0">
              <a:spcBef>
                <a:spcPts val="0"/>
              </a:spcBef>
              <a:buNone/>
            </a:pPr>
            <a:r>
              <a:rPr lang="en"/>
              <a:t>Here are some of the things we’re using it for now at the Library as well as some other ideas I’ve seen.</a:t>
            </a:r>
          </a:p>
          <a:p>
            <a:pPr lvl="0">
              <a:spcBef>
                <a:spcPts val="0"/>
              </a:spcBef>
              <a:buNone/>
            </a:pPr>
            <a:endParaRPr/>
          </a:p>
          <a:p>
            <a:pPr lvl="0">
              <a:spcBef>
                <a:spcPts val="0"/>
              </a:spcBef>
              <a:buNone/>
            </a:pPr>
            <a:r>
              <a:rPr lang="en"/>
              <a:t>a few other examples of non-programmer related uses came up here recently: a journal is using it for the editorial process and, if I remember correctly, some government agency is using it to collect feedback on the text of proposed revision to some regulation (or something)</a:t>
            </a:r>
          </a:p>
          <a:p>
            <a:pPr lvl="0">
              <a:spcBef>
                <a:spcPts val="0"/>
              </a:spcBef>
              <a:buNone/>
            </a:pPr>
            <a:endParaRPr/>
          </a:p>
          <a:p>
            <a:pPr lvl="0">
              <a:spcBef>
                <a:spcPts val="0"/>
              </a:spcBef>
              <a:buNone/>
            </a:pPr>
            <a:r>
              <a:rPr lang="en"/>
              <a:t>Github has a built in ticketing system as well and recently introduced Github Projects. Now you can create your own project board, manage the state of your tickets, etc.</a:t>
            </a:r>
          </a:p>
          <a:p>
            <a:pPr lvl="0">
              <a:spcBef>
                <a:spcPts val="0"/>
              </a:spcBef>
              <a:buNone/>
            </a:pPr>
            <a:endParaRPr/>
          </a:p>
          <a:p>
            <a:pPr lvl="0">
              <a:spcBef>
                <a:spcPts val="0"/>
              </a:spcBef>
              <a:buNone/>
            </a:pPr>
            <a:r>
              <a:rPr lang="en">
                <a:solidFill>
                  <a:schemeClr val="dk1"/>
                </a:solidFill>
              </a:rPr>
              <a:t>UCSB - using it to track changes to their metadata of their digital collections and triggers ingest and updates.</a:t>
            </a:r>
          </a:p>
          <a:p>
            <a:pPr lvl="0">
              <a:spcBef>
                <a:spcPts val="0"/>
              </a:spcBef>
              <a:buNone/>
            </a:pPr>
            <a:endParaRPr/>
          </a:p>
          <a:p>
            <a:pPr lvl="0">
              <a:spcBef>
                <a:spcPts val="0"/>
              </a:spcBef>
              <a:buNone/>
            </a:pPr>
            <a:r>
              <a:rPr lang="en"/>
              <a:t>Government agencies at the national, state, and local level use GitHub to share and collaborate. Some of this is code, documentation, surveys, websites.</a:t>
            </a:r>
          </a:p>
          <a:p>
            <a:pPr lvl="0">
              <a:spcBef>
                <a:spcPts val="0"/>
              </a:spcBef>
              <a:buNone/>
            </a:pPr>
            <a:endParaRPr/>
          </a:p>
          <a:p>
            <a:pPr lvl="0">
              <a:spcBef>
                <a:spcPts val="0"/>
              </a:spcBef>
              <a:buNone/>
            </a:pPr>
            <a:r>
              <a:rPr lang="en" i="1">
                <a:solidFill>
                  <a:schemeClr val="dk1"/>
                </a:solidFill>
              </a:rPr>
              <a:t>The Programming Historian</a:t>
            </a:r>
            <a:r>
              <a:rPr lang="en">
                <a:solidFill>
                  <a:schemeClr val="dk1"/>
                </a:solidFill>
              </a:rPr>
              <a:t> offers novice-friendly, peer-reviewed tutorials that help humanists learn a wide range of digital tools, techniques, and workflows to facilitate their research.</a:t>
            </a:r>
          </a:p>
          <a:p>
            <a:pPr lvl="0">
              <a:spcBef>
                <a:spcPts val="0"/>
              </a:spcBef>
              <a:buNone/>
            </a:pPr>
            <a:endParaRPr>
              <a:solidFill>
                <a:schemeClr val="dk1"/>
              </a:solidFill>
            </a:endParaRPr>
          </a:p>
          <a:p>
            <a:pPr lvl="0">
              <a:spcBef>
                <a:spcPts val="0"/>
              </a:spcBef>
              <a:buNone/>
            </a:pPr>
            <a:r>
              <a:rPr lang="en" b="1" i="1">
                <a:solidFill>
                  <a:schemeClr val="dk1"/>
                </a:solidFill>
              </a:rPr>
              <a:t>Next Slide -&gt;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b="1" i="1">
                <a:solidFill>
                  <a:schemeClr val="dk1"/>
                </a:solidFill>
              </a:rPr>
              <a:t>IF TIME PERMITS: BREAK INTO GROUPS</a:t>
            </a:r>
          </a:p>
          <a:p>
            <a:pPr lvl="0">
              <a:spcBef>
                <a:spcPts val="0"/>
              </a:spcBef>
              <a:buNone/>
            </a:pPr>
            <a:endParaRPr>
              <a:solidFill>
                <a:schemeClr val="dk1"/>
              </a:solidFill>
            </a:endParaRPr>
          </a:p>
          <a:p>
            <a:pPr lvl="0">
              <a:spcBef>
                <a:spcPts val="0"/>
              </a:spcBef>
              <a:buNone/>
            </a:pPr>
            <a:r>
              <a:rPr lang="en">
                <a:solidFill>
                  <a:schemeClr val="dk1"/>
                </a:solidFill>
              </a:rPr>
              <a:t>(identify a possible use of Github/Git at work and one thing about Git or version control you still have a question about). We’ll read as a class.</a:t>
            </a:r>
          </a:p>
          <a:p>
            <a:pPr lvl="0">
              <a:spcBef>
                <a:spcPts val="0"/>
              </a:spcBef>
              <a:buNone/>
            </a:pPr>
            <a:endParaRPr>
              <a:solidFill>
                <a:schemeClr val="dk1"/>
              </a:solidFill>
            </a:endParaRPr>
          </a:p>
          <a:p>
            <a:pPr lvl="0">
              <a:spcBef>
                <a:spcPts val="0"/>
              </a:spcBef>
              <a:buNone/>
            </a:pPr>
            <a:r>
              <a:rPr lang="en">
                <a:solidFill>
                  <a:schemeClr val="dk1"/>
                </a:solidFill>
              </a:rPr>
              <a:t>10 minutes?</a:t>
            </a:r>
          </a:p>
          <a:p>
            <a:pPr lvl="0">
              <a:spcBef>
                <a:spcPts val="0"/>
              </a:spcBef>
              <a:buNone/>
            </a:pPr>
            <a:endParaRPr>
              <a:solidFill>
                <a:schemeClr val="dk1"/>
              </a:solidFill>
            </a:endParaRPr>
          </a:p>
          <a:p>
            <a:pPr lvl="0">
              <a:spcBef>
                <a:spcPts val="0"/>
              </a:spcBef>
              <a:buNone/>
            </a:pPr>
            <a:r>
              <a:rPr lang="en">
                <a:solidFill>
                  <a:schemeClr val="dk1"/>
                </a:solidFill>
              </a:rPr>
              <a:t>Go around and read. </a:t>
            </a:r>
          </a:p>
          <a:p>
            <a:pPr lvl="0">
              <a:spcBef>
                <a:spcPts val="0"/>
              </a:spcBef>
              <a:buNone/>
            </a:pPr>
            <a:endParaRPr>
              <a:solidFill>
                <a:schemeClr val="dk1"/>
              </a:solidFill>
            </a:endParaRPr>
          </a:p>
          <a:p>
            <a:pPr lvl="0">
              <a:spcBef>
                <a:spcPts val="0"/>
              </a:spcBef>
              <a:buClr>
                <a:schemeClr val="dk1"/>
              </a:buClr>
              <a:buSzPct val="100000"/>
              <a:buFont typeface="Arial"/>
              <a:buNone/>
            </a:pPr>
            <a:r>
              <a:rPr lang="en">
                <a:solidFill>
                  <a:schemeClr val="dk1"/>
                </a:solidFill>
              </a:rPr>
              <a:t>If I can answer Git question, I will, if not, I’ll follow up after class with pointers in the notes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 name="Shape 2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In this class, we’ve taught you the core basic usage of git on the command line, since the rest of the work we’re doing is primarily in a command line workflow.</a:t>
            </a:r>
          </a:p>
          <a:p>
            <a:pPr lvl="0">
              <a:spcBef>
                <a:spcPts val="0"/>
              </a:spcBef>
              <a:buNone/>
            </a:pPr>
            <a:endParaRPr/>
          </a:p>
          <a:p>
            <a:pPr lvl="0">
              <a:spcBef>
                <a:spcPts val="0"/>
              </a:spcBef>
              <a:buNone/>
            </a:pPr>
            <a:r>
              <a:rPr lang="en"/>
              <a:t>That said, I know many of you do not use the command line on a daily basis, though hopefully you will consider it more going forward.</a:t>
            </a:r>
          </a:p>
          <a:p>
            <a:pPr lvl="0">
              <a:spcBef>
                <a:spcPts val="0"/>
              </a:spcBef>
              <a:buNone/>
            </a:pPr>
            <a:endParaRPr/>
          </a:p>
          <a:p>
            <a:pPr lvl="0">
              <a:spcBef>
                <a:spcPts val="0"/>
              </a:spcBef>
              <a:buNone/>
            </a:pPr>
            <a:r>
              <a:rPr lang="en"/>
              <a:t>There are more user-friendly desktop client applications that you can use instead of the command line. </a:t>
            </a:r>
          </a:p>
          <a:p>
            <a:pPr lvl="0">
              <a:spcBef>
                <a:spcPts val="0"/>
              </a:spcBef>
              <a:buNone/>
            </a:pPr>
            <a:endParaRPr/>
          </a:p>
          <a:p>
            <a:pPr lvl="0">
              <a:spcBef>
                <a:spcPts val="0"/>
              </a:spcBef>
              <a:buNone/>
            </a:pPr>
            <a:r>
              <a:rPr lang="en"/>
              <a:t>Github Desktop is great if you’re working with Github, highly recommended.</a:t>
            </a:r>
          </a:p>
          <a:p>
            <a:pPr lvl="0">
              <a:spcBef>
                <a:spcPts val="0"/>
              </a:spcBef>
              <a:buNone/>
            </a:pPr>
            <a:endParaRPr/>
          </a:p>
          <a:p>
            <a:pPr lvl="0">
              <a:spcBef>
                <a:spcPts val="0"/>
              </a:spcBef>
              <a:buNone/>
            </a:pPr>
            <a:r>
              <a:rPr lang="en"/>
              <a:t>SourceTree is built by Atlassian. If you use their Stash product, you may decide you prefer SourceTree as there are some nice Stash integrations.</a:t>
            </a:r>
          </a:p>
          <a:p>
            <a:pPr lvl="0">
              <a:spcBef>
                <a:spcPts val="0"/>
              </a:spcBef>
              <a:buNone/>
            </a:pPr>
            <a:endParaRPr/>
          </a:p>
          <a:p>
            <a:pPr lvl="0">
              <a:spcBef>
                <a:spcPts val="0"/>
              </a:spcBef>
              <a:buNone/>
            </a:pPr>
            <a:r>
              <a:rPr lang="en"/>
              <a:t>Most editors also have some form of Git integration now as well. It’s worth looking to see if you have a favorite editor.</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9" name="Shape 20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So today we’re going to cover (read)</a:t>
            </a:r>
          </a:p>
          <a:p>
            <a:pPr lvl="0">
              <a:spcBef>
                <a:spcPts val="0"/>
              </a:spcBef>
              <a:buNone/>
            </a:pPr>
            <a:endParaRPr dirty="0"/>
          </a:p>
          <a:p>
            <a:pPr lvl="0">
              <a:spcBef>
                <a:spcPts val="0"/>
              </a:spcBef>
              <a:buNone/>
            </a:pPr>
            <a:r>
              <a:rPr lang="en" dirty="0"/>
              <a:t>First we’re going to discuss version control. </a:t>
            </a:r>
            <a:r>
              <a:rPr lang="en" dirty="0" err="1"/>
              <a:t>Git</a:t>
            </a:r>
            <a:r>
              <a:rPr lang="en" dirty="0"/>
              <a:t> is a free and open source distributed version control system. We all know what free means, and I suspect many of you have a sense of what open source means as well. But how about the distributed version control system part?</a:t>
            </a:r>
          </a:p>
          <a:p>
            <a:pPr lvl="0">
              <a:spcBef>
                <a:spcPts val="0"/>
              </a:spcBef>
              <a:buNone/>
            </a:pPr>
            <a:endParaRPr dirty="0"/>
          </a:p>
          <a:p>
            <a:pPr lvl="0">
              <a:spcBef>
                <a:spcPts val="0"/>
              </a:spcBef>
              <a:buNone/>
            </a:pPr>
            <a:r>
              <a:rPr lang="en" dirty="0"/>
              <a:t>Well, let’s first look at the kind of problem that version control systems were built to address, and then we’ll talk about what makes </a:t>
            </a:r>
            <a:r>
              <a:rPr lang="en" dirty="0" err="1"/>
              <a:t>Git</a:t>
            </a:r>
            <a:r>
              <a:rPr lang="en" dirty="0"/>
              <a:t> a distributed system</a:t>
            </a:r>
          </a:p>
          <a:p>
            <a:pPr lvl="0">
              <a:spcBef>
                <a:spcPts val="0"/>
              </a:spcBef>
              <a:buNone/>
            </a:pPr>
            <a:endParaRPr b="1" dirty="0"/>
          </a:p>
          <a:p>
            <a:pPr lvl="0">
              <a:spcBef>
                <a:spcPts val="0"/>
              </a:spcBef>
              <a:buNone/>
            </a:pPr>
            <a:r>
              <a:rPr lang="en" b="1" dirty="0"/>
              <a:t>Next slide -&gt;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Does this look familiar? Of course it does. We’ve all been subject, willingly and not, to this exercise.</a:t>
            </a:r>
          </a:p>
          <a:p>
            <a:pPr lvl="0" rtl="0">
              <a:spcBef>
                <a:spcPts val="0"/>
              </a:spcBef>
              <a:buNone/>
            </a:pPr>
            <a:r>
              <a:rPr lang="en" dirty="0"/>
              <a:t>You start off with good intentions, creating one document. But you need feedback, you have collaborators, or at some point you want to try out a new idea and make a copy of your document with that name.</a:t>
            </a:r>
          </a:p>
          <a:p>
            <a:pPr lvl="0" rtl="0">
              <a:spcBef>
                <a:spcPts val="0"/>
              </a:spcBef>
              <a:buNone/>
            </a:pPr>
            <a:endParaRPr dirty="0"/>
          </a:p>
          <a:p>
            <a:pPr lvl="0">
              <a:spcBef>
                <a:spcPts val="0"/>
              </a:spcBef>
              <a:buNone/>
            </a:pPr>
            <a:r>
              <a:rPr lang="en" dirty="0"/>
              <a:t>Automated version control can get you out of this situation by letting us work on the same file but create unique versions in which only the changes are stored. We’ll get into this more in a bit. But first you might be saying to yourself, but these idiots should have been using Microsoft track changes!</a:t>
            </a:r>
          </a:p>
          <a:p>
            <a:pPr lvl="0" rtl="0">
              <a:spcBef>
                <a:spcPts val="0"/>
              </a:spcBef>
              <a:buNone/>
            </a:pPr>
            <a:endParaRPr dirty="0"/>
          </a:p>
          <a:p>
            <a:pPr lvl="0">
              <a:spcBef>
                <a:spcPts val="0"/>
              </a:spcBef>
              <a:buNone/>
            </a:pPr>
            <a:r>
              <a:rPr lang="en" dirty="0"/>
              <a:t>Well, Microsoft Word does have track changes, but that’s just for Word documents, and I’ve seen plenty of examples where track change documents still get renamed by people. Google Docs does indeed have version history, but, again, you’re in a single </a:t>
            </a:r>
            <a:r>
              <a:rPr lang="en" dirty="0" err="1"/>
              <a:t>silo’d</a:t>
            </a:r>
            <a:r>
              <a:rPr lang="en" dirty="0"/>
              <a:t> context of Google Docs.</a:t>
            </a:r>
          </a:p>
          <a:p>
            <a:pPr lvl="0">
              <a:spcBef>
                <a:spcPts val="0"/>
              </a:spcBef>
              <a:buNone/>
            </a:pPr>
            <a:endParaRPr dirty="0"/>
          </a:p>
          <a:p>
            <a:pPr lvl="0" rtl="0">
              <a:spcBef>
                <a:spcPts val="0"/>
              </a:spcBef>
              <a:buNone/>
            </a:pPr>
            <a:r>
              <a:rPr lang="en" dirty="0"/>
              <a:t>A version control system is file agnostic. </a:t>
            </a:r>
          </a:p>
          <a:p>
            <a:pPr lvl="0" rtl="0">
              <a:spcBef>
                <a:spcPts val="0"/>
              </a:spcBef>
              <a:buNone/>
            </a:pPr>
            <a:endParaRPr dirty="0"/>
          </a:p>
          <a:p>
            <a:pPr lvl="0">
              <a:spcBef>
                <a:spcPts val="0"/>
              </a:spcBef>
              <a:buNone/>
            </a:pPr>
            <a:r>
              <a:rPr lang="en" dirty="0"/>
              <a:t>So, let’s take a closer look at how version control systems handle changes</a:t>
            </a:r>
          </a:p>
          <a:p>
            <a:pPr lvl="0">
              <a:spcBef>
                <a:spcPts val="0"/>
              </a:spcBef>
              <a:buNone/>
            </a:pPr>
            <a:endParaRPr dirty="0"/>
          </a:p>
          <a:p>
            <a:pPr lvl="0" rtl="0">
              <a:spcBef>
                <a:spcPts val="0"/>
              </a:spcBef>
              <a:buNone/>
            </a:pPr>
            <a:r>
              <a:rPr lang="en" b="1" dirty="0"/>
              <a:t>Next slide -&gt;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Version control systems start with a base version of the document and then save just the changes you made at each step of the way, as well as important metadata about those changes, such as who made them.</a:t>
            </a:r>
          </a:p>
          <a:p>
            <a:pPr lvl="0">
              <a:spcBef>
                <a:spcPts val="0"/>
              </a:spcBef>
              <a:buNone/>
            </a:pPr>
            <a:endParaRPr dirty="0"/>
          </a:p>
          <a:p>
            <a:pPr lvl="0">
              <a:spcBef>
                <a:spcPts val="0"/>
              </a:spcBef>
              <a:buNone/>
            </a:pPr>
            <a:r>
              <a:rPr lang="en" dirty="0"/>
              <a:t>You can think of it as a tape: if you rewind the tape and start at the base document, then you can play back each change and end up with your latest version. Contrast this with the kind of workflow we saw on the previous slide, where each new named copy of the file is a complete copy. This significantly saves a ton of space!</a:t>
            </a:r>
          </a:p>
          <a:p>
            <a:pPr lvl="0">
              <a:spcBef>
                <a:spcPts val="0"/>
              </a:spcBef>
              <a:buNone/>
            </a:pPr>
            <a:endParaRPr dirty="0"/>
          </a:p>
          <a:p>
            <a:pPr lvl="0">
              <a:spcBef>
                <a:spcPts val="0"/>
              </a:spcBef>
              <a:buNone/>
            </a:pPr>
            <a:r>
              <a:rPr lang="en" b="1" dirty="0"/>
              <a:t>Next slide -&gt;</a:t>
            </a:r>
          </a:p>
          <a:p>
            <a:pPr lvl="0">
              <a:spcBef>
                <a:spcPts val="0"/>
              </a:spcBef>
              <a:buNone/>
            </a:pPr>
            <a:endParaRPr dirty="0"/>
          </a:p>
          <a:p>
            <a:pPr lvl="0">
              <a:spcBef>
                <a:spcPts val="0"/>
              </a:spcBef>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Once you think of changes as separate from the document itself, you can then think about “playing back” different sets of changes onto the base document and getting different versions of the document.</a:t>
            </a:r>
          </a:p>
          <a:p>
            <a:pPr lvl="0">
              <a:spcBef>
                <a:spcPts val="0"/>
              </a:spcBef>
              <a:buNone/>
            </a:pPr>
            <a:endParaRPr/>
          </a:p>
          <a:p>
            <a:pPr lvl="0">
              <a:spcBef>
                <a:spcPts val="0"/>
              </a:spcBef>
              <a:buNone/>
            </a:pPr>
            <a:r>
              <a:rPr lang="en"/>
              <a:t>For example, two users can make independent sets of changes based on the same document.</a:t>
            </a:r>
          </a:p>
          <a:p>
            <a:pPr lvl="0">
              <a:spcBef>
                <a:spcPts val="0"/>
              </a:spcBef>
              <a:buNone/>
            </a:pPr>
            <a:endParaRPr/>
          </a:p>
          <a:p>
            <a:pPr lvl="0">
              <a:spcBef>
                <a:spcPts val="0"/>
              </a:spcBef>
              <a:buClr>
                <a:schemeClr val="dk1"/>
              </a:buClr>
              <a:buSzPct val="100000"/>
              <a:buFont typeface="Arial"/>
              <a:buNone/>
            </a:pPr>
            <a:r>
              <a:rPr lang="en" b="1">
                <a:solidFill>
                  <a:schemeClr val="dk1"/>
                </a:solidFill>
              </a:rPr>
              <a:t>Next slide -&gt;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If and when you and your collaborator want to merge work work back together, you can even try to play two sets of changes onto the same base document</a:t>
            </a:r>
          </a:p>
          <a:p>
            <a:pPr lvl="0">
              <a:spcBef>
                <a:spcPts val="0"/>
              </a:spcBef>
              <a:buNone/>
            </a:pPr>
            <a:endParaRPr/>
          </a:p>
          <a:p>
            <a:pPr lvl="0">
              <a:spcBef>
                <a:spcPts val="0"/>
              </a:spcBef>
              <a:buNone/>
            </a:pPr>
            <a:r>
              <a:rPr lang="en"/>
              <a:t>If your changes are independent (separate areas of a file in this case) they can be merged back into a single document. If they’re in the exact same area of the document, then you can still merge the changes back in, but you’ll have to pick which of the changes you want. Git has tools to help you do this.</a:t>
            </a:r>
          </a:p>
          <a:p>
            <a:pPr lvl="0">
              <a:spcBef>
                <a:spcPts val="0"/>
              </a:spcBef>
              <a:buNone/>
            </a:pPr>
            <a:endParaRPr/>
          </a:p>
          <a:p>
            <a:pPr lvl="0">
              <a:spcBef>
                <a:spcPts val="0"/>
              </a:spcBef>
              <a:buClr>
                <a:schemeClr val="dk1"/>
              </a:buClr>
              <a:buSzPct val="100000"/>
              <a:buFont typeface="Arial"/>
              <a:buNone/>
            </a:pPr>
            <a:r>
              <a:rPr lang="en" b="1">
                <a:solidFill>
                  <a:schemeClr val="dk1"/>
                </a:solidFill>
              </a:rPr>
              <a:t>Next slide -&gt;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solidFill>
                  <a:schemeClr val="dk1"/>
                </a:solidFill>
              </a:rPr>
              <a:t>That was a lot!</a:t>
            </a:r>
          </a:p>
          <a:p>
            <a:pPr lvl="0">
              <a:spcBef>
                <a:spcPts val="0"/>
              </a:spcBef>
              <a:buNone/>
            </a:pPr>
            <a:endParaRPr>
              <a:solidFill>
                <a:schemeClr val="dk1"/>
              </a:solidFill>
            </a:endParaRPr>
          </a:p>
          <a:p>
            <a:pPr lvl="0">
              <a:spcBef>
                <a:spcPts val="0"/>
              </a:spcBef>
              <a:buNone/>
            </a:pPr>
            <a:r>
              <a:rPr lang="en">
                <a:solidFill>
                  <a:schemeClr val="dk1"/>
                </a:solidFill>
              </a:rPr>
              <a:t>Ok, so to circle back before we start on the command line, I always find it helpful to make sure we’re all speaking the same language. Everyone is used to coming into a new environment where people are using crazy acronyms and terms that are highly domain specific. I mean we work in a Library for god sakes. So, here are some terms and definitions we’re going to use going forward.</a:t>
            </a:r>
          </a:p>
          <a:p>
            <a:pPr lvl="0">
              <a:spcBef>
                <a:spcPts val="0"/>
              </a:spcBef>
              <a:buNone/>
            </a:pPr>
            <a:endParaRPr>
              <a:solidFill>
                <a:schemeClr val="dk1"/>
              </a:solidFill>
            </a:endParaRPr>
          </a:p>
          <a:p>
            <a:pPr lvl="0">
              <a:spcBef>
                <a:spcPts val="0"/>
              </a:spcBef>
              <a:buNone/>
            </a:pPr>
            <a:r>
              <a:rPr lang="en">
                <a:solidFill>
                  <a:schemeClr val="dk1"/>
                </a:solidFill>
              </a:rPr>
              <a:t>A version control system is a tool that keeps track of these changes for us and helps us version and merge our files. It allows you to decide which changes make up the next version, called a</a:t>
            </a:r>
            <a:r>
              <a:rPr lang="en">
                <a:solidFill>
                  <a:schemeClr val="dk1"/>
                </a:solidFill>
                <a:hlinkClick r:id="rId3"/>
              </a:rPr>
              <a:t> </a:t>
            </a:r>
            <a:r>
              <a:rPr lang="en" u="sng">
                <a:solidFill>
                  <a:schemeClr val="hlink"/>
                </a:solidFill>
                <a:hlinkClick r:id="rId3"/>
              </a:rPr>
              <a:t>commit</a:t>
            </a:r>
            <a:r>
              <a:rPr lang="en">
                <a:solidFill>
                  <a:schemeClr val="dk1"/>
                </a:solidFill>
              </a:rPr>
              <a:t>, and keeps useful metadata about them. The complete history of commits for a particular project and their metadata make up a</a:t>
            </a:r>
            <a:r>
              <a:rPr lang="en">
                <a:solidFill>
                  <a:schemeClr val="dk1"/>
                </a:solidFill>
                <a:hlinkClick r:id="rId4"/>
              </a:rPr>
              <a:t> </a:t>
            </a:r>
            <a:r>
              <a:rPr lang="en" u="sng">
                <a:solidFill>
                  <a:schemeClr val="hlink"/>
                </a:solidFill>
                <a:hlinkClick r:id="rId4"/>
              </a:rPr>
              <a:t>repository</a:t>
            </a:r>
            <a:r>
              <a:rPr lang="en">
                <a:solidFill>
                  <a:schemeClr val="dk1"/>
                </a:solidFill>
              </a:rPr>
              <a:t>. Repositories can be kept in sync across different computers facilitating collaboration among different people.</a:t>
            </a:r>
          </a:p>
          <a:p>
            <a:pPr lvl="0">
              <a:spcBef>
                <a:spcPts val="0"/>
              </a:spcBef>
              <a:buNone/>
            </a:pPr>
            <a:endParaRPr>
              <a:solidFill>
                <a:schemeClr val="dk1"/>
              </a:solidFill>
            </a:endParaRPr>
          </a:p>
          <a:p>
            <a:pPr lvl="0">
              <a:spcBef>
                <a:spcPts val="0"/>
              </a:spcBef>
              <a:buNone/>
            </a:pPr>
            <a:r>
              <a:rPr lang="en">
                <a:solidFill>
                  <a:schemeClr val="dk1"/>
                </a:solidFill>
              </a:rPr>
              <a:t>Questions?</a:t>
            </a:r>
          </a:p>
          <a:p>
            <a:pPr lvl="0">
              <a:spcBef>
                <a:spcPts val="0"/>
              </a:spcBef>
              <a:buNone/>
            </a:pPr>
            <a:endParaRPr>
              <a:solidFill>
                <a:schemeClr val="dk1"/>
              </a:solidFill>
            </a:endParaRPr>
          </a:p>
          <a:p>
            <a:pPr lvl="0">
              <a:spcBef>
                <a:spcPts val="0"/>
              </a:spcBef>
              <a:buClr>
                <a:schemeClr val="dk1"/>
              </a:buClr>
              <a:buSzPct val="100000"/>
              <a:buFont typeface="Arial"/>
              <a:buNone/>
            </a:pPr>
            <a:r>
              <a:rPr lang="en" b="1">
                <a:solidFill>
                  <a:schemeClr val="dk1"/>
                </a:solidFill>
              </a:rPr>
              <a:t>Next slide -&gt;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OK, so now we’ll circle back to what makes </a:t>
            </a:r>
            <a:r>
              <a:rPr lang="en" dirty="0" err="1"/>
              <a:t>git</a:t>
            </a:r>
            <a:r>
              <a:rPr lang="en" dirty="0"/>
              <a:t> a distributed version control system.</a:t>
            </a:r>
          </a:p>
          <a:p>
            <a:pPr lvl="0">
              <a:spcBef>
                <a:spcPts val="0"/>
              </a:spcBef>
              <a:buNone/>
            </a:pPr>
            <a:r>
              <a:rPr lang="en" dirty="0"/>
              <a:t/>
            </a:r>
            <a:br>
              <a:rPr lang="en" dirty="0"/>
            </a:br>
            <a:r>
              <a:rPr lang="en" dirty="0"/>
              <a:t>VCS is a traditional version control system. In this model, a repository was stored in a single, centralized, server. If you want to see history, checkout a project, or do most anything, you need to be online connected to the server. Basically every workflow action is dependent on the server. You can think of this in a similar way as being connected to a shared network drive. The only way you can interact with the contents of the network drive is to have it mounted with a live connection. You can’t work “offline”.</a:t>
            </a:r>
          </a:p>
          <a:p>
            <a:pPr lvl="0">
              <a:spcBef>
                <a:spcPts val="0"/>
              </a:spcBef>
              <a:buNone/>
            </a:pPr>
            <a:endParaRPr dirty="0"/>
          </a:p>
          <a:p>
            <a:pPr lvl="0">
              <a:spcBef>
                <a:spcPts val="0"/>
              </a:spcBef>
              <a:buNone/>
            </a:pPr>
            <a:r>
              <a:rPr lang="en" dirty="0"/>
              <a:t>With a DVCS system like </a:t>
            </a:r>
            <a:r>
              <a:rPr lang="en" dirty="0" err="1"/>
              <a:t>Git</a:t>
            </a:r>
            <a:r>
              <a:rPr lang="en" dirty="0"/>
              <a:t>, your copy of the repository is complete, with no dependencies on any external servers. If you have a copy of the repository on two of your personal computers, say a laptop for travel and a desktop at work, each of those copies are complete copies of the repository. Hence the term distributed. You can commit locally, on a plane without </a:t>
            </a:r>
            <a:r>
              <a:rPr lang="en" dirty="0" err="1"/>
              <a:t>wifi</a:t>
            </a:r>
            <a:r>
              <a:rPr lang="en" dirty="0"/>
              <a:t>, or in the Library right now if the </a:t>
            </a:r>
            <a:r>
              <a:rPr lang="en" dirty="0" err="1"/>
              <a:t>wifi</a:t>
            </a:r>
            <a:r>
              <a:rPr lang="en" dirty="0"/>
              <a:t> dies. You can merge your changes down the road, whenever you want. For those who have used Dropbox, it’s similar to a distributed system in comparison to the shared network drive.</a:t>
            </a:r>
          </a:p>
          <a:p>
            <a:pPr lvl="0">
              <a:spcBef>
                <a:spcPts val="0"/>
              </a:spcBef>
              <a:buNone/>
            </a:pPr>
            <a:endParaRPr dirty="0"/>
          </a:p>
          <a:p>
            <a:pPr lvl="0">
              <a:spcBef>
                <a:spcPts val="0"/>
              </a:spcBef>
              <a:buNone/>
            </a:pPr>
            <a:r>
              <a:rPr lang="en" dirty="0"/>
              <a:t>We use </a:t>
            </a:r>
            <a:r>
              <a:rPr lang="en" dirty="0" err="1"/>
              <a:t>Git</a:t>
            </a:r>
            <a:r>
              <a:rPr lang="en" dirty="0"/>
              <a:t> for the library and software carpentry courses because of the prevalence of use. It is the most widely used VCS by far.</a:t>
            </a:r>
          </a:p>
          <a:p>
            <a:pPr lvl="0">
              <a:spcBef>
                <a:spcPts val="0"/>
              </a:spcBef>
              <a:buNone/>
            </a:pPr>
            <a:endParaRPr dirty="0"/>
          </a:p>
          <a:p>
            <a:pPr lvl="0">
              <a:spcBef>
                <a:spcPts val="0"/>
              </a:spcBef>
              <a:buNone/>
            </a:pPr>
            <a:r>
              <a:rPr lang="en" dirty="0"/>
              <a:t>Ok, enough talk, let’s </a:t>
            </a:r>
            <a:r>
              <a:rPr lang="en" dirty="0" err="1"/>
              <a:t>git</a:t>
            </a:r>
            <a:r>
              <a:rPr lang="en" dirty="0"/>
              <a:t> to the command line! Sorry, had to.</a:t>
            </a:r>
          </a:p>
          <a:p>
            <a:pPr lvl="0">
              <a:spcBef>
                <a:spcPts val="0"/>
              </a:spcBef>
              <a:buNone/>
            </a:pPr>
            <a:endParaRPr b="1" dirty="0"/>
          </a:p>
          <a:p>
            <a:pPr lvl="0">
              <a:spcBef>
                <a:spcPts val="0"/>
              </a:spcBef>
              <a:buNone/>
            </a:pPr>
            <a:r>
              <a:rPr lang="en" b="1" dirty="0"/>
              <a:t>Back to slides (Setting up </a:t>
            </a:r>
            <a:r>
              <a:rPr lang="en" b="1" dirty="0" err="1"/>
              <a:t>Git</a:t>
            </a:r>
            <a:r>
              <a:rPr lang="en" b="1" dirty="0"/>
              <a:t>) -&gt;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hyperlink" Target="https://government.github.com/community/" TargetMode="External"/><Relationship Id="rId4" Type="http://schemas.openxmlformats.org/officeDocument/2006/relationships/hyperlink" Target="https://github.com/programminghistorian/jekyll" TargetMode="External"/><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hyperlink" Target="https://git-scm.com/docs/gitk" TargetMode="External"/><Relationship Id="rId4" Type="http://schemas.openxmlformats.org/officeDocument/2006/relationships/hyperlink" Target="https://desktop.github.com/" TargetMode="External"/><Relationship Id="rId5" Type="http://schemas.openxmlformats.org/officeDocument/2006/relationships/hyperlink" Target="https://www.atlassian.com/software/sourcetree" TargetMode="External"/><Relationship Id="rId6" Type="http://schemas.openxmlformats.org/officeDocument/2006/relationships/hyperlink" Target="https://git-scm.com/downloads/guis" TargetMode="External"/><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hyperlink" Target="http://swcarpentry.github.io/git-novice" TargetMode="External"/><Relationship Id="rId4" Type="http://schemas.openxmlformats.org/officeDocument/2006/relationships/hyperlink" Target="http://swcarpentry.github.io/git-novice/reference.html" TargetMode="External"/><Relationship Id="rId5" Type="http://schemas.openxmlformats.org/officeDocument/2006/relationships/hyperlink" Target="https://services.github.com/kit/downloads/github-git-cheat-sheet.pdf" TargetMode="External"/><Relationship Id="rId6" Type="http://schemas.openxmlformats.org/officeDocument/2006/relationships/hyperlink" Target="http://ndpsoftware.com/git-cheatsheet.html" TargetMode="External"/><Relationship Id="rId7" Type="http://schemas.openxmlformats.org/officeDocument/2006/relationships/hyperlink" Target="https://help.github.com/articles/dealing-with-line-endings/#platform-all" TargetMode="External"/><Relationship Id="rId8" Type="http://schemas.openxmlformats.org/officeDocument/2006/relationships/hyperlink" Target="https://help.github.com/articles/generating-an-ssh-key/" TargetMode="External"/><Relationship Id="rId9" Type="http://schemas.openxmlformats.org/officeDocument/2006/relationships/hyperlink" Target="https://www.youtube.com/watch?v=dBSHLb1B8sw" TargetMode="External"/><Relationship Id="rId10" Type="http://schemas.openxmlformats.org/officeDocument/2006/relationships/hyperlink" Target="https://git-man-page-generator.lokaltog.net/" TargetMode="External"/><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lIns="91425" tIns="91425" rIns="91425" bIns="91425" anchor="b" anchorCtr="0">
            <a:noAutofit/>
          </a:bodyPr>
          <a:lstStyle/>
          <a:p>
            <a:pPr lvl="0">
              <a:spcBef>
                <a:spcPts val="0"/>
              </a:spcBef>
              <a:buNone/>
            </a:pPr>
            <a:r>
              <a:rPr lang="en"/>
              <a:t>Version Control with Git</a:t>
            </a:r>
          </a:p>
        </p:txBody>
      </p:sp>
      <p:sp>
        <p:nvSpPr>
          <p:cNvPr id="55" name="Shape 55"/>
          <p:cNvSpPr txBox="1">
            <a:spLocks noGrp="1"/>
          </p:cNvSpPr>
          <p:nvPr>
            <p:ph type="subTitle" idx="1"/>
          </p:nvPr>
        </p:nvSpPr>
        <p:spPr>
          <a:xfrm>
            <a:off x="311700" y="2834125"/>
            <a:ext cx="8520600" cy="792600"/>
          </a:xfrm>
          <a:prstGeom prst="rect">
            <a:avLst/>
          </a:prstGeom>
        </p:spPr>
        <p:txBody>
          <a:bodyPr lIns="91425" tIns="91425" rIns="91425" bIns="91425" anchor="t" anchorCtr="0">
            <a:noAutofit/>
          </a:bodyPr>
          <a:lstStyle/>
          <a:p>
            <a:pPr lvl="0" rtl="0">
              <a:spcBef>
                <a:spcPts val="0"/>
              </a:spcBef>
              <a:buNone/>
            </a:pPr>
            <a:r>
              <a:rPr lang="en"/>
              <a:t>Matt Critchlow - UC San Diego Library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Challenge: Committing Changes to Git</a:t>
            </a:r>
          </a:p>
        </p:txBody>
      </p:sp>
      <p:sp>
        <p:nvSpPr>
          <p:cNvPr id="111" name="Shape 111"/>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spcBef>
                <a:spcPts val="0"/>
              </a:spcBef>
              <a:buNone/>
            </a:pPr>
            <a:r>
              <a:rPr lang="en"/>
              <a:t>Which command(s) below would save the changes of myfile.txt to my local Git repository?</a:t>
            </a:r>
          </a:p>
          <a:p>
            <a:pPr marL="457200" lvl="0" indent="-228600" rtl="0">
              <a:spcBef>
                <a:spcPts val="0"/>
              </a:spcBef>
              <a:buAutoNum type="arabicPeriod"/>
            </a:pPr>
            <a:r>
              <a:rPr lang="en"/>
              <a:t>$ git commit -m “my recent changes”</a:t>
            </a:r>
          </a:p>
          <a:p>
            <a:pPr marL="457200" lvl="0" indent="-228600" rtl="0">
              <a:spcBef>
                <a:spcPts val="0"/>
              </a:spcBef>
              <a:buAutoNum type="arabicPeriod"/>
            </a:pPr>
            <a:r>
              <a:rPr lang="en"/>
              <a:t>$ git init myfile.txt -&gt; $ git commit -m “my recent changes”</a:t>
            </a:r>
          </a:p>
          <a:p>
            <a:pPr marL="457200" lvl="0" indent="-228600" rtl="0">
              <a:spcBef>
                <a:spcPts val="0"/>
              </a:spcBef>
              <a:buAutoNum type="arabicPeriod"/>
            </a:pPr>
            <a:r>
              <a:rPr lang="en"/>
              <a:t>$ git add myfile.txt -&gt; $ git commit -m “my recent changes”</a:t>
            </a:r>
          </a:p>
          <a:p>
            <a:pPr marL="457200" lvl="0" indent="-228600" rtl="0">
              <a:spcBef>
                <a:spcPts val="0"/>
              </a:spcBef>
              <a:buAutoNum type="arabicPeriod"/>
            </a:pPr>
            <a:r>
              <a:rPr lang="en"/>
              <a:t>$ git commit -m myfile.txt “my recent changes”</a:t>
            </a:r>
          </a:p>
          <a:p>
            <a:pPr lvl="0" rtl="0">
              <a:spcBef>
                <a:spcPts val="0"/>
              </a:spcBef>
              <a:buNone/>
            </a:pP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Git Staging Area</a:t>
            </a:r>
          </a:p>
        </p:txBody>
      </p:sp>
      <p:sp>
        <p:nvSpPr>
          <p:cNvPr id="117" name="Shape 11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118" name="Shape 118"/>
          <p:cNvPicPr preferRelativeResize="0"/>
          <p:nvPr/>
        </p:nvPicPr>
        <p:blipFill>
          <a:blip r:embed="rId3">
            <a:alphaModFix/>
          </a:blip>
          <a:stretch>
            <a:fillRect/>
          </a:stretch>
        </p:blipFill>
        <p:spPr>
          <a:xfrm>
            <a:off x="511262" y="1152473"/>
            <a:ext cx="8121462" cy="2906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Git Staging Area (multiple files)</a:t>
            </a:r>
          </a:p>
        </p:txBody>
      </p:sp>
      <p:sp>
        <p:nvSpPr>
          <p:cNvPr id="124" name="Shape 12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125" name="Shape 125"/>
          <p:cNvPicPr preferRelativeResize="0"/>
          <p:nvPr/>
        </p:nvPicPr>
        <p:blipFill>
          <a:blip r:embed="rId3">
            <a:alphaModFix/>
          </a:blip>
          <a:stretch>
            <a:fillRect/>
          </a:stretch>
        </p:blipFill>
        <p:spPr>
          <a:xfrm>
            <a:off x="1179574" y="1152474"/>
            <a:ext cx="6784838" cy="39337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311700" y="87216"/>
            <a:ext cx="8520600" cy="572700"/>
          </a:xfrm>
          <a:prstGeom prst="rect">
            <a:avLst/>
          </a:prstGeom>
        </p:spPr>
        <p:txBody>
          <a:bodyPr lIns="91425" tIns="91425" rIns="91425" bIns="91425" anchor="t" anchorCtr="0">
            <a:noAutofit/>
          </a:bodyPr>
          <a:lstStyle/>
          <a:p>
            <a:pPr lvl="0" rtl="0">
              <a:spcBef>
                <a:spcPts val="0"/>
              </a:spcBef>
              <a:buNone/>
            </a:pPr>
            <a:r>
              <a:rPr lang="en"/>
              <a:t>Challenge: Tracking Changes</a:t>
            </a:r>
          </a:p>
        </p:txBody>
      </p:sp>
      <p:sp>
        <p:nvSpPr>
          <p:cNvPr id="131" name="Shape 131"/>
          <p:cNvSpPr txBox="1">
            <a:spLocks noGrp="1"/>
          </p:cNvSpPr>
          <p:nvPr>
            <p:ph type="body" idx="1"/>
          </p:nvPr>
        </p:nvSpPr>
        <p:spPr>
          <a:xfrm>
            <a:off x="311700" y="615762"/>
            <a:ext cx="8520600" cy="3416400"/>
          </a:xfrm>
          <a:prstGeom prst="rect">
            <a:avLst/>
          </a:prstGeom>
        </p:spPr>
        <p:txBody>
          <a:bodyPr lIns="91425" tIns="91425" rIns="91425" bIns="91425" anchor="t" anchorCtr="0">
            <a:noAutofit/>
          </a:bodyPr>
          <a:lstStyle/>
          <a:p>
            <a:pPr marL="457200" lvl="0" indent="-228600" rtl="0">
              <a:spcBef>
                <a:spcPts val="0"/>
              </a:spcBef>
              <a:buAutoNum type="arabicPeriod"/>
            </a:pPr>
            <a:r>
              <a:rPr lang="en" dirty="0"/>
              <a:t>Document two additional </a:t>
            </a:r>
            <a:r>
              <a:rPr lang="en" dirty="0" err="1"/>
              <a:t>git</a:t>
            </a:r>
            <a:r>
              <a:rPr lang="en" dirty="0"/>
              <a:t> commands that we’ve discussed to your </a:t>
            </a:r>
            <a:r>
              <a:rPr lang="en" dirty="0" err="1"/>
              <a:t>basics.md</a:t>
            </a:r>
            <a:endParaRPr lang="en" dirty="0"/>
          </a:p>
          <a:p>
            <a:pPr marL="914400" lvl="1" indent="-228600" rtl="0">
              <a:spcBef>
                <a:spcPts val="0"/>
              </a:spcBef>
              <a:buAutoNum type="alphaLcPeriod"/>
            </a:pPr>
            <a:r>
              <a:rPr lang="en" dirty="0"/>
              <a:t>There are three to choose from: </a:t>
            </a:r>
            <a:r>
              <a:rPr lang="en" b="1" dirty="0" err="1"/>
              <a:t>git</a:t>
            </a:r>
            <a:r>
              <a:rPr lang="en" dirty="0"/>
              <a:t> </a:t>
            </a:r>
            <a:r>
              <a:rPr lang="en" b="1" dirty="0"/>
              <a:t>commit, </a:t>
            </a:r>
            <a:r>
              <a:rPr lang="en" b="1" dirty="0" err="1"/>
              <a:t>git</a:t>
            </a:r>
            <a:r>
              <a:rPr lang="en" b="1" dirty="0"/>
              <a:t> diff, </a:t>
            </a:r>
            <a:r>
              <a:rPr lang="en" b="1" dirty="0" err="1"/>
              <a:t>git</a:t>
            </a:r>
            <a:r>
              <a:rPr lang="en" b="1" dirty="0"/>
              <a:t> log</a:t>
            </a:r>
          </a:p>
          <a:p>
            <a:pPr marL="457200" lvl="0" indent="-228600" rtl="0">
              <a:spcBef>
                <a:spcPts val="0"/>
              </a:spcBef>
              <a:buAutoNum type="arabicPeriod"/>
            </a:pPr>
            <a:r>
              <a:rPr lang="en" dirty="0"/>
              <a:t>Commit your changes</a:t>
            </a:r>
          </a:p>
          <a:p>
            <a:pPr marL="457200" lvl="0" indent="-228600" rtl="0">
              <a:spcBef>
                <a:spcPts val="0"/>
              </a:spcBef>
              <a:buAutoNum type="arabicPeriod"/>
            </a:pPr>
            <a:r>
              <a:rPr lang="en" dirty="0"/>
              <a:t>Modify the description of one of the commands</a:t>
            </a:r>
          </a:p>
          <a:p>
            <a:pPr marL="457200" lvl="0" indent="-228600" rtl="0">
              <a:spcBef>
                <a:spcPts val="0"/>
              </a:spcBef>
              <a:buAutoNum type="arabicPeriod"/>
            </a:pPr>
            <a:r>
              <a:rPr lang="en" dirty="0"/>
              <a:t>Now and document the third remaining command</a:t>
            </a:r>
          </a:p>
          <a:p>
            <a:pPr marL="457200" lvl="0" indent="-228600" rtl="0">
              <a:spcBef>
                <a:spcPts val="0"/>
              </a:spcBef>
              <a:buAutoNum type="arabicPeriod"/>
            </a:pPr>
            <a:r>
              <a:rPr lang="en" dirty="0"/>
              <a:t>Display the differences between its updated state and its original state</a:t>
            </a:r>
          </a:p>
          <a:p>
            <a:pPr marL="457200" lvl="0" indent="-228600" rtl="0">
              <a:spcBef>
                <a:spcPts val="0"/>
              </a:spcBef>
              <a:buAutoNum type="arabicPeriod"/>
            </a:pPr>
            <a:r>
              <a:rPr lang="en" dirty="0"/>
              <a:t>Commit your changes</a:t>
            </a:r>
          </a:p>
          <a:p>
            <a:pPr marL="457200" lvl="0" indent="-228600" rtl="0">
              <a:spcBef>
                <a:spcPts val="0"/>
              </a:spcBef>
              <a:buAutoNum type="arabicPeriod"/>
            </a:pPr>
            <a:r>
              <a:rPr lang="en" dirty="0"/>
              <a:t>View your version history to confirm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Challenge: Recovering Older Versions of a File</a:t>
            </a:r>
          </a:p>
        </p:txBody>
      </p:sp>
      <p:sp>
        <p:nvSpPr>
          <p:cNvPr id="137" name="Shape 13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lnSpc>
                <a:spcPct val="200000"/>
              </a:lnSpc>
              <a:spcBef>
                <a:spcPts val="0"/>
              </a:spcBef>
              <a:buAutoNum type="arabicPeriod"/>
            </a:pPr>
            <a:r>
              <a:rPr lang="en"/>
              <a:t>$ git checkout HEAD</a:t>
            </a:r>
          </a:p>
          <a:p>
            <a:pPr marL="457200" lvl="0" indent="-228600" rtl="0">
              <a:lnSpc>
                <a:spcPct val="200000"/>
              </a:lnSpc>
              <a:spcBef>
                <a:spcPts val="0"/>
              </a:spcBef>
              <a:buAutoNum type="arabicPeriod"/>
            </a:pPr>
            <a:r>
              <a:rPr lang="en"/>
              <a:t>$ git checkout HEAD data_cruncher.py</a:t>
            </a:r>
          </a:p>
          <a:p>
            <a:pPr marL="457200" lvl="0" indent="-228600" rtl="0">
              <a:lnSpc>
                <a:spcPct val="200000"/>
              </a:lnSpc>
              <a:spcBef>
                <a:spcPts val="0"/>
              </a:spcBef>
              <a:buAutoNum type="arabicPeriod"/>
            </a:pPr>
            <a:r>
              <a:rPr lang="en"/>
              <a:t>$ git checkout HEAD~1 data_cruncher.py</a:t>
            </a:r>
          </a:p>
          <a:p>
            <a:pPr marL="457200" lvl="0" indent="-228600" rtl="0">
              <a:lnSpc>
                <a:spcPct val="200000"/>
              </a:lnSpc>
              <a:spcBef>
                <a:spcPts val="0"/>
              </a:spcBef>
              <a:buAutoNum type="arabicPeriod"/>
            </a:pPr>
            <a:r>
              <a:rPr lang="en"/>
              <a:t>$ git checkout &lt;unique ID of last commit&gt; data_cruncher.py</a:t>
            </a:r>
          </a:p>
          <a:p>
            <a:pPr marL="457200" lvl="0" indent="-228600" rtl="0">
              <a:lnSpc>
                <a:spcPct val="200000"/>
              </a:lnSpc>
              <a:spcBef>
                <a:spcPts val="0"/>
              </a:spcBef>
              <a:buAutoNum type="arabicPeriod"/>
            </a:pPr>
            <a:r>
              <a:rPr lang="en"/>
              <a:t>Both 2 and 4</a:t>
            </a:r>
          </a:p>
          <a:p>
            <a:pPr lvl="0" rtl="0">
              <a:spcBef>
                <a:spcPts val="0"/>
              </a:spcBef>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Exploring History</a:t>
            </a:r>
          </a:p>
        </p:txBody>
      </p:sp>
      <p:sp>
        <p:nvSpPr>
          <p:cNvPr id="143" name="Shape 143"/>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144" name="Shape 144"/>
          <p:cNvPicPr preferRelativeResize="0"/>
          <p:nvPr/>
        </p:nvPicPr>
        <p:blipFill rotWithShape="1">
          <a:blip r:embed="rId3">
            <a:alphaModFix/>
          </a:blip>
          <a:srcRect t="5765" b="4006"/>
          <a:stretch/>
        </p:blipFill>
        <p:spPr>
          <a:xfrm>
            <a:off x="821475" y="1152475"/>
            <a:ext cx="7501050" cy="3684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New Github Repository - Existing Project</a:t>
            </a:r>
          </a:p>
        </p:txBody>
      </p:sp>
      <p:sp>
        <p:nvSpPr>
          <p:cNvPr id="150" name="Shape 15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151" name="Shape 151"/>
          <p:cNvPicPr preferRelativeResize="0"/>
          <p:nvPr/>
        </p:nvPicPr>
        <p:blipFill>
          <a:blip r:embed="rId3">
            <a:alphaModFix/>
          </a:blip>
          <a:stretch>
            <a:fillRect/>
          </a:stretch>
        </p:blipFill>
        <p:spPr>
          <a:xfrm>
            <a:off x="2257187" y="1152475"/>
            <a:ext cx="4629625" cy="37998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Github Remote Repository Populated</a:t>
            </a:r>
          </a:p>
        </p:txBody>
      </p:sp>
      <p:sp>
        <p:nvSpPr>
          <p:cNvPr id="157" name="Shape 15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158" name="Shape 158"/>
          <p:cNvPicPr preferRelativeResize="0"/>
          <p:nvPr/>
        </p:nvPicPr>
        <p:blipFill>
          <a:blip r:embed="rId3">
            <a:alphaModFix/>
          </a:blip>
          <a:stretch>
            <a:fillRect/>
          </a:stretch>
        </p:blipFill>
        <p:spPr>
          <a:xfrm>
            <a:off x="1296961" y="941524"/>
            <a:ext cx="6550080" cy="4240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Challenge: Github GUI</a:t>
            </a:r>
          </a:p>
        </p:txBody>
      </p:sp>
      <p:sp>
        <p:nvSpPr>
          <p:cNvPr id="164" name="Shape 16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en"/>
              <a:t>Browse to your git-basics repository on Github. Under the Code tab, find and click on the text that says “XX commits” (where XX is some number). Hover over, and click on, the three buttons to the right of each commit.</a:t>
            </a:r>
          </a:p>
          <a:p>
            <a:pPr lvl="0">
              <a:spcBef>
                <a:spcPts val="0"/>
              </a:spcBef>
              <a:buNone/>
            </a:pPr>
            <a:r>
              <a:rPr lang="en"/>
              <a:t>What information can you gather/explore from these buttons? Discuss with folks at your table.</a:t>
            </a:r>
          </a:p>
          <a:p>
            <a:pPr lvl="0">
              <a:spcBef>
                <a:spcPts val="0"/>
              </a:spcBef>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Push vs. Commit</a:t>
            </a:r>
          </a:p>
        </p:txBody>
      </p:sp>
      <p:sp>
        <p:nvSpPr>
          <p:cNvPr id="170" name="Shape 17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en"/>
              <a:t>In this lesson, we introduced the ‘git push’ command.</a:t>
            </a:r>
          </a:p>
          <a:p>
            <a:pPr lvl="0">
              <a:spcBef>
                <a:spcPts val="0"/>
              </a:spcBef>
              <a:buNone/>
            </a:pPr>
            <a:r>
              <a:rPr lang="en"/>
              <a:t>How is ‘git push’ different from ‘git commit’?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Reminders</a:t>
            </a:r>
          </a:p>
        </p:txBody>
      </p:sp>
      <p:sp>
        <p:nvSpPr>
          <p:cNvPr id="61" name="Shape 61"/>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lnSpc>
                <a:spcPct val="200000"/>
              </a:lnSpc>
              <a:spcBef>
                <a:spcPts val="0"/>
              </a:spcBef>
              <a:spcAft>
                <a:spcPts val="1000"/>
              </a:spcAft>
              <a:buChar char="●"/>
            </a:pPr>
            <a:r>
              <a:rPr lang="en" b="1" dirty="0" err="1"/>
              <a:t>Git</a:t>
            </a:r>
            <a:r>
              <a:rPr lang="en" b="1" dirty="0"/>
              <a:t> installation</a:t>
            </a:r>
            <a:r>
              <a:rPr lang="en" dirty="0"/>
              <a:t> and </a:t>
            </a:r>
            <a:r>
              <a:rPr lang="en" b="1" dirty="0" err="1"/>
              <a:t>Github</a:t>
            </a:r>
            <a:r>
              <a:rPr lang="en" b="1" dirty="0"/>
              <a:t> account</a:t>
            </a:r>
          </a:p>
          <a:p>
            <a:pPr marL="457200" lvl="0" indent="-228600" rtl="0">
              <a:lnSpc>
                <a:spcPct val="200000"/>
              </a:lnSpc>
              <a:spcBef>
                <a:spcPts val="0"/>
              </a:spcBef>
              <a:spcAft>
                <a:spcPts val="1000"/>
              </a:spcAft>
              <a:buChar char="●"/>
            </a:pPr>
            <a:r>
              <a:rPr lang="en" dirty="0"/>
              <a:t>Sticky Notes!</a:t>
            </a:r>
          </a:p>
          <a:p>
            <a:pPr marL="457200" lvl="0" indent="-228600" rtl="0">
              <a:lnSpc>
                <a:spcPct val="200000"/>
              </a:lnSpc>
              <a:spcBef>
                <a:spcPts val="0"/>
              </a:spcBef>
              <a:spcAft>
                <a:spcPts val="1000"/>
              </a:spcAft>
              <a:buChar char="●"/>
            </a:pPr>
            <a:r>
              <a:rPr lang="en" dirty="0" err="1" smtClean="0"/>
              <a:t>Etherpad</a:t>
            </a:r>
            <a:endParaRPr lang="en" dirty="0"/>
          </a:p>
          <a:p>
            <a:pPr marL="457200" lvl="0" indent="-228600" rtl="0">
              <a:lnSpc>
                <a:spcPct val="200000"/>
              </a:lnSpc>
              <a:spcBef>
                <a:spcPts val="0"/>
              </a:spcBef>
              <a:spcAft>
                <a:spcPts val="1000"/>
              </a:spcAft>
              <a:buChar char="●"/>
            </a:pPr>
            <a:r>
              <a:rPr lang="en" dirty="0"/>
              <a:t>Questions? 1. </a:t>
            </a:r>
            <a:r>
              <a:rPr lang="en" dirty="0" err="1"/>
              <a:t>Etherpad</a:t>
            </a:r>
            <a:r>
              <a:rPr lang="en" dirty="0"/>
              <a:t> 2. Ask TA 3. Ask me!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Challenge: Review changes</a:t>
            </a:r>
          </a:p>
        </p:txBody>
      </p:sp>
      <p:sp>
        <p:nvSpPr>
          <p:cNvPr id="176" name="Shape 17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en"/>
              <a:t>The </a:t>
            </a:r>
            <a:r>
              <a:rPr lang="en" b="1"/>
              <a:t>Owner </a:t>
            </a:r>
            <a:r>
              <a:rPr lang="en"/>
              <a:t>push commits to the repository without giving any information to the </a:t>
            </a:r>
            <a:r>
              <a:rPr lang="en" b="1"/>
              <a:t>Collaborator. </a:t>
            </a:r>
          </a:p>
          <a:p>
            <a:pPr lvl="0">
              <a:spcBef>
                <a:spcPts val="0"/>
              </a:spcBef>
              <a:buNone/>
            </a:pPr>
            <a:r>
              <a:rPr lang="en"/>
              <a:t>How can the </a:t>
            </a:r>
            <a:r>
              <a:rPr lang="en" b="1"/>
              <a:t>Collaborator </a:t>
            </a:r>
            <a:r>
              <a:rPr lang="en"/>
              <a:t>find out what has changed with the command line? And on Github?</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Challenge: Solving Conflicts that you Create</a:t>
            </a:r>
          </a:p>
        </p:txBody>
      </p:sp>
      <p:sp>
        <p:nvSpPr>
          <p:cNvPr id="182" name="Shape 182"/>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en"/>
              <a:t>Switch roles for creating a conflict. If the Owner created the conflict last time, have the collaborator do so this time. </a:t>
            </a:r>
          </a:p>
          <a:p>
            <a:pPr marL="457200" lvl="0" indent="-228600" rtl="0">
              <a:spcBef>
                <a:spcPts val="0"/>
              </a:spcBef>
              <a:buChar char="-"/>
            </a:pPr>
            <a:r>
              <a:rPr lang="en"/>
              <a:t>Add a new file to the repo with content of your choice</a:t>
            </a:r>
          </a:p>
          <a:p>
            <a:pPr marL="457200" lvl="0" indent="-228600" rtl="0">
              <a:spcBef>
                <a:spcPts val="0"/>
              </a:spcBef>
              <a:buChar char="-"/>
            </a:pPr>
            <a:r>
              <a:rPr lang="en"/>
              <a:t>Both pull latest copy</a:t>
            </a:r>
          </a:p>
          <a:p>
            <a:pPr marL="457200" lvl="0" indent="-228600" rtl="0">
              <a:spcBef>
                <a:spcPts val="0"/>
              </a:spcBef>
              <a:buChar char="-"/>
            </a:pPr>
            <a:r>
              <a:rPr lang="en"/>
              <a:t>Switch role of who commits conflicting changes first</a:t>
            </a:r>
          </a:p>
          <a:p>
            <a:pPr marL="457200" lvl="0" indent="-228600" rtl="0">
              <a:spcBef>
                <a:spcPts val="0"/>
              </a:spcBef>
              <a:buChar char="-"/>
            </a:pPr>
            <a:r>
              <a:rPr lang="en"/>
              <a:t>Resolve merge conflict after git pull</a:t>
            </a:r>
          </a:p>
          <a:p>
            <a:pPr marL="457200" lvl="0" indent="-228600" rtl="0">
              <a:spcBef>
                <a:spcPts val="0"/>
              </a:spcBef>
              <a:buChar char="-"/>
            </a:pPr>
            <a:r>
              <a:rPr lang="en"/>
              <a:t>Push changes back to repository</a:t>
            </a:r>
          </a:p>
          <a:p>
            <a:pPr marL="457200" lvl="0" indent="-228600" rtl="0">
              <a:spcBef>
                <a:spcPts val="0"/>
              </a:spcBef>
              <a:buChar char="-"/>
            </a:pPr>
            <a:r>
              <a:rPr lang="en"/>
              <a:t>Have other teammate pull merged change and confirm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Conflicts on Non-textual files</a:t>
            </a:r>
          </a:p>
        </p:txBody>
      </p:sp>
      <p:sp>
        <p:nvSpPr>
          <p:cNvPr id="188" name="Shape 188"/>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en"/>
              <a:t>What does Git do when there is a conflict in an image or some non-textual file that is stored in version control?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Discussion: Git(hub) at SIO?</a:t>
            </a:r>
          </a:p>
        </p:txBody>
      </p:sp>
      <p:sp>
        <p:nvSpPr>
          <p:cNvPr id="194" name="Shape 19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spcBef>
                <a:spcPts val="0"/>
              </a:spcBef>
              <a:buNone/>
            </a:pPr>
            <a:r>
              <a:rPr lang="en"/>
              <a:t>Library Use of Github</a:t>
            </a:r>
          </a:p>
          <a:p>
            <a:pPr marL="457200" lvl="0" indent="-228600" rtl="0">
              <a:spcBef>
                <a:spcPts val="0"/>
              </a:spcBef>
            </a:pPr>
            <a:r>
              <a:rPr lang="en"/>
              <a:t>Software Carpentry Courses!</a:t>
            </a:r>
          </a:p>
          <a:p>
            <a:pPr marL="457200" lvl="0" indent="-228600" rtl="0">
              <a:spcBef>
                <a:spcPts val="0"/>
              </a:spcBef>
            </a:pPr>
            <a:r>
              <a:rPr lang="en"/>
              <a:t>Software applications</a:t>
            </a:r>
          </a:p>
          <a:p>
            <a:pPr marL="457200" lvl="0" indent="-228600" rtl="0">
              <a:spcBef>
                <a:spcPts val="0"/>
              </a:spcBef>
            </a:pPr>
            <a:r>
              <a:rPr lang="en"/>
              <a:t>Development Team Guides</a:t>
            </a:r>
          </a:p>
          <a:p>
            <a:pPr marL="457200" lvl="0" indent="-228600" rtl="0">
              <a:spcBef>
                <a:spcPts val="0"/>
              </a:spcBef>
            </a:pPr>
            <a:r>
              <a:rPr lang="en"/>
              <a:t>Github issues w/ ZenHub</a:t>
            </a:r>
          </a:p>
          <a:p>
            <a:pPr marL="457200" lvl="0" indent="-228600" rtl="0">
              <a:spcBef>
                <a:spcPts val="0"/>
              </a:spcBef>
            </a:pPr>
            <a:r>
              <a:rPr lang="en"/>
              <a:t>Metadata?</a:t>
            </a:r>
          </a:p>
          <a:p>
            <a:pPr lvl="0">
              <a:spcBef>
                <a:spcPts val="0"/>
              </a:spcBef>
              <a:buNone/>
            </a:pPr>
            <a:r>
              <a:rPr lang="en"/>
              <a:t>Government: </a:t>
            </a:r>
            <a:r>
              <a:rPr lang="en" u="sng">
                <a:solidFill>
                  <a:schemeClr val="hlink"/>
                </a:solidFill>
                <a:hlinkClick r:id="rId3"/>
              </a:rPr>
              <a:t>https://government.github.com/community/</a:t>
            </a:r>
          </a:p>
          <a:p>
            <a:pPr lvl="0" rtl="0">
              <a:spcBef>
                <a:spcPts val="0"/>
              </a:spcBef>
              <a:buNone/>
            </a:pPr>
            <a:r>
              <a:rPr lang="en"/>
              <a:t>Programming Historian: </a:t>
            </a:r>
            <a:r>
              <a:rPr lang="en" u="sng">
                <a:solidFill>
                  <a:schemeClr val="hlink"/>
                </a:solidFill>
                <a:hlinkClick r:id="rId4"/>
              </a:rPr>
              <a:t>https://github.com/programminghistorian/jekyll</a:t>
            </a:r>
            <a:r>
              <a:rPr lang="en"/>
              <a:t> </a:t>
            </a:r>
          </a:p>
          <a:p>
            <a:pPr lvl="0" rtl="0">
              <a:spcBef>
                <a:spcPts val="0"/>
              </a:spcBef>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Discussion: Git(hub) at SIO?</a:t>
            </a:r>
          </a:p>
        </p:txBody>
      </p:sp>
      <p:sp>
        <p:nvSpPr>
          <p:cNvPr id="200" name="Shape 20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lnSpc>
                <a:spcPct val="200000"/>
              </a:lnSpc>
              <a:spcBef>
                <a:spcPts val="0"/>
              </a:spcBef>
            </a:pPr>
            <a:r>
              <a:rPr lang="en"/>
              <a:t>Break into groups of X</a:t>
            </a:r>
          </a:p>
          <a:p>
            <a:pPr marL="457200" lvl="0" indent="-228600" rtl="0">
              <a:lnSpc>
                <a:spcPct val="200000"/>
              </a:lnSpc>
              <a:spcBef>
                <a:spcPts val="0"/>
              </a:spcBef>
            </a:pPr>
            <a:r>
              <a:rPr lang="en"/>
              <a:t>Discuss and identify a possible use of Git/Github at work</a:t>
            </a:r>
          </a:p>
          <a:p>
            <a:pPr marL="457200" lvl="0" indent="-228600" rtl="0">
              <a:lnSpc>
                <a:spcPct val="200000"/>
              </a:lnSpc>
              <a:spcBef>
                <a:spcPts val="0"/>
              </a:spcBef>
            </a:pPr>
            <a:r>
              <a:rPr lang="en"/>
              <a:t>Discuss and identify the most important thing about version control, Git, or Github that you still have a question about</a:t>
            </a:r>
          </a:p>
          <a:p>
            <a:pPr lvl="0" rtl="0">
              <a:spcBef>
                <a:spcPts val="0"/>
              </a:spcBef>
              <a:buNone/>
            </a:pPr>
            <a:endParaRPr/>
          </a:p>
          <a:p>
            <a:pPr lvl="0">
              <a:spcBef>
                <a:spcPts val="0"/>
              </a:spcBef>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Using Git: Alternatives to Command Line</a:t>
            </a:r>
          </a:p>
        </p:txBody>
      </p:sp>
      <p:sp>
        <p:nvSpPr>
          <p:cNvPr id="206" name="Shape 20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en"/>
              <a:t>GitK: </a:t>
            </a:r>
            <a:r>
              <a:rPr lang="en" u="sng">
                <a:solidFill>
                  <a:schemeClr val="hlink"/>
                </a:solidFill>
                <a:hlinkClick r:id="rId3"/>
              </a:rPr>
              <a:t>https://git-scm.com/docs/gitk</a:t>
            </a:r>
            <a:r>
              <a:rPr lang="en"/>
              <a:t> </a:t>
            </a:r>
          </a:p>
          <a:p>
            <a:pPr lvl="0">
              <a:spcBef>
                <a:spcPts val="0"/>
              </a:spcBef>
              <a:buNone/>
            </a:pPr>
            <a:r>
              <a:rPr lang="en"/>
              <a:t>Github Desktop: </a:t>
            </a:r>
            <a:r>
              <a:rPr lang="en" u="sng">
                <a:solidFill>
                  <a:schemeClr val="hlink"/>
                </a:solidFill>
                <a:hlinkClick r:id="rId4"/>
              </a:rPr>
              <a:t>https://desktop.github.com/</a:t>
            </a:r>
          </a:p>
          <a:p>
            <a:pPr lvl="0">
              <a:spcBef>
                <a:spcPts val="0"/>
              </a:spcBef>
              <a:buNone/>
            </a:pPr>
            <a:r>
              <a:rPr lang="en"/>
              <a:t>Atlassian SourceTree: </a:t>
            </a:r>
            <a:r>
              <a:rPr lang="en" u="sng">
                <a:solidFill>
                  <a:schemeClr val="hlink"/>
                </a:solidFill>
                <a:hlinkClick r:id="rId5"/>
              </a:rPr>
              <a:t>https://www.atlassian.com/software/sourcetree</a:t>
            </a:r>
          </a:p>
          <a:p>
            <a:pPr lvl="0">
              <a:spcBef>
                <a:spcPts val="0"/>
              </a:spcBef>
              <a:buNone/>
            </a:pPr>
            <a:r>
              <a:rPr lang="en"/>
              <a:t>GUI Clients: </a:t>
            </a:r>
            <a:r>
              <a:rPr lang="en" u="sng">
                <a:solidFill>
                  <a:schemeClr val="hlink"/>
                </a:solidFill>
                <a:hlinkClick r:id="rId6"/>
              </a:rPr>
              <a:t>https://git-scm.com/downloads/guis</a:t>
            </a:r>
            <a:r>
              <a:rPr lang="en"/>
              <a:t> </a:t>
            </a:r>
          </a:p>
          <a:p>
            <a:pPr lvl="0">
              <a:spcBef>
                <a:spcPts val="0"/>
              </a:spcBef>
              <a:buNone/>
            </a:pPr>
            <a:r>
              <a:rPr lang="en"/>
              <a:t>Editor Git Integrations: R Studio, Atom, Sublime Text, Vim, emacs, ...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Resources</a:t>
            </a:r>
          </a:p>
        </p:txBody>
      </p:sp>
      <p:sp>
        <p:nvSpPr>
          <p:cNvPr id="212" name="Shape 212"/>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en" u="sng">
                <a:solidFill>
                  <a:schemeClr val="hlink"/>
                </a:solidFill>
                <a:hlinkClick r:id="rId3"/>
              </a:rPr>
              <a:t>http://swcarpentry.github.io/git-novice</a:t>
            </a:r>
          </a:p>
          <a:p>
            <a:pPr marL="457200" lvl="0" indent="-228600" rtl="0">
              <a:spcBef>
                <a:spcPts val="0"/>
              </a:spcBef>
            </a:pPr>
            <a:r>
              <a:rPr lang="en" u="sng">
                <a:solidFill>
                  <a:schemeClr val="hlink"/>
                </a:solidFill>
                <a:hlinkClick r:id="rId4"/>
              </a:rPr>
              <a:t>http://swcarpentry.github.io/git-novice/reference.html</a:t>
            </a:r>
          </a:p>
          <a:p>
            <a:pPr marL="457200" lvl="0" indent="-228600" rtl="0">
              <a:spcBef>
                <a:spcPts val="0"/>
              </a:spcBef>
            </a:pPr>
            <a:r>
              <a:rPr lang="en" u="sng">
                <a:solidFill>
                  <a:schemeClr val="hlink"/>
                </a:solidFill>
                <a:hlinkClick r:id="rId5"/>
              </a:rPr>
              <a:t>https://services.github.com/kit/downloads/github-git-cheat-sheet.pdf</a:t>
            </a:r>
          </a:p>
          <a:p>
            <a:pPr marL="457200" lvl="0" indent="-228600" rtl="0">
              <a:spcBef>
                <a:spcPts val="0"/>
              </a:spcBef>
            </a:pPr>
            <a:r>
              <a:rPr lang="en" u="sng">
                <a:solidFill>
                  <a:schemeClr val="hlink"/>
                </a:solidFill>
                <a:hlinkClick r:id="rId6"/>
              </a:rPr>
              <a:t>http://ndpsoftware.com/git-cheatsheet.html</a:t>
            </a:r>
          </a:p>
          <a:p>
            <a:pPr marL="457200" lvl="0" indent="-228600" rtl="0">
              <a:spcBef>
                <a:spcPts val="0"/>
              </a:spcBef>
            </a:pPr>
            <a:r>
              <a:rPr lang="en" u="sng">
                <a:solidFill>
                  <a:schemeClr val="hlink"/>
                </a:solidFill>
                <a:hlinkClick r:id="rId7"/>
              </a:rPr>
              <a:t>https://help.github.com/articles/dealing-with-line-endings/#platform-all</a:t>
            </a:r>
            <a:r>
              <a:rPr lang="en"/>
              <a:t> </a:t>
            </a:r>
          </a:p>
          <a:p>
            <a:pPr marL="457200" lvl="0" indent="-228600" rtl="0">
              <a:spcBef>
                <a:spcPts val="0"/>
              </a:spcBef>
            </a:pPr>
            <a:r>
              <a:rPr lang="en" u="sng">
                <a:solidFill>
                  <a:schemeClr val="hlink"/>
                </a:solidFill>
                <a:hlinkClick r:id="rId8"/>
              </a:rPr>
              <a:t>https://help.github.com/articles/generating-an-ssh-key/</a:t>
            </a:r>
            <a:r>
              <a:rPr lang="en"/>
              <a:t> (SSH keys)</a:t>
            </a:r>
          </a:p>
          <a:p>
            <a:pPr marL="457200" lvl="0" indent="-228600" rtl="0">
              <a:spcBef>
                <a:spcPts val="0"/>
              </a:spcBef>
            </a:pPr>
            <a:r>
              <a:rPr lang="en" u="sng">
                <a:solidFill>
                  <a:schemeClr val="accent5"/>
                </a:solidFill>
                <a:hlinkClick r:id="rId9"/>
              </a:rPr>
              <a:t>https://www.youtube.com/watch?v=dBSHLb1B8sw</a:t>
            </a:r>
            <a:r>
              <a:rPr lang="en"/>
              <a:t> (Deep Dive into Git)</a:t>
            </a:r>
          </a:p>
          <a:p>
            <a:pPr marL="457200" lvl="0" indent="-228600" rtl="0">
              <a:spcBef>
                <a:spcPts val="0"/>
              </a:spcBef>
            </a:pPr>
            <a:r>
              <a:rPr lang="en" u="sng">
                <a:solidFill>
                  <a:schemeClr val="accent5"/>
                </a:solidFill>
                <a:hlinkClick r:id="rId10"/>
              </a:rPr>
              <a:t>https://git-man-page-generator.lokaltog.net/</a:t>
            </a:r>
            <a:r>
              <a:rPr lang="en"/>
              <a:t> (Fun with Git Docs)</a:t>
            </a:r>
          </a:p>
          <a:p>
            <a:pPr marL="457200" lvl="0" indent="-228600">
              <a:spcBef>
                <a:spcPts val="0"/>
              </a:spcBef>
            </a:pPr>
            <a:r>
              <a:rPr lang="en"/>
              <a:t/>
            </a:r>
            <a:br>
              <a:rPr lang="en"/>
            </a:br>
            <a:endParaRPr lang="e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What are we covering?</a:t>
            </a:r>
          </a:p>
        </p:txBody>
      </p:sp>
      <p:sp>
        <p:nvSpPr>
          <p:cNvPr id="67" name="Shape 6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lnSpc>
                <a:spcPct val="200000"/>
              </a:lnSpc>
              <a:spcBef>
                <a:spcPts val="0"/>
              </a:spcBef>
              <a:spcAft>
                <a:spcPts val="1000"/>
              </a:spcAft>
            </a:pPr>
            <a:r>
              <a:rPr lang="en" dirty="0"/>
              <a:t>What is version control?</a:t>
            </a:r>
          </a:p>
          <a:p>
            <a:pPr marL="457200" lvl="0" indent="-228600" rtl="0">
              <a:lnSpc>
                <a:spcPct val="200000"/>
              </a:lnSpc>
              <a:spcBef>
                <a:spcPts val="0"/>
              </a:spcBef>
              <a:spcAft>
                <a:spcPts val="1000"/>
              </a:spcAft>
            </a:pPr>
            <a:r>
              <a:rPr lang="en" dirty="0"/>
              <a:t>Essential </a:t>
            </a:r>
            <a:r>
              <a:rPr lang="en" dirty="0" err="1"/>
              <a:t>Git</a:t>
            </a:r>
            <a:r>
              <a:rPr lang="en" dirty="0"/>
              <a:t> commands</a:t>
            </a:r>
          </a:p>
          <a:p>
            <a:pPr marL="457200" lvl="0" indent="-228600" rtl="0">
              <a:lnSpc>
                <a:spcPct val="200000"/>
              </a:lnSpc>
              <a:spcBef>
                <a:spcPts val="0"/>
              </a:spcBef>
              <a:spcAft>
                <a:spcPts val="1000"/>
              </a:spcAft>
            </a:pPr>
            <a:r>
              <a:rPr lang="en" dirty="0"/>
              <a:t>Collaborating with </a:t>
            </a:r>
            <a:r>
              <a:rPr lang="en" dirty="0" err="1" smtClean="0"/>
              <a:t>Github</a:t>
            </a:r>
            <a:endParaRPr lang="e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Shape 72" descr="Piled Higher and Deeper by Jorge Cham, http://www.phdcomics.com"/>
          <p:cNvPicPr preferRelativeResize="0"/>
          <p:nvPr/>
        </p:nvPicPr>
        <p:blipFill>
          <a:blip r:embed="rId3">
            <a:alphaModFix/>
          </a:blip>
          <a:stretch>
            <a:fillRect/>
          </a:stretch>
        </p:blipFill>
        <p:spPr>
          <a:xfrm>
            <a:off x="2643187" y="0"/>
            <a:ext cx="3857625" cy="514350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Changes Saved Sequentially</a:t>
            </a:r>
          </a:p>
        </p:txBody>
      </p:sp>
      <p:sp>
        <p:nvSpPr>
          <p:cNvPr id="78" name="Shape 78"/>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79" name="Shape 79" descr="Screen Shot 2016-05-13 at 10.54.07 AM.png"/>
          <p:cNvPicPr preferRelativeResize="0"/>
          <p:nvPr/>
        </p:nvPicPr>
        <p:blipFill>
          <a:blip r:embed="rId3">
            <a:alphaModFix/>
          </a:blip>
          <a:stretch>
            <a:fillRect/>
          </a:stretch>
        </p:blipFill>
        <p:spPr>
          <a:xfrm>
            <a:off x="1362075" y="1847850"/>
            <a:ext cx="6419850" cy="175260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Divergent Versions</a:t>
            </a:r>
          </a:p>
        </p:txBody>
      </p:sp>
      <p:sp>
        <p:nvSpPr>
          <p:cNvPr id="85" name="Shape 85"/>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86" name="Shape 86"/>
          <p:cNvPicPr preferRelativeResize="0"/>
          <p:nvPr/>
        </p:nvPicPr>
        <p:blipFill>
          <a:blip r:embed="rId3">
            <a:alphaModFix/>
          </a:blip>
          <a:stretch>
            <a:fillRect/>
          </a:stretch>
        </p:blipFill>
        <p:spPr>
          <a:xfrm>
            <a:off x="2420337" y="1137425"/>
            <a:ext cx="3705225" cy="346710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Merging</a:t>
            </a:r>
          </a:p>
        </p:txBody>
      </p:sp>
      <p:sp>
        <p:nvSpPr>
          <p:cNvPr id="92" name="Shape 92"/>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93" name="Shape 93"/>
          <p:cNvPicPr preferRelativeResize="0"/>
          <p:nvPr/>
        </p:nvPicPr>
        <p:blipFill>
          <a:blip r:embed="rId3">
            <a:alphaModFix/>
          </a:blip>
          <a:stretch>
            <a:fillRect/>
          </a:stretch>
        </p:blipFill>
        <p:spPr>
          <a:xfrm>
            <a:off x="2409037" y="1108087"/>
            <a:ext cx="4048125" cy="3476625"/>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Brief Glossary</a:t>
            </a:r>
          </a:p>
        </p:txBody>
      </p:sp>
      <p:sp>
        <p:nvSpPr>
          <p:cNvPr id="99" name="Shape 99"/>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har char="●"/>
            </a:pPr>
            <a:r>
              <a:rPr lang="en" b="1"/>
              <a:t>Version Control</a:t>
            </a:r>
            <a:r>
              <a:rPr lang="en"/>
              <a:t> - A tool for managing changes to a set of files. Each set of changes creates a new commit of the files; the version control system allows users to recover old commits reliably, and helps manage conflicting changes made by different users.</a:t>
            </a:r>
          </a:p>
          <a:p>
            <a:pPr marL="457200" lvl="0" indent="-228600" rtl="0">
              <a:spcBef>
                <a:spcPts val="0"/>
              </a:spcBef>
              <a:buChar char="●"/>
            </a:pPr>
            <a:r>
              <a:rPr lang="en" b="1"/>
              <a:t>Commit</a:t>
            </a:r>
            <a:r>
              <a:rPr lang="en"/>
              <a:t> - To record the current state of a set of files (a change set) in a version control repository</a:t>
            </a:r>
          </a:p>
          <a:p>
            <a:pPr marL="457200" lvl="0" indent="-228600" rtl="0">
              <a:spcBef>
                <a:spcPts val="0"/>
              </a:spcBef>
              <a:buChar char="●"/>
            </a:pPr>
            <a:r>
              <a:rPr lang="en" b="1"/>
              <a:t>Repository</a:t>
            </a:r>
            <a:r>
              <a:rPr lang="en"/>
              <a:t> - A storage area where a version control system stores the full history of commits of a project and information about who changed what, when.</a:t>
            </a:r>
          </a:p>
          <a:p>
            <a:pPr marL="457200" lvl="0" indent="-228600" rtl="0">
              <a:spcBef>
                <a:spcPts val="0"/>
              </a:spcBef>
              <a:buChar char="●"/>
            </a:pPr>
            <a:r>
              <a:rPr lang="en" b="1"/>
              <a:t>Merge</a:t>
            </a:r>
            <a:r>
              <a:rPr lang="en"/>
              <a:t> - To reconcile two sets of changes to a repository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DVCS vs VCS</a:t>
            </a:r>
          </a:p>
        </p:txBody>
      </p:sp>
      <p:sp>
        <p:nvSpPr>
          <p:cNvPr id="105" name="Shape 105"/>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lnSpc>
                <a:spcPct val="200000"/>
              </a:lnSpc>
              <a:spcBef>
                <a:spcPts val="0"/>
              </a:spcBef>
              <a:buChar char="●"/>
            </a:pPr>
            <a:r>
              <a:rPr lang="en"/>
              <a:t>VCS - Version Control System - CVS, Subversion, RCS</a:t>
            </a:r>
          </a:p>
          <a:p>
            <a:pPr marL="457200" lvl="0" indent="-228600" rtl="0">
              <a:lnSpc>
                <a:spcPct val="200000"/>
              </a:lnSpc>
              <a:spcBef>
                <a:spcPts val="0"/>
              </a:spcBef>
              <a:buChar char="●"/>
            </a:pPr>
            <a:r>
              <a:rPr lang="en"/>
              <a:t>DVCS - </a:t>
            </a:r>
            <a:r>
              <a:rPr lang="en" b="1" i="1"/>
              <a:t>Distributed</a:t>
            </a:r>
            <a:r>
              <a:rPr lang="en"/>
              <a:t> Version Control System - Git, Mercurial</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1296</TotalTime>
  <Words>3059</Words>
  <Application>Microsoft Macintosh PowerPoint</Application>
  <PresentationFormat>On-screen Show (16:9)</PresentationFormat>
  <Paragraphs>271</Paragraphs>
  <Slides>26</Slides>
  <Notes>26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26</vt:i4>
      </vt:variant>
    </vt:vector>
  </HeadingPairs>
  <TitlesOfParts>
    <vt:vector size="28" baseType="lpstr">
      <vt:lpstr>Arial</vt:lpstr>
      <vt:lpstr>simple-light-2</vt:lpstr>
      <vt:lpstr>Version Control with Git</vt:lpstr>
      <vt:lpstr>Reminders</vt:lpstr>
      <vt:lpstr>What are we covering?</vt:lpstr>
      <vt:lpstr>PowerPoint Presentation</vt:lpstr>
      <vt:lpstr>Changes Saved Sequentially</vt:lpstr>
      <vt:lpstr>Divergent Versions</vt:lpstr>
      <vt:lpstr>Merging</vt:lpstr>
      <vt:lpstr>Brief Glossary</vt:lpstr>
      <vt:lpstr>DVCS vs VCS</vt:lpstr>
      <vt:lpstr>Challenge: Committing Changes to Git</vt:lpstr>
      <vt:lpstr>Git Staging Area</vt:lpstr>
      <vt:lpstr>Git Staging Area (multiple files)</vt:lpstr>
      <vt:lpstr>Challenge: Tracking Changes</vt:lpstr>
      <vt:lpstr>Challenge: Recovering Older Versions of a File</vt:lpstr>
      <vt:lpstr>Exploring History</vt:lpstr>
      <vt:lpstr>New Github Repository - Existing Project</vt:lpstr>
      <vt:lpstr>Github Remote Repository Populated</vt:lpstr>
      <vt:lpstr>Challenge: Github GUI</vt:lpstr>
      <vt:lpstr>Push vs. Commit</vt:lpstr>
      <vt:lpstr>Challenge: Review changes</vt:lpstr>
      <vt:lpstr>Challenge: Solving Conflicts that you Create</vt:lpstr>
      <vt:lpstr>Conflicts on Non-textual files</vt:lpstr>
      <vt:lpstr>Discussion: Git(hub) at SIO?</vt:lpstr>
      <vt:lpstr>Discussion: Git(hub) at SIO?</vt:lpstr>
      <vt:lpstr>Using Git: Alternatives to Command Line</vt:lpstr>
      <vt:lpstr>Resources</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Control with Git</dc:title>
  <cp:lastModifiedBy>Otsuji, Reid</cp:lastModifiedBy>
  <cp:revision>7</cp:revision>
  <dcterms:modified xsi:type="dcterms:W3CDTF">2017-05-24T14:36:17Z</dcterms:modified>
</cp:coreProperties>
</file>