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4"/>
  </p:sldMasterIdLst>
  <p:notesMasterIdLst>
    <p:notesMasterId r:id="rId24"/>
  </p:notesMasterIdLst>
  <p:sldIdLst>
    <p:sldId id="256" r:id="rId5"/>
    <p:sldId id="258" r:id="rId6"/>
    <p:sldId id="259" r:id="rId7"/>
    <p:sldId id="260" r:id="rId8"/>
    <p:sldId id="261" r:id="rId9"/>
    <p:sldId id="262" r:id="rId10"/>
    <p:sldId id="281" r:id="rId11"/>
    <p:sldId id="282" r:id="rId12"/>
    <p:sldId id="292" r:id="rId13"/>
    <p:sldId id="289" r:id="rId14"/>
    <p:sldId id="290" r:id="rId15"/>
    <p:sldId id="284" r:id="rId16"/>
    <p:sldId id="286" r:id="rId17"/>
    <p:sldId id="287" r:id="rId18"/>
    <p:sldId id="283" r:id="rId19"/>
    <p:sldId id="291" r:id="rId20"/>
    <p:sldId id="288" r:id="rId21"/>
    <p:sldId id="264" r:id="rId22"/>
    <p:sldId id="273" r:id="rId23"/>
  </p:sldIdLst>
  <p:sldSz cx="9144000" cy="5143500" type="screen16x9"/>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7589" autoAdjust="0"/>
    <p:restoredTop sz="69765" autoAdjust="0"/>
  </p:normalViewPr>
  <p:slideViewPr>
    <p:cSldViewPr snapToGrid="0">
      <p:cViewPr varScale="1">
        <p:scale>
          <a:sx n="85" d="100"/>
          <a:sy n="85" d="100"/>
        </p:scale>
        <p:origin x="155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01044" y="4415790"/>
            <a:ext cx="5608319" cy="4183380"/>
          </a:xfrm>
          <a:prstGeom prst="rect">
            <a:avLst/>
          </a:prstGeom>
          <a:noFill/>
          <a:ln>
            <a:noFill/>
          </a:ln>
        </p:spPr>
        <p:txBody>
          <a:bodyPr lIns="93162" tIns="93162" rIns="93162" bIns="93162"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410162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nsf.gov/bfa/dias/policy/dmp.jsp" TargetMode="External"/><Relationship Id="rId4" Type="http://schemas.openxmlformats.org/officeDocument/2006/relationships/hyperlink" Target="http://grants.nih.gov/grants/policy/data_sharing/data_sharing_guidance.htm" TargetMode="External"/><Relationship Id="rId5" Type="http://schemas.openxmlformats.org/officeDocument/2006/relationships/hyperlink" Target="http://www.plosone.org/static/policies.action#sharing" TargetMode="External"/><Relationship Id="rId6" Type="http://schemas.openxmlformats.org/officeDocument/2006/relationships/hyperlink" Target="http://libraries.ucsd.edu/services/data-curation/data-management/data-management-plan.html"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ibraries.ucsd.edu/services/data-curation/data-management/best-practices.html" TargetMode="External"/><Relationship Id="rId4" Type="http://schemas.openxmlformats.org/officeDocument/2006/relationships/hyperlink" Target="http://libraries.ucsd.edu/services/data-curation/data-management/data-management-plan.htm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endParaRPr lang="en-US" baseline="0" dirty="0" smtClean="0"/>
          </a:p>
          <a:p>
            <a:endParaRPr dirty="0"/>
          </a:p>
        </p:txBody>
      </p:sp>
    </p:spTree>
    <p:extLst>
      <p:ext uri="{BB962C8B-B14F-4D97-AF65-F5344CB8AC3E}">
        <p14:creationId xmlns:p14="http://schemas.microsoft.com/office/powerpoint/2010/main" val="879726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And </a:t>
            </a:r>
            <a:r>
              <a:rPr lang="is-IS" sz="1100" dirty="0" smtClean="0"/>
              <a:t>…. </a:t>
            </a:r>
            <a:r>
              <a:rPr lang="en-US" sz="1100" dirty="0" smtClean="0"/>
              <a:t>Here is the the</a:t>
            </a:r>
            <a:r>
              <a:rPr lang="en-US" sz="1100" baseline="0" dirty="0" smtClean="0"/>
              <a:t> TIER </a:t>
            </a:r>
            <a:r>
              <a:rPr lang="en-US" sz="1100" dirty="0" smtClean="0"/>
              <a:t>Protocol file structure.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 structure contains all the data, computer scripts</a:t>
            </a:r>
            <a:r>
              <a:rPr lang="en-US" sz="1100" baseline="0" dirty="0" smtClean="0"/>
              <a:t> of do-files</a:t>
            </a:r>
            <a:r>
              <a:rPr lang="en-US" sz="1100" dirty="0" smtClean="0"/>
              <a:t>, and explanatory information organized in a neat</a:t>
            </a:r>
            <a:r>
              <a:rPr lang="en-US" sz="1100" baseline="0" dirty="0" smtClean="0"/>
              <a:t> folder hierarchy, that any</a:t>
            </a:r>
            <a:r>
              <a:rPr lang="en-US" sz="1100" dirty="0" smtClean="0"/>
              <a:t> independent researcher would need to be able to replicate the data processing and analysis you conducted for the project, and to reproduce exactly all the results reported in your paper.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endParaRPr lang="en-US" dirty="0"/>
          </a:p>
        </p:txBody>
      </p:sp>
    </p:spTree>
    <p:extLst>
      <p:ext uri="{BB962C8B-B14F-4D97-AF65-F5344CB8AC3E}">
        <p14:creationId xmlns:p14="http://schemas.microsoft.com/office/powerpoint/2010/main" val="369588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Now</a:t>
            </a:r>
            <a:r>
              <a:rPr lang="en-US" sz="1100" b="1" baseline="0" dirty="0" smtClean="0"/>
              <a:t> that we know the hierarchy of the folders, what do you put in them? </a:t>
            </a:r>
            <a:endParaRPr lang="en-US" sz="1100" b="1" dirty="0" smtClean="0"/>
          </a:p>
          <a:p>
            <a:endParaRPr lang="en-US" sz="1100" b="1" dirty="0" smtClean="0"/>
          </a:p>
          <a:p>
            <a:r>
              <a:rPr lang="en-US" sz="1100" b="1" dirty="0" smtClean="0"/>
              <a:t>Replication documentation folder </a:t>
            </a:r>
            <a:r>
              <a:rPr lang="en-US" sz="1100" dirty="0" smtClean="0"/>
              <a:t>-readme file, copy of final paper</a:t>
            </a:r>
          </a:p>
          <a:p>
            <a:endParaRPr lang="en-US" sz="1100" dirty="0" smtClean="0"/>
          </a:p>
          <a:p>
            <a:r>
              <a:rPr lang="en-US" sz="1100" b="1" dirty="0" smtClean="0"/>
              <a:t>Original Data and Metadata folder:</a:t>
            </a:r>
            <a:r>
              <a:rPr lang="en-US" sz="1100" dirty="0" smtClean="0"/>
              <a:t> </a:t>
            </a:r>
          </a:p>
          <a:p>
            <a:r>
              <a:rPr lang="en-US" sz="1100" b="1" dirty="0" smtClean="0"/>
              <a:t>original data folder </a:t>
            </a:r>
            <a:r>
              <a:rPr lang="en-US" sz="1100" dirty="0" smtClean="0"/>
              <a:t>- all original data</a:t>
            </a:r>
          </a:p>
          <a:p>
            <a:r>
              <a:rPr lang="en-US" sz="1100" dirty="0" smtClean="0"/>
              <a:t>	</a:t>
            </a:r>
          </a:p>
          <a:p>
            <a:r>
              <a:rPr lang="en-US" sz="1100" b="1" dirty="0" smtClean="0"/>
              <a:t>metadata folder </a:t>
            </a:r>
            <a:r>
              <a:rPr lang="en-US" sz="1100" dirty="0" smtClean="0"/>
              <a:t>– info about each of your original data files </a:t>
            </a:r>
          </a:p>
          <a:p>
            <a:r>
              <a:rPr lang="en-US" sz="1100" b="1" dirty="0" smtClean="0"/>
              <a:t>supplements folder </a:t>
            </a:r>
            <a:r>
              <a:rPr lang="en-US" sz="1100" dirty="0" smtClean="0"/>
              <a:t>– user guides or codebooks</a:t>
            </a:r>
          </a:p>
          <a:p>
            <a:endParaRPr lang="en-US" sz="1100" dirty="0" smtClean="0"/>
          </a:p>
          <a:p>
            <a:r>
              <a:rPr lang="en-US" sz="1100" b="1" dirty="0" smtClean="0"/>
              <a:t>Processing and Analysis Folder</a:t>
            </a:r>
            <a:r>
              <a:rPr lang="en-US" sz="1100" dirty="0" smtClean="0"/>
              <a:t>:</a:t>
            </a:r>
            <a:endParaRPr lang="en-US" sz="1100" b="1" dirty="0" smtClean="0"/>
          </a:p>
          <a:p>
            <a:r>
              <a:rPr lang="en-US" sz="1100" b="1" dirty="0" smtClean="0"/>
              <a:t>Importable data folder - </a:t>
            </a:r>
            <a:r>
              <a:rPr lang="en-US" sz="1100" dirty="0" smtClean="0"/>
              <a:t>version of original data files</a:t>
            </a:r>
          </a:p>
          <a:p>
            <a:r>
              <a:rPr lang="en-US" sz="1100" b="1" dirty="0" smtClean="0"/>
              <a:t>	</a:t>
            </a:r>
          </a:p>
          <a:p>
            <a:r>
              <a:rPr lang="en-US" sz="1100" b="1" dirty="0" smtClean="0"/>
              <a:t>Command files folder </a:t>
            </a:r>
            <a:r>
              <a:rPr lang="en-US" sz="1100" dirty="0" smtClean="0"/>
              <a:t>– do-files or scripts used for data processing and analysis to reproduce results</a:t>
            </a:r>
            <a:endParaRPr lang="en-US" sz="1100" b="1" dirty="0" smtClean="0"/>
          </a:p>
          <a:p>
            <a:endParaRPr lang="en-US" sz="1100" b="1" dirty="0" smtClean="0"/>
          </a:p>
          <a:p>
            <a:r>
              <a:rPr lang="en-US" sz="1100" b="1" dirty="0" smtClean="0"/>
              <a:t>Analysis data folder </a:t>
            </a:r>
            <a:r>
              <a:rPr lang="en-US" sz="1100" dirty="0" smtClean="0"/>
              <a:t>– analysis data files, data appendix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One note, in this course we are introducing</a:t>
            </a:r>
            <a:r>
              <a:rPr lang="en-US" baseline="0" dirty="0" smtClean="0">
                <a:effectLst/>
              </a:rPr>
              <a:t> the TEIR </a:t>
            </a:r>
            <a:r>
              <a:rPr lang="en-US" dirty="0" smtClean="0">
                <a:effectLst/>
              </a:rPr>
              <a:t>protocol</a:t>
            </a:r>
            <a:r>
              <a:rPr lang="en-US" baseline="0" dirty="0" smtClean="0">
                <a:effectLst/>
              </a:rPr>
              <a:t> and for the UNIX assignment later on,</a:t>
            </a:r>
            <a:r>
              <a:rPr lang="en-US" dirty="0" smtClean="0">
                <a:effectLst/>
              </a:rPr>
              <a:t> we are only going to use the</a:t>
            </a:r>
            <a:r>
              <a:rPr lang="en-US" baseline="0" dirty="0" smtClean="0">
                <a:effectLst/>
              </a:rPr>
              <a:t> processing and Analysis folder hierarchy </a:t>
            </a:r>
            <a:r>
              <a:rPr lang="en-US" dirty="0" smtClean="0">
                <a:effectLst/>
              </a:rPr>
              <a:t>in conjunction with how to manipulate directories and files using the Unix</a:t>
            </a:r>
            <a:r>
              <a:rPr lang="en-US" baseline="0" dirty="0" smtClean="0">
                <a:effectLst/>
              </a:rPr>
              <a:t> Shell.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p>
        </p:txBody>
      </p:sp>
    </p:spTree>
    <p:extLst>
      <p:ext uri="{BB962C8B-B14F-4D97-AF65-F5344CB8AC3E}">
        <p14:creationId xmlns:p14="http://schemas.microsoft.com/office/powerpoint/2010/main" val="42117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Moving on</a:t>
            </a:r>
            <a:r>
              <a:rPr lang="is-IS" sz="1100" dirty="0" smtClean="0"/>
              <a:t>… </a:t>
            </a:r>
            <a:r>
              <a:rPr lang="en-US" sz="1100" dirty="0" smtClean="0"/>
              <a:t>Once</a:t>
            </a:r>
            <a:r>
              <a:rPr lang="en-US" sz="1100" baseline="0" dirty="0" smtClean="0"/>
              <a:t> you have your folders setup for your project you want to think about your documentation and description.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Things</a:t>
            </a:r>
            <a:r>
              <a:rPr lang="en-US" sz="1100" baseline="0" dirty="0" smtClean="0"/>
              <a:t> you want to describe are </a:t>
            </a:r>
            <a:r>
              <a:rPr lang="en-US" sz="1100" dirty="0" smtClean="0"/>
              <a:t>data processing performed, software (including version number) used, and analyses applied to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This helps you to ensure completeness of data collection and can help you to think forward about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Keep a record of these changes as an internal worksheet within the file or in an external </a:t>
            </a:r>
            <a:r>
              <a:rPr lang="en-US" sz="1100" dirty="0" err="1" smtClean="0"/>
              <a:t>README.txt</a:t>
            </a:r>
            <a:r>
              <a:rPr lang="en-US" sz="1100" dirty="0" smtClean="0"/>
              <a:t> located in the same folder as the files to which they pertain.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endParaRPr lang="en-US" dirty="0" smtClean="0"/>
          </a:p>
          <a:p>
            <a:endParaRPr lang="en-US" dirty="0"/>
          </a:p>
        </p:txBody>
      </p:sp>
    </p:spTree>
    <p:extLst>
      <p:ext uri="{BB962C8B-B14F-4D97-AF65-F5344CB8AC3E}">
        <p14:creationId xmlns:p14="http://schemas.microsoft.com/office/powerpoint/2010/main" val="212764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a:t>
            </a:r>
            <a:r>
              <a:rPr lang="en-US" baseline="0" dirty="0" smtClean="0"/>
              <a:t>g with documenting your data, you will want to c</a:t>
            </a:r>
            <a:r>
              <a:rPr lang="en-US" dirty="0" smtClean="0"/>
              <a:t>reate</a:t>
            </a:r>
            <a:r>
              <a:rPr lang="en-US" baseline="0" dirty="0" smtClean="0"/>
              <a:t> </a:t>
            </a:r>
            <a:r>
              <a:rPr lang="en-US" dirty="0" smtClean="0"/>
              <a:t>metadata for</a:t>
            </a:r>
            <a:r>
              <a:rPr lang="en-US" baseline="0" dirty="0" smtClean="0"/>
              <a:t> your files.  Basically you want to track technical information about your data, contents, structure, or any additional information that will make it easy for you or others to reuse your data later on.</a:t>
            </a:r>
            <a:endParaRPr lang="en-US" dirty="0"/>
          </a:p>
        </p:txBody>
      </p:sp>
    </p:spTree>
    <p:extLst>
      <p:ext uri="{BB962C8B-B14F-4D97-AF65-F5344CB8AC3E}">
        <p14:creationId xmlns:p14="http://schemas.microsoft.com/office/powerpoint/2010/main" val="971089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Next</a:t>
            </a:r>
            <a:r>
              <a:rPr lang="en-US" sz="1100" b="0" i="0" kern="1200" baseline="0" dirty="0" smtClean="0">
                <a:solidFill>
                  <a:schemeClr val="tx1"/>
                </a:solidFill>
                <a:effectLst/>
                <a:latin typeface="+mn-lt"/>
                <a:ea typeface="+mn-ea"/>
                <a:cs typeface="+mn-cs"/>
              </a:rPr>
              <a:t> is data-clean up, w</a:t>
            </a:r>
            <a:r>
              <a:rPr lang="en-US" sz="1100" b="0" i="0" kern="1200" dirty="0" smtClean="0">
                <a:solidFill>
                  <a:schemeClr val="tx1"/>
                </a:solidFill>
                <a:effectLst/>
                <a:latin typeface="+mn-lt"/>
                <a:ea typeface="+mn-ea"/>
                <a:cs typeface="+mn-cs"/>
              </a:rPr>
              <a:t>hen preparing your data for analysis</a:t>
            </a:r>
            <a:r>
              <a:rPr lang="en-US" sz="1100" b="0" i="0" kern="1200" baseline="0" dirty="0" smtClean="0">
                <a:solidFill>
                  <a:schemeClr val="tx1"/>
                </a:solidFill>
                <a:effectLst/>
                <a:latin typeface="+mn-lt"/>
                <a:ea typeface="+mn-ea"/>
                <a:cs typeface="+mn-cs"/>
              </a:rPr>
              <a:t>, it is good practice to use a program such as </a:t>
            </a:r>
            <a:r>
              <a:rPr lang="en-US" sz="1100" b="0" i="0" kern="1200" dirty="0" err="1" smtClean="0">
                <a:solidFill>
                  <a:schemeClr val="tx1"/>
                </a:solidFill>
                <a:effectLst/>
                <a:latin typeface="+mn-lt"/>
                <a:ea typeface="+mn-ea"/>
                <a:cs typeface="+mn-cs"/>
              </a:rPr>
              <a:t>OpenRefine</a:t>
            </a:r>
            <a:r>
              <a:rPr lang="en-US" sz="1100" b="0" i="0" kern="1200" dirty="0" smtClean="0">
                <a:solidFill>
                  <a:schemeClr val="tx1"/>
                </a:solidFill>
                <a:effectLst/>
                <a:latin typeface="+mn-lt"/>
                <a:ea typeface="+mn-ea"/>
                <a:cs typeface="+mn-cs"/>
              </a:rPr>
              <a:t> to help you explore and clean-up large data sets with ease.</a:t>
            </a:r>
            <a:r>
              <a:rPr lang="en-US" sz="1100" b="0" i="0" kern="1200" baseline="0" dirty="0" smtClean="0">
                <a:solidFill>
                  <a:schemeClr val="tx1"/>
                </a:solidFill>
                <a:effectLst/>
                <a:latin typeface="+mn-lt"/>
                <a:ea typeface="+mn-ea"/>
                <a:cs typeface="+mn-cs"/>
              </a:rPr>
              <a:t> It is a</a:t>
            </a:r>
            <a:r>
              <a:rPr lang="en-US" sz="1100" b="0" i="0" kern="1200" dirty="0" smtClean="0">
                <a:solidFill>
                  <a:schemeClr val="tx1"/>
                </a:solidFill>
                <a:effectLst/>
                <a:latin typeface="+mn-lt"/>
                <a:ea typeface="+mn-ea"/>
                <a:cs typeface="+mn-cs"/>
              </a:rPr>
              <a:t> powerful tool for working with messy data: cleaning it; transforming it from one format into another.</a:t>
            </a:r>
            <a:r>
              <a:rPr lang="en-US" sz="1100" b="0" i="0" kern="1200" baseline="0" dirty="0" smtClean="0">
                <a:solidFill>
                  <a:schemeClr val="tx1"/>
                </a:solidFill>
                <a:effectLst/>
                <a:latin typeface="+mn-lt"/>
                <a:ea typeface="+mn-ea"/>
                <a:cs typeface="+mn-cs"/>
              </a:rPr>
              <a:t> Next week we’ll be looking at open refine. </a:t>
            </a:r>
            <a:endParaRPr lang="en-US" dirty="0"/>
          </a:p>
        </p:txBody>
      </p:sp>
    </p:spTree>
    <p:extLst>
      <p:ext uri="{BB962C8B-B14F-4D97-AF65-F5344CB8AC3E}">
        <p14:creationId xmlns:p14="http://schemas.microsoft.com/office/powerpoint/2010/main" val="345426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t>When thinking about the computing</a:t>
            </a:r>
            <a:r>
              <a:rPr lang="en-US" sz="1100" baseline="0" dirty="0" smtClean="0"/>
              <a:t> hardware side of data management, there are best practices to remember when storing your data these are:</a:t>
            </a:r>
            <a:endParaRPr lang="en-US" sz="1100" dirty="0" smtClean="0"/>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Computers and shared servers can be good places for </a:t>
            </a:r>
            <a:r>
              <a:rPr lang="en-US" sz="1100" b="1" dirty="0" smtClean="0">
                <a:solidFill>
                  <a:srgbClr val="FF0000"/>
                </a:solidFill>
              </a:rPr>
              <a:t>temporary</a:t>
            </a:r>
            <a:r>
              <a:rPr lang="en-US" sz="1100" dirty="0" smtClean="0"/>
              <a:t> storage of your working files.</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Store copies of data in open, </a:t>
            </a:r>
            <a:r>
              <a:rPr lang="en-US" sz="1100" b="1" dirty="0" smtClean="0"/>
              <a:t>stable formats </a:t>
            </a:r>
            <a:r>
              <a:rPr lang="en-US" sz="1100" dirty="0" smtClean="0"/>
              <a:t>(e.g., </a:t>
            </a:r>
            <a:r>
              <a:rPr lang="en-US" sz="1100" dirty="0" err="1" smtClean="0"/>
              <a:t>ascii</a:t>
            </a:r>
            <a:r>
              <a:rPr lang="en-US" sz="1100" dirty="0" smtClean="0"/>
              <a:t>, .txt, .csv, .pdf) for long term accessibility. . . </a:t>
            </a:r>
          </a:p>
          <a:p>
            <a:pPr marL="285750" indent="-285750">
              <a:buFont typeface="Arial" panose="020B0604020202020204" pitchFamily="34" charset="0"/>
              <a:buChar char="•"/>
            </a:pPr>
            <a:r>
              <a:rPr lang="en-US" sz="1100" dirty="0" smtClean="0"/>
              <a:t>Use flash drives </a:t>
            </a:r>
            <a:r>
              <a:rPr lang="en-US" sz="1100" b="1" dirty="0" smtClean="0">
                <a:solidFill>
                  <a:srgbClr val="FF0000"/>
                </a:solidFill>
              </a:rPr>
              <a:t>only for file transfer </a:t>
            </a:r>
            <a:r>
              <a:rPr lang="en-US" sz="1100" dirty="0" smtClean="0"/>
              <a:t>– it</a:t>
            </a:r>
            <a:r>
              <a:rPr lang="en-US" sz="1100" baseline="0" dirty="0" smtClean="0"/>
              <a:t> is too </a:t>
            </a:r>
            <a:r>
              <a:rPr lang="en-US" sz="1100" dirty="0" smtClean="0"/>
              <a:t>easy to lose them!</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Cloud storage can be a convenient way to store and share temporary working files, but keep in mind there are many issues with putting data into the cloud.</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For long-term storage, data should be put into well-managed </a:t>
            </a:r>
            <a:r>
              <a:rPr lang="en-US" sz="1100" b="1" dirty="0" smtClean="0">
                <a:solidFill>
                  <a:srgbClr val="C00000"/>
                </a:solidFill>
              </a:rPr>
              <a:t>preservation systems</a:t>
            </a:r>
            <a:r>
              <a:rPr lang="en-US" sz="1100" dirty="0" smtClean="0"/>
              <a:t>.  E.g. </a:t>
            </a:r>
            <a:r>
              <a:rPr lang="en-US" sz="1100" dirty="0" err="1" smtClean="0"/>
              <a:t>Dataverse</a:t>
            </a:r>
            <a:r>
              <a:rPr lang="en-US" sz="1100" baseline="0" dirty="0" smtClean="0"/>
              <a:t> or ICPSR</a:t>
            </a:r>
            <a:r>
              <a:rPr lang="en-US" sz="1100" dirty="0" smtClean="0"/>
              <a:t> open repositories</a:t>
            </a:r>
            <a:r>
              <a:rPr lang="en-US" sz="1100" baseline="0" dirty="0" smtClean="0"/>
              <a:t> if you are doing research etc.</a:t>
            </a:r>
          </a:p>
          <a:p>
            <a:pPr marL="285750" indent="-285750">
              <a:buFont typeface="Arial" panose="020B0604020202020204" pitchFamily="34" charset="0"/>
              <a:buChar char="•"/>
            </a:pPr>
            <a:endParaRPr lang="en-US" sz="1100" baseline="0" dirty="0" smtClean="0"/>
          </a:p>
          <a:p>
            <a:pPr marL="285750" indent="-285750">
              <a:buFont typeface="Arial" panose="020B0604020202020204" pitchFamily="34" charset="0"/>
              <a:buChar char="•"/>
            </a:pPr>
            <a:endParaRPr lang="en-US" sz="1100" dirty="0" smtClean="0"/>
          </a:p>
          <a:p>
            <a:endParaRPr lang="en-US" dirty="0"/>
          </a:p>
        </p:txBody>
      </p:sp>
    </p:spTree>
    <p:extLst>
      <p:ext uri="{BB962C8B-B14F-4D97-AF65-F5344CB8AC3E}">
        <p14:creationId xmlns:p14="http://schemas.microsoft.com/office/powerpoint/2010/main" val="467405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Related</a:t>
            </a:r>
            <a:r>
              <a:rPr lang="en-US" baseline="0" dirty="0" smtClean="0"/>
              <a:t> </a:t>
            </a:r>
            <a:r>
              <a:rPr lang="en-US" dirty="0" smtClean="0"/>
              <a:t>to basic storage, you must remember,</a:t>
            </a:r>
            <a:r>
              <a:rPr lang="en-US" baseline="0" dirty="0" smtClean="0"/>
              <a:t> basic storage is not backing up.  Have a backup plan. </a:t>
            </a:r>
          </a:p>
          <a:p>
            <a:endParaRPr lang="en-US" baseline="0" dirty="0" smtClean="0"/>
          </a:p>
          <a:p>
            <a:r>
              <a:rPr lang="en-US" baseline="0" dirty="0" smtClean="0"/>
              <a:t>Use the rule of 3 and remember the LOCKSS concept.  </a:t>
            </a:r>
          </a:p>
          <a:p>
            <a:endParaRPr lang="en-US" baseline="0" dirty="0" smtClean="0"/>
          </a:p>
          <a:p>
            <a:r>
              <a:rPr lang="en-US" baseline="0" dirty="0" smtClean="0"/>
              <a:t>Most importantly, back up regularly and often.  Using software or dedicated disaster recovery services that automate the process.</a:t>
            </a:r>
          </a:p>
          <a:p>
            <a:endParaRPr lang="en-US" dirty="0"/>
          </a:p>
        </p:txBody>
      </p:sp>
    </p:spTree>
    <p:extLst>
      <p:ext uri="{BB962C8B-B14F-4D97-AF65-F5344CB8AC3E}">
        <p14:creationId xmlns:p14="http://schemas.microsoft.com/office/powerpoint/2010/main" val="2940306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t>Lastly, tied to backup is preservation:</a:t>
            </a:r>
            <a:r>
              <a:rPr lang="en-US" sz="1100" baseline="0" dirty="0" smtClean="0"/>
              <a:t>  </a:t>
            </a:r>
          </a:p>
          <a:p>
            <a:pPr marL="0" indent="0">
              <a:buFont typeface="Arial" panose="020B0604020202020204" pitchFamily="34" charset="0"/>
              <a:buNone/>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smtClean="0"/>
              <a:t>Preservation is the act of making sure your data are secure and accessible for future generations. </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Long-term preservation is not merely storage or backing up of your data. </a:t>
            </a:r>
          </a:p>
          <a:p>
            <a:endParaRPr lang="en-US" sz="1100" dirty="0" smtClean="0"/>
          </a:p>
          <a:p>
            <a:pPr marL="285750" indent="-285750">
              <a:buFont typeface="Arial" panose="020B0604020202020204" pitchFamily="34" charset="0"/>
              <a:buChar char="•"/>
            </a:pPr>
            <a:r>
              <a:rPr lang="en-US" sz="1100" dirty="0" smtClean="0"/>
              <a:t>Identify data your with long-term value.  Preserve the raw data and any intermediate/derived products that are expensive to reproduce or can be directly used for analysis. </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Preserve any scripted code that was used to clean and transform the raw data.</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Example:	</a:t>
            </a:r>
          </a:p>
          <a:p>
            <a:pPr algn="ctr"/>
            <a:r>
              <a:rPr lang="en-US" sz="1100" dirty="0" smtClean="0"/>
              <a:t>Save tabular data in a delimited text format.</a:t>
            </a:r>
          </a:p>
          <a:p>
            <a:pPr algn="ctr"/>
            <a:endParaRPr lang="en-US" sz="1100" dirty="0" smtClean="0"/>
          </a:p>
          <a:p>
            <a:pPr algn="ctr"/>
            <a:r>
              <a:rPr lang="en-US" sz="1100" dirty="0" smtClean="0"/>
              <a:t>Save data in uncompressed and unencrypted formats, where possible.</a:t>
            </a:r>
          </a:p>
          <a:p>
            <a:endParaRPr lang="en-US" dirty="0"/>
          </a:p>
        </p:txBody>
      </p:sp>
    </p:spTree>
    <p:extLst>
      <p:ext uri="{BB962C8B-B14F-4D97-AF65-F5344CB8AC3E}">
        <p14:creationId xmlns:p14="http://schemas.microsoft.com/office/powerpoint/2010/main" val="4177994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pPr>
              <a:lnSpc>
                <a:spcPct val="115050"/>
              </a:lnSpc>
              <a:spcAft>
                <a:spcPts val="1121"/>
              </a:spcAft>
              <a:buClr>
                <a:schemeClr val="dk1"/>
              </a:buClr>
              <a:buSzPct val="100000"/>
            </a:pPr>
            <a:r>
              <a:rPr lang="en-US" dirty="0" smtClean="0">
                <a:solidFill>
                  <a:schemeClr val="dk1"/>
                </a:solidFill>
              </a:rPr>
              <a:t>And</a:t>
            </a:r>
            <a:r>
              <a:rPr lang="en-US" baseline="0" dirty="0" smtClean="0">
                <a:solidFill>
                  <a:schemeClr val="dk1"/>
                </a:solidFill>
              </a:rPr>
              <a:t> finally, n</a:t>
            </a:r>
            <a:r>
              <a:rPr lang="en-US" dirty="0" smtClean="0">
                <a:solidFill>
                  <a:schemeClr val="dk1"/>
                </a:solidFill>
              </a:rPr>
              <a:t>ow that we</a:t>
            </a:r>
            <a:r>
              <a:rPr lang="en-US" baseline="0" dirty="0" smtClean="0">
                <a:solidFill>
                  <a:schemeClr val="dk1"/>
                </a:solidFill>
              </a:rPr>
              <a:t>’ve covered the best practices for data management </a:t>
            </a:r>
          </a:p>
          <a:p>
            <a:pPr>
              <a:lnSpc>
                <a:spcPct val="115050"/>
              </a:lnSpc>
              <a:spcAft>
                <a:spcPts val="1121"/>
              </a:spcAft>
              <a:buClr>
                <a:schemeClr val="dk1"/>
              </a:buClr>
              <a:buSzPct val="100000"/>
            </a:pPr>
            <a:endParaRPr lang="en-US" baseline="0" dirty="0" smtClean="0">
              <a:solidFill>
                <a:schemeClr val="dk1"/>
              </a:solidFill>
            </a:endParaRPr>
          </a:p>
          <a:p>
            <a:pPr>
              <a:lnSpc>
                <a:spcPct val="115050"/>
              </a:lnSpc>
              <a:spcAft>
                <a:spcPts val="1121"/>
              </a:spcAft>
              <a:buClr>
                <a:schemeClr val="dk1"/>
              </a:buClr>
              <a:buSzPct val="100000"/>
            </a:pPr>
            <a:r>
              <a:rPr lang="en-US" dirty="0" smtClean="0">
                <a:solidFill>
                  <a:schemeClr val="dk1"/>
                </a:solidFill>
              </a:rPr>
              <a:t>When you work on a research project consider</a:t>
            </a:r>
            <a:r>
              <a:rPr lang="en-US" baseline="0" dirty="0" smtClean="0">
                <a:solidFill>
                  <a:schemeClr val="dk1"/>
                </a:solidFill>
              </a:rPr>
              <a:t> the reasons why to share your data</a:t>
            </a:r>
            <a:r>
              <a:rPr lang="en" dirty="0" smtClean="0">
                <a:solidFill>
                  <a:schemeClr val="dk1"/>
                </a:solidFill>
              </a:rPr>
              <a:t>? </a:t>
            </a:r>
            <a:endParaRPr lang="en-US" dirty="0" smtClean="0">
              <a:solidFill>
                <a:schemeClr val="dk1"/>
              </a:solidFill>
            </a:endParaRPr>
          </a:p>
          <a:p>
            <a:pPr>
              <a:lnSpc>
                <a:spcPct val="115050"/>
              </a:lnSpc>
              <a:spcAft>
                <a:spcPts val="1121"/>
              </a:spcAft>
              <a:buClr>
                <a:schemeClr val="dk1"/>
              </a:buClr>
              <a:buSzPct val="100000"/>
            </a:pPr>
            <a:endParaRPr lang="en" dirty="0">
              <a:solidFill>
                <a:schemeClr val="dk1"/>
              </a:solidFill>
            </a:endParaRPr>
          </a:p>
          <a:p>
            <a:pPr>
              <a:lnSpc>
                <a:spcPct val="115050"/>
              </a:lnSpc>
              <a:spcAft>
                <a:spcPts val="1121"/>
              </a:spcAft>
              <a:buClr>
                <a:schemeClr val="dk1"/>
              </a:buClr>
              <a:buSzPct val="100000"/>
            </a:pPr>
            <a:r>
              <a:rPr lang="en-US" dirty="0" smtClean="0">
                <a:solidFill>
                  <a:schemeClr val="dk1"/>
                </a:solidFill>
              </a:rPr>
              <a:t>S</a:t>
            </a:r>
            <a:r>
              <a:rPr lang="en" dirty="0" smtClean="0">
                <a:solidFill>
                  <a:schemeClr val="dk1"/>
                </a:solidFill>
              </a:rPr>
              <a:t>haring </a:t>
            </a:r>
            <a:r>
              <a:rPr lang="en" dirty="0">
                <a:solidFill>
                  <a:schemeClr val="dk1"/>
                </a:solidFill>
              </a:rPr>
              <a:t>your data has several benefits:</a:t>
            </a:r>
          </a:p>
          <a:p>
            <a:pPr>
              <a:lnSpc>
                <a:spcPct val="115050"/>
              </a:lnSpc>
              <a:spcAft>
                <a:spcPts val="1121"/>
              </a:spcAft>
              <a:buClr>
                <a:schemeClr val="dk1"/>
              </a:buClr>
              <a:buSzPct val="100000"/>
            </a:pPr>
            <a:r>
              <a:rPr lang="en" b="1" dirty="0">
                <a:solidFill>
                  <a:schemeClr val="dk1"/>
                </a:solidFill>
              </a:rPr>
              <a:t>It benefits you, the researcher...</a:t>
            </a:r>
          </a:p>
          <a:p>
            <a:pPr marL="802361" indent="-304121">
              <a:lnSpc>
                <a:spcPct val="115050"/>
              </a:lnSpc>
              <a:spcAft>
                <a:spcPts val="815"/>
              </a:spcAft>
              <a:buClr>
                <a:schemeClr val="dk1"/>
              </a:buClr>
              <a:buSzPct val="100000"/>
              <a:buFont typeface="Arial"/>
              <a:buChar char="●"/>
            </a:pPr>
            <a:r>
              <a:rPr lang="en" b="1" dirty="0">
                <a:solidFill>
                  <a:schemeClr val="dk1"/>
                </a:solidFill>
              </a:rPr>
              <a:t>Increases citation and impact</a:t>
            </a:r>
            <a:r>
              <a:rPr lang="en" dirty="0">
                <a:solidFill>
                  <a:schemeClr val="dk1"/>
                </a:solidFill>
              </a:rPr>
              <a:t>. By sharing well-documented data, you potentially increase your research impact and credibility, and number of citations for associated papers. </a:t>
            </a:r>
          </a:p>
          <a:p>
            <a:pPr marL="802361" indent="-304121">
              <a:lnSpc>
                <a:spcPct val="115050"/>
              </a:lnSpc>
              <a:spcAft>
                <a:spcPts val="815"/>
              </a:spcAft>
              <a:buClr>
                <a:schemeClr val="dk1"/>
              </a:buClr>
              <a:buSzPct val="100000"/>
              <a:buFont typeface="Arial"/>
              <a:buChar char="●"/>
            </a:pPr>
            <a:r>
              <a:rPr lang="en" b="1" dirty="0">
                <a:solidFill>
                  <a:schemeClr val="dk1"/>
                </a:solidFill>
              </a:rPr>
              <a:t>Provides more opportunity for collaboration</a:t>
            </a:r>
            <a:r>
              <a:rPr lang="en" dirty="0">
                <a:solidFill>
                  <a:schemeClr val="dk1"/>
                </a:solidFill>
              </a:rPr>
              <a:t>. Increased visibility can lead to greater potential for collaboration.</a:t>
            </a:r>
          </a:p>
          <a:p>
            <a:pPr marL="802361" indent="-304121">
              <a:lnSpc>
                <a:spcPct val="115050"/>
              </a:lnSpc>
              <a:spcAft>
                <a:spcPts val="815"/>
              </a:spcAft>
              <a:buClr>
                <a:schemeClr val="dk1"/>
              </a:buClr>
              <a:buSzPct val="100000"/>
              <a:buFont typeface="Arial"/>
              <a:buChar char="●"/>
            </a:pPr>
            <a:r>
              <a:rPr lang="en-US" b="1" dirty="0" smtClean="0">
                <a:solidFill>
                  <a:schemeClr val="dk1"/>
                </a:solidFill>
              </a:rPr>
              <a:t>If working on federally funded</a:t>
            </a:r>
            <a:r>
              <a:rPr lang="en-US" b="1" baseline="0" dirty="0" smtClean="0">
                <a:solidFill>
                  <a:schemeClr val="dk1"/>
                </a:solidFill>
              </a:rPr>
              <a:t> grant, sharing </a:t>
            </a:r>
            <a:r>
              <a:rPr lang="en" b="1" dirty="0" smtClean="0">
                <a:solidFill>
                  <a:schemeClr val="dk1"/>
                </a:solidFill>
              </a:rPr>
              <a:t>Satisfies </a:t>
            </a:r>
            <a:r>
              <a:rPr lang="en" b="1" dirty="0">
                <a:solidFill>
                  <a:schemeClr val="dk1"/>
                </a:solidFill>
              </a:rPr>
              <a:t>mandates</a:t>
            </a:r>
            <a:r>
              <a:rPr lang="en" dirty="0">
                <a:solidFill>
                  <a:schemeClr val="dk1"/>
                </a:solidFill>
              </a:rPr>
              <a:t>. Funding agencies and journals are increasingly requiring that data be shared as a condition of receiving funding or being accepted for publication. Some of these mandates include:</a:t>
            </a:r>
          </a:p>
          <a:p>
            <a:pPr marL="1604721" lvl="1" indent="-304121">
              <a:lnSpc>
                <a:spcPct val="115000"/>
              </a:lnSpc>
              <a:spcBef>
                <a:spcPts val="1019"/>
              </a:spcBef>
              <a:spcAft>
                <a:spcPts val="1630"/>
              </a:spcAft>
              <a:buClr>
                <a:schemeClr val="dk1"/>
              </a:buClr>
              <a:buSzPct val="100000"/>
              <a:buFont typeface="Arial"/>
              <a:buChar char="●"/>
            </a:pPr>
            <a:r>
              <a:rPr lang="en" dirty="0">
                <a:solidFill>
                  <a:schemeClr val="dk1"/>
                </a:solidFill>
              </a:rPr>
              <a:t>National Science Foundation (NSF): </a:t>
            </a:r>
            <a:r>
              <a:rPr lang="en" u="sng" dirty="0">
                <a:solidFill>
                  <a:srgbClr val="0B4A67"/>
                </a:solidFill>
                <a:hlinkClick r:id="rId3"/>
              </a:rPr>
              <a:t>Data Sharing Policy &amp; Data Management Plan Requirements</a:t>
            </a:r>
          </a:p>
          <a:p>
            <a:pPr marL="1604721" lvl="1" indent="-304121">
              <a:lnSpc>
                <a:spcPct val="115000"/>
              </a:lnSpc>
              <a:spcBef>
                <a:spcPts val="1019"/>
              </a:spcBef>
              <a:spcAft>
                <a:spcPts val="1630"/>
              </a:spcAft>
              <a:buClr>
                <a:schemeClr val="dk1"/>
              </a:buClr>
              <a:buSzPct val="100000"/>
              <a:buFont typeface="Arial"/>
              <a:buChar char="●"/>
            </a:pPr>
            <a:r>
              <a:rPr lang="en" dirty="0">
                <a:solidFill>
                  <a:schemeClr val="dk1"/>
                </a:solidFill>
              </a:rPr>
              <a:t>National Institutes of Health (NIH): </a:t>
            </a:r>
            <a:r>
              <a:rPr lang="en" u="sng" dirty="0">
                <a:solidFill>
                  <a:srgbClr val="016691"/>
                </a:solidFill>
                <a:hlinkClick r:id="rId4"/>
              </a:rPr>
              <a:t>Data Sharing Policy &amp; Implementation Guidance</a:t>
            </a:r>
          </a:p>
          <a:p>
            <a:pPr marL="1604721" lvl="1" indent="-304121">
              <a:lnSpc>
                <a:spcPct val="115000"/>
              </a:lnSpc>
              <a:spcBef>
                <a:spcPts val="1019"/>
              </a:spcBef>
              <a:spcAft>
                <a:spcPts val="1630"/>
              </a:spcAft>
              <a:buClr>
                <a:schemeClr val="dk1"/>
              </a:buClr>
              <a:buSzPct val="100000"/>
              <a:buFont typeface="Arial"/>
              <a:buChar char="●"/>
            </a:pPr>
            <a:r>
              <a:rPr lang="en" dirty="0">
                <a:solidFill>
                  <a:schemeClr val="dk1"/>
                </a:solidFill>
              </a:rPr>
              <a:t>PLOS Journals: </a:t>
            </a:r>
            <a:r>
              <a:rPr lang="en" u="sng" dirty="0">
                <a:solidFill>
                  <a:srgbClr val="016691"/>
                </a:solidFill>
                <a:hlinkClick r:id="rId5"/>
              </a:rPr>
              <a:t>Publishing Policies on Sharing of Data, Materials, and Software</a:t>
            </a:r>
          </a:p>
          <a:p>
            <a:pPr>
              <a:lnSpc>
                <a:spcPct val="115050"/>
              </a:lnSpc>
              <a:spcAft>
                <a:spcPts val="1121"/>
              </a:spcAft>
              <a:buClr>
                <a:schemeClr val="dk1"/>
              </a:buClr>
              <a:buSzPct val="100000"/>
            </a:pPr>
            <a:r>
              <a:rPr lang="en" b="1" dirty="0">
                <a:solidFill>
                  <a:schemeClr val="dk1"/>
                </a:solidFill>
              </a:rPr>
              <a:t>... and it benefits the </a:t>
            </a:r>
            <a:r>
              <a:rPr lang="en-US" b="1" dirty="0">
                <a:solidFill>
                  <a:schemeClr val="dk1"/>
                </a:solidFill>
              </a:rPr>
              <a:t>research </a:t>
            </a:r>
            <a:r>
              <a:rPr lang="en" b="1" dirty="0">
                <a:solidFill>
                  <a:schemeClr val="dk1"/>
                </a:solidFill>
              </a:rPr>
              <a:t>community</a:t>
            </a:r>
          </a:p>
          <a:p>
            <a:pPr marL="802361" indent="-304121">
              <a:lnSpc>
                <a:spcPct val="115050"/>
              </a:lnSpc>
              <a:spcAft>
                <a:spcPts val="815"/>
              </a:spcAft>
              <a:buClr>
                <a:schemeClr val="dk1"/>
              </a:buClr>
              <a:buSzPct val="100000"/>
              <a:buFont typeface="Arial"/>
              <a:buChar char="●"/>
            </a:pPr>
            <a:r>
              <a:rPr lang="en" b="1" dirty="0">
                <a:solidFill>
                  <a:schemeClr val="dk1"/>
                </a:solidFill>
              </a:rPr>
              <a:t>Allows others to build upon your data</a:t>
            </a:r>
            <a:r>
              <a:rPr lang="en" dirty="0">
                <a:solidFill>
                  <a:schemeClr val="dk1"/>
                </a:solidFill>
              </a:rPr>
              <a:t>. By sharing well-documented data, you enable additional scientific inquiry and meta-analysis that cannot be generated by a single researcher or laboratory</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b="1" dirty="0">
                <a:solidFill>
                  <a:schemeClr val="dk1"/>
                </a:solidFill>
              </a:rPr>
              <a:t>Streamlines resources</a:t>
            </a:r>
            <a:r>
              <a:rPr lang="en" dirty="0">
                <a:solidFill>
                  <a:schemeClr val="dk1"/>
                </a:solidFill>
              </a:rPr>
              <a:t>. When data is shared, recollection of data is minimized and resources are saved</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b="1" dirty="0">
                <a:solidFill>
                  <a:schemeClr val="dk1"/>
                </a:solidFill>
              </a:rPr>
              <a:t>Open data supports reproducible science</a:t>
            </a:r>
            <a:r>
              <a:rPr lang="en" dirty="0">
                <a:solidFill>
                  <a:schemeClr val="dk1"/>
                </a:solidFill>
              </a:rPr>
              <a:t>. Re-analysis and replicability of data helps verify results and is a key part of the scientific process. </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b="1" dirty="0">
                <a:solidFill>
                  <a:schemeClr val="dk1"/>
                </a:solidFill>
              </a:rPr>
              <a:t>Increases return on research investment</a:t>
            </a:r>
            <a:r>
              <a:rPr lang="en" dirty="0">
                <a:solidFill>
                  <a:schemeClr val="dk1"/>
                </a:solidFill>
              </a:rPr>
              <a:t>. Funding agencies and journals are increasingly promoting or requiring </a:t>
            </a:r>
            <a:r>
              <a:rPr lang="en" u="sng" dirty="0">
                <a:solidFill>
                  <a:srgbClr val="016691"/>
                </a:solidFill>
                <a:hlinkClick r:id="rId6"/>
              </a:rPr>
              <a:t>data management plans</a:t>
            </a:r>
            <a:r>
              <a:rPr lang="en" dirty="0">
                <a:solidFill>
                  <a:schemeClr val="dk1"/>
                </a:solidFill>
              </a:rPr>
              <a:t> and data sharing because of the potential for a greater return on research investment. </a:t>
            </a:r>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4280349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US" dirty="0" smtClean="0">
                <a:effectLst/>
              </a:rPr>
              <a:t>Unix is a good tool b/c it is also very useful tool when you need to interact with remote machines, such as when doing machine learning or text mining</a:t>
            </a:r>
            <a:r>
              <a:rPr lang="en-US" i="1" dirty="0" smtClean="0">
                <a:effectLst/>
              </a:rPr>
              <a:t/>
            </a:r>
            <a:br>
              <a:rPr lang="en-US" i="1" dirty="0" smtClean="0">
                <a:effectLst/>
              </a:rPr>
            </a:br>
            <a:endParaRPr lang="en-US" dirty="0" smtClean="0">
              <a:effectLst/>
            </a:endParaRPr>
          </a:p>
          <a:p>
            <a:r>
              <a:rPr lang="en-US" dirty="0" smtClean="0">
                <a:effectLst/>
              </a:rPr>
              <a:t>dual goals: we want to introduce you to standard ways to organize your research data and analysis and 2) introduce you to tools that you might need as you proceed with newer research methods</a:t>
            </a:r>
          </a:p>
          <a:p>
            <a:endParaRPr dirty="0"/>
          </a:p>
        </p:txBody>
      </p:sp>
    </p:spTree>
    <p:extLst>
      <p:ext uri="{BB962C8B-B14F-4D97-AF65-F5344CB8AC3E}">
        <p14:creationId xmlns:p14="http://schemas.microsoft.com/office/powerpoint/2010/main" val="228620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 dirty="0"/>
              <a:t>This workshop will be divided into 2 parts.  </a:t>
            </a:r>
          </a:p>
          <a:p>
            <a:r>
              <a:rPr lang="en" dirty="0"/>
              <a:t>The first part of this workshop will briefly introduce the importance of data management </a:t>
            </a:r>
            <a:r>
              <a:rPr lang="en-US" dirty="0" smtClean="0"/>
              <a:t>and best practices for data management.</a:t>
            </a:r>
          </a:p>
          <a:p>
            <a:endParaRPr lang="en" dirty="0" smtClean="0"/>
          </a:p>
          <a:p>
            <a:r>
              <a:rPr lang="en" dirty="0" smtClean="0"/>
              <a:t>A</a:t>
            </a:r>
            <a:r>
              <a:rPr lang="en-US" dirty="0" err="1" smtClean="0"/>
              <a:t>nd</a:t>
            </a:r>
            <a:r>
              <a:rPr lang="en-US" dirty="0" smtClean="0"/>
              <a:t> </a:t>
            </a:r>
          </a:p>
          <a:p>
            <a:endParaRPr dirty="0"/>
          </a:p>
          <a:p>
            <a:r>
              <a:rPr lang="en" dirty="0"/>
              <a:t>The second part of the </a:t>
            </a:r>
            <a:r>
              <a:rPr lang="en-US" dirty="0" smtClean="0"/>
              <a:t>course</a:t>
            </a:r>
            <a:r>
              <a:rPr lang="en-US" baseline="0" dirty="0" smtClean="0"/>
              <a:t> </a:t>
            </a:r>
            <a:r>
              <a:rPr lang="en" dirty="0" smtClean="0"/>
              <a:t>will </a:t>
            </a:r>
            <a:r>
              <a:rPr lang="en" dirty="0"/>
              <a:t>consist of </a:t>
            </a:r>
            <a:r>
              <a:rPr lang="en" dirty="0" smtClean="0"/>
              <a:t>a </a:t>
            </a:r>
            <a:r>
              <a:rPr lang="en" dirty="0"/>
              <a:t>hands </a:t>
            </a:r>
            <a:r>
              <a:rPr lang="en" dirty="0" smtClean="0"/>
              <a:t>on</a:t>
            </a:r>
            <a:r>
              <a:rPr lang="en-US" baseline="0" dirty="0" smtClean="0"/>
              <a:t> lessons </a:t>
            </a:r>
            <a:r>
              <a:rPr lang="en" dirty="0" smtClean="0"/>
              <a:t>using </a:t>
            </a:r>
            <a:r>
              <a:rPr lang="en" dirty="0"/>
              <a:t>the </a:t>
            </a:r>
            <a:r>
              <a:rPr lang="en" dirty="0" smtClean="0"/>
              <a:t>Unix Shell</a:t>
            </a:r>
            <a:r>
              <a:rPr lang="en-US" baseline="0" dirty="0" smtClean="0"/>
              <a:t> today, Friday and next Monday.  </a:t>
            </a:r>
            <a:endParaRPr lang="en" dirty="0" smtClean="0"/>
          </a:p>
        </p:txBody>
      </p:sp>
    </p:spTree>
    <p:extLst>
      <p:ext uri="{BB962C8B-B14F-4D97-AF65-F5344CB8AC3E}">
        <p14:creationId xmlns:p14="http://schemas.microsoft.com/office/powerpoint/2010/main" val="232336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US" dirty="0" smtClean="0"/>
              <a:t>Why</a:t>
            </a:r>
            <a:r>
              <a:rPr lang="en-US" baseline="0" dirty="0" smtClean="0"/>
              <a:t> is data management important and why </a:t>
            </a:r>
            <a:r>
              <a:rPr lang="en-US" dirty="0" smtClean="0"/>
              <a:t>manage your data?</a:t>
            </a:r>
            <a:r>
              <a:rPr lang="en-US" baseline="0" dirty="0" smtClean="0"/>
              <a:t>  </a:t>
            </a:r>
          </a:p>
          <a:p>
            <a:endParaRPr lang="en" dirty="0"/>
          </a:p>
          <a:p>
            <a:r>
              <a:rPr lang="en-US" dirty="0" smtClean="0"/>
              <a:t>Basically,</a:t>
            </a:r>
            <a:r>
              <a:rPr lang="en-US" baseline="0" dirty="0" smtClean="0"/>
              <a:t> </a:t>
            </a:r>
            <a:r>
              <a:rPr lang="en" dirty="0" smtClean="0"/>
              <a:t>Managing </a:t>
            </a:r>
            <a:r>
              <a:rPr lang="en" dirty="0"/>
              <a:t>your research data ensures physical integrity of files and helping to preserve them. </a:t>
            </a:r>
            <a:r>
              <a:rPr lang="en" dirty="0">
                <a:cs typeface="Arial"/>
              </a:rPr>
              <a:t/>
            </a:r>
            <a:br>
              <a:rPr lang="en" dirty="0">
                <a:cs typeface="Arial"/>
              </a:rPr>
            </a:br>
            <a:endParaRPr dirty="0">
              <a:cs typeface="Arial"/>
            </a:endParaRPr>
          </a:p>
          <a:p>
            <a:r>
              <a:rPr lang="en" dirty="0" err="1" smtClean="0"/>
              <a:t>Th</a:t>
            </a:r>
            <a:r>
              <a:rPr lang="en-US" dirty="0" smtClean="0"/>
              <a:t>is</a:t>
            </a:r>
            <a:r>
              <a:rPr lang="en-US" baseline="0" dirty="0" smtClean="0"/>
              <a:t> </a:t>
            </a:r>
            <a:r>
              <a:rPr lang="en" dirty="0" smtClean="0"/>
              <a:t>reason</a:t>
            </a:r>
            <a:r>
              <a:rPr lang="en-US" dirty="0" smtClean="0"/>
              <a:t> alone</a:t>
            </a:r>
            <a:r>
              <a:rPr lang="en" dirty="0" smtClean="0"/>
              <a:t> lead</a:t>
            </a:r>
            <a:r>
              <a:rPr lang="en-US" dirty="0" smtClean="0"/>
              <a:t>s</a:t>
            </a:r>
            <a:r>
              <a:rPr lang="en" dirty="0" smtClean="0"/>
              <a:t> </a:t>
            </a:r>
            <a:r>
              <a:rPr lang="en" dirty="0"/>
              <a:t>us into the importance of understanding data management in the data life cycle...</a:t>
            </a:r>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92954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 dirty="0"/>
              <a:t>This </a:t>
            </a:r>
            <a:r>
              <a:rPr lang="en" dirty="0" smtClean="0"/>
              <a:t>slide </a:t>
            </a:r>
            <a:r>
              <a:rPr lang="en" dirty="0"/>
              <a:t>shows an example of the data life cycle and what </a:t>
            </a:r>
            <a:r>
              <a:rPr lang="en-US" dirty="0" smtClean="0"/>
              <a:t>process</a:t>
            </a:r>
            <a:r>
              <a:rPr lang="en-US" baseline="0" dirty="0" smtClean="0"/>
              <a:t> </a:t>
            </a:r>
            <a:r>
              <a:rPr lang="en" dirty="0" smtClean="0"/>
              <a:t>research </a:t>
            </a:r>
            <a:r>
              <a:rPr lang="en" dirty="0"/>
              <a:t>data requires as it moves through the different segments of the life cycle.  </a:t>
            </a:r>
          </a:p>
          <a:p>
            <a:r>
              <a:rPr lang="en" dirty="0">
                <a:cs typeface="Arial"/>
              </a:rPr>
              <a:t/>
            </a:r>
            <a:br>
              <a:rPr lang="en" dirty="0">
                <a:cs typeface="Arial"/>
              </a:rPr>
            </a:br>
            <a:endParaRPr dirty="0">
              <a:cs typeface="Arial"/>
            </a:endParaRPr>
          </a:p>
          <a:p>
            <a:r>
              <a:rPr lang="en" dirty="0"/>
              <a:t>For example, </a:t>
            </a:r>
          </a:p>
          <a:p>
            <a:endParaRPr lang="en" dirty="0"/>
          </a:p>
          <a:p>
            <a:pPr marL="171450" indent="-171450">
              <a:buFont typeface="Arial" panose="020B0604020202020204" pitchFamily="34" charset="0"/>
              <a:buChar char="•"/>
            </a:pPr>
            <a:r>
              <a:rPr lang="en-US" dirty="0">
                <a:cs typeface="Arial"/>
              </a:rPr>
              <a:t>Planning to manage </a:t>
            </a:r>
            <a:r>
              <a:rPr lang="en" dirty="0"/>
              <a:t>your data begins at the </a:t>
            </a:r>
            <a:r>
              <a:rPr lang="en" dirty="0" err="1" smtClean="0"/>
              <a:t>propo</a:t>
            </a:r>
            <a:r>
              <a:rPr lang="en-US" dirty="0" smtClean="0"/>
              <a:t>se</a:t>
            </a:r>
            <a:r>
              <a:rPr lang="en" dirty="0" smtClean="0"/>
              <a:t> </a:t>
            </a:r>
            <a:r>
              <a:rPr lang="en" dirty="0"/>
              <a:t>segment.  This is where the initial data management planning begins.  starting with the research study and the data management plan</a:t>
            </a:r>
            <a:r>
              <a:rPr lang="en" dirty="0" smtClean="0"/>
              <a:t>.</a:t>
            </a:r>
            <a:endParaRPr lang="en-US" dirty="0" smtClean="0"/>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a:t>The collect/create segment is where data is produced, collected and organized</a:t>
            </a:r>
            <a:r>
              <a:rPr lang="en" dirty="0" smtClean="0"/>
              <a:t>.</a:t>
            </a:r>
            <a:endParaRPr lang="en-US" dirty="0" smtClean="0"/>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a:t>The next segment is describing data </a:t>
            </a:r>
            <a:r>
              <a:rPr lang="en-US" dirty="0"/>
              <a:t>by </a:t>
            </a:r>
            <a:r>
              <a:rPr lang="en" dirty="0"/>
              <a:t>creating good metadata and documentation</a:t>
            </a:r>
            <a:r>
              <a:rPr lang="en" dirty="0" smtClean="0"/>
              <a:t>.</a:t>
            </a:r>
            <a:endParaRPr lang="en-US" dirty="0" smtClean="0"/>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a:t>The next two segments, analyze and publish focuses more on using data produced for processing and the final documentation for the project</a:t>
            </a:r>
            <a:r>
              <a:rPr lang="en" dirty="0" smtClean="0"/>
              <a:t>.</a:t>
            </a:r>
            <a:endParaRPr lang="en-US" dirty="0" smtClean="0"/>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a:t>Finally the last </a:t>
            </a:r>
            <a:r>
              <a:rPr lang="en-US" dirty="0" smtClean="0"/>
              <a:t>segment</a:t>
            </a:r>
            <a:r>
              <a:rPr lang="en" dirty="0" smtClean="0"/>
              <a:t>, </a:t>
            </a:r>
            <a:r>
              <a:rPr lang="en" dirty="0"/>
              <a:t>sharing and </a:t>
            </a:r>
            <a:r>
              <a:rPr lang="en" dirty="0" smtClean="0"/>
              <a:t>preservation,</a:t>
            </a:r>
            <a:r>
              <a:rPr lang="en-US" baseline="0" dirty="0" smtClean="0"/>
              <a:t> </a:t>
            </a:r>
            <a:r>
              <a:rPr lang="en" dirty="0" smtClean="0"/>
              <a:t>is </a:t>
            </a:r>
            <a:r>
              <a:rPr lang="en" dirty="0"/>
              <a:t>the final step </a:t>
            </a:r>
            <a:r>
              <a:rPr lang="en-US" dirty="0" smtClean="0"/>
              <a:t>in</a:t>
            </a:r>
            <a:r>
              <a:rPr lang="en-US" baseline="0" dirty="0" smtClean="0"/>
              <a:t> the</a:t>
            </a:r>
            <a:r>
              <a:rPr lang="en" dirty="0" smtClean="0"/>
              <a:t> </a:t>
            </a:r>
            <a:r>
              <a:rPr lang="en" dirty="0"/>
              <a:t>data life cycle. </a:t>
            </a:r>
            <a:r>
              <a:rPr lang="en-US" dirty="0" smtClean="0"/>
              <a:t>This phase is where d</a:t>
            </a:r>
            <a:r>
              <a:rPr lang="en" dirty="0" err="1" smtClean="0"/>
              <a:t>ata</a:t>
            </a:r>
            <a:r>
              <a:rPr lang="en" dirty="0" smtClean="0"/>
              <a:t> </a:t>
            </a:r>
            <a:r>
              <a:rPr lang="en" dirty="0"/>
              <a:t>is archived and </a:t>
            </a:r>
            <a:r>
              <a:rPr lang="en-US" dirty="0"/>
              <a:t>stored </a:t>
            </a:r>
            <a:r>
              <a:rPr lang="en" dirty="0"/>
              <a:t>for re-use. </a:t>
            </a:r>
            <a:endParaRPr dirty="0">
              <a:latin typeface="Arial"/>
              <a:cs typeface="Arial"/>
            </a:endParaRPr>
          </a:p>
          <a:p>
            <a:endParaRPr dirty="0"/>
          </a:p>
          <a:p>
            <a:r>
              <a:rPr lang="en" dirty="0"/>
              <a:t>Understanding the flow of data in data life cycle leads us into the importance of </a:t>
            </a:r>
            <a:r>
              <a:rPr lang="en-US" dirty="0" smtClean="0"/>
              <a:t>having</a:t>
            </a:r>
            <a:r>
              <a:rPr lang="en-US" baseline="0" dirty="0" smtClean="0"/>
              <a:t> </a:t>
            </a:r>
            <a:r>
              <a:rPr lang="en-US" dirty="0" smtClean="0"/>
              <a:t>a </a:t>
            </a:r>
            <a:r>
              <a:rPr lang="en-US" dirty="0"/>
              <a:t>good </a:t>
            </a:r>
            <a:r>
              <a:rPr lang="en" dirty="0"/>
              <a:t>data </a:t>
            </a:r>
            <a:r>
              <a:rPr lang="en" dirty="0" smtClean="0"/>
              <a:t>management</a:t>
            </a:r>
            <a:r>
              <a:rPr lang="en-US" dirty="0" smtClean="0"/>
              <a:t> strategy</a:t>
            </a:r>
            <a:r>
              <a:rPr lang="en" dirty="0"/>
              <a:t>...</a:t>
            </a:r>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62012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pPr>
              <a:lnSpc>
                <a:spcPct val="115050"/>
              </a:lnSpc>
              <a:spcAft>
                <a:spcPts val="815"/>
              </a:spcAft>
            </a:pPr>
            <a:r>
              <a:rPr lang="en-US" dirty="0" smtClean="0">
                <a:solidFill>
                  <a:schemeClr val="dk1"/>
                </a:solidFill>
              </a:rPr>
              <a:t>when working on a project p</a:t>
            </a:r>
            <a:r>
              <a:rPr lang="en" dirty="0" err="1" smtClean="0">
                <a:solidFill>
                  <a:schemeClr val="dk1"/>
                </a:solidFill>
              </a:rPr>
              <a:t>lan</a:t>
            </a:r>
            <a:r>
              <a:rPr lang="en-US" dirty="0" smtClean="0">
                <a:solidFill>
                  <a:schemeClr val="dk1"/>
                </a:solidFill>
              </a:rPr>
              <a:t>, you want</a:t>
            </a:r>
            <a:r>
              <a:rPr lang="en" dirty="0" smtClean="0">
                <a:solidFill>
                  <a:schemeClr val="dk1"/>
                </a:solidFill>
              </a:rPr>
              <a:t> </a:t>
            </a:r>
            <a:r>
              <a:rPr lang="en" dirty="0">
                <a:solidFill>
                  <a:schemeClr val="dk1"/>
                </a:solidFill>
              </a:rPr>
              <a:t>to have a good data management strategy.  </a:t>
            </a:r>
            <a:endParaRPr lang="en-US" dirty="0" smtClean="0">
              <a:solidFill>
                <a:schemeClr val="dk1"/>
              </a:solidFill>
            </a:endParaRPr>
          </a:p>
          <a:p>
            <a:pPr>
              <a:lnSpc>
                <a:spcPct val="115050"/>
              </a:lnSpc>
              <a:spcAft>
                <a:spcPts val="815"/>
              </a:spcAft>
            </a:pPr>
            <a:r>
              <a:rPr lang="en" dirty="0" smtClean="0">
                <a:solidFill>
                  <a:schemeClr val="dk1"/>
                </a:solidFill>
              </a:rPr>
              <a:t>For </a:t>
            </a:r>
            <a:r>
              <a:rPr lang="en" dirty="0">
                <a:solidFill>
                  <a:schemeClr val="dk1"/>
                </a:solidFill>
              </a:rPr>
              <a:t>example: </a:t>
            </a:r>
          </a:p>
          <a:p>
            <a:pPr marL="802361" indent="-304121">
              <a:lnSpc>
                <a:spcPct val="115050"/>
              </a:lnSpc>
              <a:spcAft>
                <a:spcPts val="815"/>
              </a:spcAft>
              <a:buClr>
                <a:schemeClr val="dk1"/>
              </a:buClr>
              <a:buSzPct val="100000"/>
              <a:buFont typeface="Arial"/>
              <a:buChar char="●"/>
            </a:pPr>
            <a:r>
              <a:rPr lang="en-US" dirty="0" smtClean="0">
                <a:solidFill>
                  <a:schemeClr val="dk1"/>
                </a:solidFill>
              </a:rPr>
              <a:t>establish</a:t>
            </a:r>
            <a:r>
              <a:rPr lang="en" dirty="0" smtClean="0">
                <a:solidFill>
                  <a:schemeClr val="dk1"/>
                </a:solidFill>
              </a:rPr>
              <a:t> </a:t>
            </a:r>
            <a:r>
              <a:rPr lang="en" u="sng" dirty="0">
                <a:solidFill>
                  <a:srgbClr val="016691"/>
                </a:solidFill>
                <a:hlinkClick r:id="rId3"/>
              </a:rPr>
              <a:t>best practices for data management</a:t>
            </a:r>
            <a:r>
              <a:rPr lang="en" dirty="0">
                <a:solidFill>
                  <a:schemeClr val="dk1"/>
                </a:solidFill>
              </a:rPr>
              <a:t> enables both you and others to share, discover, understand, and re-use data more effectively, even years after data have initially been collected or published</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US" dirty="0" smtClean="0">
                <a:solidFill>
                  <a:schemeClr val="dk1"/>
                </a:solidFill>
              </a:rPr>
              <a:t>Plan to</a:t>
            </a:r>
            <a:r>
              <a:rPr lang="en" dirty="0" smtClean="0">
                <a:solidFill>
                  <a:schemeClr val="dk1"/>
                </a:solidFill>
              </a:rPr>
              <a:t> </a:t>
            </a:r>
            <a:r>
              <a:rPr lang="en" dirty="0" err="1" smtClean="0">
                <a:solidFill>
                  <a:schemeClr val="dk1"/>
                </a:solidFill>
              </a:rPr>
              <a:t>shar</a:t>
            </a:r>
            <a:r>
              <a:rPr lang="en-US" dirty="0" smtClean="0">
                <a:solidFill>
                  <a:schemeClr val="dk1"/>
                </a:solidFill>
              </a:rPr>
              <a:t>e</a:t>
            </a:r>
            <a:r>
              <a:rPr lang="en-US" baseline="0" dirty="0" smtClean="0">
                <a:solidFill>
                  <a:schemeClr val="dk1"/>
                </a:solidFill>
              </a:rPr>
              <a:t> </a:t>
            </a:r>
            <a:r>
              <a:rPr lang="en" i="1" dirty="0" smtClean="0">
                <a:solidFill>
                  <a:schemeClr val="dk1"/>
                </a:solidFill>
              </a:rPr>
              <a:t>well-documented</a:t>
            </a:r>
            <a:r>
              <a:rPr lang="en" dirty="0" smtClean="0">
                <a:solidFill>
                  <a:schemeClr val="dk1"/>
                </a:solidFill>
              </a:rPr>
              <a:t> </a:t>
            </a:r>
            <a:r>
              <a:rPr lang="en" dirty="0">
                <a:solidFill>
                  <a:schemeClr val="dk1"/>
                </a:solidFill>
              </a:rPr>
              <a:t>data, you </a:t>
            </a:r>
            <a:r>
              <a:rPr lang="en" dirty="0" smtClean="0">
                <a:solidFill>
                  <a:schemeClr val="dk1"/>
                </a:solidFill>
              </a:rPr>
              <a:t>potentially</a:t>
            </a:r>
            <a:r>
              <a:rPr lang="en-US" dirty="0" smtClean="0">
                <a:solidFill>
                  <a:schemeClr val="dk1"/>
                </a:solidFill>
              </a:rPr>
              <a:t> can</a:t>
            </a:r>
            <a:r>
              <a:rPr lang="en" dirty="0" smtClean="0">
                <a:solidFill>
                  <a:schemeClr val="dk1"/>
                </a:solidFill>
              </a:rPr>
              <a:t> </a:t>
            </a:r>
            <a:r>
              <a:rPr lang="en" dirty="0">
                <a:solidFill>
                  <a:schemeClr val="dk1"/>
                </a:solidFill>
              </a:rPr>
              <a:t>increase your research impact and credibility, number of citations for associated papers, and future collaborations</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US" dirty="0" smtClean="0">
                <a:solidFill>
                  <a:schemeClr val="dk1"/>
                </a:solidFill>
              </a:rPr>
              <a:t>well</a:t>
            </a:r>
            <a:r>
              <a:rPr lang="en-US" baseline="0" dirty="0" smtClean="0">
                <a:solidFill>
                  <a:schemeClr val="dk1"/>
                </a:solidFill>
              </a:rPr>
              <a:t> prepared data saves time. </a:t>
            </a:r>
            <a:r>
              <a:rPr lang="en" dirty="0" smtClean="0">
                <a:solidFill>
                  <a:schemeClr val="dk1"/>
                </a:solidFill>
              </a:rPr>
              <a:t>Data </a:t>
            </a:r>
            <a:r>
              <a:rPr lang="en" dirty="0">
                <a:solidFill>
                  <a:schemeClr val="dk1"/>
                </a:solidFill>
              </a:rPr>
              <a:t>preparation can consume 60-80% of your time spent analyzing the data. Proper data management can help reduce this time and improve the quality of your analyses</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dirty="0">
                <a:solidFill>
                  <a:schemeClr val="dk1"/>
                </a:solidFill>
              </a:rPr>
              <a:t>A well-crafted </a:t>
            </a:r>
            <a:r>
              <a:rPr lang="en" u="sng" dirty="0">
                <a:solidFill>
                  <a:srgbClr val="016691"/>
                </a:solidFill>
                <a:hlinkClick r:id="rId4"/>
              </a:rPr>
              <a:t>data management plan</a:t>
            </a:r>
            <a:r>
              <a:rPr lang="en" dirty="0">
                <a:solidFill>
                  <a:schemeClr val="dk1"/>
                </a:solidFill>
              </a:rPr>
              <a:t> is important for satisfying funding agency </a:t>
            </a:r>
            <a:r>
              <a:rPr lang="en" dirty="0" smtClean="0">
                <a:solidFill>
                  <a:schemeClr val="dk1"/>
                </a:solidFill>
              </a:rPr>
              <a:t>requirements</a:t>
            </a:r>
            <a:r>
              <a:rPr lang="en-US" dirty="0" smtClean="0">
                <a:solidFill>
                  <a:schemeClr val="dk1"/>
                </a:solidFill>
              </a:rPr>
              <a:t>.</a:t>
            </a:r>
            <a:r>
              <a:rPr lang="en-US" baseline="0" dirty="0" smtClean="0">
                <a:solidFill>
                  <a:schemeClr val="dk1"/>
                </a:solidFill>
              </a:rPr>
              <a:t>  However, i</a:t>
            </a:r>
            <a:r>
              <a:rPr lang="en-US" dirty="0" smtClean="0">
                <a:solidFill>
                  <a:schemeClr val="dk1"/>
                </a:solidFill>
              </a:rPr>
              <a:t>f you are not working</a:t>
            </a:r>
            <a:r>
              <a:rPr lang="en-US" baseline="0" dirty="0" smtClean="0">
                <a:solidFill>
                  <a:schemeClr val="dk1"/>
                </a:solidFill>
              </a:rPr>
              <a:t> on a grant, DMPs can still be useful as guide for managing project data. </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US" dirty="0" smtClean="0">
                <a:solidFill>
                  <a:schemeClr val="dk1"/>
                </a:solidFill>
                <a:cs typeface="Arial"/>
              </a:rPr>
              <a:t>Having an </a:t>
            </a:r>
            <a:r>
              <a:rPr lang="en-US" dirty="0">
                <a:solidFill>
                  <a:schemeClr val="dk1"/>
                </a:solidFill>
                <a:cs typeface="Arial"/>
              </a:rPr>
              <a:t>effective </a:t>
            </a:r>
            <a:r>
              <a:rPr lang="en" dirty="0">
                <a:solidFill>
                  <a:schemeClr val="dk1"/>
                </a:solidFill>
              </a:rPr>
              <a:t>data </a:t>
            </a:r>
            <a:r>
              <a:rPr lang="en" dirty="0" smtClean="0">
                <a:solidFill>
                  <a:schemeClr val="dk1"/>
                </a:solidFill>
              </a:rPr>
              <a:t>management </a:t>
            </a:r>
            <a:r>
              <a:rPr lang="en-US" dirty="0">
                <a:solidFill>
                  <a:schemeClr val="dk1"/>
                </a:solidFill>
              </a:rPr>
              <a:t>strategy </a:t>
            </a:r>
            <a:r>
              <a:rPr lang="en" dirty="0">
                <a:solidFill>
                  <a:schemeClr val="dk1"/>
                </a:solidFill>
              </a:rPr>
              <a:t>can reduce the cost of creating and storing data, enhance data security, and minimize data loss</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dirty="0" smtClean="0">
                <a:solidFill>
                  <a:schemeClr val="dk1"/>
                </a:solidFill>
              </a:rPr>
              <a:t>M</a:t>
            </a:r>
            <a:r>
              <a:rPr lang="en-US" dirty="0" err="1" smtClean="0">
                <a:solidFill>
                  <a:schemeClr val="dk1"/>
                </a:solidFill>
              </a:rPr>
              <a:t>ost</a:t>
            </a:r>
            <a:r>
              <a:rPr lang="en-US" dirty="0" smtClean="0">
                <a:solidFill>
                  <a:schemeClr val="dk1"/>
                </a:solidFill>
              </a:rPr>
              <a:t> importantly,</a:t>
            </a:r>
            <a:r>
              <a:rPr lang="en-US" baseline="0" dirty="0" smtClean="0">
                <a:solidFill>
                  <a:schemeClr val="dk1"/>
                </a:solidFill>
              </a:rPr>
              <a:t> a good </a:t>
            </a:r>
            <a:r>
              <a:rPr lang="en" dirty="0" smtClean="0">
                <a:solidFill>
                  <a:schemeClr val="dk1"/>
                </a:solidFill>
              </a:rPr>
              <a:t>data </a:t>
            </a:r>
            <a:r>
              <a:rPr lang="en" dirty="0">
                <a:solidFill>
                  <a:schemeClr val="dk1"/>
                </a:solidFill>
              </a:rPr>
              <a:t>management </a:t>
            </a:r>
            <a:r>
              <a:rPr lang="en-US" dirty="0" smtClean="0">
                <a:solidFill>
                  <a:schemeClr val="dk1"/>
                </a:solidFill>
              </a:rPr>
              <a:t>strategy</a:t>
            </a:r>
            <a:r>
              <a:rPr lang="en" dirty="0" smtClean="0">
                <a:solidFill>
                  <a:schemeClr val="dk1"/>
                </a:solidFill>
              </a:rPr>
              <a:t> </a:t>
            </a:r>
            <a:r>
              <a:rPr lang="en" dirty="0">
                <a:solidFill>
                  <a:schemeClr val="dk1"/>
                </a:solidFill>
              </a:rPr>
              <a:t>during the early phases of a </a:t>
            </a:r>
            <a:r>
              <a:rPr lang="en" dirty="0" smtClean="0">
                <a:solidFill>
                  <a:schemeClr val="dk1"/>
                </a:solidFill>
              </a:rPr>
              <a:t>project </a:t>
            </a:r>
            <a:r>
              <a:rPr lang="en" dirty="0">
                <a:solidFill>
                  <a:schemeClr val="dk1"/>
                </a:solidFill>
              </a:rPr>
              <a:t>helps ensure that your data will be available to future </a:t>
            </a:r>
            <a:r>
              <a:rPr lang="en" dirty="0" smtClean="0">
                <a:solidFill>
                  <a:schemeClr val="dk1"/>
                </a:solidFill>
              </a:rPr>
              <a:t>generations</a:t>
            </a:r>
            <a:r>
              <a:rPr lang="en-US" baseline="0" dirty="0" smtClean="0">
                <a:solidFill>
                  <a:schemeClr val="dk1"/>
                </a:solidFill>
              </a:rPr>
              <a:t> to enable reproducible research</a:t>
            </a:r>
            <a:endParaRPr lang="en" dirty="0">
              <a:solidFill>
                <a:schemeClr val="dk1"/>
              </a:solidFill>
            </a:endParaRPr>
          </a:p>
          <a:p>
            <a:r>
              <a:rPr lang="en" dirty="0">
                <a:cs typeface="Arial"/>
              </a:rPr>
              <a:t/>
            </a:r>
            <a:br>
              <a:rPr lang="en" dirty="0">
                <a:cs typeface="Arial"/>
              </a:rPr>
            </a:br>
            <a:endParaRPr dirty="0">
              <a:cs typeface="Arial"/>
            </a:endParaRPr>
          </a:p>
          <a:p>
            <a:r>
              <a:rPr lang="en" dirty="0">
                <a:cs typeface="Arial"/>
              </a:rPr>
              <a:t/>
            </a:r>
            <a:br>
              <a:rPr lang="en" dirty="0">
                <a:cs typeface="Arial"/>
              </a:rPr>
            </a:br>
            <a:endParaRPr dirty="0">
              <a:cs typeface="Arial"/>
            </a:endParaRPr>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5012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 dirty="0"/>
              <a:t>Once your data management strategy is in place, there are many benefits of adhering to that strategy. </a:t>
            </a:r>
          </a:p>
          <a:p>
            <a:endParaRPr sz="1000" dirty="0">
              <a:solidFill>
                <a:schemeClr val="dk1"/>
              </a:solidFill>
              <a:cs typeface="Arial"/>
            </a:endParaRPr>
          </a:p>
          <a:p>
            <a:r>
              <a:rPr lang="en-US" dirty="0" smtClean="0">
                <a:solidFill>
                  <a:schemeClr val="dk1"/>
                </a:solidFill>
              </a:rPr>
              <a:t>For example,</a:t>
            </a:r>
            <a:r>
              <a:rPr lang="en-US" baseline="0" dirty="0" smtClean="0">
                <a:solidFill>
                  <a:schemeClr val="dk1"/>
                </a:solidFill>
              </a:rPr>
              <a:t> t</a:t>
            </a:r>
            <a:r>
              <a:rPr lang="en" dirty="0" smtClean="0">
                <a:solidFill>
                  <a:schemeClr val="dk1"/>
                </a:solidFill>
              </a:rPr>
              <a:t>he </a:t>
            </a:r>
            <a:r>
              <a:rPr lang="en" dirty="0">
                <a:solidFill>
                  <a:schemeClr val="dk1"/>
                </a:solidFill>
              </a:rPr>
              <a:t>benefits of good data management planning and implementation:</a:t>
            </a:r>
          </a:p>
          <a:p>
            <a:endParaRPr lang="en" dirty="0">
              <a:solidFill>
                <a:schemeClr val="dk1"/>
              </a:solidFill>
            </a:endParaRPr>
          </a:p>
          <a:p>
            <a:pPr marL="171450" indent="-171450">
              <a:buFont typeface="Arial" panose="020B0604020202020204" pitchFamily="34" charset="0"/>
              <a:buChar char="•"/>
            </a:pPr>
            <a:r>
              <a:rPr lang="en" dirty="0">
                <a:solidFill>
                  <a:schemeClr val="dk1"/>
                </a:solidFill>
              </a:rPr>
              <a:t>Promotes successful data collection throughout the life of the research project</a:t>
            </a:r>
            <a:r>
              <a:rPr lang="en" dirty="0" smtClean="0">
                <a:solidFill>
                  <a:schemeClr val="dk1"/>
                </a:solidFill>
              </a:rPr>
              <a:t>.</a:t>
            </a:r>
            <a:endParaRPr lang="en-US" dirty="0" smtClean="0">
              <a:solidFill>
                <a:schemeClr val="dk1"/>
              </a:solidFill>
            </a:endParaRPr>
          </a:p>
          <a:p>
            <a:pPr marL="171450" indent="-171450">
              <a:buFont typeface="Arial" panose="020B0604020202020204" pitchFamily="34" charset="0"/>
              <a:buChar char="•"/>
            </a:pPr>
            <a:endParaRPr lang="en" dirty="0">
              <a:solidFill>
                <a:schemeClr val="dk1"/>
              </a:solidFill>
            </a:endParaRPr>
          </a:p>
          <a:p>
            <a:pPr marL="171450" indent="-171450">
              <a:buFont typeface="Arial" panose="020B0604020202020204" pitchFamily="34" charset="0"/>
              <a:buChar char="•"/>
            </a:pPr>
            <a:r>
              <a:rPr lang="en" dirty="0">
                <a:solidFill>
                  <a:schemeClr val="dk1"/>
                </a:solidFill>
              </a:rPr>
              <a:t>Ease of use and sharing data from maintaining organized and well documented </a:t>
            </a:r>
            <a:r>
              <a:rPr lang="en" dirty="0" smtClean="0">
                <a:solidFill>
                  <a:schemeClr val="dk1"/>
                </a:solidFill>
              </a:rPr>
              <a:t>data.</a:t>
            </a:r>
            <a:endParaRPr lang="en-US" dirty="0" smtClean="0">
              <a:solidFill>
                <a:schemeClr val="dk1"/>
              </a:solidFill>
            </a:endParaRPr>
          </a:p>
          <a:p>
            <a:pPr marL="171450" indent="-171450">
              <a:buFont typeface="Arial" panose="020B0604020202020204" pitchFamily="34" charset="0"/>
              <a:buChar char="•"/>
            </a:pPr>
            <a:endParaRPr lang="en" dirty="0">
              <a:solidFill>
                <a:schemeClr val="dk1"/>
              </a:solidFill>
            </a:endParaRPr>
          </a:p>
          <a:p>
            <a:pPr marL="171450" indent="-171450">
              <a:buFont typeface="Arial" panose="020B0604020202020204" pitchFamily="34" charset="0"/>
              <a:buChar char="•"/>
            </a:pPr>
            <a:r>
              <a:rPr lang="en" dirty="0">
                <a:solidFill>
                  <a:schemeClr val="dk1"/>
                </a:solidFill>
              </a:rPr>
              <a:t>Ultimately good data management helps to increase research impact and visibility</a:t>
            </a:r>
            <a:r>
              <a:rPr lang="en" dirty="0" smtClean="0">
                <a:solidFill>
                  <a:schemeClr val="dk1"/>
                </a:solidFill>
              </a:rPr>
              <a:t>.</a:t>
            </a:r>
            <a:endParaRPr lang="en-US" dirty="0" smtClean="0">
              <a:solidFill>
                <a:schemeClr val="dk1"/>
              </a:solidFill>
            </a:endParaRPr>
          </a:p>
          <a:p>
            <a:pPr marL="171450" indent="-171450">
              <a:buFont typeface="Arial" panose="020B0604020202020204" pitchFamily="34" charset="0"/>
              <a:buChar char="•"/>
            </a:pPr>
            <a:endParaRPr lang="en" dirty="0">
              <a:solidFill>
                <a:schemeClr val="dk1"/>
              </a:solidFill>
            </a:endParaRPr>
          </a:p>
          <a:p>
            <a:pPr marL="171450" indent="-171450">
              <a:buFont typeface="Arial" panose="020B0604020202020204" pitchFamily="34" charset="0"/>
              <a:buChar char="•"/>
            </a:pPr>
            <a:r>
              <a:rPr lang="en-US" dirty="0" smtClean="0">
                <a:solidFill>
                  <a:schemeClr val="dk1"/>
                </a:solidFill>
              </a:rPr>
              <a:t>Standardizes </a:t>
            </a:r>
            <a:r>
              <a:rPr lang="en-US" dirty="0">
                <a:solidFill>
                  <a:schemeClr val="dk1"/>
                </a:solidFill>
              </a:rPr>
              <a:t>data management practices and policies </a:t>
            </a:r>
            <a:r>
              <a:rPr lang="en-US" dirty="0" smtClean="0">
                <a:solidFill>
                  <a:schemeClr val="dk1"/>
                </a:solidFill>
              </a:rPr>
              <a:t>for your project.</a:t>
            </a:r>
          </a:p>
          <a:p>
            <a:pPr marL="171450" indent="-171450">
              <a:buFont typeface="Arial" panose="020B0604020202020204" pitchFamily="34" charset="0"/>
              <a:buChar char="•"/>
            </a:pPr>
            <a:endParaRPr lang="en" dirty="0">
              <a:solidFill>
                <a:schemeClr val="dk1"/>
              </a:solidFill>
            </a:endParaRPr>
          </a:p>
          <a:p>
            <a:pPr marL="171450" indent="-171450">
              <a:buFont typeface="Arial" panose="020B0604020202020204" pitchFamily="34" charset="0"/>
              <a:buChar char="•"/>
            </a:pPr>
            <a:r>
              <a:rPr lang="en" dirty="0">
                <a:solidFill>
                  <a:schemeClr val="dk1"/>
                </a:solidFill>
              </a:rPr>
              <a:t>Implementing a good data management strategy will saves you time, effort and resources throughout the research data life cycle.  </a:t>
            </a:r>
            <a:endParaRPr lang="en-US" dirty="0" smtClean="0">
              <a:solidFill>
                <a:schemeClr val="dk1"/>
              </a:solidFill>
            </a:endParaRPr>
          </a:p>
          <a:p>
            <a:pPr marL="171450" indent="-171450">
              <a:buFont typeface="Arial" panose="020B0604020202020204" pitchFamily="34" charset="0"/>
              <a:buChar char="•"/>
            </a:pPr>
            <a:endParaRPr lang="en-US" dirty="0" smtClean="0">
              <a:solidFill>
                <a:schemeClr val="dk1"/>
              </a:solidFill>
            </a:endParaRPr>
          </a:p>
          <a:p>
            <a:endParaRPr dirty="0"/>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289395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Now, that you</a:t>
            </a:r>
            <a:r>
              <a:rPr lang="en-US" sz="1100" baseline="0" dirty="0" smtClean="0"/>
              <a:t> I have given you a quick over view of data management, </a:t>
            </a:r>
            <a:r>
              <a:rPr lang="en-US" sz="1100" dirty="0" smtClean="0"/>
              <a:t> lets take a look at some</a:t>
            </a:r>
            <a:r>
              <a:rPr lang="en-US" sz="1100" baseline="0" dirty="0" smtClean="0"/>
              <a:t> </a:t>
            </a:r>
            <a:r>
              <a:rPr lang="en-US" sz="1100" dirty="0" smtClean="0"/>
              <a:t>common best practices for</a:t>
            </a:r>
            <a:r>
              <a:rPr lang="en-US" sz="1100" baseline="0" dirty="0" smtClean="0"/>
              <a:t> managing your data. Here is a list that </a:t>
            </a:r>
            <a:r>
              <a:rPr lang="en-US" sz="1100" baseline="0" dirty="0" err="1" smtClean="0"/>
              <a:t>i'm</a:t>
            </a:r>
            <a:r>
              <a:rPr lang="en-US" sz="1100" baseline="0" dirty="0" smtClean="0"/>
              <a:t> going to cover.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Starting with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a:t>
            </a:r>
            <a:r>
              <a:rPr lang="en-US" sz="1100" baseline="0" dirty="0" err="1" smtClean="0"/>
              <a:t>Havoford</a:t>
            </a:r>
            <a:r>
              <a:rPr lang="en-US" sz="1100" baseline="0" dirty="0" smtClean="0"/>
              <a:t> TIER protocol (Teaching Integrity and </a:t>
            </a:r>
            <a:r>
              <a:rPr lang="en-US" sz="1100" baseline="0" dirty="0" err="1" smtClean="0"/>
              <a:t>Emperical</a:t>
            </a:r>
            <a:r>
              <a:rPr lang="en-US" sz="1100" baseline="0" dirty="0" smtClean="0"/>
              <a:t> Research).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Documenting your research and data and describing it for future reuse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Metadata requirements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Clean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Basic storage and back up practices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And having a preservation strategy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4239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Beginning</a:t>
            </a:r>
            <a:r>
              <a:rPr lang="en-US" sz="1100" baseline="0" dirty="0" smtClean="0"/>
              <a:t> with organization,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Don't rely on solely on directory structure to provide critical information about file contents, it's possible individual files can be copied elsewhere and will lose the context of the</a:t>
            </a:r>
            <a:r>
              <a:rPr lang="en-US" sz="1100" baseline="0" dirty="0" smtClean="0"/>
              <a:t> </a:t>
            </a:r>
            <a:r>
              <a:rPr lang="en-US" sz="1100" dirty="0" smtClean="0"/>
              <a:t>folder structure</a:t>
            </a:r>
            <a:r>
              <a:rPr lang="en-US" sz="1100" baseline="0" dirty="0" smtClean="0"/>
              <a:t> but... </a:t>
            </a: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do choose a logical file system</a:t>
            </a:r>
            <a:r>
              <a:rPr lang="en-US" sz="1100" baseline="0" dirty="0" smtClean="0"/>
              <a:t> that will make sense to you or someone in 5 years from now.</a:t>
            </a: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Organize your files and</a:t>
            </a:r>
            <a:r>
              <a:rPr lang="en-US" sz="1100" baseline="0" dirty="0" smtClean="0"/>
              <a:t> use descriptive file names as in the first example. </a:t>
            </a: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once you have your files organized, you’ll need to think about how to organize your data in those folders.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endParaRPr lang="en-US" dirty="0"/>
          </a:p>
        </p:txBody>
      </p:sp>
    </p:spTree>
    <p:extLst>
      <p:ext uri="{BB962C8B-B14F-4D97-AF65-F5344CB8AC3E}">
        <p14:creationId xmlns:p14="http://schemas.microsoft.com/office/powerpoint/2010/main" val="1230671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 the TEIR protocol comes in to play,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 teaching integrity in empirical research or TEIR</a:t>
            </a:r>
            <a:r>
              <a:rPr lang="en-US" sz="1100" baseline="0" dirty="0" smtClean="0"/>
              <a:t> protocol is a one method to organize your project files. </a:t>
            </a:r>
            <a:r>
              <a:rPr lang="en-US" sz="1100" dirty="0" smtClean="0"/>
              <a:t>is a protocol for comprehensively documenting all the steps of data management and analysis that go into an empirical research paper.</a:t>
            </a:r>
          </a:p>
          <a:p>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 protocol covers All documentation, do-files, scripts, raw data, metadata, that are presented in a paper</a:t>
            </a:r>
            <a:r>
              <a:rPr lang="en-US" sz="1100" baseline="0" dirty="0" smtClean="0"/>
              <a:t> and</a:t>
            </a:r>
            <a:r>
              <a:rPr lang="en-US" sz="1100" dirty="0" smtClean="0"/>
              <a:t> are organized in a specific file structure.</a:t>
            </a:r>
          </a:p>
          <a:p>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This file structure which you will see in the next</a:t>
            </a:r>
            <a:r>
              <a:rPr lang="en-US" sz="1100" baseline="0" dirty="0" smtClean="0"/>
              <a:t> slide, </a:t>
            </a:r>
            <a:r>
              <a:rPr lang="en-US" sz="1100" dirty="0" smtClean="0"/>
              <a:t>keeps your data organized and offers easy replication of results reported in a paper. </a:t>
            </a:r>
          </a:p>
          <a:p>
            <a:endParaRPr lang="en-US" sz="1100" dirty="0" smtClean="0"/>
          </a:p>
          <a:p>
            <a:endParaRPr lang="en-US" sz="1100" dirty="0" smtClean="0"/>
          </a:p>
        </p:txBody>
      </p:sp>
    </p:spTree>
    <p:extLst>
      <p:ext uri="{BB962C8B-B14F-4D97-AF65-F5344CB8AC3E}">
        <p14:creationId xmlns:p14="http://schemas.microsoft.com/office/powerpoint/2010/main" val="71583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rgbClr val="38761D"/>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38761D"/>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5" name="Shape 25"/>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29" name="Shape 29"/>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0" name="Shape 30"/>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openrefine.org/" TargetMode="External"/><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digitalbevaring.dk/"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1867781"/>
            <a:ext cx="7772400" cy="1648800"/>
          </a:xfrm>
          <a:prstGeom prst="rect">
            <a:avLst/>
          </a:prstGeom>
        </p:spPr>
        <p:txBody>
          <a:bodyPr lIns="91425" tIns="91425" rIns="91425" bIns="91425" anchor="b" anchorCtr="0">
            <a:noAutofit/>
          </a:bodyPr>
          <a:lstStyle/>
          <a:p>
            <a:pPr>
              <a:spcBef>
                <a:spcPts val="0"/>
              </a:spcBef>
              <a:buNone/>
            </a:pPr>
            <a:r>
              <a:rPr lang="en" sz="3600" dirty="0" smtClean="0"/>
              <a:t>Data Mangement 101</a:t>
            </a:r>
            <a:endParaRPr lang="en" sz="3600" dirty="0"/>
          </a:p>
        </p:txBody>
      </p:sp>
      <p:sp>
        <p:nvSpPr>
          <p:cNvPr id="34" name="Shape 34"/>
          <p:cNvSpPr txBox="1">
            <a:spLocks noGrp="1"/>
          </p:cNvSpPr>
          <p:nvPr>
            <p:ph type="subTitle" idx="1"/>
          </p:nvPr>
        </p:nvSpPr>
        <p:spPr>
          <a:xfrm>
            <a:off x="685800" y="3550825"/>
            <a:ext cx="5504400" cy="774300"/>
          </a:xfrm>
          <a:prstGeom prst="rect">
            <a:avLst/>
          </a:prstGeom>
        </p:spPr>
        <p:txBody>
          <a:bodyPr lIns="91425" tIns="91425" rIns="91425" bIns="91425" anchor="t" anchorCtr="0">
            <a:noAutofit/>
          </a:bodyPr>
          <a:lstStyle/>
          <a:p>
            <a:pPr>
              <a:spcBef>
                <a:spcPts val="0"/>
              </a:spcBef>
              <a:buNone/>
            </a:pPr>
            <a:r>
              <a:rPr lang="en" dirty="0" smtClean="0"/>
              <a:t>Best Practices</a:t>
            </a:r>
            <a:endParaRPr lang="en" dirty="0"/>
          </a:p>
        </p:txBody>
      </p:sp>
      <p:pic>
        <p:nvPicPr>
          <p:cNvPr id="36" name="Shape 36"/>
          <p:cNvPicPr preferRelativeResize="0"/>
          <p:nvPr/>
        </p:nvPicPr>
        <p:blipFill>
          <a:blip r:embed="rId3">
            <a:alphaModFix/>
          </a:blip>
          <a:stretch>
            <a:fillRect/>
          </a:stretch>
        </p:blipFill>
        <p:spPr>
          <a:xfrm>
            <a:off x="-1944803" y="3827125"/>
            <a:ext cx="1494022" cy="498000"/>
          </a:xfrm>
          <a:prstGeom prst="rect">
            <a:avLst/>
          </a:prstGeom>
          <a:noFill/>
          <a:ln>
            <a:noFill/>
          </a:ln>
        </p:spPr>
      </p:pic>
      <p:sp>
        <p:nvSpPr>
          <p:cNvPr id="3" name="Rectangle 2"/>
          <p:cNvSpPr/>
          <p:nvPr/>
        </p:nvSpPr>
        <p:spPr>
          <a:xfrm>
            <a:off x="685800" y="4558725"/>
            <a:ext cx="2636759" cy="584775"/>
          </a:xfrm>
          <a:prstGeom prst="rect">
            <a:avLst/>
          </a:prstGeom>
        </p:spPr>
        <p:txBody>
          <a:bodyPr wrap="square">
            <a:spAutoFit/>
          </a:bodyPr>
          <a:lstStyle/>
          <a:p>
            <a:r>
              <a:rPr lang="en-US" sz="1600" smtClean="0"/>
              <a:t>Course </a:t>
            </a:r>
            <a:r>
              <a:rPr lang="en-US" sz="1600" dirty="0" smtClean="0"/>
              <a:t>Site:</a:t>
            </a:r>
          </a:p>
          <a:p>
            <a:r>
              <a:rPr lang="en-US" sz="1600" dirty="0"/>
              <a:t>http://lib.ucsd.edu/dm101</a:t>
            </a:r>
          </a:p>
        </p:txBody>
      </p:sp>
      <p:sp>
        <p:nvSpPr>
          <p:cNvPr id="6" name="Rectangle 5"/>
          <p:cNvSpPr/>
          <p:nvPr/>
        </p:nvSpPr>
        <p:spPr>
          <a:xfrm>
            <a:off x="4706912" y="4251343"/>
            <a:ext cx="4272196" cy="830997"/>
          </a:xfrm>
          <a:prstGeom prst="rect">
            <a:avLst/>
          </a:prstGeom>
        </p:spPr>
        <p:txBody>
          <a:bodyPr wrap="square">
            <a:spAutoFit/>
          </a:bodyPr>
          <a:lstStyle/>
          <a:p>
            <a:pPr algn="r"/>
            <a:r>
              <a:rPr lang="en-US" sz="1600" dirty="0" smtClean="0"/>
              <a:t>Reid Otsuji</a:t>
            </a:r>
          </a:p>
          <a:p>
            <a:pPr algn="r"/>
            <a:r>
              <a:rPr lang="en-US" sz="1600" dirty="0" smtClean="0"/>
              <a:t>Data Curation Specialist Librarian</a:t>
            </a:r>
          </a:p>
          <a:p>
            <a:pPr algn="r"/>
            <a:r>
              <a:rPr lang="en-US" sz="1600" dirty="0" err="1" smtClean="0"/>
              <a:t>rotsuji@ucsd.edu</a:t>
            </a:r>
            <a:endParaRPr lang="en-US" sz="16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7" y="1330634"/>
            <a:ext cx="4215283" cy="3386908"/>
          </a:xfrm>
          <a:prstGeom prst="rect">
            <a:avLst/>
          </a:prstGeom>
        </p:spPr>
      </p:pic>
      <p:sp>
        <p:nvSpPr>
          <p:cNvPr id="2" name="Title 1"/>
          <p:cNvSpPr>
            <a:spLocks noGrp="1"/>
          </p:cNvSpPr>
          <p:nvPr>
            <p:ph type="title"/>
          </p:nvPr>
        </p:nvSpPr>
        <p:spPr/>
        <p:txBody>
          <a:bodyPr/>
          <a:lstStyle/>
          <a:p>
            <a:r>
              <a:rPr lang="en-US" dirty="0" smtClean="0"/>
              <a:t>Create and use the folder hierarchy</a:t>
            </a:r>
            <a:endParaRPr lang="en-US" dirty="0"/>
          </a:p>
        </p:txBody>
      </p:sp>
      <p:sp>
        <p:nvSpPr>
          <p:cNvPr id="3" name="Text Placeholder 2"/>
          <p:cNvSpPr>
            <a:spLocks noGrp="1"/>
          </p:cNvSpPr>
          <p:nvPr>
            <p:ph type="body" idx="1"/>
          </p:nvPr>
        </p:nvSpPr>
        <p:spPr>
          <a:xfrm>
            <a:off x="3743328" y="1443042"/>
            <a:ext cx="5029199" cy="2957513"/>
          </a:xfrm>
        </p:spPr>
        <p:txBody>
          <a:bodyPr/>
          <a:lstStyle/>
          <a:p>
            <a:r>
              <a:rPr lang="en-US" sz="1800" dirty="0" smtClean="0"/>
              <a:t>TIER file structure contains all the data, computer programs, and explanatory information an independent researcher would need to be able to replicate the data processing and analysis you conducted for the project and to reproduce exactly all the results reported in your paper.</a:t>
            </a:r>
            <a:endParaRPr lang="en-US" sz="1800" dirty="0"/>
          </a:p>
        </p:txBody>
      </p:sp>
    </p:spTree>
    <p:extLst>
      <p:ext uri="{BB962C8B-B14F-4D97-AF65-F5344CB8AC3E}">
        <p14:creationId xmlns:p14="http://schemas.microsoft.com/office/powerpoint/2010/main" val="347156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27" y="1214705"/>
            <a:ext cx="3405958" cy="2736629"/>
          </a:xfrm>
          <a:prstGeom prst="rect">
            <a:avLst/>
          </a:prstGeom>
        </p:spPr>
      </p:pic>
      <p:sp>
        <p:nvSpPr>
          <p:cNvPr id="2" name="Title 1"/>
          <p:cNvSpPr>
            <a:spLocks noGrp="1"/>
          </p:cNvSpPr>
          <p:nvPr>
            <p:ph type="title"/>
          </p:nvPr>
        </p:nvSpPr>
        <p:spPr/>
        <p:txBody>
          <a:bodyPr/>
          <a:lstStyle/>
          <a:p>
            <a:r>
              <a:rPr lang="en-US" dirty="0" smtClean="0"/>
              <a:t>What to put in the folders</a:t>
            </a:r>
            <a:endParaRPr lang="en-US" dirty="0"/>
          </a:p>
        </p:txBody>
      </p:sp>
      <p:sp>
        <p:nvSpPr>
          <p:cNvPr id="3" name="Text Placeholder 2"/>
          <p:cNvSpPr>
            <a:spLocks noGrp="1"/>
          </p:cNvSpPr>
          <p:nvPr>
            <p:ph type="body" idx="1"/>
          </p:nvPr>
        </p:nvSpPr>
        <p:spPr>
          <a:xfrm>
            <a:off x="2743202" y="1113885"/>
            <a:ext cx="6479786" cy="3943350"/>
          </a:xfrm>
        </p:spPr>
        <p:txBody>
          <a:bodyPr/>
          <a:lstStyle/>
          <a:p>
            <a:r>
              <a:rPr lang="en-US" sz="1400" b="1" dirty="0" smtClean="0"/>
              <a:t>Replication documentation folder </a:t>
            </a:r>
            <a:r>
              <a:rPr lang="en-US" sz="1400" dirty="0" smtClean="0"/>
              <a:t>-readme file, copy of final paper</a:t>
            </a:r>
          </a:p>
          <a:p>
            <a:endParaRPr lang="en-US" sz="1400" dirty="0" smtClean="0"/>
          </a:p>
          <a:p>
            <a:r>
              <a:rPr lang="en-US" sz="1400" b="1" dirty="0" smtClean="0"/>
              <a:t>Original Data and Metadata folder:</a:t>
            </a:r>
            <a:r>
              <a:rPr lang="en-US" sz="1400" dirty="0" smtClean="0"/>
              <a:t> </a:t>
            </a:r>
          </a:p>
          <a:p>
            <a:r>
              <a:rPr lang="en-US" sz="1400" dirty="0"/>
              <a:t>	</a:t>
            </a:r>
            <a:r>
              <a:rPr lang="en-US" sz="1400" b="1" dirty="0" smtClean="0"/>
              <a:t>original data folder </a:t>
            </a:r>
            <a:r>
              <a:rPr lang="en-US" sz="1400" dirty="0" smtClean="0"/>
              <a:t>– all original data</a:t>
            </a:r>
          </a:p>
          <a:p>
            <a:r>
              <a:rPr lang="en-US" sz="1400" dirty="0"/>
              <a:t>	</a:t>
            </a:r>
            <a:endParaRPr lang="en-US" sz="1400" dirty="0" smtClean="0"/>
          </a:p>
          <a:p>
            <a:r>
              <a:rPr lang="en-US" sz="1400" b="1" dirty="0"/>
              <a:t>	</a:t>
            </a:r>
            <a:r>
              <a:rPr lang="en-US" sz="1400" b="1" dirty="0" smtClean="0"/>
              <a:t>metadata folder </a:t>
            </a:r>
            <a:r>
              <a:rPr lang="en-US" sz="1400" dirty="0" smtClean="0"/>
              <a:t>– metadata guide – info about your original data</a:t>
            </a:r>
          </a:p>
          <a:p>
            <a:r>
              <a:rPr lang="en-US" sz="1400" dirty="0"/>
              <a:t>	</a:t>
            </a:r>
            <a:r>
              <a:rPr lang="en-US" sz="1400" dirty="0" smtClean="0"/>
              <a:t>	</a:t>
            </a:r>
            <a:r>
              <a:rPr lang="en-US" sz="1400" b="1" dirty="0" smtClean="0"/>
              <a:t>supplements folder </a:t>
            </a:r>
            <a:r>
              <a:rPr lang="en-US" sz="1400" dirty="0" smtClean="0"/>
              <a:t>– user guides or codebooks</a:t>
            </a:r>
          </a:p>
          <a:p>
            <a:endParaRPr lang="en-US" sz="1400" dirty="0" smtClean="0"/>
          </a:p>
          <a:p>
            <a:r>
              <a:rPr lang="en-US" sz="1400" b="1" dirty="0" smtClean="0"/>
              <a:t>Processing and Analysis Folder</a:t>
            </a:r>
            <a:r>
              <a:rPr lang="en-US" sz="1400" dirty="0" smtClean="0"/>
              <a:t>:</a:t>
            </a:r>
            <a:endParaRPr lang="en-US" sz="1400" b="1" dirty="0" smtClean="0"/>
          </a:p>
          <a:p>
            <a:r>
              <a:rPr lang="en-US" sz="1400" b="1" dirty="0"/>
              <a:t>	</a:t>
            </a:r>
            <a:r>
              <a:rPr lang="en-US" sz="1400" b="1" dirty="0" smtClean="0"/>
              <a:t>Importable data folder – </a:t>
            </a:r>
            <a:r>
              <a:rPr lang="en-US" sz="1400" dirty="0" smtClean="0"/>
              <a:t>file version of import data: .csv, .</a:t>
            </a:r>
            <a:r>
              <a:rPr lang="en-US" sz="1400" dirty="0" err="1" smtClean="0"/>
              <a:t>dta</a:t>
            </a:r>
            <a:endParaRPr lang="en-US" sz="1400" dirty="0" smtClean="0"/>
          </a:p>
          <a:p>
            <a:r>
              <a:rPr lang="en-US" sz="1400" b="1" dirty="0"/>
              <a:t>	</a:t>
            </a:r>
            <a:endParaRPr lang="en-US" sz="1400" b="1" dirty="0" smtClean="0"/>
          </a:p>
          <a:p>
            <a:r>
              <a:rPr lang="en-US" sz="1400" b="1" dirty="0"/>
              <a:t>	</a:t>
            </a:r>
            <a:r>
              <a:rPr lang="en-US" sz="1400" b="1" dirty="0" smtClean="0"/>
              <a:t>Command files folder </a:t>
            </a:r>
            <a:r>
              <a:rPr lang="en-US" sz="1400" dirty="0" smtClean="0"/>
              <a:t>– do-files or scripts used for data processing 	and analysis to reproduce results</a:t>
            </a:r>
          </a:p>
          <a:p>
            <a:endParaRPr lang="en-US" sz="1400" b="1" dirty="0"/>
          </a:p>
          <a:p>
            <a:r>
              <a:rPr lang="en-US" sz="1400" b="1" dirty="0" smtClean="0"/>
              <a:t>	Analysis data folder </a:t>
            </a:r>
            <a:r>
              <a:rPr lang="en-US" sz="1400" dirty="0" smtClean="0"/>
              <a:t>– analysis data files, data appendix</a:t>
            </a:r>
          </a:p>
          <a:p>
            <a:endParaRPr lang="en-US" sz="1600" dirty="0" smtClean="0"/>
          </a:p>
          <a:p>
            <a:r>
              <a:rPr lang="en-US" sz="1600" dirty="0"/>
              <a:t>	</a:t>
            </a:r>
            <a:endParaRPr lang="en-US" sz="1600" dirty="0" smtClean="0"/>
          </a:p>
          <a:p>
            <a:endParaRPr lang="en-US" sz="1600" dirty="0"/>
          </a:p>
          <a:p>
            <a:r>
              <a:rPr lang="en-US" sz="1600" dirty="0" smtClean="0"/>
              <a:t> </a:t>
            </a:r>
          </a:p>
        </p:txBody>
      </p:sp>
    </p:spTree>
    <p:extLst>
      <p:ext uri="{BB962C8B-B14F-4D97-AF65-F5344CB8AC3E}">
        <p14:creationId xmlns:p14="http://schemas.microsoft.com/office/powerpoint/2010/main" val="47089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&amp; Description</a:t>
            </a:r>
            <a:endParaRPr lang="en-US" dirty="0"/>
          </a:p>
        </p:txBody>
      </p:sp>
      <p:sp>
        <p:nvSpPr>
          <p:cNvPr id="3" name="Text Placeholder 2"/>
          <p:cNvSpPr>
            <a:spLocks noGrp="1"/>
          </p:cNvSpPr>
          <p:nvPr>
            <p:ph type="body" idx="1"/>
          </p:nvPr>
        </p:nvSpPr>
        <p:spPr/>
        <p:txBody>
          <a:bodyPr/>
          <a:lstStyle/>
          <a:p>
            <a:pPr marL="285750" indent="-285750">
              <a:buFont typeface="Arial" charset="0"/>
              <a:buChar char="•"/>
            </a:pPr>
            <a:r>
              <a:rPr lang="en-US" sz="1800" dirty="0"/>
              <a:t>Describe the method used to create derived data products. </a:t>
            </a:r>
            <a:endParaRPr lang="en-US" sz="1800" dirty="0" smtClean="0"/>
          </a:p>
          <a:p>
            <a:pPr marL="457200" indent="-457200">
              <a:buFont typeface="Arial" charset="0"/>
              <a:buChar char="•"/>
            </a:pPr>
            <a:endParaRPr lang="en-US" sz="1800" dirty="0" smtClean="0"/>
          </a:p>
          <a:p>
            <a:pPr marL="285750" indent="-285750">
              <a:buFont typeface="Arial" charset="0"/>
              <a:buChar char="•"/>
            </a:pPr>
            <a:r>
              <a:rPr lang="en-US" sz="1800" dirty="0"/>
              <a:t>Consider creating templates for data collection. </a:t>
            </a:r>
            <a:endParaRPr lang="en-US" sz="1800" dirty="0" smtClean="0"/>
          </a:p>
          <a:p>
            <a:pPr marL="285750" indent="-285750">
              <a:buFont typeface="Arial" charset="0"/>
              <a:buChar char="•"/>
            </a:pPr>
            <a:endParaRPr lang="en-US" sz="1800" dirty="0"/>
          </a:p>
          <a:p>
            <a:pPr marL="285750" indent="-285750">
              <a:buFont typeface="Arial" charset="0"/>
              <a:buChar char="•"/>
            </a:pPr>
            <a:r>
              <a:rPr lang="en-US" sz="1800" dirty="0"/>
              <a:t>At the file level: Take consistent notes on file changes, name changes, dates of changes, etc. </a:t>
            </a:r>
            <a:endParaRPr lang="en-US" sz="1800" dirty="0" smtClean="0"/>
          </a:p>
          <a:p>
            <a:pPr marL="285750" indent="-285750">
              <a:buFont typeface="Arial" charset="0"/>
              <a:buChar char="•"/>
            </a:pPr>
            <a:endParaRPr lang="en-US" sz="1800" dirty="0"/>
          </a:p>
          <a:p>
            <a:pPr marL="285750" indent="-285750">
              <a:buFont typeface="Arial" charset="0"/>
              <a:buChar char="•"/>
            </a:pPr>
            <a:r>
              <a:rPr lang="en-US" sz="1800" dirty="0"/>
              <a:t>Include critical information, such as date or location, in the data table, not just as metadata embedded in the file name.</a:t>
            </a:r>
          </a:p>
          <a:p>
            <a:pPr marL="285750" indent="-285750">
              <a:buFont typeface="Arial" charset="0"/>
              <a:buChar char="•"/>
            </a:pPr>
            <a:endParaRPr lang="en-US" sz="1800" dirty="0"/>
          </a:p>
        </p:txBody>
      </p:sp>
    </p:spTree>
    <p:extLst>
      <p:ext uri="{BB962C8B-B14F-4D97-AF65-F5344CB8AC3E}">
        <p14:creationId xmlns:p14="http://schemas.microsoft.com/office/powerpoint/2010/main" val="3289967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Text Placeholder 2"/>
          <p:cNvSpPr>
            <a:spLocks noGrp="1"/>
          </p:cNvSpPr>
          <p:nvPr>
            <p:ph type="body" idx="1"/>
          </p:nvPr>
        </p:nvSpPr>
        <p:spPr/>
        <p:txBody>
          <a:bodyPr/>
          <a:lstStyle/>
          <a:p>
            <a:r>
              <a:rPr lang="en-US" sz="2400" dirty="0"/>
              <a:t>Metadata is data about your data. </a:t>
            </a:r>
            <a:endParaRPr lang="en-US" sz="2400" dirty="0" smtClean="0"/>
          </a:p>
          <a:p>
            <a:endParaRPr lang="en-US" sz="2400" dirty="0" smtClean="0"/>
          </a:p>
          <a:p>
            <a:r>
              <a:rPr lang="en-US" sz="2400" dirty="0" smtClean="0"/>
              <a:t>Creating </a:t>
            </a:r>
            <a:r>
              <a:rPr lang="en-US" sz="2400" dirty="0"/>
              <a:t>metadata, i.e., information about your data's contents, structure, and permissions, makes it possible for others to find and use your data properly. </a:t>
            </a:r>
            <a:endParaRPr lang="en-US" sz="2400" dirty="0" smtClean="0"/>
          </a:p>
          <a:p>
            <a:endParaRPr lang="en-US" sz="2400" dirty="0" smtClean="0"/>
          </a:p>
          <a:p>
            <a:endParaRPr lang="en-US" sz="2400" dirty="0"/>
          </a:p>
          <a:p>
            <a:pPr algn="ctr"/>
            <a:r>
              <a:rPr lang="en-US" sz="2400" dirty="0" smtClean="0"/>
              <a:t>Without</a:t>
            </a:r>
            <a:r>
              <a:rPr lang="en-US" sz="2400" dirty="0"/>
              <a:t> good metadata, you might not be able to reuse your own data five years from now!</a:t>
            </a:r>
          </a:p>
          <a:p>
            <a:endParaRPr lang="en-US" sz="2400" dirty="0"/>
          </a:p>
        </p:txBody>
      </p:sp>
    </p:spTree>
    <p:extLst>
      <p:ext uri="{BB962C8B-B14F-4D97-AF65-F5344CB8AC3E}">
        <p14:creationId xmlns:p14="http://schemas.microsoft.com/office/powerpoint/2010/main" val="1359942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Clean-up</a:t>
            </a:r>
            <a:endParaRPr lang="en-US" dirty="0"/>
          </a:p>
        </p:txBody>
      </p:sp>
      <p:sp>
        <p:nvSpPr>
          <p:cNvPr id="3" name="Text Placeholder 2"/>
          <p:cNvSpPr>
            <a:spLocks noGrp="1"/>
          </p:cNvSpPr>
          <p:nvPr>
            <p:ph type="body" idx="1"/>
          </p:nvPr>
        </p:nvSpPr>
        <p:spPr>
          <a:xfrm>
            <a:off x="457200" y="1351209"/>
            <a:ext cx="8229600" cy="2160587"/>
          </a:xfrm>
        </p:spPr>
        <p:txBody>
          <a:bodyPr/>
          <a:lstStyle/>
          <a:p>
            <a:r>
              <a:rPr lang="en-US" sz="2400" dirty="0" err="1"/>
              <a:t>OpenRefine</a:t>
            </a:r>
            <a:r>
              <a:rPr lang="en-US" sz="2400" dirty="0"/>
              <a:t> (</a:t>
            </a:r>
            <a:r>
              <a:rPr lang="en-US" sz="2400" dirty="0">
                <a:hlinkClick r:id="rId3"/>
              </a:rPr>
              <a:t>http://openrefine.org/</a:t>
            </a:r>
            <a:r>
              <a:rPr lang="en-US" sz="2400" dirty="0"/>
              <a:t>), for making sure records and variables are consistently coded, filling in known blanks, replacing text selectively, transforming data, and more.</a:t>
            </a:r>
          </a:p>
          <a:p>
            <a:endParaRPr lang="en-US" dirty="0"/>
          </a:p>
        </p:txBody>
      </p:sp>
      <p:pic>
        <p:nvPicPr>
          <p:cNvPr id="4" name="Picture 3"/>
          <p:cNvPicPr>
            <a:picLocks noChangeAspect="1"/>
          </p:cNvPicPr>
          <p:nvPr/>
        </p:nvPicPr>
        <p:blipFill>
          <a:blip r:embed="rId4"/>
          <a:stretch>
            <a:fillRect/>
          </a:stretch>
        </p:blipFill>
        <p:spPr>
          <a:xfrm>
            <a:off x="7162800" y="3497509"/>
            <a:ext cx="1524000" cy="1524000"/>
          </a:xfrm>
          <a:prstGeom prst="rect">
            <a:avLst/>
          </a:prstGeom>
        </p:spPr>
      </p:pic>
    </p:spTree>
    <p:extLst>
      <p:ext uri="{BB962C8B-B14F-4D97-AF65-F5344CB8AC3E}">
        <p14:creationId xmlns:p14="http://schemas.microsoft.com/office/powerpoint/2010/main" val="1619874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Storage</a:t>
            </a:r>
            <a:endParaRPr lang="en-US" dirty="0"/>
          </a:p>
        </p:txBody>
      </p:sp>
      <p:sp>
        <p:nvSpPr>
          <p:cNvPr id="3" name="Text Placeholder 2"/>
          <p:cNvSpPr>
            <a:spLocks noGrp="1"/>
          </p:cNvSpPr>
          <p:nvPr>
            <p:ph type="body" idx="1"/>
          </p:nvPr>
        </p:nvSpPr>
        <p:spPr>
          <a:xfrm>
            <a:off x="457200" y="1200150"/>
            <a:ext cx="7772400" cy="3643313"/>
          </a:xfrm>
        </p:spPr>
        <p:txBody>
          <a:bodyPr/>
          <a:lstStyle/>
          <a:p>
            <a:pPr marL="285750" indent="-285750">
              <a:buFont typeface="Arial" panose="020B0604020202020204" pitchFamily="34" charset="0"/>
              <a:buChar char="•"/>
            </a:pPr>
            <a:r>
              <a:rPr lang="en-US" sz="1600" dirty="0"/>
              <a:t>Computers and shared servers can be good places for </a:t>
            </a:r>
            <a:r>
              <a:rPr lang="en-US" sz="1600" b="1" dirty="0">
                <a:solidFill>
                  <a:srgbClr val="FF0000"/>
                </a:solidFill>
              </a:rPr>
              <a:t>temporary</a:t>
            </a:r>
            <a:r>
              <a:rPr lang="en-US" sz="1600" dirty="0"/>
              <a:t> storage of </a:t>
            </a:r>
            <a:r>
              <a:rPr lang="en-US" sz="1600" dirty="0" smtClean="0"/>
              <a:t>your </a:t>
            </a:r>
            <a:r>
              <a:rPr lang="en-US" sz="1600" dirty="0"/>
              <a:t>working </a:t>
            </a:r>
            <a:r>
              <a:rPr lang="en-US" sz="1600" dirty="0" smtClean="0"/>
              <a:t>files.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Store copies of data in open, </a:t>
            </a:r>
            <a:r>
              <a:rPr lang="en-US" sz="1600" b="1" dirty="0"/>
              <a:t>stable formats </a:t>
            </a:r>
            <a:r>
              <a:rPr lang="en-US" sz="1600" dirty="0"/>
              <a:t>(e.g., </a:t>
            </a:r>
            <a:r>
              <a:rPr lang="en-US" sz="1600" dirty="0" err="1"/>
              <a:t>ascii</a:t>
            </a:r>
            <a:r>
              <a:rPr lang="en-US" sz="1600" dirty="0"/>
              <a:t>, .txt, .csv, .pdf) for long term </a:t>
            </a:r>
            <a:r>
              <a:rPr lang="en-US" sz="1600" dirty="0" smtClean="0"/>
              <a:t>accessibility. . .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Use flash drives </a:t>
            </a:r>
            <a:r>
              <a:rPr lang="en-US" sz="1600" b="1" dirty="0">
                <a:solidFill>
                  <a:srgbClr val="FF0000"/>
                </a:solidFill>
              </a:rPr>
              <a:t>only for file </a:t>
            </a:r>
            <a:r>
              <a:rPr lang="en-US" sz="1600" b="1" dirty="0" smtClean="0">
                <a:solidFill>
                  <a:srgbClr val="FF0000"/>
                </a:solidFill>
              </a:rPr>
              <a:t>transfer.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Cloud storage can be a convenient way to store and share temporary working </a:t>
            </a:r>
            <a:r>
              <a:rPr lang="en-US" sz="1600" dirty="0" smtClean="0"/>
              <a:t>files.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long-term storage, data should be put </a:t>
            </a:r>
            <a:r>
              <a:rPr lang="en-US" sz="1600" dirty="0" smtClean="0"/>
              <a:t>into well-managed</a:t>
            </a:r>
            <a:r>
              <a:rPr lang="en-US" sz="1600" dirty="0"/>
              <a:t> </a:t>
            </a:r>
            <a:r>
              <a:rPr lang="en-US" sz="1600" b="1" dirty="0">
                <a:solidFill>
                  <a:srgbClr val="C00000"/>
                </a:solidFill>
              </a:rPr>
              <a:t>preservation </a:t>
            </a:r>
            <a:r>
              <a:rPr lang="en-US" sz="1600" b="1" dirty="0" smtClean="0">
                <a:solidFill>
                  <a:srgbClr val="C00000"/>
                </a:solidFill>
              </a:rPr>
              <a:t>system. </a:t>
            </a:r>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662695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a:xfrm>
            <a:off x="457200" y="1454151"/>
            <a:ext cx="8229600" cy="2910604"/>
          </a:xfrm>
        </p:spPr>
        <p:txBody>
          <a:bodyPr/>
          <a:lstStyle/>
          <a:p>
            <a:pPr marL="457200" indent="-457200">
              <a:buFont typeface="Arial" panose="020B0604020202020204" pitchFamily="34" charset="0"/>
              <a:buChar char="•"/>
            </a:pPr>
            <a:r>
              <a:rPr lang="en-US" dirty="0"/>
              <a:t>Rule of 3: Keep 2 copies onsite, 1 offsite</a:t>
            </a:r>
            <a:r>
              <a:rPr lang="en-US" dirty="0" smtClean="0"/>
              <a:t>.</a:t>
            </a:r>
          </a:p>
          <a:p>
            <a:r>
              <a:rPr lang="en-US" dirty="0" smtClean="0"/>
              <a:t>	</a:t>
            </a:r>
            <a:r>
              <a:rPr lang="en-US" sz="2000" b="1" dirty="0" smtClean="0">
                <a:solidFill>
                  <a:srgbClr val="C00000"/>
                </a:solidFill>
              </a:rPr>
              <a:t>LOCKSS</a:t>
            </a:r>
            <a:r>
              <a:rPr lang="en-US" sz="2000" dirty="0" smtClean="0"/>
              <a:t> concept – Lots Of </a:t>
            </a:r>
            <a:r>
              <a:rPr lang="en-US" sz="2000" dirty="0"/>
              <a:t>C</a:t>
            </a:r>
            <a:r>
              <a:rPr lang="en-US" sz="2000" dirty="0" smtClean="0"/>
              <a:t>opies Keeps Stuff Safe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Backup regularly and frequently - automate the process </a:t>
            </a:r>
            <a:r>
              <a:rPr lang="en-US" dirty="0" smtClean="0"/>
              <a:t>if </a:t>
            </a:r>
            <a:r>
              <a:rPr lang="en-US" dirty="0"/>
              <a:t>possible.</a:t>
            </a:r>
          </a:p>
          <a:p>
            <a:endParaRPr lang="en-US" dirty="0"/>
          </a:p>
        </p:txBody>
      </p:sp>
    </p:spTree>
    <p:extLst>
      <p:ext uri="{BB962C8B-B14F-4D97-AF65-F5344CB8AC3E}">
        <p14:creationId xmlns:p14="http://schemas.microsoft.com/office/powerpoint/2010/main" val="2017833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Preservation</a:t>
            </a:r>
            <a:endParaRPr lang="en-US" dirty="0"/>
          </a:p>
        </p:txBody>
      </p:sp>
      <p:sp>
        <p:nvSpPr>
          <p:cNvPr id="3" name="Text Placeholder 2"/>
          <p:cNvSpPr>
            <a:spLocks noGrp="1"/>
          </p:cNvSpPr>
          <p:nvPr>
            <p:ph type="body" idx="1"/>
          </p:nvPr>
        </p:nvSpPr>
        <p:spPr>
          <a:xfrm>
            <a:off x="457200" y="1200151"/>
            <a:ext cx="8445260" cy="4182732"/>
          </a:xfrm>
        </p:spPr>
        <p:txBody>
          <a:bodyPr/>
          <a:lstStyle/>
          <a:p>
            <a:pPr marL="285750" indent="-285750">
              <a:buFont typeface="Arial" panose="020B0604020202020204" pitchFamily="34" charset="0"/>
              <a:buChar char="•"/>
            </a:pPr>
            <a:r>
              <a:rPr lang="en-US" sz="1600" dirty="0" smtClean="0"/>
              <a:t>Preservation </a:t>
            </a:r>
            <a:r>
              <a:rPr lang="en-US" sz="1600" dirty="0"/>
              <a:t>is the act of making sure your data are secure and accessible for future generations</a:t>
            </a:r>
            <a:r>
              <a:rPr lang="en-US" sz="1600" dirty="0" smtClean="0"/>
              <a:t>.</a:t>
            </a:r>
            <a:r>
              <a:rPr lang="en-US" sz="1600" dirty="0"/>
              <a:t> </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Long-term preservation is not merely storage or backing up of your data.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Identify data with long-term value</a:t>
            </a:r>
            <a:r>
              <a:rPr lang="en-US" sz="1600" dirty="0" smtClean="0"/>
              <a:t>.  Preserve </a:t>
            </a:r>
            <a:r>
              <a:rPr lang="en-US" sz="1600" dirty="0"/>
              <a:t>the raw data and any </a:t>
            </a:r>
            <a:r>
              <a:rPr lang="en-US" sz="1600" dirty="0" smtClean="0"/>
              <a:t>intermediate/derived/time consuming </a:t>
            </a:r>
            <a:r>
              <a:rPr lang="en-US" sz="1600" dirty="0"/>
              <a:t>products that are expensive to reproduce or can be directly used for analysis.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Preserve any scripted </a:t>
            </a:r>
            <a:r>
              <a:rPr lang="en-US" sz="1600" dirty="0" smtClean="0"/>
              <a:t>code and data </a:t>
            </a:r>
            <a:r>
              <a:rPr lang="en-US" sz="1600" dirty="0"/>
              <a:t>that was used to clean and transform the raw data</a:t>
            </a:r>
            <a:r>
              <a:rPr lang="en-US" sz="1600" dirty="0" smtClean="0"/>
              <a: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Example:	</a:t>
            </a:r>
            <a:endParaRPr lang="en-US" sz="1600" dirty="0" smtClean="0"/>
          </a:p>
          <a:p>
            <a:pPr algn="ctr"/>
            <a:r>
              <a:rPr lang="en-US" sz="1600" b="1" dirty="0" smtClean="0"/>
              <a:t>Save </a:t>
            </a:r>
            <a:r>
              <a:rPr lang="en-US" sz="1600" b="1" dirty="0"/>
              <a:t>tabular data in a delimited text format.</a:t>
            </a:r>
          </a:p>
          <a:p>
            <a:pPr algn="ctr"/>
            <a:endParaRPr lang="en-US" sz="1600" b="1" dirty="0"/>
          </a:p>
          <a:p>
            <a:pPr algn="ctr"/>
            <a:r>
              <a:rPr lang="en-US" sz="1600" b="1" dirty="0"/>
              <a:t>Save data in uncompressed and unencrypted formats, where possible.</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850199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lvl="0" rtl="0">
              <a:spcBef>
                <a:spcPts val="0"/>
              </a:spcBef>
              <a:buNone/>
            </a:pPr>
            <a:r>
              <a:rPr lang="en" dirty="0"/>
              <a:t>Benefits of Sharing Your Data </a:t>
            </a:r>
          </a:p>
        </p:txBody>
      </p:sp>
      <p:pic>
        <p:nvPicPr>
          <p:cNvPr id="101" name="Shape 101"/>
          <p:cNvPicPr preferRelativeResize="0"/>
          <p:nvPr/>
        </p:nvPicPr>
        <p:blipFill>
          <a:blip r:embed="rId3">
            <a:alphaModFix/>
          </a:blip>
          <a:stretch>
            <a:fillRect/>
          </a:stretch>
        </p:blipFill>
        <p:spPr>
          <a:xfrm>
            <a:off x="3683375" y="1161250"/>
            <a:ext cx="5308226" cy="3906049"/>
          </a:xfrm>
          <a:prstGeom prst="rect">
            <a:avLst/>
          </a:prstGeom>
          <a:noFill/>
          <a:ln>
            <a:noFill/>
          </a:ln>
        </p:spPr>
      </p:pic>
      <p:sp>
        <p:nvSpPr>
          <p:cNvPr id="102" name="Shape 102"/>
          <p:cNvSpPr txBox="1"/>
          <p:nvPr/>
        </p:nvSpPr>
        <p:spPr>
          <a:xfrm>
            <a:off x="114300" y="1476375"/>
            <a:ext cx="3667199" cy="2533500"/>
          </a:xfrm>
          <a:prstGeom prst="rect">
            <a:avLst/>
          </a:prstGeom>
          <a:noFill/>
          <a:ln>
            <a:noFill/>
          </a:ln>
        </p:spPr>
        <p:txBody>
          <a:bodyPr lIns="91425" tIns="91425" rIns="91425" bIns="91425" anchor="t" anchorCtr="0">
            <a:noAutofit/>
          </a:bodyPr>
          <a:lstStyle/>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2400" dirty="0">
              <a:solidFill>
                <a:schemeClr val="dk1"/>
              </a:solidFill>
            </a:endParaRPr>
          </a:p>
          <a:p>
            <a:pPr lvl="0" rtl="0">
              <a:spcBef>
                <a:spcPts val="0"/>
              </a:spcBef>
              <a:buNone/>
            </a:pPr>
            <a:endParaRPr sz="1800" dirty="0">
              <a:solidFill>
                <a:schemeClr val="dk1"/>
              </a:solidFill>
            </a:endParaRPr>
          </a:p>
          <a:p>
            <a:pPr lvl="0">
              <a:spcBef>
                <a:spcPts val="0"/>
              </a:spcBef>
              <a:buClr>
                <a:schemeClr val="dk1"/>
              </a:buClr>
              <a:buFont typeface="Arial"/>
              <a:buNone/>
            </a:pPr>
            <a:endParaRPr sz="1800" dirty="0">
              <a:solidFill>
                <a:schemeClr val="dk1"/>
              </a:solidFill>
            </a:endParaRPr>
          </a:p>
        </p:txBody>
      </p:sp>
      <p:sp>
        <p:nvSpPr>
          <p:cNvPr id="5" name="Text Placeholder 2"/>
          <p:cNvSpPr>
            <a:spLocks noGrp="1"/>
          </p:cNvSpPr>
          <p:nvPr>
            <p:ph type="body" idx="1"/>
          </p:nvPr>
        </p:nvSpPr>
        <p:spPr>
          <a:xfrm>
            <a:off x="457200" y="1200150"/>
            <a:ext cx="3139440" cy="3725699"/>
          </a:xfrm>
        </p:spPr>
        <p:txBody>
          <a:bodyPr/>
          <a:lstStyle/>
          <a:p>
            <a:pPr lvl="0">
              <a:buSzPct val="61111"/>
            </a:pPr>
            <a:r>
              <a:rPr lang="en" sz="1800" b="1" dirty="0"/>
              <a:t>Data sharing allows for</a:t>
            </a:r>
          </a:p>
          <a:p>
            <a:pPr lvl="0"/>
            <a:r>
              <a:rPr lang="en" sz="1800" dirty="0">
                <a:solidFill>
                  <a:srgbClr val="FF0000"/>
                </a:solidFill>
              </a:rPr>
              <a:t>reproducibility</a:t>
            </a:r>
            <a:r>
              <a:rPr lang="en" sz="1800" dirty="0"/>
              <a:t>, </a:t>
            </a:r>
            <a:r>
              <a:rPr lang="en" sz="1800" dirty="0">
                <a:solidFill>
                  <a:srgbClr val="FF0000"/>
                </a:solidFill>
              </a:rPr>
              <a:t>transparency</a:t>
            </a:r>
            <a:r>
              <a:rPr lang="en" sz="1800" dirty="0"/>
              <a:t>, and </a:t>
            </a:r>
            <a:r>
              <a:rPr lang="en" sz="1800" dirty="0">
                <a:solidFill>
                  <a:srgbClr val="FF0000"/>
                </a:solidFill>
              </a:rPr>
              <a:t>data re-use</a:t>
            </a:r>
            <a:r>
              <a:rPr lang="en" sz="1800" dirty="0"/>
              <a:t> in research.</a:t>
            </a:r>
          </a:p>
          <a:p>
            <a:endParaRPr lang="en-US" dirty="0" smtClean="0"/>
          </a:p>
          <a:p>
            <a:pPr lvl="0"/>
            <a:r>
              <a:rPr lang="en" sz="1800" b="1" dirty="0"/>
              <a:t>Sharing is easier if</a:t>
            </a:r>
          </a:p>
          <a:p>
            <a:pPr lvl="0"/>
            <a:r>
              <a:rPr lang="en" sz="1800" dirty="0">
                <a:solidFill>
                  <a:srgbClr val="FF0000"/>
                </a:solidFill>
              </a:rPr>
              <a:t>data are managed well</a:t>
            </a:r>
            <a:r>
              <a:rPr lang="en" sz="1800" dirty="0"/>
              <a:t> from the start of a project.</a:t>
            </a:r>
          </a:p>
          <a:p>
            <a:endParaRPr lang="en-US"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en" dirty="0"/>
              <a:t>Hands-On with the Unix Shell</a:t>
            </a:r>
          </a:p>
        </p:txBody>
      </p:sp>
      <p:sp>
        <p:nvSpPr>
          <p:cNvPr id="166" name="Shape 166"/>
          <p:cNvSpPr txBox="1"/>
          <p:nvPr/>
        </p:nvSpPr>
        <p:spPr>
          <a:xfrm>
            <a:off x="337825" y="1359575"/>
            <a:ext cx="2369099" cy="1573500"/>
          </a:xfrm>
          <a:prstGeom prst="rect">
            <a:avLst/>
          </a:prstGeom>
          <a:noFill/>
          <a:ln>
            <a:noFill/>
          </a:ln>
        </p:spPr>
        <p:txBody>
          <a:bodyPr lIns="91425" tIns="91425" rIns="91425" bIns="91425" anchor="t" anchorCtr="0">
            <a:noAutofit/>
          </a:bodyPr>
          <a:lstStyle/>
          <a:p>
            <a:pPr rtl="0">
              <a:spcBef>
                <a:spcPts val="0"/>
              </a:spcBef>
              <a:buNone/>
            </a:pPr>
            <a:endParaRPr lang="en" sz="2400" dirty="0"/>
          </a:p>
        </p:txBody>
      </p:sp>
      <p:sp>
        <p:nvSpPr>
          <p:cNvPr id="7" name="Text Placeholder 2"/>
          <p:cNvSpPr>
            <a:spLocks noGrp="1"/>
          </p:cNvSpPr>
          <p:nvPr>
            <p:ph type="body" idx="1"/>
          </p:nvPr>
        </p:nvSpPr>
        <p:spPr>
          <a:xfrm>
            <a:off x="257438" y="4493421"/>
            <a:ext cx="5652197" cy="414270"/>
          </a:xfrm>
        </p:spPr>
        <p:txBody>
          <a:bodyPr/>
          <a:lstStyle/>
          <a:p>
            <a:r>
              <a:rPr lang="en-US" sz="2000" b="1" dirty="0" err="1" smtClean="0"/>
              <a:t>Socrative</a:t>
            </a:r>
            <a:r>
              <a:rPr lang="en-US" sz="2000" b="1" dirty="0" smtClean="0"/>
              <a:t> Room Name: UCSDGPSDM101</a:t>
            </a:r>
            <a:endParaRPr lang="en-US" sz="2000" dirty="0"/>
          </a:p>
        </p:txBody>
      </p:sp>
      <p:sp>
        <p:nvSpPr>
          <p:cNvPr id="8" name="Text Placeholder 2"/>
          <p:cNvSpPr txBox="1">
            <a:spLocks/>
          </p:cNvSpPr>
          <p:nvPr/>
        </p:nvSpPr>
        <p:spPr>
          <a:xfrm>
            <a:off x="257438" y="3239494"/>
            <a:ext cx="8323052" cy="134404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r>
              <a:rPr lang="en-US" dirty="0" err="1" smtClean="0"/>
              <a:t>Etherpad</a:t>
            </a:r>
            <a:r>
              <a:rPr lang="en-US" dirty="0" smtClean="0"/>
              <a:t>:</a:t>
            </a:r>
          </a:p>
          <a:p>
            <a:r>
              <a:rPr lang="en-US" dirty="0"/>
              <a:t>https://public.etherpad-mozilla.org/p/gps-dm101</a:t>
            </a:r>
          </a:p>
        </p:txBody>
      </p:sp>
      <p:sp>
        <p:nvSpPr>
          <p:cNvPr id="11" name="Text Placeholder 2"/>
          <p:cNvSpPr txBox="1">
            <a:spLocks/>
          </p:cNvSpPr>
          <p:nvPr/>
        </p:nvSpPr>
        <p:spPr>
          <a:xfrm>
            <a:off x="257438" y="1559508"/>
            <a:ext cx="8323052" cy="134404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r>
              <a:rPr lang="en-US" dirty="0" smtClean="0"/>
              <a:t>Course Site:</a:t>
            </a:r>
          </a:p>
          <a:p>
            <a:r>
              <a:rPr lang="en-US" dirty="0" smtClean="0"/>
              <a:t>http://lib.ucsd.edu/dm101</a:t>
            </a:r>
            <a:endParaRPr lang="en-US" dirty="0"/>
          </a:p>
        </p:txBody>
      </p:sp>
      <p:pic>
        <p:nvPicPr>
          <p:cNvPr id="12" name="Shape 192"/>
          <p:cNvPicPr preferRelativeResize="0"/>
          <p:nvPr/>
        </p:nvPicPr>
        <p:blipFill>
          <a:blip r:embed="rId3">
            <a:alphaModFix/>
          </a:blip>
          <a:stretch>
            <a:fillRect/>
          </a:stretch>
        </p:blipFill>
        <p:spPr>
          <a:xfrm>
            <a:off x="5909635" y="1261700"/>
            <a:ext cx="2455617" cy="247739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smtClean="0"/>
              <a:t>Course </a:t>
            </a:r>
            <a:r>
              <a:rPr lang="en" dirty="0"/>
              <a:t>Overview</a:t>
            </a:r>
          </a:p>
        </p:txBody>
      </p:sp>
      <p:sp>
        <p:nvSpPr>
          <p:cNvPr id="51" name="Shape 51"/>
          <p:cNvSpPr txBox="1">
            <a:spLocks noGrp="1"/>
          </p:cNvSpPr>
          <p:nvPr>
            <p:ph type="body" idx="1"/>
          </p:nvPr>
        </p:nvSpPr>
        <p:spPr>
          <a:xfrm>
            <a:off x="533400" y="1200150"/>
            <a:ext cx="8183399" cy="3523800"/>
          </a:xfrm>
          <a:prstGeom prst="rect">
            <a:avLst/>
          </a:prstGeom>
        </p:spPr>
        <p:txBody>
          <a:bodyPr lIns="91425" tIns="91425" rIns="91425" bIns="91425" anchor="t" anchorCtr="0">
            <a:noAutofit/>
          </a:bodyPr>
          <a:lstStyle/>
          <a:p>
            <a:pPr rtl="0">
              <a:spcBef>
                <a:spcPts val="0"/>
              </a:spcBef>
              <a:buNone/>
            </a:pPr>
            <a:r>
              <a:rPr lang="en" sz="2400" dirty="0"/>
              <a:t>Part 1:  </a:t>
            </a:r>
          </a:p>
          <a:p>
            <a:pPr marL="457200" lvl="0" indent="-381000" rtl="0">
              <a:spcBef>
                <a:spcPts val="0"/>
              </a:spcBef>
              <a:buClr>
                <a:schemeClr val="dk1"/>
              </a:buClr>
              <a:buSzPct val="100000"/>
              <a:buFont typeface="Arial"/>
              <a:buAutoNum type="alphaUcPeriod"/>
            </a:pPr>
            <a:r>
              <a:rPr lang="en" sz="2400" dirty="0"/>
              <a:t>Why is data management </a:t>
            </a:r>
            <a:r>
              <a:rPr lang="en" sz="2400" dirty="0" smtClean="0"/>
              <a:t>important</a:t>
            </a:r>
            <a:r>
              <a:rPr lang="en" sz="2400" dirty="0"/>
              <a:t>?</a:t>
            </a:r>
          </a:p>
          <a:p>
            <a:pPr marL="457200" lvl="0" indent="-381000" rtl="0">
              <a:spcBef>
                <a:spcPts val="0"/>
              </a:spcBef>
              <a:buClr>
                <a:schemeClr val="dk1"/>
              </a:buClr>
              <a:buSzPct val="100000"/>
              <a:buFont typeface="Arial"/>
              <a:buAutoNum type="alphaUcPeriod"/>
            </a:pPr>
            <a:r>
              <a:rPr lang="en" sz="2400" dirty="0"/>
              <a:t>B</a:t>
            </a:r>
            <a:r>
              <a:rPr lang="en" sz="2400" dirty="0" smtClean="0"/>
              <a:t>est practices to Consider</a:t>
            </a:r>
            <a:endParaRPr lang="en" sz="2400" dirty="0"/>
          </a:p>
          <a:p>
            <a:pPr rtl="0">
              <a:spcBef>
                <a:spcPts val="0"/>
              </a:spcBef>
              <a:buNone/>
            </a:pPr>
            <a:endParaRPr sz="2400" dirty="0"/>
          </a:p>
          <a:p>
            <a:pPr rtl="0">
              <a:spcBef>
                <a:spcPts val="0"/>
              </a:spcBef>
              <a:buNone/>
            </a:pPr>
            <a:endParaRPr sz="2400" dirty="0"/>
          </a:p>
          <a:p>
            <a:pPr rtl="0">
              <a:spcBef>
                <a:spcPts val="0"/>
              </a:spcBef>
              <a:buNone/>
            </a:pPr>
            <a:r>
              <a:rPr lang="en" sz="2400" dirty="0"/>
              <a:t>Part 2:  </a:t>
            </a:r>
          </a:p>
          <a:p>
            <a:pPr rtl="0">
              <a:spcBef>
                <a:spcPts val="0"/>
              </a:spcBef>
              <a:buNone/>
            </a:pPr>
            <a:r>
              <a:rPr lang="en" sz="2400" dirty="0"/>
              <a:t>Hands-on with the </a:t>
            </a:r>
            <a:r>
              <a:rPr lang="en" sz="2400" dirty="0" smtClean="0"/>
              <a:t>Unix Shell</a:t>
            </a:r>
            <a:endParaRPr lang="en" sz="2400" dirty="0"/>
          </a:p>
          <a:p>
            <a:pPr rtl="0">
              <a:spcBef>
                <a:spcPts val="0"/>
              </a:spcBef>
              <a:buNone/>
            </a:pPr>
            <a:r>
              <a:rPr lang="en" dirty="0"/>
              <a:t>	</a:t>
            </a:r>
          </a:p>
          <a:p>
            <a:pPr>
              <a:spcBef>
                <a:spcPts val="0"/>
              </a:spcBef>
              <a:buNone/>
            </a:pPr>
            <a:endParaRPr sz="600" dirty="0"/>
          </a:p>
        </p:txBody>
      </p:sp>
      <p:pic>
        <p:nvPicPr>
          <p:cNvPr id="52" name="Shape 52"/>
          <p:cNvPicPr preferRelativeResize="0"/>
          <p:nvPr/>
        </p:nvPicPr>
        <p:blipFill>
          <a:blip r:embed="rId3">
            <a:alphaModFix/>
          </a:blip>
          <a:stretch>
            <a:fillRect/>
          </a:stretch>
        </p:blipFill>
        <p:spPr>
          <a:xfrm>
            <a:off x="5151900" y="1857225"/>
            <a:ext cx="3872525" cy="3138725"/>
          </a:xfrm>
          <a:prstGeom prst="rect">
            <a:avLst/>
          </a:prstGeom>
          <a:noFill/>
          <a:ln>
            <a:noFill/>
          </a:ln>
        </p:spPr>
      </p:pic>
      <p:sp>
        <p:nvSpPr>
          <p:cNvPr id="53" name="Shape 53"/>
          <p:cNvSpPr txBox="1"/>
          <p:nvPr/>
        </p:nvSpPr>
        <p:spPr>
          <a:xfrm>
            <a:off x="4348500" y="4925400"/>
            <a:ext cx="4795500" cy="218100"/>
          </a:xfrm>
          <a:prstGeom prst="rect">
            <a:avLst/>
          </a:prstGeom>
          <a:noFill/>
          <a:ln>
            <a:noFill/>
          </a:ln>
        </p:spPr>
        <p:txBody>
          <a:bodyPr lIns="91425" tIns="91425" rIns="91425" bIns="91425" anchor="t" anchorCtr="0">
            <a:noAutofit/>
          </a:bodyPr>
          <a:lstStyle/>
          <a:p>
            <a:pPr>
              <a:spcBef>
                <a:spcPts val="0"/>
              </a:spcBef>
              <a:buNone/>
            </a:pPr>
            <a:r>
              <a:rPr lang="en" sz="600">
                <a:solidFill>
                  <a:srgbClr val="666666"/>
                </a:solidFill>
              </a:rPr>
              <a:t>Graphic created by Jørgen Stamp and published under a Creative Commons Attribution 2.5 Denmark License (</a:t>
            </a:r>
            <a:r>
              <a:rPr lang="en" sz="600" u="sng">
                <a:solidFill>
                  <a:srgbClr val="004B84"/>
                </a:solidFill>
                <a:hlinkClick r:id="rId4"/>
              </a:rPr>
              <a:t>www.digitalbevaring.dk</a:t>
            </a:r>
            <a:r>
              <a:rPr lang="en" sz="600">
                <a:solidFill>
                  <a:srgbClr val="666666"/>
                </a:solidFill>
              </a:rPr>
              <a:t>).</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a:spcBef>
                <a:spcPts val="0"/>
              </a:spcBef>
              <a:buNone/>
            </a:pPr>
            <a:r>
              <a:rPr lang="en" dirty="0"/>
              <a:t>Why is Data Management Important?</a:t>
            </a:r>
          </a:p>
        </p:txBody>
      </p:sp>
      <p:sp>
        <p:nvSpPr>
          <p:cNvPr id="6" name="Text Placeholder 2"/>
          <p:cNvSpPr>
            <a:spLocks noGrp="1"/>
          </p:cNvSpPr>
          <p:nvPr>
            <p:ph type="body" idx="1"/>
          </p:nvPr>
        </p:nvSpPr>
        <p:spPr>
          <a:xfrm>
            <a:off x="408150" y="2368551"/>
            <a:ext cx="8229600" cy="1238250"/>
          </a:xfrm>
        </p:spPr>
        <p:txBody>
          <a:bodyPr/>
          <a:lstStyle/>
          <a:p>
            <a:pPr algn="ctr"/>
            <a:r>
              <a:rPr lang="en" dirty="0"/>
              <a:t>Part 1a:</a:t>
            </a:r>
          </a:p>
          <a:p>
            <a:pPr algn="ctr"/>
            <a:r>
              <a:rPr lang="en" dirty="0"/>
              <a:t>Why Manage Data?</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lvl="0" rtl="0">
              <a:spcBef>
                <a:spcPts val="0"/>
              </a:spcBef>
              <a:buNone/>
            </a:pPr>
            <a:r>
              <a:rPr lang="en" dirty="0"/>
              <a:t>Why is Data Management Important?</a:t>
            </a:r>
          </a:p>
        </p:txBody>
      </p:sp>
      <p:pic>
        <p:nvPicPr>
          <p:cNvPr id="65" name="Shape 65"/>
          <p:cNvPicPr preferRelativeResize="0"/>
          <p:nvPr/>
        </p:nvPicPr>
        <p:blipFill rotWithShape="1">
          <a:blip r:embed="rId3">
            <a:alphaModFix/>
          </a:blip>
          <a:srcRect b="10386"/>
          <a:stretch/>
        </p:blipFill>
        <p:spPr>
          <a:xfrm>
            <a:off x="209000" y="1376650"/>
            <a:ext cx="3743399" cy="3428200"/>
          </a:xfrm>
          <a:prstGeom prst="rect">
            <a:avLst/>
          </a:prstGeom>
          <a:noFill/>
          <a:ln>
            <a:noFill/>
          </a:ln>
        </p:spPr>
      </p:pic>
      <p:sp>
        <p:nvSpPr>
          <p:cNvPr id="66" name="Shape 66"/>
          <p:cNvSpPr txBox="1"/>
          <p:nvPr/>
        </p:nvSpPr>
        <p:spPr>
          <a:xfrm>
            <a:off x="4514850" y="1304925"/>
            <a:ext cx="4122900" cy="3428099"/>
          </a:xfrm>
          <a:prstGeom prst="rect">
            <a:avLst/>
          </a:prstGeom>
          <a:noFill/>
          <a:ln>
            <a:noFill/>
          </a:ln>
        </p:spPr>
        <p:txBody>
          <a:bodyPr lIns="91425" tIns="91425" rIns="91425" bIns="91425" anchor="t" anchorCtr="0">
            <a:noAutofit/>
          </a:bodyPr>
          <a:lstStyle/>
          <a:p>
            <a:pPr rtl="0">
              <a:spcBef>
                <a:spcPts val="0"/>
              </a:spcBef>
              <a:buNone/>
            </a:pPr>
            <a:endParaRPr dirty="0"/>
          </a:p>
          <a:p>
            <a:pPr rtl="0">
              <a:spcBef>
                <a:spcPts val="0"/>
              </a:spcBef>
              <a:buNone/>
            </a:pPr>
            <a:endParaRPr dirty="0"/>
          </a:p>
          <a:p>
            <a:pPr>
              <a:spcBef>
                <a:spcPts val="0"/>
              </a:spcBef>
              <a:buNone/>
            </a:pPr>
            <a:endParaRPr dirty="0"/>
          </a:p>
        </p:txBody>
      </p:sp>
      <p:sp>
        <p:nvSpPr>
          <p:cNvPr id="5" name="Text Placeholder 2"/>
          <p:cNvSpPr>
            <a:spLocks noGrp="1"/>
          </p:cNvSpPr>
          <p:nvPr>
            <p:ph type="body" idx="1"/>
          </p:nvPr>
        </p:nvSpPr>
        <p:spPr>
          <a:xfrm>
            <a:off x="4465800" y="1227900"/>
            <a:ext cx="4171950" cy="3725699"/>
          </a:xfrm>
        </p:spPr>
        <p:txBody>
          <a:bodyPr/>
          <a:lstStyle/>
          <a:p>
            <a:r>
              <a:rPr lang="en-US" sz="1400" b="1" dirty="0"/>
              <a:t>Managing data in the Data Life Cycle:</a:t>
            </a:r>
          </a:p>
          <a:p>
            <a:pPr lvl="0"/>
            <a:endParaRPr lang="en-US" sz="1400" dirty="0"/>
          </a:p>
          <a:p>
            <a:pPr marL="457200" lvl="0" indent="-317500">
              <a:buClr>
                <a:srgbClr val="000000"/>
              </a:buClr>
              <a:buFont typeface="Arial"/>
              <a:buChar char="●"/>
            </a:pPr>
            <a:r>
              <a:rPr lang="en-US" sz="1400" dirty="0"/>
              <a:t>Data management planning</a:t>
            </a:r>
          </a:p>
          <a:p>
            <a:pPr lvl="0"/>
            <a:endParaRPr lang="en-US" sz="1400" dirty="0"/>
          </a:p>
          <a:p>
            <a:pPr marL="457200" lvl="0" indent="-317500">
              <a:buClr>
                <a:srgbClr val="000000"/>
              </a:buClr>
              <a:buFont typeface="Arial"/>
              <a:buChar char="●"/>
            </a:pPr>
            <a:r>
              <a:rPr lang="en-US" sz="1400" dirty="0"/>
              <a:t>Documenting project/file details</a:t>
            </a:r>
          </a:p>
          <a:p>
            <a:pPr lvl="0"/>
            <a:endParaRPr lang="en-US" sz="1400" dirty="0"/>
          </a:p>
          <a:p>
            <a:pPr marL="457200" lvl="0" indent="-317500">
              <a:buClr>
                <a:srgbClr val="000000"/>
              </a:buClr>
              <a:buFont typeface="Arial"/>
              <a:buChar char="●"/>
            </a:pPr>
            <a:r>
              <a:rPr lang="en-US" sz="1400" dirty="0"/>
              <a:t>Choosing file formats</a:t>
            </a:r>
          </a:p>
          <a:p>
            <a:pPr lvl="0"/>
            <a:endParaRPr lang="en-US" sz="1400" dirty="0"/>
          </a:p>
          <a:p>
            <a:pPr marL="457200" lvl="0" indent="-317500">
              <a:buClr>
                <a:srgbClr val="000000"/>
              </a:buClr>
              <a:buFont typeface="Arial"/>
              <a:buChar char="●"/>
            </a:pPr>
            <a:r>
              <a:rPr lang="en-US" sz="1400" dirty="0"/>
              <a:t>File organization &amp; naming conventions</a:t>
            </a:r>
          </a:p>
          <a:p>
            <a:pPr lvl="0"/>
            <a:endParaRPr lang="en-US" sz="1400" dirty="0"/>
          </a:p>
          <a:p>
            <a:pPr marL="457200" lvl="0" indent="-317500">
              <a:buClr>
                <a:srgbClr val="000000"/>
              </a:buClr>
              <a:buFont typeface="Arial"/>
              <a:buChar char="●"/>
            </a:pPr>
            <a:r>
              <a:rPr lang="en-US" sz="1400" dirty="0"/>
              <a:t>Access control &amp; security</a:t>
            </a:r>
          </a:p>
          <a:p>
            <a:pPr lvl="0"/>
            <a:endParaRPr lang="en-US" sz="1400" dirty="0"/>
          </a:p>
          <a:p>
            <a:pPr marL="457200" lvl="0" indent="-317500">
              <a:buClr>
                <a:srgbClr val="000000"/>
              </a:buClr>
              <a:buFont typeface="Arial"/>
              <a:buChar char="●"/>
            </a:pPr>
            <a:r>
              <a:rPr lang="en-US" sz="1400" dirty="0"/>
              <a:t>Backup &amp; Storage</a:t>
            </a:r>
          </a:p>
          <a:p>
            <a:pPr lvl="0"/>
            <a:endParaRPr lang="en-US" sz="1400" dirty="0"/>
          </a:p>
          <a:p>
            <a:pPr marL="457200" lvl="0" indent="-317500">
              <a:buClr>
                <a:srgbClr val="000000"/>
              </a:buClr>
              <a:buFont typeface="Arial"/>
              <a:buChar char="●"/>
            </a:pPr>
            <a:r>
              <a:rPr lang="en-US" sz="1400" dirty="0"/>
              <a:t>Sharing and </a:t>
            </a:r>
            <a:r>
              <a:rPr lang="en-US" sz="1400" dirty="0" smtClean="0"/>
              <a:t>Preservation</a:t>
            </a:r>
            <a:endParaRPr lang="en-US" sz="1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lvl="0" rtl="0">
              <a:spcBef>
                <a:spcPts val="0"/>
              </a:spcBef>
              <a:buNone/>
            </a:pPr>
            <a:r>
              <a:rPr lang="en" dirty="0"/>
              <a:t>Why is Data Management Important?</a:t>
            </a:r>
          </a:p>
        </p:txBody>
      </p:sp>
      <p:sp>
        <p:nvSpPr>
          <p:cNvPr id="5" name="Text Placeholder 2"/>
          <p:cNvSpPr>
            <a:spLocks noGrp="1"/>
          </p:cNvSpPr>
          <p:nvPr>
            <p:ph type="body" idx="1"/>
          </p:nvPr>
        </p:nvSpPr>
        <p:spPr>
          <a:xfrm>
            <a:off x="457200" y="1200151"/>
            <a:ext cx="8229600" cy="3600450"/>
          </a:xfrm>
        </p:spPr>
        <p:txBody>
          <a:bodyPr/>
          <a:lstStyle/>
          <a:p>
            <a:r>
              <a:rPr lang="en-US" sz="1400" dirty="0"/>
              <a:t>A good data management strategy:</a:t>
            </a:r>
          </a:p>
          <a:p>
            <a:pPr lvl="0"/>
            <a:endParaRPr lang="en-US" sz="1400" dirty="0"/>
          </a:p>
          <a:p>
            <a:pPr marL="457200" lvl="0" indent="-317500">
              <a:buClr>
                <a:srgbClr val="000000"/>
              </a:buClr>
              <a:buFont typeface="Arial"/>
              <a:buChar char="●"/>
            </a:pPr>
            <a:r>
              <a:rPr lang="en-US" sz="1400" dirty="0"/>
              <a:t>Establish best practices for your data management</a:t>
            </a:r>
          </a:p>
          <a:p>
            <a:pPr lvl="0"/>
            <a:endParaRPr lang="en-US" sz="1400" dirty="0"/>
          </a:p>
          <a:p>
            <a:pPr marL="457200" lvl="0" indent="-317500">
              <a:buClr>
                <a:srgbClr val="000000"/>
              </a:buClr>
              <a:buFont typeface="Arial"/>
              <a:buChar char="●"/>
            </a:pPr>
            <a:r>
              <a:rPr lang="en-US" sz="1400" dirty="0"/>
              <a:t>Plan to share well-documented data</a:t>
            </a:r>
          </a:p>
          <a:p>
            <a:pPr lvl="0"/>
            <a:endParaRPr lang="en-US" sz="1400" dirty="0"/>
          </a:p>
          <a:p>
            <a:pPr marL="457200" lvl="0" indent="-317500">
              <a:buClr>
                <a:srgbClr val="000000"/>
              </a:buClr>
              <a:buFont typeface="Arial"/>
              <a:buChar char="●"/>
            </a:pPr>
            <a:r>
              <a:rPr lang="en-US" sz="1400" dirty="0"/>
              <a:t>Well prepared data saves time</a:t>
            </a:r>
          </a:p>
          <a:p>
            <a:pPr lvl="0"/>
            <a:endParaRPr lang="en-US" sz="1400" dirty="0"/>
          </a:p>
          <a:p>
            <a:pPr marL="457200" lvl="0" indent="-317500">
              <a:buClr>
                <a:srgbClr val="000000"/>
              </a:buClr>
              <a:buFont typeface="Arial"/>
              <a:buChar char="●"/>
            </a:pPr>
            <a:r>
              <a:rPr lang="en-US" sz="1400" dirty="0"/>
              <a:t>Create a concise data management plan for your grant proposal</a:t>
            </a:r>
          </a:p>
          <a:p>
            <a:pPr lvl="0"/>
            <a:endParaRPr lang="en-US" sz="1400" dirty="0"/>
          </a:p>
          <a:p>
            <a:pPr marL="457200" lvl="0" indent="-317500">
              <a:buClr>
                <a:srgbClr val="000000"/>
              </a:buClr>
              <a:buFont typeface="Arial"/>
              <a:buChar char="●"/>
            </a:pPr>
            <a:r>
              <a:rPr lang="en-US" sz="1400" dirty="0"/>
              <a:t>Reduces cost of creating, protecting and storing data </a:t>
            </a:r>
          </a:p>
          <a:p>
            <a:pPr lvl="0"/>
            <a:endParaRPr lang="en-US" sz="1400" dirty="0"/>
          </a:p>
          <a:p>
            <a:pPr marL="139700">
              <a:buClr>
                <a:srgbClr val="000000"/>
              </a:buClr>
            </a:pPr>
            <a:endParaRPr lang="en-US" sz="1400" dirty="0"/>
          </a:p>
          <a:p>
            <a:pPr algn="ctr"/>
            <a:r>
              <a:rPr lang="en" sz="2400" dirty="0"/>
              <a:t>Ensures your data will be available to future </a:t>
            </a:r>
            <a:r>
              <a:rPr lang="en" sz="2400" dirty="0" smtClean="0"/>
              <a:t>generations</a:t>
            </a:r>
            <a:r>
              <a:rPr lang="en-US" sz="2400" dirty="0"/>
              <a:t> to enable reproducible research</a:t>
            </a:r>
          </a:p>
          <a:p>
            <a:pPr algn="ctr"/>
            <a:endParaRPr lang="en-US" sz="2400" dirty="0" smtClean="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lvl="0" rtl="0">
              <a:spcBef>
                <a:spcPts val="0"/>
              </a:spcBef>
              <a:buNone/>
            </a:pPr>
            <a:r>
              <a:rPr lang="en" dirty="0" smtClean="0"/>
              <a:t>Why is Data Management Important?</a:t>
            </a:r>
            <a:endParaRPr lang="en" dirty="0"/>
          </a:p>
        </p:txBody>
      </p:sp>
      <p:sp>
        <p:nvSpPr>
          <p:cNvPr id="79" name="Shape 79"/>
          <p:cNvSpPr txBox="1"/>
          <p:nvPr/>
        </p:nvSpPr>
        <p:spPr>
          <a:xfrm>
            <a:off x="516601" y="1338650"/>
            <a:ext cx="8627399" cy="3804850"/>
          </a:xfrm>
          <a:prstGeom prst="rect">
            <a:avLst/>
          </a:prstGeom>
          <a:noFill/>
          <a:ln>
            <a:noFill/>
          </a:ln>
        </p:spPr>
        <p:txBody>
          <a:bodyPr lIns="91425" tIns="91425" rIns="91425" bIns="91425" anchor="t" anchorCtr="0">
            <a:noAutofit/>
          </a:bodyPr>
          <a:lstStyle/>
          <a:p>
            <a:pPr>
              <a:spcBef>
                <a:spcPts val="0"/>
              </a:spcBef>
              <a:buNone/>
            </a:pPr>
            <a:endParaRPr dirty="0"/>
          </a:p>
        </p:txBody>
      </p:sp>
      <p:sp>
        <p:nvSpPr>
          <p:cNvPr id="2" name="Text Placeholder 1"/>
          <p:cNvSpPr>
            <a:spLocks noGrp="1"/>
          </p:cNvSpPr>
          <p:nvPr>
            <p:ph type="body" idx="1"/>
          </p:nvPr>
        </p:nvSpPr>
        <p:spPr>
          <a:xfrm>
            <a:off x="408150" y="1378225"/>
            <a:ext cx="8229600" cy="3725699"/>
          </a:xfrm>
        </p:spPr>
        <p:txBody>
          <a:bodyPr/>
          <a:lstStyle/>
          <a:p>
            <a:r>
              <a:rPr lang="en-US" sz="1600" dirty="0"/>
              <a:t>Benefits of good data management:</a:t>
            </a:r>
          </a:p>
          <a:p>
            <a:endParaRPr lang="en-US" sz="1600" dirty="0"/>
          </a:p>
          <a:p>
            <a:pPr marL="457200" lvl="0" indent="-342900">
              <a:buClr>
                <a:srgbClr val="000000"/>
              </a:buClr>
              <a:buFont typeface="Arial"/>
              <a:buChar char="●"/>
            </a:pPr>
            <a:r>
              <a:rPr lang="en-US" sz="1600" dirty="0"/>
              <a:t>Promotes successful data collection.</a:t>
            </a:r>
          </a:p>
          <a:p>
            <a:pPr lvl="0"/>
            <a:endParaRPr lang="en-US" sz="1600" dirty="0"/>
          </a:p>
          <a:p>
            <a:pPr marL="457200" lvl="0" indent="-342900">
              <a:buClr>
                <a:srgbClr val="000000"/>
              </a:buClr>
              <a:buFont typeface="Arial"/>
              <a:buChar char="●"/>
            </a:pPr>
            <a:r>
              <a:rPr lang="en-US" sz="1600" dirty="0"/>
              <a:t>Ease of using and sharing data.</a:t>
            </a:r>
          </a:p>
          <a:p>
            <a:pPr lvl="0"/>
            <a:endParaRPr lang="en-US" sz="1600" dirty="0"/>
          </a:p>
          <a:p>
            <a:pPr marL="457200" lvl="0" indent="-342900">
              <a:buClr>
                <a:srgbClr val="000000"/>
              </a:buClr>
              <a:buFont typeface="Arial"/>
              <a:buChar char="●"/>
            </a:pPr>
            <a:r>
              <a:rPr lang="en-US" sz="1600" dirty="0"/>
              <a:t>Helps to increase research impact and visibility.</a:t>
            </a:r>
          </a:p>
          <a:p>
            <a:pPr lvl="0"/>
            <a:endParaRPr lang="en-US" sz="1600" dirty="0"/>
          </a:p>
          <a:p>
            <a:pPr marL="457200" lvl="0" indent="-342900">
              <a:buClr>
                <a:srgbClr val="000000"/>
              </a:buClr>
              <a:buFont typeface="Arial"/>
              <a:buChar char="●"/>
            </a:pPr>
            <a:r>
              <a:rPr lang="en-US" sz="1600" dirty="0"/>
              <a:t> Standardize data management practices and policies in your research lab.</a:t>
            </a:r>
          </a:p>
          <a:p>
            <a:endParaRPr lang="en-US" sz="1600" dirty="0"/>
          </a:p>
          <a:p>
            <a:endParaRPr lang="en-US" sz="1600" dirty="0"/>
          </a:p>
          <a:p>
            <a:pPr algn="ctr"/>
            <a:r>
              <a:rPr lang="en-US" sz="1600" dirty="0"/>
              <a:t>Saves you time, effort and resources during the research project</a:t>
            </a:r>
            <a:r>
              <a:rPr lang="en-US" sz="1600" dirty="0" smtClean="0"/>
              <a:t>.</a:t>
            </a:r>
            <a:endParaRPr lang="en-US" sz="1600"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Data Management</a:t>
            </a:r>
            <a:endParaRPr lang="en-US" dirty="0"/>
          </a:p>
        </p:txBody>
      </p:sp>
      <p:sp>
        <p:nvSpPr>
          <p:cNvPr id="4" name="Rectangle 3"/>
          <p:cNvSpPr/>
          <p:nvPr/>
        </p:nvSpPr>
        <p:spPr>
          <a:xfrm>
            <a:off x="838076" y="1445635"/>
            <a:ext cx="4928716" cy="3046988"/>
          </a:xfrm>
          <a:prstGeom prst="rect">
            <a:avLst/>
          </a:prstGeom>
        </p:spPr>
        <p:txBody>
          <a:bodyPr wrap="square">
            <a:spAutoFit/>
          </a:bodyPr>
          <a:lstStyle/>
          <a:p>
            <a:pPr marL="457200" lvl="7" indent="-457200">
              <a:buFont typeface="Arial" panose="020B0604020202020204" pitchFamily="34" charset="0"/>
              <a:buChar char="•"/>
            </a:pPr>
            <a:r>
              <a:rPr lang="en-US" sz="2400" dirty="0" smtClean="0"/>
              <a:t>Organization</a:t>
            </a:r>
          </a:p>
          <a:p>
            <a:pPr marL="457200" lvl="8" indent="-457200">
              <a:buFont typeface="Arial" panose="020B0604020202020204" pitchFamily="34" charset="0"/>
              <a:buChar char="•"/>
            </a:pPr>
            <a:r>
              <a:rPr lang="en-US" sz="2400" dirty="0" smtClean="0"/>
              <a:t>TEIR Protocol v2</a:t>
            </a:r>
          </a:p>
          <a:p>
            <a:pPr marL="457200" lvl="8" indent="-457200">
              <a:buFont typeface="Arial" panose="020B0604020202020204" pitchFamily="34" charset="0"/>
              <a:buChar char="•"/>
            </a:pPr>
            <a:r>
              <a:rPr lang="en-US" sz="2400" dirty="0"/>
              <a:t>Documentation and Description</a:t>
            </a:r>
          </a:p>
          <a:p>
            <a:pPr marL="457200" lvl="8" indent="-457200">
              <a:buFont typeface="Arial" panose="020B0604020202020204" pitchFamily="34" charset="0"/>
              <a:buChar char="•"/>
            </a:pPr>
            <a:r>
              <a:rPr lang="en-US" sz="2400" dirty="0"/>
              <a:t>Metadata</a:t>
            </a:r>
          </a:p>
          <a:p>
            <a:pPr marL="457200" lvl="8" indent="-457200">
              <a:buFont typeface="Arial" panose="020B0604020202020204" pitchFamily="34" charset="0"/>
              <a:buChar char="•"/>
            </a:pPr>
            <a:r>
              <a:rPr lang="en-US" sz="2400" dirty="0" smtClean="0"/>
              <a:t>Data Clean-up</a:t>
            </a:r>
          </a:p>
          <a:p>
            <a:pPr marL="457200" lvl="7" indent="-457200">
              <a:buFont typeface="Arial" panose="020B0604020202020204" pitchFamily="34" charset="0"/>
              <a:buChar char="•"/>
            </a:pPr>
            <a:r>
              <a:rPr lang="en-US" sz="2400" dirty="0" smtClean="0"/>
              <a:t>Basic </a:t>
            </a:r>
            <a:r>
              <a:rPr lang="en-US" sz="2400" dirty="0"/>
              <a:t>Storage</a:t>
            </a:r>
          </a:p>
          <a:p>
            <a:pPr marL="457200" lvl="8" indent="-457200">
              <a:buFont typeface="Arial" panose="020B0604020202020204" pitchFamily="34" charset="0"/>
              <a:buChar char="•"/>
            </a:pPr>
            <a:r>
              <a:rPr lang="en-US" sz="2400" dirty="0"/>
              <a:t>Backup</a:t>
            </a:r>
          </a:p>
          <a:p>
            <a:pPr marL="457200" lvl="8" indent="-457200">
              <a:buFont typeface="Arial" panose="020B0604020202020204" pitchFamily="34" charset="0"/>
              <a:buChar char="•"/>
            </a:pPr>
            <a:r>
              <a:rPr lang="en-US" sz="2400" dirty="0" smtClean="0"/>
              <a:t>Preservation</a:t>
            </a:r>
            <a:endParaRPr lang="en-US" sz="2400" dirty="0"/>
          </a:p>
        </p:txBody>
      </p:sp>
    </p:spTree>
    <p:extLst>
      <p:ext uri="{BB962C8B-B14F-4D97-AF65-F5344CB8AC3E}">
        <p14:creationId xmlns:p14="http://schemas.microsoft.com/office/powerpoint/2010/main" val="1154566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Organization</a:t>
            </a:r>
            <a:endParaRPr lang="en-US" dirty="0"/>
          </a:p>
        </p:txBody>
      </p:sp>
      <p:sp>
        <p:nvSpPr>
          <p:cNvPr id="3" name="Text Placeholder 2"/>
          <p:cNvSpPr>
            <a:spLocks noGrp="1"/>
          </p:cNvSpPr>
          <p:nvPr>
            <p:ph type="body" idx="1"/>
          </p:nvPr>
        </p:nvSpPr>
        <p:spPr>
          <a:xfrm>
            <a:off x="457200" y="1306613"/>
            <a:ext cx="8229600" cy="3725699"/>
          </a:xfrm>
        </p:spPr>
        <p:txBody>
          <a:bodyPr/>
          <a:lstStyle/>
          <a:p>
            <a:r>
              <a:rPr lang="en-US" sz="1600" b="1" dirty="0"/>
              <a:t>File and Folder organization</a:t>
            </a:r>
          </a:p>
          <a:p>
            <a:r>
              <a:rPr lang="en-US" sz="1600" dirty="0"/>
              <a:t>Choose a consistent filing system that will make sense to you or someone else five years from now</a:t>
            </a:r>
            <a:r>
              <a:rPr lang="en-US" sz="1600" dirty="0" smtClean="0"/>
              <a:t>.</a:t>
            </a:r>
          </a:p>
          <a:p>
            <a:endParaRPr lang="en-US" sz="1600" dirty="0"/>
          </a:p>
          <a:p>
            <a:r>
              <a:rPr lang="en-US" sz="1600" dirty="0"/>
              <a:t>Choose a logical directory </a:t>
            </a:r>
            <a:r>
              <a:rPr lang="en-US" sz="1600" dirty="0" smtClean="0"/>
              <a:t>hierarchy. For example: </a:t>
            </a:r>
            <a:r>
              <a:rPr lang="en-US" sz="1600" dirty="0" smtClean="0">
                <a:solidFill>
                  <a:srgbClr val="FF0000"/>
                </a:solidFill>
              </a:rPr>
              <a:t>TIER Documentation Protocol</a:t>
            </a:r>
            <a:r>
              <a:rPr lang="en-US" sz="1600" dirty="0" smtClean="0"/>
              <a:t>.</a:t>
            </a:r>
          </a:p>
          <a:p>
            <a:endParaRPr lang="en-US" sz="1600" dirty="0"/>
          </a:p>
          <a:p>
            <a:r>
              <a:rPr lang="en-US" sz="1600" dirty="0"/>
              <a:t>Assign descriptive file names. </a:t>
            </a:r>
            <a:r>
              <a:rPr lang="en-US" sz="1600" dirty="0" smtClean="0"/>
              <a:t>E.g. </a:t>
            </a:r>
            <a:r>
              <a:rPr lang="en-US" sz="1600" dirty="0"/>
              <a:t>DOLInterview_DoeJane_20061207</a:t>
            </a:r>
            <a:endParaRPr lang="en-US" sz="1600" dirty="0" smtClean="0"/>
          </a:p>
          <a:p>
            <a:endParaRPr lang="en-US" sz="1600" dirty="0"/>
          </a:p>
          <a:p>
            <a:pPr algn="ctr"/>
            <a:endParaRPr lang="en-US" sz="1600" dirty="0"/>
          </a:p>
          <a:p>
            <a:pPr algn="ctr"/>
            <a:r>
              <a:rPr lang="en-US" sz="1600" dirty="0" smtClean="0"/>
              <a:t>//Project001/</a:t>
            </a:r>
            <a:r>
              <a:rPr lang="en-US" sz="1600" dirty="0" err="1" smtClean="0"/>
              <a:t>SiteB</a:t>
            </a:r>
            <a:r>
              <a:rPr lang="en-US" sz="1600" dirty="0" smtClean="0"/>
              <a:t>/SiteB_2010_rawdata.txt </a:t>
            </a:r>
          </a:p>
          <a:p>
            <a:pPr algn="ctr"/>
            <a:endParaRPr lang="en-US" sz="1600" dirty="0" smtClean="0"/>
          </a:p>
          <a:p>
            <a:pPr algn="ctr"/>
            <a:r>
              <a:rPr lang="en-US" sz="1600" dirty="0" smtClean="0"/>
              <a:t>Is better </a:t>
            </a:r>
            <a:r>
              <a:rPr lang="en-US" sz="1600" dirty="0"/>
              <a:t>than </a:t>
            </a:r>
            <a:r>
              <a:rPr lang="en-US" sz="1600" dirty="0" smtClean="0"/>
              <a:t>. . . </a:t>
            </a:r>
          </a:p>
          <a:p>
            <a:pPr algn="ctr"/>
            <a:endParaRPr lang="en-US" sz="1600" dirty="0" smtClean="0"/>
          </a:p>
          <a:p>
            <a:pPr algn="ctr"/>
            <a:r>
              <a:rPr lang="en-US" sz="1600" dirty="0" smtClean="0"/>
              <a:t>//Project001/</a:t>
            </a:r>
            <a:r>
              <a:rPr lang="en-US" sz="1600" dirty="0" err="1" smtClean="0"/>
              <a:t>SiteB</a:t>
            </a:r>
            <a:r>
              <a:rPr lang="en-US" sz="1600" dirty="0" smtClean="0"/>
              <a:t>/2010/rawdata.txt</a:t>
            </a:r>
            <a:endParaRPr lang="en-US" sz="1600" dirty="0"/>
          </a:p>
          <a:p>
            <a:endParaRPr lang="en-US" sz="1600" dirty="0"/>
          </a:p>
        </p:txBody>
      </p:sp>
    </p:spTree>
    <p:extLst>
      <p:ext uri="{BB962C8B-B14F-4D97-AF65-F5344CB8AC3E}">
        <p14:creationId xmlns:p14="http://schemas.microsoft.com/office/powerpoint/2010/main" val="3912193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Organization: TIER Documentation Protocol</a:t>
            </a:r>
            <a:endParaRPr lang="en-US" dirty="0"/>
          </a:p>
        </p:txBody>
      </p:sp>
      <p:sp>
        <p:nvSpPr>
          <p:cNvPr id="3" name="Text Placeholder 2"/>
          <p:cNvSpPr>
            <a:spLocks noGrp="1"/>
          </p:cNvSpPr>
          <p:nvPr>
            <p:ph type="body" idx="1"/>
          </p:nvPr>
        </p:nvSpPr>
        <p:spPr>
          <a:xfrm>
            <a:off x="232913" y="1417801"/>
            <a:ext cx="8229600" cy="3386771"/>
          </a:xfrm>
        </p:spPr>
        <p:txBody>
          <a:bodyPr/>
          <a:lstStyle/>
          <a:p>
            <a:r>
              <a:rPr lang="en-US" sz="1600" dirty="0" smtClean="0"/>
              <a:t>Developed by Haverford College – </a:t>
            </a:r>
          </a:p>
          <a:p>
            <a:endParaRPr lang="en-US" sz="1600" dirty="0"/>
          </a:p>
          <a:p>
            <a:r>
              <a:rPr lang="en-US" sz="1600" dirty="0" smtClean="0"/>
              <a:t>The </a:t>
            </a:r>
            <a:r>
              <a:rPr lang="en-US" sz="1600" b="1" dirty="0"/>
              <a:t>Teaching Integrity in Empirical </a:t>
            </a:r>
            <a:r>
              <a:rPr lang="en-US" sz="1600" b="1" dirty="0" smtClean="0"/>
              <a:t>Research </a:t>
            </a:r>
            <a:r>
              <a:rPr lang="en-US" sz="1600" dirty="0" smtClean="0"/>
              <a:t>or TIER protocol, is a protocol for </a:t>
            </a:r>
            <a:r>
              <a:rPr lang="en-US" sz="1600" dirty="0"/>
              <a:t>comprehensively documenting all the steps of data management and analysis that go into an empirical research paper</a:t>
            </a:r>
            <a:r>
              <a:rPr lang="en-US" sz="1600" dirty="0" smtClean="0"/>
              <a:t>.</a:t>
            </a:r>
          </a:p>
          <a:p>
            <a:endParaRPr lang="en-US" sz="1600" dirty="0"/>
          </a:p>
          <a:p>
            <a:r>
              <a:rPr lang="en-US" sz="1600" dirty="0" smtClean="0"/>
              <a:t>All documentation, do-files, scripts, raw data, metadata, that are presented in a paper are organized in a specific file structure.</a:t>
            </a:r>
          </a:p>
          <a:p>
            <a:endParaRPr lang="en-US" sz="1600" dirty="0"/>
          </a:p>
          <a:p>
            <a:r>
              <a:rPr lang="en-US" sz="1600" dirty="0" smtClean="0"/>
              <a:t>This file structure keeps your data organized and offers easy replication of results reported in a paper. </a:t>
            </a:r>
          </a:p>
          <a:p>
            <a:endParaRPr lang="en-US" sz="1200" dirty="0" smtClean="0"/>
          </a:p>
          <a:p>
            <a:endParaRPr lang="en-US" sz="1200" dirty="0"/>
          </a:p>
        </p:txBody>
      </p:sp>
      <p:sp>
        <p:nvSpPr>
          <p:cNvPr id="4" name="TextBox 3"/>
          <p:cNvSpPr txBox="1"/>
          <p:nvPr/>
        </p:nvSpPr>
        <p:spPr>
          <a:xfrm>
            <a:off x="3238006" y="4435240"/>
            <a:ext cx="5224507" cy="369332"/>
          </a:xfrm>
          <a:prstGeom prst="rect">
            <a:avLst/>
          </a:prstGeom>
          <a:noFill/>
        </p:spPr>
        <p:txBody>
          <a:bodyPr wrap="none" rtlCol="0">
            <a:spAutoFit/>
          </a:bodyPr>
          <a:lstStyle/>
          <a:p>
            <a:r>
              <a:rPr lang="en-US" sz="1800" dirty="0"/>
              <a:t>https://</a:t>
            </a:r>
            <a:r>
              <a:rPr lang="en-US" sz="1800" dirty="0" err="1"/>
              <a:t>www.haverford.edu</a:t>
            </a:r>
            <a:r>
              <a:rPr lang="en-US" sz="1800" dirty="0"/>
              <a:t>/project-tier/protocol-v2</a:t>
            </a:r>
          </a:p>
        </p:txBody>
      </p:sp>
    </p:spTree>
    <p:extLst>
      <p:ext uri="{BB962C8B-B14F-4D97-AF65-F5344CB8AC3E}">
        <p14:creationId xmlns:p14="http://schemas.microsoft.com/office/powerpoint/2010/main" val="116625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iz">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7EB233E8BBFB242BB2BE899A473D34D" ma:contentTypeVersion="1" ma:contentTypeDescription="Create a new document." ma:contentTypeScope="" ma:versionID="cafd86cf19d18e67ba4d3f63e0fcca67">
  <xsd:schema xmlns:xsd="http://www.w3.org/2001/XMLSchema" xmlns:xs="http://www.w3.org/2001/XMLSchema" xmlns:p="http://schemas.microsoft.com/office/2006/metadata/properties" xmlns:ns3="23b3967e-b1ed-405b-941b-54d182868680" targetNamespace="http://schemas.microsoft.com/office/2006/metadata/properties" ma:root="true" ma:fieldsID="5a5d6dcc1fce8476b3789c2e678a373e" ns3:_="">
    <xsd:import namespace="23b3967e-b1ed-405b-941b-54d18286868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b3967e-b1ed-405b-941b-54d18286868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0986DD-DD65-4503-B87E-B9A82401C7D1}">
  <ds:schemaRefs>
    <ds:schemaRef ds:uri="http://purl.org/dc/term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23b3967e-b1ed-405b-941b-54d182868680"/>
    <ds:schemaRef ds:uri="http://www.w3.org/XML/1998/namespace"/>
    <ds:schemaRef ds:uri="http://purl.org/dc/dcmitype/"/>
  </ds:schemaRefs>
</ds:datastoreItem>
</file>

<file path=customXml/itemProps2.xml><?xml version="1.0" encoding="utf-8"?>
<ds:datastoreItem xmlns:ds="http://schemas.openxmlformats.org/officeDocument/2006/customXml" ds:itemID="{F6B7D7AF-CB1D-46A7-B13E-6778283C0A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b3967e-b1ed-405b-941b-54d1828686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1A9A18-8EA3-46D2-B07F-D11E6304CC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2924</TotalTime>
  <Words>2179</Words>
  <Application>Microsoft Macintosh PowerPoint</Application>
  <PresentationFormat>On-screen Show (16:9)</PresentationFormat>
  <Paragraphs>364</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biz</vt:lpstr>
      <vt:lpstr>Data Mangement 101</vt:lpstr>
      <vt:lpstr>Course Overview</vt:lpstr>
      <vt:lpstr>Why is Data Management Important?</vt:lpstr>
      <vt:lpstr>Why is Data Management Important?</vt:lpstr>
      <vt:lpstr>Why is Data Management Important?</vt:lpstr>
      <vt:lpstr>Why is Data Management Important?</vt:lpstr>
      <vt:lpstr>Best Practices for Data Management</vt:lpstr>
      <vt:lpstr>Best Practices for Organization</vt:lpstr>
      <vt:lpstr>Organization: TIER Documentation Protocol</vt:lpstr>
      <vt:lpstr>Create and use the folder hierarchy</vt:lpstr>
      <vt:lpstr>What to put in the folders</vt:lpstr>
      <vt:lpstr>Documentation &amp; Description</vt:lpstr>
      <vt:lpstr>Metadata</vt:lpstr>
      <vt:lpstr>Data Clean-up</vt:lpstr>
      <vt:lpstr>Basic Storage</vt:lpstr>
      <vt:lpstr>Backup</vt:lpstr>
      <vt:lpstr>Preservation</vt:lpstr>
      <vt:lpstr>Benefits of Sharing Your Data </vt:lpstr>
      <vt:lpstr>Hands-On with the Unix Shell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Curation Program</dc:title>
  <dc:creator>Otsuji, Reid</dc:creator>
  <cp:lastModifiedBy>Otsuji, Reid</cp:lastModifiedBy>
  <cp:revision>74</cp:revision>
  <cp:lastPrinted>2016-02-19T04:20:15Z</cp:lastPrinted>
  <dcterms:modified xsi:type="dcterms:W3CDTF">2016-02-19T04:20:21Z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0x010100A7EB233E8BBFB242BB2BE899A473D34D</vt:lpwstr>
  </property>
</Properties>
</file>