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9" r:id="rId2"/>
    <p:sldId id="280" r:id="rId3"/>
    <p:sldId id="281" r:id="rId4"/>
    <p:sldId id="282" r:id="rId5"/>
    <p:sldId id="328" r:id="rId6"/>
    <p:sldId id="283" r:id="rId7"/>
    <p:sldId id="344" r:id="rId8"/>
    <p:sldId id="285" r:id="rId9"/>
    <p:sldId id="331" r:id="rId10"/>
    <p:sldId id="315" r:id="rId11"/>
    <p:sldId id="316" r:id="rId12"/>
    <p:sldId id="340" r:id="rId13"/>
    <p:sldId id="34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04"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908208-A813-5745-820C-161328FFE86E}" type="datetimeFigureOut">
              <a:rPr lang="en-US" smtClean="0"/>
              <a:t>10/27/15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20EEA-64CE-0E48-8999-97812C2A0B77}" type="slidenum">
              <a:rPr lang="en-US" smtClean="0"/>
              <a:t>‹#›</a:t>
            </a:fld>
            <a:endParaRPr lang="en-US"/>
          </a:p>
        </p:txBody>
      </p:sp>
    </p:spTree>
    <p:extLst>
      <p:ext uri="{BB962C8B-B14F-4D97-AF65-F5344CB8AC3E}">
        <p14:creationId xmlns:p14="http://schemas.microsoft.com/office/powerpoint/2010/main" val="358887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mailto:contact@cos.i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rtl="0">
              <a:lnSpc>
                <a:spcPct val="115000"/>
              </a:lnSpc>
              <a:spcBef>
                <a:spcPts val="0"/>
              </a:spcBef>
              <a:buNone/>
            </a:pPr>
            <a:r>
              <a:rPr lang="en" sz="1000">
                <a:solidFill>
                  <a:schemeClr val="dk1"/>
                </a:solidFill>
              </a:rPr>
              <a:t>so, now that I’ve hopefully convinved you that analysis plans, pre-registration, and clearly distinguishing between confirmatory and exploratory analyses are important things to do, how do you actually implement these changes, and what is out there to help you make these changes? Talk is cheap, and researchers are very busy people who often have workflows that they really like, so how can we make these changes in a way that is the least disruptive and time consuming as possible?</a:t>
            </a:r>
          </a:p>
          <a:p>
            <a:pPr marL="0" indent="0" rtl="0">
              <a:lnSpc>
                <a:spcPct val="115000"/>
              </a:lnSpc>
              <a:spcBef>
                <a:spcPts val="0"/>
              </a:spcBef>
              <a:buNone/>
            </a:pPr>
            <a:endParaRPr sz="1000">
              <a:solidFill>
                <a:schemeClr val="dk1"/>
              </a:solidFill>
            </a:endParaRPr>
          </a:p>
          <a:p>
            <a:pPr marL="0" indent="0" rtl="0">
              <a:lnSpc>
                <a:spcPct val="115000"/>
              </a:lnSpc>
              <a:spcBef>
                <a:spcPts val="0"/>
              </a:spcBef>
              <a:buNone/>
            </a:pPr>
            <a:r>
              <a:rPr lang="en" sz="1000">
                <a:solidFill>
                  <a:schemeClr val="dk1"/>
                </a:solidFill>
              </a:rPr>
              <a:t>At the COS, we’re interested in finding ways to support researchers in implementing better research practices and to increase the openness, integrity, transparency, and the reproducibility of scientific research. </a:t>
            </a:r>
          </a:p>
          <a:p>
            <a:pPr marL="0" indent="0" rtl="0">
              <a:lnSpc>
                <a:spcPct val="115000"/>
              </a:lnSpc>
              <a:spcBef>
                <a:spcPts val="0"/>
              </a:spcBef>
              <a:buNone/>
            </a:pPr>
            <a:endParaRPr sz="1000">
              <a:solidFill>
                <a:schemeClr val="dk1"/>
              </a:solidFill>
            </a:endParaRPr>
          </a:p>
          <a:p>
            <a:pPr marL="0" indent="0" rtl="0">
              <a:lnSpc>
                <a:spcPct val="115000"/>
              </a:lnSpc>
              <a:spcBef>
                <a:spcPts val="0"/>
              </a:spcBef>
              <a:buNone/>
            </a:pPr>
            <a:r>
              <a:rPr lang="en" sz="1000">
                <a:solidFill>
                  <a:schemeClr val="dk1"/>
                </a:solidFill>
              </a:rPr>
              <a:t>We have three main areas of operation. We build free, open source infestructure to support open research practices, building a community that helps to incentives good practices, and performing meta-science research to investigate who changes in scientific practice affect publishing, results, and scientific findings. </a:t>
            </a:r>
          </a:p>
          <a:p>
            <a:pPr marL="0" indent="0" rtl="0">
              <a:lnSpc>
                <a:spcPct val="115000"/>
              </a:lnSpc>
              <a:spcBef>
                <a:spcPts val="0"/>
              </a:spcBef>
              <a:buNone/>
            </a:pPr>
            <a:endParaRPr sz="1000">
              <a:solidFill>
                <a:schemeClr val="dk1"/>
              </a:solidFill>
            </a:endParaRPr>
          </a:p>
          <a:p>
            <a:pPr marL="0" indent="0" rtl="0">
              <a:lnSpc>
                <a:spcPct val="115000"/>
              </a:lnSpc>
              <a:spcBef>
                <a:spcPts val="0"/>
              </a:spcBef>
              <a:buNone/>
            </a:pPr>
            <a:endParaRPr sz="1000">
              <a:solidFill>
                <a:schemeClr val="dk1"/>
              </a:solidFill>
            </a:endParaRPr>
          </a:p>
          <a:p>
            <a:pPr marL="0" indent="0" rtl="0">
              <a:lnSpc>
                <a:spcPct val="115000"/>
              </a:lnSpc>
              <a:spcBef>
                <a:spcPts val="0"/>
              </a:spcBef>
              <a:buNone/>
            </a:pPr>
            <a:endParaRPr sz="1000">
              <a:solidFill>
                <a:schemeClr val="dk1"/>
              </a:solidFill>
            </a:endParaRPr>
          </a:p>
          <a:p>
            <a:pPr marL="0" indent="0" rtl="0">
              <a:lnSpc>
                <a:spcPct val="115000"/>
              </a:lnSpc>
              <a:spcBef>
                <a:spcPts val="0"/>
              </a:spcBef>
              <a:buNone/>
            </a:pPr>
            <a:r>
              <a:rPr lang="en" sz="1000">
                <a:solidFill>
                  <a:schemeClr val="dk1"/>
                </a:solidFill>
              </a:rPr>
              <a:t>overall, stress that it’s community driven, all free, all open source, we have no intellectual property, eager to collaborate with anyone who shares same values and vision (scientisits, associations, governmetn, publishers, everyone)</a:t>
            </a:r>
          </a:p>
          <a:p>
            <a:pPr marL="0" indent="0" rtl="0">
              <a:lnSpc>
                <a:spcPct val="115000"/>
              </a:lnSpc>
              <a:spcBef>
                <a:spcPts val="0"/>
              </a:spcBef>
              <a:buNone/>
            </a:pPr>
            <a:endParaRPr sz="1000">
              <a:solidFill>
                <a:schemeClr val="dk1"/>
              </a:solidFill>
            </a:endParaRPr>
          </a:p>
          <a:p>
            <a:pPr marL="0" indent="0" rtl="0">
              <a:lnSpc>
                <a:spcPct val="115000"/>
              </a:lnSpc>
              <a:spcBef>
                <a:spcPts val="0"/>
              </a:spcBef>
              <a:buNone/>
            </a:pPr>
            <a:r>
              <a:rPr lang="en" sz="1000">
                <a:solidFill>
                  <a:schemeClr val="dk1"/>
                </a:solidFill>
              </a:rPr>
              <a:t>this whole esction shoudl be an invetation and ploy to get people to ask to work wiht us (in addition to people wanting to use our services)</a:t>
            </a:r>
          </a:p>
          <a:p>
            <a:pPr marL="0" indent="0" rtl="0">
              <a:lnSpc>
                <a:spcPct val="115000"/>
              </a:lnSpc>
              <a:spcBef>
                <a:spcPts val="0"/>
              </a:spcBef>
              <a:buNone/>
            </a:pPr>
            <a:endParaRPr sz="1000">
              <a:solidFill>
                <a:schemeClr val="dk1"/>
              </a:solidFill>
            </a:endParaRPr>
          </a:p>
          <a:p>
            <a:pPr marL="0" indent="0" rtl="0">
              <a:lnSpc>
                <a:spcPct val="115000"/>
              </a:lnSpc>
              <a:spcBef>
                <a:spcPts val="0"/>
              </a:spcBef>
              <a:buNone/>
            </a:pPr>
            <a:r>
              <a:rPr lang="en" sz="1000">
                <a:solidFill>
                  <a:schemeClr val="dk1"/>
                </a:solidFill>
              </a:rPr>
              <a:t>how to pitch my new services (maybe do that as the closer) - 2 to 3 slides about the services that I bring to the COS (what I can uniquely bring to the table - this is completely a sales pitch, but a needed sales pitch) - what I do is more about making research more reproducable, I’m year round, I can do remote sessions, group sessoins, or I can come to you, your lab (let us know what you want, what are you not getting from what’s being offered elsewhere right now)</a:t>
            </a:r>
          </a:p>
          <a:p>
            <a:pPr marL="0" indent="0" rtl="0">
              <a:lnSpc>
                <a:spcPct val="115000"/>
              </a:lnSpc>
              <a:spcBef>
                <a:spcPts val="0"/>
              </a:spcBef>
              <a:buNone/>
            </a:pPr>
            <a:endParaRPr sz="1000">
              <a:solidFill>
                <a:schemeClr val="dk1"/>
              </a:solidFill>
            </a:endParaRPr>
          </a:p>
          <a:p>
            <a:pPr marL="0" indent="0" rtl="0">
              <a:lnSpc>
                <a:spcPct val="115000"/>
              </a:lnSpc>
              <a:spcBef>
                <a:spcPts val="0"/>
              </a:spcBef>
              <a:buNone/>
            </a:pPr>
            <a:r>
              <a:rPr lang="en" sz="1000">
                <a:solidFill>
                  <a:schemeClr val="dk1"/>
                </a:solidFill>
              </a:rPr>
              <a:t>- could collabore with university stats labs to help them incorporate some of the reproducible stuff we do into the consulting they give (this is our mission, this is specifically what we’re suppose to be doing)</a:t>
            </a:r>
          </a:p>
          <a:p>
            <a:pPr marL="0" indent="0" rtl="0">
              <a:lnSpc>
                <a:spcPct val="115000"/>
              </a:lnSpc>
              <a:spcBef>
                <a:spcPts val="0"/>
              </a:spcBef>
              <a:buNone/>
            </a:pPr>
            <a:endParaRPr sz="1000">
              <a:solidFill>
                <a:schemeClr val="dk1"/>
              </a:solidFill>
            </a:endParaRPr>
          </a:p>
          <a:p>
            <a:pPr marL="0" lvl="0" indent="0" rtl="0">
              <a:lnSpc>
                <a:spcPct val="115000"/>
              </a:lnSpc>
              <a:spcBef>
                <a:spcPts val="0"/>
              </a:spcBef>
              <a:buNone/>
            </a:pPr>
            <a:r>
              <a:rPr lang="en" sz="1000">
                <a:solidFill>
                  <a:schemeClr val="dk1"/>
                </a:solidFill>
              </a:rPr>
              <a:t>Talking points:</a:t>
            </a:r>
          </a:p>
          <a:p>
            <a:pPr marL="0" lvl="0" indent="0" rtl="0">
              <a:lnSpc>
                <a:spcPct val="115000"/>
              </a:lnSpc>
              <a:spcBef>
                <a:spcPts val="0"/>
              </a:spcBef>
              <a:buNone/>
            </a:pPr>
            <a:endParaRPr sz="1000">
              <a:solidFill>
                <a:schemeClr val="dk1"/>
              </a:solidFill>
            </a:endParaRPr>
          </a:p>
          <a:p>
            <a:pPr marL="0" lvl="0" indent="0" rtl="0">
              <a:lnSpc>
                <a:spcPct val="115000"/>
              </a:lnSpc>
              <a:spcBef>
                <a:spcPts val="0"/>
              </a:spcBef>
              <a:buNone/>
            </a:pPr>
            <a:endParaRPr sz="1000">
              <a:solidFill>
                <a:schemeClr val="dk1"/>
              </a:solidFill>
            </a:endParaRPr>
          </a:p>
          <a:p>
            <a:pPr marL="0" lvl="0" indent="0" rtl="0">
              <a:lnSpc>
                <a:spcPct val="115000"/>
              </a:lnSpc>
              <a:spcBef>
                <a:spcPts val="0"/>
              </a:spcBef>
              <a:buNone/>
            </a:pPr>
            <a:endParaRPr sz="1000">
              <a:solidFill>
                <a:schemeClr val="dk1"/>
              </a:solidFill>
            </a:endParaRPr>
          </a:p>
          <a:p>
            <a:pPr marL="0" lvl="0" indent="0" rtl="0">
              <a:lnSpc>
                <a:spcPct val="115000"/>
              </a:lnSpc>
              <a:spcBef>
                <a:spcPts val="0"/>
              </a:spcBef>
              <a:buNone/>
            </a:pPr>
            <a:r>
              <a:rPr lang="en" sz="1000">
                <a:solidFill>
                  <a:schemeClr val="dk1"/>
                </a:solidFill>
              </a:rPr>
              <a:t>2) We have three main areas of activity to address the problems with incentives and personal barriers which we mentioned previously:  1) enabling metascience research, 2) building community, and 3) developing infrastructure in the form of OSF.  </a:t>
            </a:r>
          </a:p>
          <a:p>
            <a:pPr marL="0" lvl="0" indent="0" rtl="0">
              <a:lnSpc>
                <a:spcPct val="115000"/>
              </a:lnSpc>
              <a:spcBef>
                <a:spcPts val="0"/>
              </a:spcBef>
              <a:buNone/>
            </a:pPr>
            <a:endParaRPr sz="1000">
              <a:solidFill>
                <a:schemeClr val="dk1"/>
              </a:solidFill>
            </a:endParaRPr>
          </a:p>
          <a:p>
            <a:pPr marL="0" lvl="0" indent="0" rtl="0">
              <a:lnSpc>
                <a:spcPct val="115000"/>
              </a:lnSpc>
              <a:spcBef>
                <a:spcPts val="0"/>
              </a:spcBef>
              <a:buNone/>
            </a:pPr>
            <a:endParaRPr sz="1000">
              <a:solidFill>
                <a:schemeClr val="dk1"/>
              </a:solidFill>
            </a:endParaRPr>
          </a:p>
          <a:p>
            <a:pPr marL="0" lvl="0" indent="0" rtl="0">
              <a:lnSpc>
                <a:spcPct val="115000"/>
              </a:lnSpc>
              <a:spcBef>
                <a:spcPts val="0"/>
              </a:spcBef>
              <a:buNone/>
            </a:pPr>
            <a:r>
              <a:rPr lang="en" sz="1000">
                <a:solidFill>
                  <a:schemeClr val="dk1"/>
                </a:solidFill>
              </a:rPr>
              <a:t>details to have on hand</a:t>
            </a:r>
          </a:p>
          <a:p>
            <a:pPr marL="0" lvl="0" indent="0" rtl="0">
              <a:lnSpc>
                <a:spcPct val="115000"/>
              </a:lnSpc>
              <a:spcBef>
                <a:spcPts val="0"/>
              </a:spcBef>
              <a:buNone/>
            </a:pPr>
            <a:endParaRPr sz="1000">
              <a:solidFill>
                <a:schemeClr val="dk1"/>
              </a:solidFill>
            </a:endParaRPr>
          </a:p>
          <a:p>
            <a:pPr marL="0" lvl="0" indent="0" rtl="0">
              <a:lnSpc>
                <a:spcPct val="115000"/>
              </a:lnSpc>
              <a:spcBef>
                <a:spcPts val="0"/>
              </a:spcBef>
              <a:buNone/>
            </a:pPr>
            <a:r>
              <a:rPr lang="en" sz="1000">
                <a:solidFill>
                  <a:schemeClr val="dk1"/>
                </a:solidFill>
              </a:rPr>
              <a:t>Change the incentive structure without creating more hurdles</a:t>
            </a:r>
          </a:p>
          <a:p>
            <a:pPr lvl="1" rtl="0">
              <a:spcBef>
                <a:spcPts val="0"/>
              </a:spcBef>
              <a:buClr>
                <a:schemeClr val="dk1"/>
              </a:buClr>
              <a:buSzPct val="25000"/>
              <a:buFont typeface="Arial"/>
              <a:buNone/>
            </a:pPr>
            <a:r>
              <a:rPr lang="en" sz="1000">
                <a:solidFill>
                  <a:schemeClr val="dk1"/>
                </a:solidFill>
              </a:rPr>
              <a:t>Increase accountability to self and others</a:t>
            </a:r>
          </a:p>
          <a:p>
            <a:pPr lvl="1" rtl="0">
              <a:spcBef>
                <a:spcPts val="0"/>
              </a:spcBef>
              <a:buClr>
                <a:schemeClr val="dk1"/>
              </a:buClr>
              <a:buSzPct val="25000"/>
              <a:buFont typeface="Arial"/>
              <a:buNone/>
            </a:pPr>
            <a:r>
              <a:rPr lang="en" sz="1000">
                <a:solidFill>
                  <a:schemeClr val="dk1"/>
                </a:solidFill>
              </a:rPr>
              <a:t>Increase discoverability of materials, data, and workflow</a:t>
            </a:r>
          </a:p>
          <a:p>
            <a:pPr lvl="0" rtl="0">
              <a:spcBef>
                <a:spcPts val="0"/>
              </a:spcBef>
              <a:buClr>
                <a:schemeClr val="dk1"/>
              </a:buClr>
              <a:buSzPct val="110000"/>
              <a:buFont typeface="Arial"/>
              <a:buNone/>
            </a:pPr>
            <a:r>
              <a:rPr lang="en" sz="1000">
                <a:solidFill>
                  <a:schemeClr val="dk1"/>
                </a:solidFill>
              </a:rPr>
              <a:t>Respect existing workflow</a:t>
            </a:r>
          </a:p>
          <a:p>
            <a:pPr marL="914400" lvl="1" indent="-292100" rtl="0">
              <a:lnSpc>
                <a:spcPct val="115000"/>
              </a:lnSpc>
              <a:spcBef>
                <a:spcPts val="0"/>
              </a:spcBef>
              <a:buClr>
                <a:schemeClr val="dk1"/>
              </a:buClr>
              <a:buSzPct val="100000"/>
              <a:buFont typeface="Arial"/>
              <a:buChar char="○"/>
            </a:pPr>
            <a:r>
              <a:rPr lang="en" sz="1000">
                <a:solidFill>
                  <a:schemeClr val="dk1"/>
                </a:solidFill>
              </a:rPr>
              <a:t>infrastructure - OSF</a:t>
            </a:r>
          </a:p>
          <a:p>
            <a:pPr marL="1371600" lvl="2" indent="-292100" rtl="0">
              <a:lnSpc>
                <a:spcPct val="115000"/>
              </a:lnSpc>
              <a:spcBef>
                <a:spcPts val="0"/>
              </a:spcBef>
              <a:buClr>
                <a:schemeClr val="dk1"/>
              </a:buClr>
              <a:buSzPct val="100000"/>
              <a:buFont typeface="Arial"/>
              <a:buChar char="■"/>
            </a:pPr>
            <a:r>
              <a:rPr lang="en" sz="1000">
                <a:solidFill>
                  <a:schemeClr val="dk1"/>
                </a:solidFill>
              </a:rPr>
              <a:t>major arm of COS</a:t>
            </a:r>
          </a:p>
          <a:p>
            <a:pPr marL="1371600" lvl="2" indent="-292100" rtl="0">
              <a:lnSpc>
                <a:spcPct val="115000"/>
              </a:lnSpc>
              <a:spcBef>
                <a:spcPts val="0"/>
              </a:spcBef>
              <a:buClr>
                <a:schemeClr val="dk1"/>
              </a:buClr>
              <a:buSzPct val="100000"/>
              <a:buFont typeface="Arial"/>
              <a:buChar char="■"/>
            </a:pPr>
            <a:r>
              <a:rPr lang="en" sz="1000">
                <a:solidFill>
                  <a:schemeClr val="dk1"/>
                </a:solidFill>
              </a:rPr>
              <a:t>Workflow software to help researchers organize, archive, and connect</a:t>
            </a:r>
          </a:p>
          <a:p>
            <a:pPr marL="1371600" lvl="2" indent="-292100" rtl="0">
              <a:lnSpc>
                <a:spcPct val="115000"/>
              </a:lnSpc>
              <a:spcBef>
                <a:spcPts val="0"/>
              </a:spcBef>
              <a:buClr>
                <a:schemeClr val="dk1"/>
              </a:buClr>
              <a:buSzPct val="100000"/>
              <a:buFont typeface="Arial"/>
              <a:buChar char="■"/>
            </a:pPr>
            <a:r>
              <a:rPr lang="en" sz="1000">
                <a:solidFill>
                  <a:schemeClr val="dk1"/>
                </a:solidFill>
              </a:rPr>
              <a:t>Built flexibly so nothing is mandated: tools to support your individual workflow</a:t>
            </a:r>
          </a:p>
          <a:p>
            <a:pPr marL="1371600" lvl="2" indent="-292100" rtl="0">
              <a:lnSpc>
                <a:spcPct val="115000"/>
              </a:lnSpc>
              <a:spcBef>
                <a:spcPts val="0"/>
              </a:spcBef>
              <a:buClr>
                <a:schemeClr val="dk1"/>
              </a:buClr>
              <a:buSzPct val="100000"/>
              <a:buFont typeface="Arial"/>
              <a:buChar char="■"/>
            </a:pPr>
            <a:r>
              <a:rPr lang="en" sz="1000">
                <a:solidFill>
                  <a:schemeClr val="dk1"/>
                </a:solidFill>
              </a:rPr>
              <a:t>provides altmetrics</a:t>
            </a:r>
          </a:p>
          <a:p>
            <a:pPr marL="914400" lvl="1" indent="-292100" rtl="0">
              <a:lnSpc>
                <a:spcPct val="115000"/>
              </a:lnSpc>
              <a:spcBef>
                <a:spcPts val="0"/>
              </a:spcBef>
              <a:buClr>
                <a:schemeClr val="dk1"/>
              </a:buClr>
              <a:buSzPct val="100000"/>
              <a:buFont typeface="Arial"/>
              <a:buChar char="○"/>
            </a:pPr>
            <a:r>
              <a:rPr lang="en" sz="1000">
                <a:solidFill>
                  <a:schemeClr val="dk1"/>
                </a:solidFill>
              </a:rPr>
              <a:t>community: transparent practices</a:t>
            </a:r>
          </a:p>
          <a:p>
            <a:pPr marL="1371600" lvl="2" indent="-292100" rtl="0">
              <a:lnSpc>
                <a:spcPct val="115000"/>
              </a:lnSpc>
              <a:spcBef>
                <a:spcPts val="0"/>
              </a:spcBef>
              <a:buClr>
                <a:schemeClr val="dk1"/>
              </a:buClr>
              <a:buSzPct val="100000"/>
              <a:buFont typeface="Arial"/>
              <a:buChar char="■"/>
            </a:pPr>
            <a:r>
              <a:rPr lang="en" sz="1000">
                <a:solidFill>
                  <a:schemeClr val="dk1"/>
                </a:solidFill>
              </a:rPr>
              <a:t>Offer a place to use and improve programming skills while making an important impact</a:t>
            </a:r>
          </a:p>
          <a:p>
            <a:pPr marL="1371600" lvl="2" indent="-292100" rtl="0">
              <a:lnSpc>
                <a:spcPct val="115000"/>
              </a:lnSpc>
              <a:spcBef>
                <a:spcPts val="0"/>
              </a:spcBef>
              <a:buClr>
                <a:schemeClr val="dk1"/>
              </a:buClr>
              <a:buSzPct val="100000"/>
              <a:buFont typeface="Arial"/>
              <a:buChar char="■"/>
            </a:pPr>
            <a:r>
              <a:rPr lang="en" sz="1000">
                <a:solidFill>
                  <a:schemeClr val="dk1"/>
                </a:solidFill>
              </a:rPr>
              <a:t>Designed badges to recognize open practices: indicates that they are valued; offer these freely to any journal or organization that wants to sign on</a:t>
            </a:r>
          </a:p>
          <a:p>
            <a:pPr marL="1371600" lvl="2" indent="-292100" rtl="0">
              <a:lnSpc>
                <a:spcPct val="115000"/>
              </a:lnSpc>
              <a:spcBef>
                <a:spcPts val="0"/>
              </a:spcBef>
              <a:buClr>
                <a:schemeClr val="dk1"/>
              </a:buClr>
              <a:buSzPct val="100000"/>
              <a:buFont typeface="Arial"/>
              <a:buChar char="■"/>
            </a:pPr>
            <a:r>
              <a:rPr lang="en" sz="1000">
                <a:solidFill>
                  <a:schemeClr val="dk1"/>
                </a:solidFill>
              </a:rPr>
              <a:t>Idea is to foster a diverse and inclusive community that discusses and improves its own practices</a:t>
            </a:r>
          </a:p>
          <a:p>
            <a:pPr marL="1828800" lvl="3" indent="-292100" rtl="0">
              <a:lnSpc>
                <a:spcPct val="115000"/>
              </a:lnSpc>
              <a:spcBef>
                <a:spcPts val="0"/>
              </a:spcBef>
              <a:buClr>
                <a:schemeClr val="dk1"/>
              </a:buClr>
              <a:buSzPct val="100000"/>
              <a:buFont typeface="Arial"/>
              <a:buChar char="●"/>
            </a:pPr>
            <a:r>
              <a:rPr lang="en" sz="1000">
                <a:solidFill>
                  <a:schemeClr val="dk1"/>
                </a:solidFill>
              </a:rPr>
              <a:t>we will provide the technical support and venue: we will connect you and you do whatever you’re best at</a:t>
            </a:r>
          </a:p>
          <a:p>
            <a:pPr marL="914400" lvl="1" indent="-292100" rtl="0">
              <a:lnSpc>
                <a:spcPct val="115000"/>
              </a:lnSpc>
              <a:spcBef>
                <a:spcPts val="0"/>
              </a:spcBef>
              <a:buClr>
                <a:schemeClr val="dk1"/>
              </a:buClr>
              <a:buSzPct val="100000"/>
              <a:buFont typeface="Arial"/>
              <a:buChar char="○"/>
            </a:pPr>
            <a:r>
              <a:rPr lang="en" sz="1000">
                <a:solidFill>
                  <a:schemeClr val="dk1"/>
                </a:solidFill>
              </a:rPr>
              <a:t>metascience</a:t>
            </a:r>
          </a:p>
          <a:p>
            <a:pPr marL="1371600" lvl="2" indent="-292100" rtl="0">
              <a:lnSpc>
                <a:spcPct val="115000"/>
              </a:lnSpc>
              <a:spcBef>
                <a:spcPts val="0"/>
              </a:spcBef>
              <a:buClr>
                <a:schemeClr val="dk1"/>
              </a:buClr>
              <a:buSzPct val="100000"/>
              <a:buFont typeface="Arial"/>
              <a:buChar char="■"/>
            </a:pPr>
            <a:r>
              <a:rPr lang="en" sz="1000">
                <a:solidFill>
                  <a:schemeClr val="dk1"/>
                </a:solidFill>
              </a:rPr>
              <a:t>collaborative projects investigating the replicability of current scientific research: What is the problem, exactly? (RP:P, RP:CB, Wysktra-replicability in social science)</a:t>
            </a:r>
          </a:p>
          <a:p>
            <a:pPr>
              <a:spcBef>
                <a:spcPts val="0"/>
              </a:spcBef>
              <a:buNone/>
            </a:pP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solidFill>
                  <a:schemeClr val="dk1"/>
                </a:solidFill>
              </a:rPr>
              <a:t>3) accumulate knowledge: science as a whole is slowly accumulating knowledge. Individual studies are pieces of evidence that may support or undermine a given theory, and overtime these individual pieces of evidence should accumulate into a greater understanding of what theories and phenomena are true, what is really going on in teh world around us?</a:t>
            </a:r>
          </a:p>
          <a:p>
            <a:pPr lvl="0" rtl="0">
              <a:spcBef>
                <a:spcPts val="0"/>
              </a:spcBef>
              <a:buNone/>
            </a:pPr>
            <a:endParaRPr>
              <a:solidFill>
                <a:schemeClr val="dk1"/>
              </a:solidFill>
            </a:endParaRPr>
          </a:p>
          <a:p>
            <a:pPr rtl="0">
              <a:spcBef>
                <a:spcPts val="0"/>
              </a:spcBef>
              <a:buNone/>
            </a:pPr>
            <a:r>
              <a:rPr lang="en"/>
              <a:t>We want to believe that science is accumulating knowledge about interesting, real phenomena</a:t>
            </a:r>
          </a:p>
          <a:p>
            <a:pPr lvl="0" rtl="0">
              <a:spcBef>
                <a:spcPts val="0"/>
              </a:spcBef>
              <a:buNone/>
            </a:pPr>
            <a:endParaRPr/>
          </a:p>
          <a:p>
            <a:pPr lvl="0" rtl="0">
              <a:spcBef>
                <a:spcPts val="0"/>
              </a:spcBef>
              <a:buNone/>
            </a:pPr>
            <a:r>
              <a:rPr lang="en"/>
              <a:t>But is that really the case? How much can we trust the knowledge that has been accumulated based on published findings?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Unfortunately, it has become apparently over the last few years that perhaps the answer to that question is not all that much. </a:t>
            </a:r>
          </a:p>
          <a:p>
            <a:pPr rtl="0">
              <a:spcBef>
                <a:spcPts val="0"/>
              </a:spcBef>
              <a:buNone/>
            </a:pPr>
            <a:endParaRPr/>
          </a:p>
          <a:p>
            <a:pPr rtl="0">
              <a:spcBef>
                <a:spcPts val="0"/>
              </a:spcBef>
              <a:buNone/>
            </a:pPr>
            <a:r>
              <a:rPr lang="en"/>
              <a:t>Now, there have been some very prominent cases in the past few years of outright fraud, where people have completely fabricated their data, but I’m not talking about those case. What I’m talking is the general sense that many scientific findings in a wide variety of fields don’t replicate, and that the published literature has a very high rate of false-positives in it.</a:t>
            </a:r>
          </a:p>
          <a:p>
            <a:pPr rtl="0">
              <a:spcBef>
                <a:spcPts val="0"/>
              </a:spcBef>
              <a:buNone/>
            </a:pPr>
            <a:endParaRPr/>
          </a:p>
          <a:p>
            <a:pPr>
              <a:spcBef>
                <a:spcPts val="0"/>
              </a:spcBef>
              <a:buNone/>
            </a:pPr>
            <a:r>
              <a:rPr lang="en"/>
              <a:t>So if a large proportion of our published results aren’t replicable, and are potential false positives, Are we actually accumulating knowledge about real phenomena? I would suggest that hte answer to this question is ‘no’, or at least we haven’t accumulated as much knowledge as we would like to believe.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Workflow – level of abstraction that</a:t>
            </a:r>
            <a:r>
              <a:rPr lang="en-US" baseline="0" dirty="0" smtClean="0"/>
              <a:t> is shared across areas of scholarly inquiry, particularly the sciences</a:t>
            </a:r>
          </a:p>
          <a:p>
            <a:endParaRPr lang="en-US" baseline="0" dirty="0" smtClean="0"/>
          </a:p>
          <a:p>
            <a:r>
              <a:rPr lang="en-US" baseline="0" dirty="0" smtClean="0"/>
              <a:t>Functions that support that workflow</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2EE43D5-14E0-4B7B-8CF2-1E0EC9FB802F}" type="slidenum">
              <a:rPr lang="en-US" smtClean="0"/>
              <a:t>6</a:t>
            </a:fld>
            <a:endParaRPr lang="en-US"/>
          </a:p>
        </p:txBody>
      </p:sp>
    </p:spTree>
    <p:extLst>
      <p:ext uri="{BB962C8B-B14F-4D97-AF65-F5344CB8AC3E}">
        <p14:creationId xmlns:p14="http://schemas.microsoft.com/office/powerpoint/2010/main" val="20557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u="sng">
                <a:solidFill>
                  <a:schemeClr val="hlink"/>
                </a:solidFill>
                <a:hlinkClick r:id="rId3"/>
              </a:rPr>
              <a:t>contact@cos.io</a:t>
            </a:r>
          </a:p>
          <a:p>
            <a:pPr rtl="0">
              <a:spcBef>
                <a:spcPts val="0"/>
              </a:spcBef>
              <a:buNone/>
            </a:pPr>
            <a:r>
              <a:rPr lang="en"/>
              <a:t>or my email if you want to talk to an actual person</a:t>
            </a:r>
          </a:p>
          <a:p>
            <a:pPr rtl="0">
              <a:spcBef>
                <a:spcPts val="0"/>
              </a:spcBef>
              <a:buNone/>
            </a:pPr>
            <a:r>
              <a:rPr lang="en"/>
              <a:t>also mention videos on website</a:t>
            </a:r>
          </a:p>
          <a:p>
            <a:pPr lvl="0" rtl="0">
              <a:spcBef>
                <a:spcPts val="0"/>
              </a:spcBef>
              <a:buClr>
                <a:srgbClr val="000000"/>
              </a:buClr>
              <a:buFont typeface="Arial"/>
              <a:buNone/>
            </a:pPr>
            <a:endParaRPr/>
          </a:p>
          <a:p>
            <a:pPr lvl="0" rtl="0">
              <a:spcBef>
                <a:spcPts val="0"/>
              </a:spcBef>
              <a:buClr>
                <a:srgbClr val="000000"/>
              </a:buClr>
              <a:buFont typeface="Arial"/>
              <a:buNone/>
            </a:pPr>
            <a:endParaRPr/>
          </a:p>
          <a:p>
            <a:pPr lvl="0" rtl="0">
              <a:spcBef>
                <a:spcPts val="0"/>
              </a:spcBef>
              <a:buClr>
                <a:srgbClr val="000000"/>
              </a:buClr>
              <a:buSzPct val="100000"/>
              <a:buFont typeface="Arial"/>
              <a:buNone/>
            </a:pPr>
            <a:r>
              <a:rPr lang="en"/>
              <a:t>all our data stored on amazon web services S3; security practices: all cloud storage, security measures in place (physical security for physility, who gets access to databases adn servies, so very limited who gets access to data about users (about you, about your behavior, about your private projects); we encrypt our data, measures in place to find if hacking is going on; sensitive confidential data, don’t put it there, because we aren’t currently complient with those requirment (currently working on a work around for HIPPA) but we would like to explore this with any who has expertise on this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low risk, low cost rewards (who doesn’t love a gold star) - this isn’t a requirement, it’s a prize that’s completely voluntary (extra reward for something you are already doing anyway if you buy what I said about pre-analysis plans)</a:t>
            </a:r>
          </a:p>
          <a:p>
            <a:pPr rtl="0">
              <a:spcBef>
                <a:spcPts val="0"/>
              </a:spcBef>
              <a:buNone/>
            </a:pPr>
            <a:endParaRPr/>
          </a:p>
          <a:p>
            <a:pPr lvl="0" rtl="0">
              <a:spcBef>
                <a:spcPts val="0"/>
              </a:spcBef>
              <a:buNone/>
            </a:pPr>
            <a:r>
              <a:rPr lang="en"/>
              <a:t>Talking points:</a:t>
            </a:r>
          </a:p>
          <a:p>
            <a:pPr lvl="0" rtl="0">
              <a:spcBef>
                <a:spcPts val="0"/>
              </a:spcBef>
              <a:buNone/>
            </a:pPr>
            <a:endParaRPr/>
          </a:p>
          <a:p>
            <a:pPr lvl="0" rtl="0">
              <a:spcBef>
                <a:spcPts val="0"/>
              </a:spcBef>
              <a:buNone/>
            </a:pPr>
            <a:r>
              <a:rPr lang="en"/>
              <a:t>1)  As an example of a community project, we are working with a diverse group of organizations to promote the adoption of badges for open practices.  Early examples include open data, open materials, and preregistration.</a:t>
            </a:r>
          </a:p>
          <a:p>
            <a:pPr lvl="0" rtl="0">
              <a:spcBef>
                <a:spcPts val="0"/>
              </a:spcBef>
              <a:buNone/>
            </a:pPr>
            <a:endParaRPr/>
          </a:p>
          <a:p>
            <a:pPr lvl="0" rtl="0">
              <a:spcBef>
                <a:spcPts val="0"/>
              </a:spcBef>
              <a:buNone/>
            </a:pPr>
            <a:r>
              <a:rPr lang="en"/>
              <a:t>2)  These are not domain specific, organizations don’t have to pay to use them,  organizations don’t have to use them all.  They might be used by journals.</a:t>
            </a:r>
          </a:p>
          <a:p>
            <a:pPr lvl="0" rtl="0">
              <a:spcBef>
                <a:spcPts val="0"/>
              </a:spcBef>
              <a:buNone/>
            </a:pPr>
            <a:endParaRPr/>
          </a:p>
          <a:p>
            <a:pPr lvl="0" rtl="0">
              <a:spcBef>
                <a:spcPts val="0"/>
              </a:spcBef>
              <a:buNone/>
            </a:pPr>
            <a:r>
              <a:rPr lang="en"/>
              <a:t>3)  This a very low cost, low effort, low risk incentive for promoting good open science practices.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Also have an initiave to get journals ot adopt review of pre-registered reports of publications, so not even publication decisions are data dependent, but are made instead on the solidness of theory, study design, and analyses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1710DB-88CE-234A-8063-FE0F5B50E883}"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147275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710DB-88CE-234A-8063-FE0F5B50E883}"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250165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710DB-88CE-234A-8063-FE0F5B50E883}"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104773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69488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710DB-88CE-234A-8063-FE0F5B50E883}"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424898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1710DB-88CE-234A-8063-FE0F5B50E883}"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139845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1710DB-88CE-234A-8063-FE0F5B50E883}"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233926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1710DB-88CE-234A-8063-FE0F5B50E883}" type="datetimeFigureOut">
              <a:rPr lang="en-US" smtClean="0"/>
              <a:t>10/27/15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52107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1710DB-88CE-234A-8063-FE0F5B50E883}" type="datetimeFigureOut">
              <a:rPr lang="en-US" smtClean="0"/>
              <a:t>10/27/15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24414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10DB-88CE-234A-8063-FE0F5B50E883}" type="datetimeFigureOut">
              <a:rPr lang="en-US" smtClean="0"/>
              <a:t>10/27/15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38922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710DB-88CE-234A-8063-FE0F5B50E883}"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376916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710DB-88CE-234A-8063-FE0F5B50E883}"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14522-11AA-EC41-BB1B-F9F2156566E1}" type="slidenum">
              <a:rPr lang="en-US" smtClean="0"/>
              <a:t>‹#›</a:t>
            </a:fld>
            <a:endParaRPr lang="en-US"/>
          </a:p>
        </p:txBody>
      </p:sp>
    </p:spTree>
    <p:extLst>
      <p:ext uri="{BB962C8B-B14F-4D97-AF65-F5344CB8AC3E}">
        <p14:creationId xmlns:p14="http://schemas.microsoft.com/office/powerpoint/2010/main" val="6542972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710DB-88CE-234A-8063-FE0F5B50E883}" type="datetimeFigureOut">
              <a:rPr lang="en-US" smtClean="0"/>
              <a:t>10/27/15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14522-11AA-EC41-BB1B-F9F2156566E1}" type="slidenum">
              <a:rPr lang="en-US" smtClean="0"/>
              <a:t>‹#›</a:t>
            </a:fld>
            <a:endParaRPr lang="en-US"/>
          </a:p>
        </p:txBody>
      </p:sp>
    </p:spTree>
    <p:extLst>
      <p:ext uri="{BB962C8B-B14F-4D97-AF65-F5344CB8AC3E}">
        <p14:creationId xmlns:p14="http://schemas.microsoft.com/office/powerpoint/2010/main" val="119667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mailto:support@cos.io" TargetMode="External"/><Relationship Id="rId4" Type="http://schemas.openxmlformats.org/officeDocument/2006/relationships/hyperlink" Target="mailto:contact@cos.io" TargetMode="External"/><Relationship Id="rId5" Type="http://schemas.openxmlformats.org/officeDocument/2006/relationships/hyperlink" Target="mailto:feedback@cos.io" TargetMode="External"/><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hyperlink" Target="http://127.0.0.1:8081/plosone/article?id=info:doi/10.1371/journal.pone.0010068" TargetMode="External"/><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685800" y="2494271"/>
            <a:ext cx="7772400" cy="1546399"/>
          </a:xfrm>
          <a:prstGeom prst="rect">
            <a:avLst/>
          </a:prstGeom>
        </p:spPr>
        <p:txBody>
          <a:bodyPr lIns="91425" tIns="91425" rIns="91425" bIns="91425" anchor="b" anchorCtr="0">
            <a:noAutofit/>
          </a:bodyPr>
          <a:lstStyle/>
          <a:p>
            <a:r>
              <a:rPr lang="en-US" dirty="0"/>
              <a:t>Practical Steps for Increasing Openness and Reproducibility</a:t>
            </a:r>
            <a:endParaRPr lang="en" dirty="0"/>
          </a:p>
        </p:txBody>
      </p:sp>
      <p:sp>
        <p:nvSpPr>
          <p:cNvPr id="43" name="Shape 43"/>
          <p:cNvSpPr txBox="1"/>
          <p:nvPr/>
        </p:nvSpPr>
        <p:spPr>
          <a:xfrm>
            <a:off x="1288951" y="5332534"/>
            <a:ext cx="6566099" cy="1883599"/>
          </a:xfrm>
          <a:prstGeom prst="rect">
            <a:avLst/>
          </a:prstGeom>
          <a:noFill/>
          <a:ln>
            <a:noFill/>
          </a:ln>
        </p:spPr>
        <p:txBody>
          <a:bodyPr lIns="91425" tIns="91425" rIns="91425" bIns="91425" anchor="ctr" anchorCtr="0">
            <a:noAutofit/>
          </a:bodyPr>
          <a:lstStyle/>
          <a:p>
            <a:pPr lvl="0" algn="ctr" rtl="0">
              <a:spcBef>
                <a:spcPts val="0"/>
              </a:spcBef>
              <a:buNone/>
            </a:pPr>
            <a:r>
              <a:rPr lang="en-US" sz="2000" dirty="0" smtClean="0">
                <a:solidFill>
                  <a:schemeClr val="dk1"/>
                </a:solidFill>
              </a:rPr>
              <a:t>[your name]</a:t>
            </a:r>
            <a:endParaRPr lang="en" sz="2000" dirty="0">
              <a:solidFill>
                <a:schemeClr val="dk1"/>
              </a:solidFill>
            </a:endParaRPr>
          </a:p>
          <a:p>
            <a:pPr lvl="0" algn="ctr" rtl="0">
              <a:spcBef>
                <a:spcPts val="0"/>
              </a:spcBef>
              <a:buNone/>
            </a:pPr>
            <a:r>
              <a:rPr lang="en-US" sz="2000" dirty="0" smtClean="0">
                <a:solidFill>
                  <a:schemeClr val="dk1"/>
                </a:solidFill>
              </a:rPr>
              <a:t>[your affiliation]</a:t>
            </a:r>
            <a:endParaRPr lang="en" sz="2000" dirty="0">
              <a:solidFill>
                <a:schemeClr val="dk1"/>
              </a:solidFill>
            </a:endParaRPr>
          </a:p>
          <a:p>
            <a:pPr lvl="0" rtl="0">
              <a:lnSpc>
                <a:spcPct val="115000"/>
              </a:lnSpc>
              <a:spcBef>
                <a:spcPts val="0"/>
              </a:spcBef>
              <a:buNone/>
            </a:pPr>
            <a:endParaRPr sz="2000" dirty="0">
              <a:solidFill>
                <a:schemeClr val="dk1"/>
              </a:solidFill>
            </a:endParaRPr>
          </a:p>
        </p:txBody>
      </p:sp>
    </p:spTree>
    <p:extLst>
      <p:ext uri="{BB962C8B-B14F-4D97-AF65-F5344CB8AC3E}">
        <p14:creationId xmlns:p14="http://schemas.microsoft.com/office/powerpoint/2010/main" val="2293342872"/>
      </p:ext>
    </p:extLst>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US" dirty="0" smtClean="0"/>
              <a:t>Badges for Open Practices</a:t>
            </a:r>
            <a:endParaRPr lang="en" dirty="0"/>
          </a:p>
        </p:txBody>
      </p:sp>
      <p:pic>
        <p:nvPicPr>
          <p:cNvPr id="289" name="Shape 289"/>
          <p:cNvPicPr preferRelativeResize="0"/>
          <p:nvPr/>
        </p:nvPicPr>
        <p:blipFill>
          <a:blip r:embed="rId3">
            <a:alphaModFix/>
          </a:blip>
          <a:stretch>
            <a:fillRect/>
          </a:stretch>
        </p:blipFill>
        <p:spPr>
          <a:xfrm>
            <a:off x="1394212" y="2131516"/>
            <a:ext cx="2108908" cy="2589467"/>
          </a:xfrm>
          <a:prstGeom prst="rect">
            <a:avLst/>
          </a:prstGeom>
          <a:noFill/>
          <a:ln>
            <a:noFill/>
          </a:ln>
        </p:spPr>
      </p:pic>
      <p:pic>
        <p:nvPicPr>
          <p:cNvPr id="290" name="Shape 290"/>
          <p:cNvPicPr preferRelativeResize="0"/>
          <p:nvPr/>
        </p:nvPicPr>
        <p:blipFill>
          <a:blip r:embed="rId4">
            <a:alphaModFix/>
          </a:blip>
          <a:stretch>
            <a:fillRect/>
          </a:stretch>
        </p:blipFill>
        <p:spPr>
          <a:xfrm>
            <a:off x="3557195" y="2131516"/>
            <a:ext cx="2069680" cy="2587864"/>
          </a:xfrm>
          <a:prstGeom prst="rect">
            <a:avLst/>
          </a:prstGeom>
          <a:noFill/>
          <a:ln>
            <a:noFill/>
          </a:ln>
        </p:spPr>
      </p:pic>
      <p:pic>
        <p:nvPicPr>
          <p:cNvPr id="291" name="Shape 291"/>
          <p:cNvPicPr preferRelativeResize="0"/>
          <p:nvPr/>
        </p:nvPicPr>
        <p:blipFill>
          <a:blip r:embed="rId5">
            <a:alphaModFix/>
          </a:blip>
          <a:stretch>
            <a:fillRect/>
          </a:stretch>
        </p:blipFill>
        <p:spPr>
          <a:xfrm>
            <a:off x="5680080" y="2137016"/>
            <a:ext cx="2069700" cy="2589467"/>
          </a:xfrm>
          <a:prstGeom prst="rect">
            <a:avLst/>
          </a:prstGeom>
          <a:noFill/>
          <a:ln>
            <a:noFill/>
          </a:ln>
        </p:spPr>
      </p:pic>
    </p:spTree>
    <p:extLst>
      <p:ext uri="{BB962C8B-B14F-4D97-AF65-F5344CB8AC3E}">
        <p14:creationId xmlns:p14="http://schemas.microsoft.com/office/powerpoint/2010/main" val="3404702996"/>
      </p:ext>
    </p:extLst>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Shape 296"/>
          <p:cNvPicPr preferRelativeResize="0"/>
          <p:nvPr/>
        </p:nvPicPr>
        <p:blipFill>
          <a:blip r:embed="rId3">
            <a:alphaModFix/>
          </a:blip>
          <a:stretch>
            <a:fillRect/>
          </a:stretch>
        </p:blipFill>
        <p:spPr>
          <a:xfrm>
            <a:off x="1622813" y="19034"/>
            <a:ext cx="5648325" cy="6819900"/>
          </a:xfrm>
          <a:prstGeom prst="rect">
            <a:avLst/>
          </a:prstGeom>
          <a:noFill/>
          <a:ln>
            <a:noFill/>
          </a:ln>
        </p:spPr>
      </p:pic>
    </p:spTree>
    <p:extLst>
      <p:ext uri="{BB962C8B-B14F-4D97-AF65-F5344CB8AC3E}">
        <p14:creationId xmlns:p14="http://schemas.microsoft.com/office/powerpoint/2010/main" val="287383016"/>
      </p:ext>
    </p:extLst>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Text Placeholder 2"/>
          <p:cNvSpPr>
            <a:spLocks noGrp="1"/>
          </p:cNvSpPr>
          <p:nvPr>
            <p:ph type="body" idx="1"/>
          </p:nvPr>
        </p:nvSpPr>
        <p:spPr/>
        <p:txBody>
          <a:bodyPr/>
          <a:lstStyle/>
          <a:p>
            <a:pPr marL="457200" indent="-457200">
              <a:buFont typeface="Arial"/>
              <a:buChar char="•"/>
            </a:pPr>
            <a:r>
              <a:rPr lang="en-US" dirty="0" smtClean="0"/>
              <a:t>Begin documentation at study inception</a:t>
            </a:r>
          </a:p>
          <a:p>
            <a:pPr marL="457200" indent="-457200">
              <a:buFont typeface="Arial"/>
              <a:buChar char="•"/>
            </a:pPr>
            <a:r>
              <a:rPr lang="en-US" dirty="0" smtClean="0"/>
              <a:t>Register study designs</a:t>
            </a:r>
          </a:p>
          <a:p>
            <a:pPr marL="457200" indent="-457200">
              <a:buFont typeface="Arial"/>
              <a:buChar char="•"/>
            </a:pPr>
            <a:r>
              <a:rPr lang="en-US" dirty="0" smtClean="0"/>
              <a:t>Save </a:t>
            </a:r>
            <a:r>
              <a:rPr lang="en-US" dirty="0" smtClean="0"/>
              <a:t>&amp; document data and analysis</a:t>
            </a:r>
          </a:p>
          <a:p>
            <a:pPr marL="457200" indent="-457200">
              <a:buFont typeface="Arial"/>
              <a:buChar char="•"/>
            </a:pPr>
            <a:r>
              <a:rPr lang="en-US" dirty="0" smtClean="0"/>
              <a:t>Be open with your process and your study materials</a:t>
            </a:r>
            <a:endParaRPr lang="en-US" dirty="0"/>
          </a:p>
        </p:txBody>
      </p:sp>
    </p:spTree>
    <p:extLst>
      <p:ext uri="{BB962C8B-B14F-4D97-AF65-F5344CB8AC3E}">
        <p14:creationId xmlns:p14="http://schemas.microsoft.com/office/powerpoint/2010/main" val="32761122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spcBef>
                <a:spcPts val="0"/>
              </a:spcBef>
              <a:buNone/>
            </a:pPr>
            <a:r>
              <a:rPr lang="en-US" dirty="0" smtClean="0"/>
              <a:t>Where to get help</a:t>
            </a:r>
            <a:r>
              <a:rPr lang="en" dirty="0" smtClean="0"/>
              <a:t>:</a:t>
            </a:r>
            <a:r>
              <a:rPr lang="en" dirty="0"/>
              <a:t>	</a:t>
            </a:r>
          </a:p>
        </p:txBody>
      </p:sp>
      <p:sp>
        <p:nvSpPr>
          <p:cNvPr id="304" name="Shape 304"/>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a:buClr>
                <a:schemeClr val="dk1"/>
              </a:buClr>
              <a:buSzPct val="100000"/>
              <a:buFont typeface="Arial"/>
              <a:buChar char="●"/>
            </a:pPr>
            <a:r>
              <a:rPr lang="en" dirty="0"/>
              <a:t>Reproducible Research Practices?</a:t>
            </a:r>
          </a:p>
          <a:p>
            <a:pPr marL="914400" lvl="1" indent="-381000">
              <a:buClr>
                <a:schemeClr val="dk1"/>
              </a:buClr>
              <a:buSzPct val="80000"/>
              <a:buFont typeface="Courier New"/>
              <a:buChar char="o"/>
            </a:pPr>
            <a:r>
              <a:rPr lang="en" u="sng" dirty="0" smtClean="0">
                <a:solidFill>
                  <a:schemeClr val="hlink"/>
                </a:solidFill>
              </a:rPr>
              <a:t>stats-consulting@cos.io</a:t>
            </a:r>
            <a:endParaRPr lang="en-US" dirty="0" smtClean="0"/>
          </a:p>
          <a:p>
            <a:pPr marL="457200" lvl="0" indent="-419100" rtl="0">
              <a:spcBef>
                <a:spcPts val="0"/>
              </a:spcBef>
              <a:buClr>
                <a:schemeClr val="dk1"/>
              </a:buClr>
              <a:buSzPct val="100000"/>
              <a:buFont typeface="Arial"/>
              <a:buChar char="●"/>
            </a:pPr>
            <a:r>
              <a:rPr lang="en" dirty="0" smtClean="0"/>
              <a:t>The </a:t>
            </a:r>
            <a:r>
              <a:rPr lang="en" dirty="0"/>
              <a:t>OSF?</a:t>
            </a:r>
          </a:p>
          <a:p>
            <a:pPr marL="914400" lvl="1" indent="-381000" rtl="0">
              <a:spcBef>
                <a:spcPts val="0"/>
              </a:spcBef>
              <a:buClr>
                <a:schemeClr val="dk1"/>
              </a:buClr>
              <a:buSzPct val="80000"/>
              <a:buFont typeface="Courier New"/>
              <a:buChar char="o"/>
            </a:pPr>
            <a:r>
              <a:rPr lang="en" u="sng" dirty="0" smtClean="0">
                <a:solidFill>
                  <a:schemeClr val="hlink"/>
                </a:solidFill>
                <a:hlinkClick r:id="rId3"/>
              </a:rPr>
              <a:t>support@</a:t>
            </a:r>
            <a:r>
              <a:rPr lang="en-US" u="sng" dirty="0" smtClean="0">
                <a:solidFill>
                  <a:schemeClr val="hlink"/>
                </a:solidFill>
                <a:hlinkClick r:id="rId3"/>
              </a:rPr>
              <a:t>osf</a:t>
            </a:r>
            <a:r>
              <a:rPr lang="en" u="sng" dirty="0" smtClean="0">
                <a:solidFill>
                  <a:schemeClr val="hlink"/>
                </a:solidFill>
                <a:hlinkClick r:id="rId3"/>
              </a:rPr>
              <a:t>.io</a:t>
            </a:r>
            <a:endParaRPr lang="en" u="sng" dirty="0">
              <a:solidFill>
                <a:schemeClr val="hlink"/>
              </a:solidFill>
              <a:hlinkClick r:id="rId3"/>
            </a:endParaRPr>
          </a:p>
          <a:p>
            <a:pPr marL="457200" lvl="0" indent="-419100" rtl="0">
              <a:spcBef>
                <a:spcPts val="0"/>
              </a:spcBef>
              <a:buClr>
                <a:schemeClr val="dk1"/>
              </a:buClr>
              <a:buSzPct val="100000"/>
              <a:buFont typeface="Arial"/>
              <a:buChar char="●"/>
            </a:pPr>
            <a:r>
              <a:rPr lang="en" dirty="0"/>
              <a:t>Have feedback for how we could support you more?</a:t>
            </a:r>
          </a:p>
          <a:p>
            <a:pPr marL="914400" lvl="1" indent="-381000" rtl="0">
              <a:spcBef>
                <a:spcPts val="0"/>
              </a:spcBef>
              <a:buClr>
                <a:schemeClr val="dk1"/>
              </a:buClr>
              <a:buSzPct val="80000"/>
              <a:buFont typeface="Courier New"/>
              <a:buChar char="o"/>
            </a:pPr>
            <a:r>
              <a:rPr lang="en" u="sng" dirty="0">
                <a:solidFill>
                  <a:schemeClr val="hlink"/>
                </a:solidFill>
                <a:hlinkClick r:id="rId4"/>
              </a:rPr>
              <a:t>contact@cos.io</a:t>
            </a:r>
          </a:p>
          <a:p>
            <a:pPr marL="914400" lvl="1" indent="-381000" rtl="0">
              <a:spcBef>
                <a:spcPts val="0"/>
              </a:spcBef>
              <a:buClr>
                <a:schemeClr val="dk1"/>
              </a:buClr>
              <a:buSzPct val="80000"/>
              <a:buFont typeface="Courier New"/>
              <a:buChar char="o"/>
            </a:pPr>
            <a:r>
              <a:rPr lang="en" u="sng" dirty="0">
                <a:solidFill>
                  <a:schemeClr val="hlink"/>
                </a:solidFill>
                <a:hlinkClick r:id="rId5"/>
              </a:rPr>
              <a:t>feedback@cos.io</a:t>
            </a:r>
            <a:r>
              <a:rPr lang="en" dirty="0"/>
              <a:t> </a:t>
            </a:r>
          </a:p>
          <a:p>
            <a:pPr marL="457200" lvl="0" indent="0">
              <a:spcBef>
                <a:spcPts val="0"/>
              </a:spcBef>
              <a:buNone/>
            </a:pPr>
            <a:endParaRPr dirty="0"/>
          </a:p>
        </p:txBody>
      </p:sp>
    </p:spTree>
    <p:extLst>
      <p:ext uri="{BB962C8B-B14F-4D97-AF65-F5344CB8AC3E}">
        <p14:creationId xmlns:p14="http://schemas.microsoft.com/office/powerpoint/2010/main" val="144152117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p:nvPr/>
        </p:nvSpPr>
        <p:spPr>
          <a:xfrm>
            <a:off x="181200" y="5825133"/>
            <a:ext cx="3509100" cy="775200"/>
          </a:xfrm>
          <a:prstGeom prst="rect">
            <a:avLst/>
          </a:prstGeom>
          <a:noFill/>
          <a:ln>
            <a:noFill/>
          </a:ln>
        </p:spPr>
        <p:txBody>
          <a:bodyPr lIns="91425" tIns="91425" rIns="91425" bIns="91425" anchor="t" anchorCtr="0">
            <a:noAutofit/>
          </a:bodyPr>
          <a:lstStyle/>
          <a:p>
            <a:pPr>
              <a:spcBef>
                <a:spcPts val="0"/>
              </a:spcBef>
              <a:buNone/>
            </a:pPr>
            <a:r>
              <a:rPr lang="en" sz="2800" b="1"/>
              <a:t>INFRASTRUCTURE</a:t>
            </a:r>
          </a:p>
        </p:txBody>
      </p:sp>
      <p:sp>
        <p:nvSpPr>
          <p:cNvPr id="49" name="Shape 49"/>
          <p:cNvSpPr txBox="1"/>
          <p:nvPr/>
        </p:nvSpPr>
        <p:spPr>
          <a:xfrm>
            <a:off x="6518350" y="4377983"/>
            <a:ext cx="2404200" cy="775200"/>
          </a:xfrm>
          <a:prstGeom prst="rect">
            <a:avLst/>
          </a:prstGeom>
          <a:noFill/>
          <a:ln>
            <a:noFill/>
          </a:ln>
        </p:spPr>
        <p:txBody>
          <a:bodyPr lIns="91425" tIns="91425" rIns="91425" bIns="91425" anchor="t" anchorCtr="0">
            <a:noAutofit/>
          </a:bodyPr>
          <a:lstStyle/>
          <a:p>
            <a:pPr lvl="0" rtl="0">
              <a:spcBef>
                <a:spcPts val="0"/>
              </a:spcBef>
              <a:buNone/>
            </a:pPr>
            <a:r>
              <a:rPr lang="en" sz="2800" b="1"/>
              <a:t>COMMUNITY</a:t>
            </a:r>
          </a:p>
        </p:txBody>
      </p:sp>
      <p:sp>
        <p:nvSpPr>
          <p:cNvPr id="50" name="Shape 50"/>
          <p:cNvSpPr txBox="1"/>
          <p:nvPr/>
        </p:nvSpPr>
        <p:spPr>
          <a:xfrm>
            <a:off x="3605651" y="5049933"/>
            <a:ext cx="2912699" cy="775200"/>
          </a:xfrm>
          <a:prstGeom prst="rect">
            <a:avLst/>
          </a:prstGeom>
          <a:noFill/>
          <a:ln>
            <a:noFill/>
          </a:ln>
        </p:spPr>
        <p:txBody>
          <a:bodyPr lIns="91425" tIns="91425" rIns="91425" bIns="91425" anchor="t" anchorCtr="0">
            <a:noAutofit/>
          </a:bodyPr>
          <a:lstStyle/>
          <a:p>
            <a:pPr lvl="0" rtl="0">
              <a:spcBef>
                <a:spcPts val="0"/>
              </a:spcBef>
              <a:buNone/>
            </a:pPr>
            <a:r>
              <a:rPr lang="en" sz="2800" b="1"/>
              <a:t>METASCIENCE</a:t>
            </a:r>
          </a:p>
        </p:txBody>
      </p:sp>
      <p:pic>
        <p:nvPicPr>
          <p:cNvPr id="51" name="Shape 51"/>
          <p:cNvPicPr preferRelativeResize="0"/>
          <p:nvPr/>
        </p:nvPicPr>
        <p:blipFill>
          <a:blip r:embed="rId3">
            <a:alphaModFix/>
          </a:blip>
          <a:stretch>
            <a:fillRect/>
          </a:stretch>
        </p:blipFill>
        <p:spPr>
          <a:xfrm>
            <a:off x="3291113" y="1625349"/>
            <a:ext cx="2561775" cy="2049432"/>
          </a:xfrm>
          <a:prstGeom prst="rect">
            <a:avLst/>
          </a:prstGeom>
          <a:noFill/>
          <a:ln>
            <a:noFill/>
          </a:ln>
        </p:spPr>
      </p:pic>
    </p:spTree>
    <p:extLst>
      <p:ext uri="{BB962C8B-B14F-4D97-AF65-F5344CB8AC3E}">
        <p14:creationId xmlns:p14="http://schemas.microsoft.com/office/powerpoint/2010/main" val="2092252494"/>
      </p:ext>
    </p:extLst>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lvl="0" rtl="0">
              <a:spcBef>
                <a:spcPts val="0"/>
              </a:spcBef>
              <a:buNone/>
            </a:pPr>
            <a:r>
              <a:rPr lang="en"/>
              <a:t>Scientific Ideals</a:t>
            </a:r>
          </a:p>
        </p:txBody>
      </p:sp>
      <p:sp>
        <p:nvSpPr>
          <p:cNvPr id="75" name="Shape 75"/>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en"/>
              <a:t>- Innovative ideas</a:t>
            </a:r>
          </a:p>
          <a:p>
            <a:pPr lvl="0" rtl="0">
              <a:spcBef>
                <a:spcPts val="0"/>
              </a:spcBef>
              <a:buNone/>
            </a:pPr>
            <a:r>
              <a:rPr lang="en"/>
              <a:t>- Reproducible results</a:t>
            </a:r>
          </a:p>
          <a:p>
            <a:pPr lvl="0" rtl="0">
              <a:spcBef>
                <a:spcPts val="0"/>
              </a:spcBef>
              <a:buNone/>
            </a:pPr>
            <a:r>
              <a:rPr lang="en"/>
              <a:t>- Accumulation of knowledge</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3341107191"/>
      </p:ext>
    </p:extLst>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70263" y="49667"/>
            <a:ext cx="6276975" cy="4673600"/>
          </a:xfrm>
          <a:prstGeom prst="rect">
            <a:avLst/>
          </a:prstGeom>
          <a:noFill/>
          <a:ln>
            <a:noFill/>
          </a:ln>
        </p:spPr>
      </p:pic>
      <p:pic>
        <p:nvPicPr>
          <p:cNvPr id="101" name="Shape 101"/>
          <p:cNvPicPr preferRelativeResize="0"/>
          <p:nvPr/>
        </p:nvPicPr>
        <p:blipFill>
          <a:blip r:embed="rId4">
            <a:alphaModFix/>
          </a:blip>
          <a:stretch>
            <a:fillRect/>
          </a:stretch>
        </p:blipFill>
        <p:spPr>
          <a:xfrm>
            <a:off x="5388875" y="224667"/>
            <a:ext cx="4141899" cy="7278599"/>
          </a:xfrm>
          <a:prstGeom prst="rect">
            <a:avLst/>
          </a:prstGeom>
          <a:noFill/>
          <a:ln>
            <a:noFill/>
          </a:ln>
        </p:spPr>
      </p:pic>
      <p:pic>
        <p:nvPicPr>
          <p:cNvPr id="102" name="Shape 102"/>
          <p:cNvPicPr preferRelativeResize="0"/>
          <p:nvPr/>
        </p:nvPicPr>
        <p:blipFill>
          <a:blip r:embed="rId5">
            <a:alphaModFix/>
          </a:blip>
          <a:stretch>
            <a:fillRect/>
          </a:stretch>
        </p:blipFill>
        <p:spPr>
          <a:xfrm>
            <a:off x="-76200" y="3201960"/>
            <a:ext cx="5684847" cy="4164035"/>
          </a:xfrm>
          <a:prstGeom prst="rect">
            <a:avLst/>
          </a:prstGeom>
          <a:noFill/>
          <a:ln>
            <a:noFill/>
          </a:ln>
        </p:spPr>
      </p:pic>
    </p:spTree>
    <p:extLst>
      <p:ext uri="{BB962C8B-B14F-4D97-AF65-F5344CB8AC3E}">
        <p14:creationId xmlns:p14="http://schemas.microsoft.com/office/powerpoint/2010/main" val="3802597605"/>
      </p:ext>
    </p:extLst>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reproducibility?</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Computation Reproducibility</a:t>
            </a:r>
            <a:r>
              <a:rPr lang="en-US" dirty="0" smtClean="0"/>
              <a:t>:</a:t>
            </a:r>
          </a:p>
          <a:p>
            <a:pPr lvl="1"/>
            <a:r>
              <a:rPr lang="en-US" dirty="0"/>
              <a:t>I</a:t>
            </a:r>
            <a:r>
              <a:rPr lang="en-US" dirty="0" smtClean="0"/>
              <a:t>f we </a:t>
            </a:r>
            <a:r>
              <a:rPr lang="en-US" dirty="0"/>
              <a:t>took </a:t>
            </a:r>
            <a:r>
              <a:rPr lang="en-US" dirty="0" smtClean="0"/>
              <a:t>your </a:t>
            </a:r>
            <a:r>
              <a:rPr lang="en-US" dirty="0"/>
              <a:t>data and </a:t>
            </a:r>
            <a:r>
              <a:rPr lang="en-US" dirty="0" smtClean="0"/>
              <a:t>code</a:t>
            </a:r>
            <a:r>
              <a:rPr lang="en-US" dirty="0"/>
              <a:t>/analysis </a:t>
            </a:r>
            <a:r>
              <a:rPr lang="en-US" dirty="0" smtClean="0"/>
              <a:t>scripts and reran it, we can reproduce </a:t>
            </a:r>
            <a:r>
              <a:rPr lang="en-US" dirty="0"/>
              <a:t>the </a:t>
            </a:r>
            <a:r>
              <a:rPr lang="en-US" dirty="0" smtClean="0"/>
              <a:t>numbers/graphs in your paper</a:t>
            </a:r>
          </a:p>
          <a:p>
            <a:pPr marL="457200" lvl="1" indent="0">
              <a:buNone/>
            </a:pPr>
            <a:endParaRPr lang="en-US" dirty="0" smtClean="0"/>
          </a:p>
          <a:p>
            <a:r>
              <a:rPr lang="en-US" dirty="0" smtClean="0"/>
              <a:t>Empirical Reproducibility</a:t>
            </a:r>
            <a:r>
              <a:rPr lang="en-US" dirty="0" smtClean="0"/>
              <a:t>:</a:t>
            </a:r>
          </a:p>
          <a:p>
            <a:pPr lvl="1"/>
            <a:r>
              <a:rPr lang="en-US" dirty="0"/>
              <a:t>W</a:t>
            </a:r>
            <a:r>
              <a:rPr lang="en-US" dirty="0" smtClean="0"/>
              <a:t>e </a:t>
            </a:r>
            <a:r>
              <a:rPr lang="en-US" dirty="0"/>
              <a:t>have enough information to rerun the experiment or survey the way it was originally </a:t>
            </a:r>
            <a:r>
              <a:rPr lang="en-US" dirty="0" smtClean="0"/>
              <a:t>conducted</a:t>
            </a:r>
          </a:p>
          <a:p>
            <a:pPr marL="457200" lvl="1" indent="0">
              <a:buNone/>
            </a:pPr>
            <a:endParaRPr lang="en-US" dirty="0" smtClean="0"/>
          </a:p>
          <a:p>
            <a:r>
              <a:rPr lang="en-US" dirty="0" err="1" smtClean="0"/>
              <a:t>Replicability</a:t>
            </a:r>
            <a:r>
              <a:rPr lang="en-US" dirty="0" smtClean="0"/>
              <a:t>:</a:t>
            </a:r>
            <a:endParaRPr lang="en-US" dirty="0" smtClean="0"/>
          </a:p>
          <a:p>
            <a:pPr lvl="1"/>
            <a:r>
              <a:rPr lang="en-US" dirty="0" smtClean="0"/>
              <a:t>We use your exact methods and analyses, but collect new data, and we get the same statistical results</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4097828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4400" y="228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Search and discover</a:t>
            </a:r>
            <a:endParaRPr lang="en-US" sz="2400" dirty="0">
              <a:solidFill>
                <a:schemeClr val="tx1"/>
              </a:solidFill>
            </a:endParaRPr>
          </a:p>
        </p:txBody>
      </p:sp>
      <p:sp>
        <p:nvSpPr>
          <p:cNvPr id="3" name="Rectangle 2"/>
          <p:cNvSpPr/>
          <p:nvPr/>
        </p:nvSpPr>
        <p:spPr>
          <a:xfrm>
            <a:off x="6477000" y="1371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Develop idea</a:t>
            </a:r>
            <a:endParaRPr lang="en-US" sz="2400" dirty="0">
              <a:solidFill>
                <a:schemeClr val="tx1"/>
              </a:solidFill>
            </a:endParaRPr>
          </a:p>
        </p:txBody>
      </p:sp>
      <p:sp>
        <p:nvSpPr>
          <p:cNvPr id="4" name="Rectangle 3"/>
          <p:cNvSpPr/>
          <p:nvPr/>
        </p:nvSpPr>
        <p:spPr>
          <a:xfrm>
            <a:off x="7467600" y="2895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Design study</a:t>
            </a:r>
            <a:endParaRPr lang="en-US" sz="2400" dirty="0">
              <a:solidFill>
                <a:schemeClr val="tx1"/>
              </a:solidFill>
            </a:endParaRPr>
          </a:p>
        </p:txBody>
      </p:sp>
      <p:sp>
        <p:nvSpPr>
          <p:cNvPr id="5" name="Rectangle 4"/>
          <p:cNvSpPr/>
          <p:nvPr/>
        </p:nvSpPr>
        <p:spPr>
          <a:xfrm>
            <a:off x="6477000" y="4419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Acquire materials</a:t>
            </a:r>
            <a:endParaRPr lang="en-US" sz="2400" dirty="0">
              <a:solidFill>
                <a:schemeClr val="tx1"/>
              </a:solidFill>
            </a:endParaRPr>
          </a:p>
        </p:txBody>
      </p:sp>
      <p:sp>
        <p:nvSpPr>
          <p:cNvPr id="6" name="Rectangle 5"/>
          <p:cNvSpPr/>
          <p:nvPr/>
        </p:nvSpPr>
        <p:spPr>
          <a:xfrm>
            <a:off x="4724400" y="5562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Collect data</a:t>
            </a:r>
            <a:endParaRPr lang="en-US" sz="2400" dirty="0">
              <a:solidFill>
                <a:schemeClr val="tx1"/>
              </a:solidFill>
            </a:endParaRPr>
          </a:p>
        </p:txBody>
      </p:sp>
      <p:sp>
        <p:nvSpPr>
          <p:cNvPr id="7" name="Rectangle 6"/>
          <p:cNvSpPr/>
          <p:nvPr/>
        </p:nvSpPr>
        <p:spPr>
          <a:xfrm>
            <a:off x="2819400" y="5562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Store data</a:t>
            </a:r>
            <a:endParaRPr lang="en-US" sz="2400" dirty="0">
              <a:solidFill>
                <a:schemeClr val="tx1"/>
              </a:solidFill>
            </a:endParaRPr>
          </a:p>
        </p:txBody>
      </p:sp>
      <p:sp>
        <p:nvSpPr>
          <p:cNvPr id="8" name="Rectangle 7"/>
          <p:cNvSpPr/>
          <p:nvPr/>
        </p:nvSpPr>
        <p:spPr>
          <a:xfrm>
            <a:off x="1143000" y="4419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Analyze data</a:t>
            </a:r>
            <a:endParaRPr lang="en-US" sz="2400" dirty="0">
              <a:solidFill>
                <a:schemeClr val="tx1"/>
              </a:solidFill>
            </a:endParaRPr>
          </a:p>
        </p:txBody>
      </p:sp>
      <p:sp>
        <p:nvSpPr>
          <p:cNvPr id="9" name="Rectangle 8"/>
          <p:cNvSpPr/>
          <p:nvPr/>
        </p:nvSpPr>
        <p:spPr>
          <a:xfrm>
            <a:off x="152400" y="2895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Interpret findings</a:t>
            </a:r>
            <a:endParaRPr lang="en-US" sz="2400" dirty="0">
              <a:solidFill>
                <a:schemeClr val="tx1"/>
              </a:solidFill>
            </a:endParaRPr>
          </a:p>
        </p:txBody>
      </p:sp>
      <p:sp>
        <p:nvSpPr>
          <p:cNvPr id="10" name="Rectangle 9"/>
          <p:cNvSpPr/>
          <p:nvPr/>
        </p:nvSpPr>
        <p:spPr>
          <a:xfrm>
            <a:off x="1143000" y="1371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Write report</a:t>
            </a:r>
            <a:endParaRPr lang="en-US" sz="2400" dirty="0">
              <a:solidFill>
                <a:schemeClr val="tx1"/>
              </a:solidFill>
            </a:endParaRPr>
          </a:p>
        </p:txBody>
      </p:sp>
      <p:sp>
        <p:nvSpPr>
          <p:cNvPr id="11" name="Rectangle 10"/>
          <p:cNvSpPr/>
          <p:nvPr/>
        </p:nvSpPr>
        <p:spPr>
          <a:xfrm>
            <a:off x="2819400" y="228600"/>
            <a:ext cx="1524000" cy="114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Publish report</a:t>
            </a:r>
            <a:endParaRPr lang="en-US" sz="2400" dirty="0">
              <a:solidFill>
                <a:schemeClr val="tx1"/>
              </a:solidFill>
            </a:endParaRPr>
          </a:p>
        </p:txBody>
      </p:sp>
      <p:cxnSp>
        <p:nvCxnSpPr>
          <p:cNvPr id="13" name="Curved Connector 12"/>
          <p:cNvCxnSpPr>
            <a:stCxn id="11" idx="3"/>
            <a:endCxn id="2" idx="1"/>
          </p:cNvCxnSpPr>
          <p:nvPr/>
        </p:nvCxnSpPr>
        <p:spPr>
          <a:xfrm>
            <a:off x="4343400" y="800101"/>
            <a:ext cx="381000" cy="12700"/>
          </a:xfrm>
          <a:prstGeom prst="curvedConnector3">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2" idx="3"/>
            <a:endCxn id="3" idx="0"/>
          </p:cNvCxnSpPr>
          <p:nvPr/>
        </p:nvCxnSpPr>
        <p:spPr>
          <a:xfrm>
            <a:off x="6248400" y="800101"/>
            <a:ext cx="990600" cy="571500"/>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3" idx="3"/>
            <a:endCxn id="4" idx="0"/>
          </p:cNvCxnSpPr>
          <p:nvPr/>
        </p:nvCxnSpPr>
        <p:spPr>
          <a:xfrm>
            <a:off x="8001000" y="1943101"/>
            <a:ext cx="228600" cy="952500"/>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4" idx="2"/>
            <a:endCxn id="5" idx="3"/>
          </p:cNvCxnSpPr>
          <p:nvPr/>
        </p:nvCxnSpPr>
        <p:spPr>
          <a:xfrm rot="5400000">
            <a:off x="7639051" y="4400551"/>
            <a:ext cx="952500" cy="228600"/>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5" idx="2"/>
            <a:endCxn id="6" idx="3"/>
          </p:cNvCxnSpPr>
          <p:nvPr/>
        </p:nvCxnSpPr>
        <p:spPr>
          <a:xfrm rot="5400000">
            <a:off x="6457951" y="5353051"/>
            <a:ext cx="571500" cy="990600"/>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6" idx="1"/>
            <a:endCxn id="7" idx="3"/>
          </p:cNvCxnSpPr>
          <p:nvPr/>
        </p:nvCxnSpPr>
        <p:spPr>
          <a:xfrm rot="10800000">
            <a:off x="4343400" y="6134101"/>
            <a:ext cx="381000" cy="12700"/>
          </a:xfrm>
          <a:prstGeom prst="curvedConnector3">
            <a:avLst>
              <a:gd name="adj1" fmla="val 50000"/>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Curved Connector 33"/>
          <p:cNvCxnSpPr>
            <a:stCxn id="7" idx="1"/>
            <a:endCxn id="8" idx="2"/>
          </p:cNvCxnSpPr>
          <p:nvPr/>
        </p:nvCxnSpPr>
        <p:spPr>
          <a:xfrm rot="10800000">
            <a:off x="1905000" y="5562601"/>
            <a:ext cx="914400" cy="571500"/>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8" idx="1"/>
            <a:endCxn id="9" idx="2"/>
          </p:cNvCxnSpPr>
          <p:nvPr/>
        </p:nvCxnSpPr>
        <p:spPr>
          <a:xfrm rot="10800000">
            <a:off x="914400" y="4038601"/>
            <a:ext cx="228600" cy="952500"/>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39"/>
          <p:cNvCxnSpPr>
            <a:stCxn id="9" idx="0"/>
            <a:endCxn id="10" idx="1"/>
          </p:cNvCxnSpPr>
          <p:nvPr/>
        </p:nvCxnSpPr>
        <p:spPr>
          <a:xfrm rot="5400000" flipH="1" flipV="1">
            <a:off x="552451" y="2305051"/>
            <a:ext cx="952500" cy="228600"/>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3" name="Curved Connector 42"/>
          <p:cNvCxnSpPr>
            <a:stCxn id="10" idx="0"/>
            <a:endCxn id="11" idx="1"/>
          </p:cNvCxnSpPr>
          <p:nvPr/>
        </p:nvCxnSpPr>
        <p:spPr>
          <a:xfrm rot="5400000" flipH="1" flipV="1">
            <a:off x="2076451" y="628651"/>
            <a:ext cx="571500" cy="914400"/>
          </a:xfrm>
          <a:prstGeom prst="curvedConnector2">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8812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care?</a:t>
            </a:r>
            <a:endParaRPr lang="en-US" dirty="0"/>
          </a:p>
        </p:txBody>
      </p:sp>
      <p:sp>
        <p:nvSpPr>
          <p:cNvPr id="3" name="Text Placeholder 2"/>
          <p:cNvSpPr>
            <a:spLocks noGrp="1"/>
          </p:cNvSpPr>
          <p:nvPr>
            <p:ph type="body" idx="1"/>
          </p:nvPr>
        </p:nvSpPr>
        <p:spPr/>
        <p:txBody>
          <a:bodyPr>
            <a:normAutofit/>
          </a:bodyPr>
          <a:lstStyle/>
          <a:p>
            <a:r>
              <a:rPr lang="en-US" dirty="0" smtClean="0"/>
              <a:t>Your own work less efficient</a:t>
            </a:r>
          </a:p>
          <a:p>
            <a:pPr lvl="1"/>
            <a:r>
              <a:rPr lang="en-US" dirty="0" smtClean="0"/>
              <a:t>Hard to build off our own work, or work of others in our lab</a:t>
            </a:r>
            <a:endParaRPr lang="en-US" dirty="0"/>
          </a:p>
          <a:p>
            <a:endParaRPr lang="en-US" dirty="0" smtClean="0"/>
          </a:p>
          <a:p>
            <a:r>
              <a:rPr lang="en-US" dirty="0" smtClean="0"/>
              <a:t>We may not have the knowledge we think we have</a:t>
            </a:r>
          </a:p>
          <a:p>
            <a:pPr lvl="1"/>
            <a:r>
              <a:rPr lang="en-US" dirty="0" smtClean="0"/>
              <a:t>Hard to even check this if reproducibility low</a:t>
            </a:r>
            <a:endParaRPr lang="en-US" dirty="0" smtClean="0"/>
          </a:p>
          <a:p>
            <a:endParaRPr lang="en-US" dirty="0"/>
          </a:p>
        </p:txBody>
      </p:sp>
    </p:spTree>
    <p:extLst>
      <p:ext uri="{BB962C8B-B14F-4D97-AF65-F5344CB8AC3E}">
        <p14:creationId xmlns:p14="http://schemas.microsoft.com/office/powerpoint/2010/main" val="10412728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ctrTitle"/>
          </p:nvPr>
        </p:nvSpPr>
        <p:spPr>
          <a:xfrm>
            <a:off x="685800" y="2111123"/>
            <a:ext cx="7772400" cy="1546399"/>
          </a:xfrm>
          <a:prstGeom prst="rect">
            <a:avLst/>
          </a:prstGeom>
        </p:spPr>
        <p:txBody>
          <a:bodyPr lIns="91425" tIns="91425" rIns="91425" bIns="91425" anchor="b" anchorCtr="0">
            <a:noAutofit/>
          </a:bodyPr>
          <a:lstStyle/>
          <a:p>
            <a:pPr>
              <a:spcBef>
                <a:spcPts val="0"/>
              </a:spcBef>
              <a:buNone/>
            </a:pPr>
            <a:r>
              <a:rPr lang="en"/>
              <a:t>Open Science Framework</a:t>
            </a:r>
          </a:p>
        </p:txBody>
      </p:sp>
      <p:sp>
        <p:nvSpPr>
          <p:cNvPr id="251" name="Shape 251"/>
          <p:cNvSpPr txBox="1">
            <a:spLocks noGrp="1"/>
          </p:cNvSpPr>
          <p:nvPr>
            <p:ph type="subTitle" idx="1"/>
          </p:nvPr>
        </p:nvSpPr>
        <p:spPr>
          <a:xfrm>
            <a:off x="685800" y="3786738"/>
            <a:ext cx="7772400" cy="1046399"/>
          </a:xfrm>
          <a:prstGeom prst="rect">
            <a:avLst/>
          </a:prstGeom>
        </p:spPr>
        <p:txBody>
          <a:bodyPr lIns="91425" tIns="91425" rIns="91425" bIns="91425" anchor="t" anchorCtr="0">
            <a:noAutofit/>
          </a:bodyPr>
          <a:lstStyle/>
          <a:p>
            <a:pPr>
              <a:spcBef>
                <a:spcPts val="0"/>
              </a:spcBef>
              <a:buNone/>
            </a:pPr>
            <a:r>
              <a:rPr lang="en"/>
              <a:t>https://osf.io</a:t>
            </a:r>
          </a:p>
        </p:txBody>
      </p:sp>
    </p:spTree>
    <p:extLst>
      <p:ext uri="{BB962C8B-B14F-4D97-AF65-F5344CB8AC3E}">
        <p14:creationId xmlns:p14="http://schemas.microsoft.com/office/powerpoint/2010/main" val="307598857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455" y="762000"/>
            <a:ext cx="4329545" cy="4840941"/>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body" idx="4294967295"/>
          </p:nvPr>
        </p:nvSpPr>
        <p:spPr>
          <a:xfrm>
            <a:off x="323273" y="246529"/>
            <a:ext cx="8509000" cy="307777"/>
          </a:xfrm>
          <a:noFill/>
          <a:ln/>
        </p:spPr>
        <p:txBody>
          <a:bodyPr>
            <a:spAutoFit/>
          </a:bodyPr>
          <a:lstStyle/>
          <a:p>
            <a:pPr marL="0" indent="0" algn="ctr">
              <a:spcBef>
                <a:spcPct val="0"/>
              </a:spcBef>
              <a:buNone/>
            </a:pPr>
            <a:r>
              <a:rPr lang="en-US" sz="1400" b="1">
                <a:solidFill>
                  <a:schemeClr val="tx2"/>
                </a:solidFill>
              </a:rPr>
              <a:t>Figure 1. Positive Results by Discipline.</a:t>
            </a:r>
          </a:p>
        </p:txBody>
      </p:sp>
      <p:sp>
        <p:nvSpPr>
          <p:cNvPr id="4100" name="Text Box 4"/>
          <p:cNvSpPr txBox="1">
            <a:spLocks noChangeArrowheads="1"/>
          </p:cNvSpPr>
          <p:nvPr/>
        </p:nvSpPr>
        <p:spPr bwMode="auto">
          <a:xfrm>
            <a:off x="404091" y="5748618"/>
            <a:ext cx="8347364" cy="42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2058" tIns="41029" rIns="82058" bIns="41029">
            <a:spAutoFit/>
          </a:bodyPr>
          <a:lstStyle/>
          <a:p>
            <a:pPr eaLnBrk="1" hangingPunct="1"/>
            <a:r>
              <a:rPr lang="en-US" sz="1100"/>
              <a:t>Fanelli D (2010) </a:t>
            </a:r>
            <a:r>
              <a:rPr lang="ja-JP" altLang="en-US" sz="1100">
                <a:latin typeface="Arial"/>
              </a:rPr>
              <a:t>“</a:t>
            </a:r>
            <a:r>
              <a:rPr lang="en-US" sz="1100"/>
              <a:t>Positive</a:t>
            </a:r>
            <a:r>
              <a:rPr lang="ja-JP" altLang="en-US" sz="1100">
                <a:latin typeface="Arial"/>
              </a:rPr>
              <a:t>”</a:t>
            </a:r>
            <a:r>
              <a:rPr lang="en-US" sz="1100"/>
              <a:t> Results Increase Down the Hierarchy of the Sciences. PLoS ONE 5(4): e10068. doi:10.1371/journal.pone.0010068</a:t>
            </a:r>
          </a:p>
          <a:p>
            <a:pPr eaLnBrk="1" hangingPunct="1"/>
            <a:r>
              <a:rPr lang="en-US" sz="1100">
                <a:hlinkClick r:id="rId3"/>
              </a:rPr>
              <a:t>http://127.0.0.1:8081/plosone/article?id=info:doi/10.1371/journal.pone.0010068</a:t>
            </a:r>
            <a:endParaRPr lang="en-US" sz="1100"/>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091" y="6342530"/>
            <a:ext cx="2205182" cy="45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0942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TotalTime>
  <Words>1485</Words>
  <Application>Microsoft Macintosh PowerPoint</Application>
  <PresentationFormat>On-screen Show (4:3)</PresentationFormat>
  <Paragraphs>127</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Practical Steps for Increasing Openness and Reproducibility</vt:lpstr>
      <vt:lpstr>PowerPoint Presentation</vt:lpstr>
      <vt:lpstr>Scientific Ideals</vt:lpstr>
      <vt:lpstr>PowerPoint Presentation</vt:lpstr>
      <vt:lpstr>What is reproducibility?</vt:lpstr>
      <vt:lpstr>PowerPoint Presentation</vt:lpstr>
      <vt:lpstr>Why should you care?</vt:lpstr>
      <vt:lpstr>Open Science Framework</vt:lpstr>
      <vt:lpstr>PowerPoint Presentation</vt:lpstr>
      <vt:lpstr>Badges for Open Practices</vt:lpstr>
      <vt:lpstr>PowerPoint Presentation</vt:lpstr>
      <vt:lpstr>Recap</vt:lpstr>
      <vt:lpstr>Where to get help: </vt:lpstr>
    </vt:vector>
  </TitlesOfParts>
  <Company>Center for Open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Steps for Increasing Openness and Reproducibility</dc:title>
  <dc:creator>Courtney Soderberg</dc:creator>
  <cp:lastModifiedBy>Courtney Soderberg</cp:lastModifiedBy>
  <cp:revision>29</cp:revision>
  <dcterms:created xsi:type="dcterms:W3CDTF">2015-02-13T14:17:30Z</dcterms:created>
  <dcterms:modified xsi:type="dcterms:W3CDTF">2015-10-27T20:47:25Z</dcterms:modified>
</cp:coreProperties>
</file>