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75" r:id="rId10"/>
    <p:sldId id="276" r:id="rId11"/>
    <p:sldId id="263" r:id="rId12"/>
    <p:sldId id="264" r:id="rId13"/>
    <p:sldId id="277" r:id="rId14"/>
    <p:sldId id="265" r:id="rId15"/>
    <p:sldId id="266" r:id="rId16"/>
    <p:sldId id="267" r:id="rId17"/>
    <p:sldId id="268" r:id="rId18"/>
    <p:sldId id="270" r:id="rId19"/>
    <p:sldId id="271" r:id="rId20"/>
    <p:sldId id="299" r:id="rId21"/>
    <p:sldId id="274"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4BC35B4-D8CD-46E8-869C-401B4FADE44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0A4B9D13-83D0-494E-A0A2-20FFCB89F3E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sldNum" idx="1"/>
          </p:nvPr>
        </p:nvSpPr>
        <p:spPr/>
        <p:txBody>
          <a:bodyPr/>
          <a:lstStyle/>
          <a:p>
            <a:fld id="{67C2DC5B-CB05-4B03-AA2E-0DA9E05F684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sldNum" idx="1"/>
          </p:nvPr>
        </p:nvSpPr>
        <p:spPr/>
        <p:txBody>
          <a:bodyPr/>
          <a:lstStyle/>
          <a:p>
            <a:fld id="{BD8317C5-132E-4195-B34F-7008D3019874}"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05A35C9F-A08E-4F9A-921B-3A473154F247}"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2"/>
          </p:nvPr>
        </p:nvSpPr>
        <p:spPr/>
        <p:txBody>
          <a:bodyPr/>
          <a:lstStyle/>
          <a:p>
            <a:fld id="{6A6CA6CC-79BE-4B62-BB27-E029F1370471}"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sldNum" idx="2"/>
          </p:nvPr>
        </p:nvSpPr>
        <p:spPr/>
        <p:txBody>
          <a:bodyPr/>
          <a:lstStyle/>
          <a:p>
            <a:fld id="{2628CC43-6FF0-4533-960D-98E69411515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2"/>
          </p:nvPr>
        </p:nvSpPr>
        <p:spPr/>
        <p:txBody>
          <a:bodyPr/>
          <a:lstStyle/>
          <a:p>
            <a:fld id="{553F1DB6-2B04-49D4-81BD-B4F3CC42065A}"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ldNum" idx="2"/>
          </p:nvPr>
        </p:nvSpPr>
        <p:spPr/>
        <p:txBody>
          <a:bodyPr/>
          <a:lstStyle/>
          <a:p>
            <a:fld id="{563C36B0-0592-45B3-BEAC-673C4315059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595800"/>
            <a:ext cx="8520120" cy="90741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2"/>
          </p:nvPr>
        </p:nvSpPr>
        <p:spPr/>
        <p:txBody>
          <a:bodyPr/>
          <a:lstStyle/>
          <a:p>
            <a:fld id="{31873FD8-7EA3-4454-A7D9-C7402D6151A7}"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2EA32F25-48D0-4E4E-87DE-E77E5ED4F0E2}"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2" name="PlaceHolder 3"/>
          <p:cNvSpPr>
            <a:spLocks noGrp="1"/>
          </p:cNvSpPr>
          <p:nvPr>
            <p:ph type="sldNum" idx="1"/>
          </p:nvPr>
        </p:nvSpPr>
        <p:spPr/>
        <p:txBody>
          <a:bodyPr/>
          <a:lstStyle/>
          <a:p>
            <a:fld id="{0B8FB831-16CE-45C7-A2F9-902CB1AC09F6}"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2272F597-DBAA-49BA-90C4-FA383DB3793A}"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FCC2BB8D-DC64-4D47-B96B-85A3647CDE31}"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2"/>
          </p:nvPr>
        </p:nvSpPr>
        <p:spPr/>
        <p:txBody>
          <a:bodyPr/>
          <a:lstStyle/>
          <a:p>
            <a:fld id="{48FDCE71-F437-4B62-BCD1-2CAA159A983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sldNum" idx="2"/>
          </p:nvPr>
        </p:nvSpPr>
        <p:spPr/>
        <p:txBody>
          <a:bodyPr/>
          <a:lstStyle/>
          <a:p>
            <a:fld id="{60DA5B7E-00D0-4F47-A5D7-A131DF95F5F5}"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sldNum" idx="2"/>
          </p:nvPr>
        </p:nvSpPr>
        <p:spPr/>
        <p:txBody>
          <a:bodyPr/>
          <a:lstStyle/>
          <a:p>
            <a:fld id="{B6AFAD47-1AF5-4914-8D07-89C32A6E99F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sldNum" idx="1"/>
          </p:nvPr>
        </p:nvSpPr>
        <p:spPr/>
        <p:txBody>
          <a:bodyPr/>
          <a:lstStyle/>
          <a:p>
            <a:fld id="{D7533FA5-8693-48DE-812D-E97E89CDA85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BCC3AE43-64D1-4C26-9FD0-EAB4AAC10D55}"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ldNum" idx="1"/>
          </p:nvPr>
        </p:nvSpPr>
        <p:spPr/>
        <p:txBody>
          <a:bodyPr/>
          <a:lstStyle/>
          <a:p>
            <a:fld id="{0620BB78-32DB-47BF-A512-EA546CCB37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595800"/>
            <a:ext cx="8520120" cy="90741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FEBCEB56-EA66-45E5-9898-07B369E9E335}"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0A92361F-9057-4621-8232-209052563571}"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39E99BD7-780D-4305-8CD3-029F40542AF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5CD46D1C-5E54-43B6-A89D-E286271C8417}"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Google Shape;10;p2"/>
          <p:cNvSpPr/>
          <p:nvPr/>
        </p:nvSpPr>
        <p:spPr>
          <a:xfrm>
            <a:off x="4278240" y="2751120"/>
            <a:ext cx="587160" cy="360"/>
          </a:xfrm>
          <a:custGeom>
            <a:avLst/>
            <a:gdLst/>
            <a:ahLst/>
            <a:cxnLst/>
            <a:rect l="l" t="t" r="r" b="b"/>
            <a:pathLst>
              <a:path w="21600" h="21600">
                <a:moveTo>
                  <a:pt x="0" y="0"/>
                </a:moveTo>
                <a:lnTo>
                  <a:pt x="21600" y="21600"/>
                </a:lnTo>
              </a:path>
            </a:pathLst>
          </a:custGeom>
          <a:noFill/>
          <a:ln w="76200">
            <a:solidFill>
              <a:srgbClr val="4285F4"/>
            </a:solidFill>
            <a:round/>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311760" y="595800"/>
            <a:ext cx="8520120" cy="1957320"/>
          </a:xfrm>
          <a:prstGeom prst="rect">
            <a:avLst/>
          </a:prstGeom>
          <a:noFill/>
          <a:ln w="0">
            <a:noFill/>
          </a:ln>
        </p:spPr>
        <p:txBody>
          <a:bodyPr tIns="91440" bIns="91440" anchor="b">
            <a:normAutofit/>
          </a:bodyPr>
          <a:lstStyle/>
          <a:p>
            <a:r>
              <a:rPr lang="en-IN" sz="5400" b="0" strike="noStrike" spc="-1">
                <a:solidFill>
                  <a:srgbClr val="000000"/>
                </a:solidFill>
                <a:latin typeface="Arial"/>
              </a:rPr>
              <a:t>Click to edit the title text format</a:t>
            </a: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666666"/>
                </a:solidFill>
                <a:latin typeface="Proxima Nova"/>
                <a:ea typeface="Proxima Nova"/>
              </a:defRPr>
            </a:lvl1pPr>
          </a:lstStyle>
          <a:p>
            <a:pPr algn="r">
              <a:lnSpc>
                <a:spcPct val="100000"/>
              </a:lnSpc>
              <a:buNone/>
              <a:tabLst>
                <a:tab pos="0" algn="l"/>
              </a:tabLst>
            </a:pPr>
            <a:fld id="{43378488-6A95-4F30-A7C8-B0BE1909BB59}" type="slidenum">
              <a:rPr lang="en" sz="1000" b="0" strike="noStrike" spc="-1">
                <a:solidFill>
                  <a:srgbClr val="666666"/>
                </a:solidFill>
                <a:latin typeface="Proxima Nova"/>
                <a:ea typeface="Proxima Nova"/>
              </a:rPr>
              <a:t>‹#›</a:t>
            </a:fld>
            <a:endParaRPr lang="en-IN" sz="1000" b="0" strike="noStrike" spc="-1">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lstStyle/>
          <a:p>
            <a:r>
              <a:rPr lang="en-IN" sz="3000" b="0" strike="noStrike" spc="-1">
                <a:solidFill>
                  <a:srgbClr val="000000"/>
                </a:solidFill>
                <a:latin typeface="Arial"/>
              </a:rPr>
              <a:t>Click to edit the title text format</a:t>
            </a:r>
          </a:p>
        </p:txBody>
      </p:sp>
      <p:sp>
        <p:nvSpPr>
          <p:cNvPr id="41"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2"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666666"/>
                </a:solidFill>
                <a:latin typeface="Proxima Nova"/>
                <a:ea typeface="Proxima Nova"/>
              </a:defRPr>
            </a:lvl1pPr>
          </a:lstStyle>
          <a:p>
            <a:pPr algn="r">
              <a:lnSpc>
                <a:spcPct val="100000"/>
              </a:lnSpc>
              <a:buNone/>
              <a:tabLst>
                <a:tab pos="0" algn="l"/>
              </a:tabLst>
            </a:pPr>
            <a:fld id="{140573E3-BD4A-4DBC-8DF7-4CD32C46F443}" type="slidenum">
              <a:rPr lang="en" sz="1000" b="0" strike="noStrike" spc="-1">
                <a:solidFill>
                  <a:srgbClr val="666666"/>
                </a:solidFill>
                <a:latin typeface="Proxima Nova"/>
                <a:ea typeface="Proxima Nova"/>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data.world/tommywilczek/walmart"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figure/LSTM-Autoencoder-for-Anomaly-Detection_fig2_336594630" TargetMode="External"/><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0"/>
            <a:ext cx="8640000" cy="2006280"/>
          </a:xfrm>
          <a:prstGeom prst="rect">
            <a:avLst/>
          </a:prstGeom>
          <a:noFill/>
          <a:ln w="0">
            <a:noFill/>
          </a:ln>
        </p:spPr>
        <p:txBody>
          <a:bodyPr tIns="91440" bIns="91440" anchor="b">
            <a:normAutofit/>
          </a:bodyPr>
          <a:lstStyle/>
          <a:p>
            <a:pPr algn="ctr">
              <a:lnSpc>
                <a:spcPct val="100000"/>
              </a:lnSpc>
              <a:buNone/>
              <a:tabLst>
                <a:tab pos="0" algn="l"/>
              </a:tabLst>
            </a:pPr>
            <a:r>
              <a:rPr lang="en" sz="4000" b="0" strike="noStrike" spc="-1">
                <a:solidFill>
                  <a:srgbClr val="FF5722"/>
                </a:solidFill>
                <a:latin typeface="Alfa Slab One"/>
                <a:ea typeface="Alfa Slab One"/>
              </a:rPr>
              <a:t>Sale Forcasting &amp; Anomaly Detection on Walmart Dataset</a:t>
            </a:r>
            <a:endParaRPr lang="en-IN" sz="4000" b="0" strike="noStrike" spc="-1">
              <a:solidFill>
                <a:srgbClr val="000000"/>
              </a:solidFill>
              <a:latin typeface="Arial"/>
            </a:endParaRPr>
          </a:p>
        </p:txBody>
      </p:sp>
      <p:pic>
        <p:nvPicPr>
          <p:cNvPr id="80" name="Picture 79"/>
          <p:cNvPicPr/>
          <p:nvPr/>
        </p:nvPicPr>
        <p:blipFill>
          <a:blip r:embed="rId2"/>
          <a:stretch/>
        </p:blipFill>
        <p:spPr>
          <a:xfrm>
            <a:off x="2160000" y="1980000"/>
            <a:ext cx="5040000" cy="2340000"/>
          </a:xfrm>
          <a:prstGeom prst="rect">
            <a:avLst/>
          </a:prstGeom>
          <a:ln w="0">
            <a:noFill/>
          </a:ln>
        </p:spPr>
      </p:pic>
      <p:sp>
        <p:nvSpPr>
          <p:cNvPr id="81" name="TextBox 80"/>
          <p:cNvSpPr txBox="1"/>
          <p:nvPr/>
        </p:nvSpPr>
        <p:spPr>
          <a:xfrm>
            <a:off x="6480000" y="4382280"/>
            <a:ext cx="2520000" cy="657720"/>
          </a:xfrm>
          <a:prstGeom prst="rect">
            <a:avLst/>
          </a:prstGeom>
          <a:noFill/>
          <a:ln w="0">
            <a:noFill/>
          </a:ln>
        </p:spPr>
        <p:txBody>
          <a:bodyPr lIns="90000" tIns="45000" rIns="90000" bIns="45000" anchor="t">
            <a:noAutofit/>
          </a:bodyPr>
          <a:lstStyle/>
          <a:p>
            <a:pPr algn="ctr">
              <a:buNone/>
            </a:pPr>
            <a:r>
              <a:rPr lang="en-IN" sz="1000" b="0" strike="noStrike" spc="-1">
                <a:latin typeface="Arial"/>
              </a:rPr>
              <a:t>Under the supervision of </a:t>
            </a:r>
          </a:p>
          <a:p>
            <a:pPr algn="ctr">
              <a:buNone/>
            </a:pPr>
            <a:r>
              <a:rPr lang="en-IN" sz="1000" b="0" strike="noStrike" spc="-1">
                <a:latin typeface="Arial"/>
              </a:rPr>
              <a:t>Dr. Soumitra Samanta</a:t>
            </a:r>
          </a:p>
          <a:p>
            <a:pPr algn="ctr">
              <a:buNone/>
            </a:pPr>
            <a:r>
              <a:rPr lang="en-IN" sz="1000" b="0" strike="noStrike" spc="-1">
                <a:latin typeface="Arial"/>
              </a:rPr>
              <a:t>Department of Computer Science</a:t>
            </a:r>
          </a:p>
          <a:p>
            <a:pPr algn="ctr">
              <a:buNone/>
            </a:pPr>
            <a:r>
              <a:rPr lang="en-IN" sz="1000" b="0" strike="noStrike" spc="-1">
                <a:latin typeface="Arial"/>
              </a:rPr>
              <a:t>RKMVERI, Belur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Google Shape;89;p18"/>
          <p:cNvPicPr/>
          <p:nvPr/>
        </p:nvPicPr>
        <p:blipFill>
          <a:blip r:embed="rId2"/>
          <a:stretch/>
        </p:blipFill>
        <p:spPr>
          <a:xfrm>
            <a:off x="1400760" y="137520"/>
            <a:ext cx="6495840" cy="4800240"/>
          </a:xfrm>
          <a:prstGeom prst="rect">
            <a:avLst/>
          </a:prstGeom>
          <a:ln w="0">
            <a:noFill/>
          </a:ln>
        </p:spPr>
      </p:pic>
      <p:sp>
        <p:nvSpPr>
          <p:cNvPr id="96" name="Google Shape;90;p18"/>
          <p:cNvSpPr/>
          <p:nvPr/>
        </p:nvSpPr>
        <p:spPr>
          <a:xfrm>
            <a:off x="340560" y="511200"/>
            <a:ext cx="1279440" cy="578520"/>
          </a:xfrm>
          <a:prstGeom prst="roundRect">
            <a:avLst>
              <a:gd name="adj" fmla="val 16667"/>
            </a:avLst>
          </a:prstGeom>
          <a:solidFill>
            <a:schemeClr val="lt2"/>
          </a:solidFill>
          <a:ln w="9525">
            <a:solidFill>
              <a:srgbClr val="666666"/>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buNone/>
              <a:tabLst>
                <a:tab pos="0" algn="l"/>
              </a:tabLst>
            </a:pPr>
            <a:r>
              <a:rPr lang="en" sz="1800" b="1" strike="noStrike" spc="-1">
                <a:solidFill>
                  <a:srgbClr val="FF5722"/>
                </a:solidFill>
                <a:latin typeface="Proxima Nova"/>
                <a:ea typeface="Proxima Nova"/>
              </a:rPr>
              <a:t>Outline</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dirty="0">
                <a:solidFill>
                  <a:srgbClr val="FF5722"/>
                </a:solidFill>
                <a:latin typeface="Alfa Slab One"/>
                <a:ea typeface="Alfa Slab One"/>
              </a:rPr>
              <a:t>Algorithms we’ve used to detect the anomalies </a:t>
            </a:r>
            <a:endParaRPr lang="en-IN" sz="3000" b="0" strike="noStrike" spc="-1" dirty="0">
              <a:solidFill>
                <a:srgbClr val="000000"/>
              </a:solidFill>
              <a:latin typeface="Arial"/>
            </a:endParaRPr>
          </a:p>
        </p:txBody>
      </p:sp>
      <p:sp>
        <p:nvSpPr>
          <p:cNvPr id="98"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DBSCAN</a:t>
            </a:r>
            <a:endParaRPr lang="en-IN" sz="1800" b="0" strike="noStrike" spc="-1">
              <a:solidFill>
                <a:srgbClr val="000000"/>
              </a:solidFill>
              <a:latin typeface="Arial"/>
            </a:endParaRPr>
          </a:p>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KNN Regressor</a:t>
            </a:r>
            <a:endParaRPr lang="en-IN" sz="1800" b="0" strike="noStrike" spc="-1">
              <a:solidFill>
                <a:srgbClr val="000000"/>
              </a:solidFill>
              <a:latin typeface="Arial"/>
            </a:endParaRPr>
          </a:p>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LSTM  </a:t>
            </a:r>
            <a:endParaRPr lang="en-IN" sz="1800" b="0" strike="noStrike" spc="-1">
              <a:solidFill>
                <a:srgbClr val="000000"/>
              </a:solidFill>
              <a:latin typeface="Arial"/>
            </a:endParaRPr>
          </a:p>
          <a:p>
            <a:pPr>
              <a:lnSpc>
                <a:spcPct val="115000"/>
              </a:lnSpc>
              <a:spcBef>
                <a:spcPts val="1199"/>
              </a:spcBef>
              <a:spcAft>
                <a:spcPts val="1199"/>
              </a:spcAft>
              <a:buNone/>
              <a:tabLst>
                <a:tab pos="0" algn="l"/>
              </a:tabLst>
            </a:pPr>
            <a:r>
              <a:rPr lang="en" sz="1800" b="0" strike="noStrike" spc="-1">
                <a:solidFill>
                  <a:srgbClr val="666666"/>
                </a:solidFill>
                <a:latin typeface="Proxima Nova"/>
                <a:ea typeface="Proxima Nova"/>
              </a:rPr>
              <a:t>  </a:t>
            </a:r>
            <a:r>
              <a:rPr lang="en" sz="1800" b="0" strike="noStrike" spc="-1">
                <a:solidFill>
                  <a:srgbClr val="212529"/>
                </a:solidFill>
                <a:latin typeface="Proxima Nova"/>
                <a:ea typeface="Proxima Nova"/>
              </a:rPr>
              <a:t>                                                          </a:t>
            </a:r>
            <a:endParaRPr lang="en-IN" sz="1800" b="0" strike="noStrike" spc="-1">
              <a:solidFill>
                <a:srgbClr val="000000"/>
              </a:solidFill>
              <a:latin typeface="Arial"/>
            </a:endParaRPr>
          </a:p>
        </p:txBody>
      </p:sp>
      <p:pic>
        <p:nvPicPr>
          <p:cNvPr id="99" name="Google Shape;97;p19"/>
          <p:cNvPicPr/>
          <p:nvPr/>
        </p:nvPicPr>
        <p:blipFill>
          <a:blip r:embed="rId2"/>
          <a:stretch/>
        </p:blipFill>
        <p:spPr>
          <a:xfrm>
            <a:off x="3812760" y="1186560"/>
            <a:ext cx="4676760" cy="27698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03400"/>
            <a:ext cx="8520120" cy="572400"/>
          </a:xfrm>
          <a:prstGeom prst="rect">
            <a:avLst/>
          </a:prstGeom>
          <a:noFill/>
          <a:ln w="0">
            <a:noFill/>
          </a:ln>
        </p:spPr>
        <p:txBody>
          <a:bodyPr tIns="91440" bIns="91440" anchor="t">
            <a:normAutofit fontScale="90000"/>
          </a:bodyPr>
          <a:lstStyle/>
          <a:p>
            <a:pPr algn="ctr">
              <a:lnSpc>
                <a:spcPct val="100000"/>
              </a:lnSpc>
              <a:buNone/>
              <a:tabLst>
                <a:tab pos="0" algn="l"/>
              </a:tabLst>
            </a:pPr>
            <a:r>
              <a:rPr lang="en" sz="3000" b="1" u="sng" spc="-1" dirty="0">
                <a:solidFill>
                  <a:srgbClr val="FF5722"/>
                </a:solidFill>
                <a:latin typeface="Proxima Nova"/>
              </a:rPr>
              <a:t>KNN Regressor</a:t>
            </a:r>
            <a:endParaRPr lang="en-IN" sz="3000" b="0" strike="noStrike" spc="-1" dirty="0">
              <a:solidFill>
                <a:srgbClr val="000000"/>
              </a:solidFill>
              <a:latin typeface="Arial"/>
            </a:endParaRPr>
          </a:p>
        </p:txBody>
      </p:sp>
      <p:sp>
        <p:nvSpPr>
          <p:cNvPr id="102" name="PlaceHolder 2"/>
          <p:cNvSpPr>
            <a:spLocks noGrp="1"/>
          </p:cNvSpPr>
          <p:nvPr>
            <p:ph/>
          </p:nvPr>
        </p:nvSpPr>
        <p:spPr>
          <a:xfrm>
            <a:off x="108000" y="1179720"/>
            <a:ext cx="2999520" cy="2063520"/>
          </a:xfrm>
          <a:prstGeom prst="rect">
            <a:avLst/>
          </a:prstGeom>
          <a:noFill/>
          <a:ln w="0">
            <a:noFill/>
          </a:ln>
        </p:spPr>
        <p:txBody>
          <a:bodyPr tIns="91440" bIns="91440" anchor="t">
            <a:normAutofit fontScale="90500" lnSpcReduction="10000"/>
          </a:bodyPr>
          <a:lstStyle/>
          <a:p>
            <a:pPr marL="457200" indent="-325800">
              <a:lnSpc>
                <a:spcPct val="115000"/>
              </a:lnSpc>
              <a:buClr>
                <a:srgbClr val="666666"/>
              </a:buClr>
              <a:buFont typeface="Proxima Nova"/>
              <a:buChar char="●"/>
            </a:pPr>
            <a:r>
              <a:rPr lang="en-IN" sz="1800" b="0" strike="noStrike" spc="-1" dirty="0">
                <a:solidFill>
                  <a:srgbClr val="000000"/>
                </a:solidFill>
                <a:latin typeface="Arial"/>
              </a:rPr>
              <a:t>Though KNN Regressor predicting the sales with a good accuracy but the threshold methods we are using to detect the anomalies is giving us some error.</a:t>
            </a:r>
          </a:p>
          <a:p>
            <a:pPr marL="457200" indent="-325800">
              <a:lnSpc>
                <a:spcPct val="115000"/>
              </a:lnSpc>
              <a:buClr>
                <a:srgbClr val="666666"/>
              </a:buClr>
              <a:buFont typeface="Proxima Nova"/>
              <a:buChar char="●"/>
            </a:pPr>
            <a:endParaRPr lang="en-IN" sz="1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FE59A78D-AD67-26BA-D93C-7253F5DAE88D}"/>
              </a:ext>
            </a:extLst>
          </p:cNvPr>
          <p:cNvPicPr>
            <a:picLocks noChangeAspect="1"/>
          </p:cNvPicPr>
          <p:nvPr/>
        </p:nvPicPr>
        <p:blipFill>
          <a:blip r:embed="rId2"/>
          <a:stretch>
            <a:fillRect/>
          </a:stretch>
        </p:blipFill>
        <p:spPr>
          <a:xfrm>
            <a:off x="3107521" y="775800"/>
            <a:ext cx="5724360" cy="3988357"/>
          </a:xfrm>
          <a:prstGeom prst="rect">
            <a:avLst/>
          </a:prstGeom>
        </p:spPr>
      </p:pic>
    </p:spTree>
    <p:extLst>
      <p:ext uri="{BB962C8B-B14F-4D97-AF65-F5344CB8AC3E}">
        <p14:creationId xmlns:p14="http://schemas.microsoft.com/office/powerpoint/2010/main" val="79747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03400"/>
            <a:ext cx="8520120" cy="572400"/>
          </a:xfrm>
          <a:prstGeom prst="rect">
            <a:avLst/>
          </a:prstGeom>
          <a:noFill/>
          <a:ln w="0">
            <a:noFill/>
          </a:ln>
        </p:spPr>
        <p:txBody>
          <a:bodyPr tIns="91440" bIns="91440" anchor="t">
            <a:normAutofit fontScale="90000"/>
          </a:bodyPr>
          <a:lstStyle/>
          <a:p>
            <a:pPr algn="ctr">
              <a:lnSpc>
                <a:spcPct val="100000"/>
              </a:lnSpc>
              <a:buNone/>
              <a:tabLst>
                <a:tab pos="0" algn="l"/>
              </a:tabLst>
            </a:pPr>
            <a:r>
              <a:rPr lang="en" sz="3000" b="1" u="sng" strike="noStrike" spc="-1">
                <a:solidFill>
                  <a:srgbClr val="FF5722"/>
                </a:solidFill>
                <a:uFillTx/>
                <a:latin typeface="Proxima Nova"/>
                <a:ea typeface="Proxima Nova"/>
              </a:rPr>
              <a:t>DBSCAN</a:t>
            </a:r>
            <a:endParaRPr lang="en-IN" sz="3000" b="0" strike="noStrike" spc="-1">
              <a:solidFill>
                <a:srgbClr val="000000"/>
              </a:solidFill>
              <a:latin typeface="Arial"/>
            </a:endParaRPr>
          </a:p>
        </p:txBody>
      </p:sp>
      <p:sp>
        <p:nvSpPr>
          <p:cNvPr id="102" name="PlaceHolder 2"/>
          <p:cNvSpPr>
            <a:spLocks noGrp="1"/>
          </p:cNvSpPr>
          <p:nvPr>
            <p:ph/>
          </p:nvPr>
        </p:nvSpPr>
        <p:spPr>
          <a:xfrm>
            <a:off x="108000" y="1179720"/>
            <a:ext cx="2999520" cy="2063520"/>
          </a:xfrm>
          <a:prstGeom prst="rect">
            <a:avLst/>
          </a:prstGeom>
          <a:noFill/>
          <a:ln w="0">
            <a:noFill/>
          </a:ln>
        </p:spPr>
        <p:txBody>
          <a:bodyPr tIns="91440" bIns="91440" anchor="t">
            <a:normAutofit fontScale="83000" lnSpcReduction="20000"/>
          </a:bodyPr>
          <a:lstStyle/>
          <a:p>
            <a:pPr marL="457200" indent="-325800">
              <a:lnSpc>
                <a:spcPct val="115000"/>
              </a:lnSpc>
              <a:buClr>
                <a:srgbClr val="666666"/>
              </a:buClr>
              <a:buFont typeface="Proxima Nova"/>
              <a:buChar char="●"/>
            </a:pPr>
            <a:r>
              <a:rPr lang="en" sz="1800" b="0" strike="noStrike" spc="-1" dirty="0">
                <a:solidFill>
                  <a:srgbClr val="666666"/>
                </a:solidFill>
                <a:latin typeface="Proxima Nova"/>
                <a:ea typeface="Proxima Nova"/>
              </a:rPr>
              <a:t>Depends on epsilon (radius of hypersphere) and minimum samples. </a:t>
            </a:r>
          </a:p>
          <a:p>
            <a:pPr marL="457200" indent="-325800">
              <a:lnSpc>
                <a:spcPct val="115000"/>
              </a:lnSpc>
              <a:buClr>
                <a:srgbClr val="666666"/>
              </a:buClr>
              <a:buFont typeface="Proxima Nova"/>
              <a:buChar char="●"/>
            </a:pPr>
            <a:endParaRPr lang="en-IN" sz="1800" b="0" strike="noStrike" spc="-1" dirty="0">
              <a:solidFill>
                <a:srgbClr val="000000"/>
              </a:solidFill>
              <a:latin typeface="Arial"/>
            </a:endParaRPr>
          </a:p>
          <a:p>
            <a:pPr marL="457200" indent="-325800">
              <a:lnSpc>
                <a:spcPct val="115000"/>
              </a:lnSpc>
              <a:buClr>
                <a:srgbClr val="666666"/>
              </a:buClr>
              <a:buFont typeface="Proxima Nova"/>
              <a:buChar char="●"/>
            </a:pPr>
            <a:r>
              <a:rPr lang="en" sz="1800" b="0" strike="noStrike" spc="-1" dirty="0">
                <a:solidFill>
                  <a:srgbClr val="666666"/>
                </a:solidFill>
                <a:latin typeface="Proxima Nova"/>
                <a:ea typeface="Proxima Nova"/>
              </a:rPr>
              <a:t>Based on these parameters, the algorithm determines whether certain values in the dataset are outliers or not.</a:t>
            </a:r>
            <a:endParaRPr lang="en-IN" sz="1800" b="0" strike="noStrike" spc="-1" dirty="0">
              <a:solidFill>
                <a:srgbClr val="000000"/>
              </a:solidFill>
              <a:latin typeface="Arial"/>
            </a:endParaRPr>
          </a:p>
        </p:txBody>
      </p:sp>
      <p:pic>
        <p:nvPicPr>
          <p:cNvPr id="103" name="Google Shape;105;p20"/>
          <p:cNvPicPr/>
          <p:nvPr/>
        </p:nvPicPr>
        <p:blipFill>
          <a:blip r:embed="rId2"/>
          <a:srcRect l="-3689" t="-4173" r="3689" b="4173"/>
          <a:stretch/>
        </p:blipFill>
        <p:spPr>
          <a:xfrm>
            <a:off x="2605680" y="776160"/>
            <a:ext cx="6507720" cy="2109960"/>
          </a:xfrm>
          <a:prstGeom prst="rect">
            <a:avLst/>
          </a:prstGeom>
          <a:ln w="0">
            <a:noFill/>
          </a:ln>
        </p:spPr>
      </p:pic>
      <p:pic>
        <p:nvPicPr>
          <p:cNvPr id="104" name="Google Shape;106;p20"/>
          <p:cNvPicPr/>
          <p:nvPr/>
        </p:nvPicPr>
        <p:blipFill>
          <a:blip r:embed="rId3"/>
          <a:stretch/>
        </p:blipFill>
        <p:spPr>
          <a:xfrm>
            <a:off x="2734920" y="2949840"/>
            <a:ext cx="6639120" cy="21099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6120" y="51480"/>
            <a:ext cx="8520120" cy="572400"/>
          </a:xfrm>
          <a:prstGeom prst="rect">
            <a:avLst/>
          </a:prstGeom>
          <a:noFill/>
          <a:ln w="0">
            <a:noFill/>
          </a:ln>
        </p:spPr>
        <p:txBody>
          <a:bodyPr tIns="91440" bIns="91440" anchor="t">
            <a:normAutofit fontScale="90000"/>
          </a:bodyPr>
          <a:lstStyle/>
          <a:p>
            <a:pPr algn="ctr">
              <a:lnSpc>
                <a:spcPct val="100000"/>
              </a:lnSpc>
              <a:buNone/>
              <a:tabLst>
                <a:tab pos="0" algn="l"/>
              </a:tabLst>
            </a:pPr>
            <a:r>
              <a:rPr lang="en" sz="3000" b="1" u="sng" strike="noStrike" spc="-1">
                <a:solidFill>
                  <a:srgbClr val="FF5722"/>
                </a:solidFill>
                <a:uFillTx/>
                <a:latin typeface="Proxima Nova"/>
                <a:ea typeface="Proxima Nova"/>
              </a:rPr>
              <a:t>LSTM AutoEncoder</a:t>
            </a:r>
            <a:endParaRPr lang="en-IN" sz="3000" b="0" strike="noStrike" spc="-1">
              <a:solidFill>
                <a:srgbClr val="000000"/>
              </a:solidFill>
              <a:latin typeface="Arial"/>
            </a:endParaRPr>
          </a:p>
        </p:txBody>
      </p:sp>
      <p:sp>
        <p:nvSpPr>
          <p:cNvPr id="106" name="PlaceHolder 2"/>
          <p:cNvSpPr>
            <a:spLocks noGrp="1"/>
          </p:cNvSpPr>
          <p:nvPr>
            <p:ph/>
          </p:nvPr>
        </p:nvSpPr>
        <p:spPr>
          <a:xfrm>
            <a:off x="122040" y="915120"/>
            <a:ext cx="2605320" cy="2560320"/>
          </a:xfrm>
          <a:prstGeom prst="rect">
            <a:avLst/>
          </a:prstGeom>
          <a:noFill/>
          <a:ln w="0">
            <a:noFill/>
          </a:ln>
        </p:spPr>
        <p:txBody>
          <a:bodyPr tIns="91440" bIns="91440" anchor="t">
            <a:normAutofit fontScale="92000"/>
          </a:bodyPr>
          <a:lstStyle/>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Unlike ARIMA or Prophet, this does not rely on specific assumptions about the data such as time series stationarity or the existence of a Date field.</a:t>
            </a:r>
            <a:endParaRPr lang="en-IN" sz="1800" b="0" strike="noStrike" spc="-1">
              <a:solidFill>
                <a:srgbClr val="000000"/>
              </a:solidFill>
              <a:latin typeface="Arial"/>
            </a:endParaRPr>
          </a:p>
        </p:txBody>
      </p:sp>
      <p:pic>
        <p:nvPicPr>
          <p:cNvPr id="107" name="Google Shape;113;p21"/>
          <p:cNvPicPr/>
          <p:nvPr/>
        </p:nvPicPr>
        <p:blipFill>
          <a:blip r:embed="rId2"/>
          <a:stretch/>
        </p:blipFill>
        <p:spPr>
          <a:xfrm>
            <a:off x="2870280" y="2912760"/>
            <a:ext cx="6402600" cy="2039400"/>
          </a:xfrm>
          <a:prstGeom prst="rect">
            <a:avLst/>
          </a:prstGeom>
          <a:ln w="0">
            <a:noFill/>
          </a:ln>
        </p:spPr>
      </p:pic>
      <p:pic>
        <p:nvPicPr>
          <p:cNvPr id="108" name="Google Shape;114;p21"/>
          <p:cNvPicPr/>
          <p:nvPr/>
        </p:nvPicPr>
        <p:blipFill>
          <a:blip r:embed="rId3"/>
          <a:stretch/>
        </p:blipFill>
        <p:spPr>
          <a:xfrm>
            <a:off x="2938320" y="591120"/>
            <a:ext cx="6334920" cy="210960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Threshold</a:t>
            </a:r>
            <a:endParaRPr lang="en-IN" sz="3000" b="0" strike="noStrike" spc="-1">
              <a:solidFill>
                <a:srgbClr val="000000"/>
              </a:solidFill>
              <a:latin typeface="Arial"/>
            </a:endParaRPr>
          </a:p>
        </p:txBody>
      </p:sp>
      <p:sp>
        <p:nvSpPr>
          <p:cNvPr id="110" name="PlaceHolder 2"/>
          <p:cNvSpPr>
            <a:spLocks noGrp="1"/>
          </p:cNvSpPr>
          <p:nvPr>
            <p:ph/>
          </p:nvPr>
        </p:nvSpPr>
        <p:spPr>
          <a:xfrm>
            <a:off x="-44280" y="2581920"/>
            <a:ext cx="3933720" cy="1254240"/>
          </a:xfrm>
          <a:prstGeom prst="rect">
            <a:avLst/>
          </a:prstGeom>
          <a:noFill/>
          <a:ln w="0">
            <a:noFill/>
          </a:ln>
        </p:spPr>
        <p:txBody>
          <a:bodyPr tIns="91440" bIns="91440" anchor="t">
            <a:normAutofit/>
          </a:bodyPr>
          <a:lstStyle/>
          <a:p>
            <a:pPr marL="457200" indent="-343080">
              <a:lnSpc>
                <a:spcPct val="115000"/>
              </a:lnSpc>
              <a:buClr>
                <a:srgbClr val="666666"/>
              </a:buClr>
              <a:buFont typeface="Proxima Nova"/>
              <a:buChar char="●"/>
            </a:pPr>
            <a:r>
              <a:rPr lang="en" sz="1800" b="0" i="1" strike="noStrike" spc="-1">
                <a:solidFill>
                  <a:srgbClr val="666666"/>
                </a:solidFill>
                <a:latin typeface="Proxima Nova"/>
                <a:ea typeface="Proxima Nova"/>
              </a:rPr>
              <a:t>MAD </a:t>
            </a:r>
            <a:r>
              <a:rPr lang="en" sz="1800" b="0" strike="noStrike" spc="-1">
                <a:solidFill>
                  <a:srgbClr val="666666"/>
                </a:solidFill>
                <a:latin typeface="Proxima Nova"/>
                <a:ea typeface="Proxima Nova"/>
              </a:rPr>
              <a:t>(Median absolute deviation) is a robust measure for detecting anomalies</a:t>
            </a:r>
            <a:endParaRPr lang="en-IN" sz="1800" b="0" strike="noStrike" spc="-1">
              <a:solidFill>
                <a:srgbClr val="000000"/>
              </a:solidFill>
              <a:latin typeface="Arial"/>
            </a:endParaRPr>
          </a:p>
        </p:txBody>
      </p:sp>
      <p:pic>
        <p:nvPicPr>
          <p:cNvPr id="111" name="Google Shape;121;p22"/>
          <p:cNvPicPr/>
          <p:nvPr/>
        </p:nvPicPr>
        <p:blipFill>
          <a:blip r:embed="rId2"/>
          <a:stretch/>
        </p:blipFill>
        <p:spPr>
          <a:xfrm>
            <a:off x="4317480" y="141480"/>
            <a:ext cx="4463280" cy="2510640"/>
          </a:xfrm>
          <a:prstGeom prst="rect">
            <a:avLst/>
          </a:prstGeom>
          <a:ln w="0">
            <a:noFill/>
          </a:ln>
        </p:spPr>
      </p:pic>
      <p:pic>
        <p:nvPicPr>
          <p:cNvPr id="112" name="Google Shape;122;p22"/>
          <p:cNvPicPr/>
          <p:nvPr/>
        </p:nvPicPr>
        <p:blipFill>
          <a:blip r:embed="rId3"/>
          <a:stretch/>
        </p:blipFill>
        <p:spPr>
          <a:xfrm>
            <a:off x="3889440" y="2502000"/>
            <a:ext cx="5254200" cy="2606400"/>
          </a:xfrm>
          <a:prstGeom prst="rect">
            <a:avLst/>
          </a:prstGeom>
          <a:ln w="0">
            <a:noFill/>
          </a:ln>
        </p:spPr>
      </p:pic>
      <p:pic>
        <p:nvPicPr>
          <p:cNvPr id="113" name="Google Shape;123;p22"/>
          <p:cNvPicPr/>
          <p:nvPr/>
        </p:nvPicPr>
        <p:blipFill>
          <a:blip r:embed="rId4"/>
          <a:stretch/>
        </p:blipFill>
        <p:spPr>
          <a:xfrm>
            <a:off x="311760" y="1247760"/>
            <a:ext cx="2934000" cy="690120"/>
          </a:xfrm>
          <a:prstGeom prst="rect">
            <a:avLst/>
          </a:prstGeom>
          <a:ln w="0">
            <a:noFill/>
          </a:ln>
        </p:spPr>
      </p:pic>
      <p:sp>
        <p:nvSpPr>
          <p:cNvPr id="114" name="Google Shape;124;p22"/>
          <p:cNvSpPr/>
          <p:nvPr/>
        </p:nvSpPr>
        <p:spPr>
          <a:xfrm>
            <a:off x="352080" y="1891800"/>
            <a:ext cx="2747520" cy="335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000" b="0" strike="noStrike" spc="-1">
                <a:solidFill>
                  <a:srgbClr val="000000"/>
                </a:solidFill>
                <a:latin typeface="Proxima Nova"/>
                <a:ea typeface="Proxima Nova"/>
              </a:rPr>
              <a:t>Where, k is a constant, we took k = 13</a:t>
            </a:r>
            <a:endParaRPr lang="en-IN" sz="1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Google Shape;129;p23"/>
          <p:cNvPicPr/>
          <p:nvPr/>
        </p:nvPicPr>
        <p:blipFill>
          <a:blip r:embed="rId2"/>
          <a:stretch/>
        </p:blipFill>
        <p:spPr>
          <a:xfrm>
            <a:off x="0" y="0"/>
            <a:ext cx="9143640" cy="2466720"/>
          </a:xfrm>
          <a:prstGeom prst="rect">
            <a:avLst/>
          </a:prstGeom>
          <a:ln w="0">
            <a:noFill/>
          </a:ln>
        </p:spPr>
      </p:pic>
      <p:pic>
        <p:nvPicPr>
          <p:cNvPr id="116" name="Google Shape;130;p23"/>
          <p:cNvPicPr/>
          <p:nvPr/>
        </p:nvPicPr>
        <p:blipFill>
          <a:blip r:embed="rId3"/>
          <a:stretch/>
        </p:blipFill>
        <p:spPr>
          <a:xfrm>
            <a:off x="0" y="2425320"/>
            <a:ext cx="9143640" cy="27176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Google Shape;141;p25"/>
          <p:cNvPicPr/>
          <p:nvPr/>
        </p:nvPicPr>
        <p:blipFill>
          <a:blip r:embed="rId2"/>
          <a:stretch/>
        </p:blipFill>
        <p:spPr>
          <a:xfrm>
            <a:off x="205408" y="83520"/>
            <a:ext cx="6840151" cy="2487600"/>
          </a:xfrm>
          <a:prstGeom prst="rect">
            <a:avLst/>
          </a:prstGeom>
          <a:ln w="0">
            <a:noFill/>
          </a:ln>
        </p:spPr>
      </p:pic>
      <p:pic>
        <p:nvPicPr>
          <p:cNvPr id="120" name="Google Shape;142;p25"/>
          <p:cNvPicPr/>
          <p:nvPr/>
        </p:nvPicPr>
        <p:blipFill>
          <a:blip r:embed="rId3"/>
          <a:stretch/>
        </p:blipFill>
        <p:spPr>
          <a:xfrm>
            <a:off x="59634" y="2765880"/>
            <a:ext cx="6986285" cy="2266560"/>
          </a:xfrm>
          <a:prstGeom prst="rect">
            <a:avLst/>
          </a:prstGeom>
          <a:ln w="0">
            <a:noFill/>
          </a:ln>
        </p:spPr>
      </p:pic>
      <p:pic>
        <p:nvPicPr>
          <p:cNvPr id="121" name="Google Shape;143;p25"/>
          <p:cNvPicPr/>
          <p:nvPr/>
        </p:nvPicPr>
        <p:blipFill>
          <a:blip r:embed="rId4"/>
          <a:stretch/>
        </p:blipFill>
        <p:spPr>
          <a:xfrm>
            <a:off x="7046280" y="2765879"/>
            <a:ext cx="2097360" cy="2294099"/>
          </a:xfrm>
          <a:prstGeom prst="rect">
            <a:avLst/>
          </a:prstGeom>
          <a:ln w="0">
            <a:noFill/>
          </a:ln>
        </p:spPr>
      </p:pic>
      <p:pic>
        <p:nvPicPr>
          <p:cNvPr id="122" name="Google Shape;144;p25"/>
          <p:cNvPicPr/>
          <p:nvPr/>
        </p:nvPicPr>
        <p:blipFill>
          <a:blip r:embed="rId5"/>
          <a:stretch/>
        </p:blipFill>
        <p:spPr>
          <a:xfrm>
            <a:off x="6976440" y="83519"/>
            <a:ext cx="2097360" cy="2487599"/>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378216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Comparison</a:t>
            </a:r>
            <a:endParaRPr lang="en-IN" sz="3000" b="0" strike="noStrike" spc="-1">
              <a:solidFill>
                <a:srgbClr val="000000"/>
              </a:solidFill>
              <a:latin typeface="Arial"/>
            </a:endParaRPr>
          </a:p>
        </p:txBody>
      </p:sp>
      <p:graphicFrame>
        <p:nvGraphicFramePr>
          <p:cNvPr id="126" name="Google Shape;152;p26"/>
          <p:cNvGraphicFramePr/>
          <p:nvPr>
            <p:extLst>
              <p:ext uri="{D42A27DB-BD31-4B8C-83A1-F6EECF244321}">
                <p14:modId xmlns:p14="http://schemas.microsoft.com/office/powerpoint/2010/main" val="1122706755"/>
              </p:ext>
            </p:extLst>
          </p:nvPr>
        </p:nvGraphicFramePr>
        <p:xfrm>
          <a:off x="2781161" y="1984590"/>
          <a:ext cx="3331080" cy="1174320"/>
        </p:xfrm>
        <a:graphic>
          <a:graphicData uri="http://schemas.openxmlformats.org/drawingml/2006/table">
            <a:tbl>
              <a:tblPr/>
              <a:tblGrid>
                <a:gridCol w="937800">
                  <a:extLst>
                    <a:ext uri="{9D8B030D-6E8A-4147-A177-3AD203B41FA5}">
                      <a16:colId xmlns:a16="http://schemas.microsoft.com/office/drawing/2014/main" val="20000"/>
                    </a:ext>
                  </a:extLst>
                </a:gridCol>
                <a:gridCol w="1179360">
                  <a:extLst>
                    <a:ext uri="{9D8B030D-6E8A-4147-A177-3AD203B41FA5}">
                      <a16:colId xmlns:a16="http://schemas.microsoft.com/office/drawing/2014/main" val="20001"/>
                    </a:ext>
                  </a:extLst>
                </a:gridCol>
                <a:gridCol w="1213920">
                  <a:extLst>
                    <a:ext uri="{9D8B030D-6E8A-4147-A177-3AD203B41FA5}">
                      <a16:colId xmlns:a16="http://schemas.microsoft.com/office/drawing/2014/main" val="20002"/>
                    </a:ext>
                  </a:extLst>
                </a:gridCol>
              </a:tblGrid>
              <a:tr h="396000">
                <a:tc>
                  <a:txBody>
                    <a:bodyPr/>
                    <a:lstStyle/>
                    <a:p>
                      <a:pPr>
                        <a:lnSpc>
                          <a:spcPct val="100000"/>
                        </a:lnSpc>
                        <a:buNone/>
                        <a:tabLst>
                          <a:tab pos="0" algn="l"/>
                        </a:tabLst>
                      </a:pPr>
                      <a:r>
                        <a:rPr lang="en" sz="1400" b="0" strike="noStrike" spc="-1">
                          <a:solidFill>
                            <a:srgbClr val="000000"/>
                          </a:solidFill>
                          <a:latin typeface="Arial"/>
                          <a:ea typeface="Arial"/>
                        </a:rPr>
                        <a:t>Model</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a:solidFill>
                            <a:srgbClr val="000000"/>
                          </a:solidFill>
                          <a:latin typeface="Arial"/>
                          <a:ea typeface="Arial"/>
                        </a:rPr>
                        <a:t>Store Wise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a:solidFill>
                            <a:srgbClr val="000000"/>
                          </a:solidFill>
                          <a:latin typeface="Arial"/>
                          <a:ea typeface="Arial"/>
                        </a:rPr>
                        <a:t>Whole Data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396000">
                <a:tc>
                  <a:txBody>
                    <a:bodyPr/>
                    <a:lstStyle/>
                    <a:p>
                      <a:pPr>
                        <a:lnSpc>
                          <a:spcPct val="100000"/>
                        </a:lnSpc>
                        <a:buNone/>
                        <a:tabLst>
                          <a:tab pos="0" algn="l"/>
                        </a:tabLst>
                      </a:pPr>
                      <a:r>
                        <a:rPr lang="en" sz="1400" b="0" strike="noStrike" spc="-1">
                          <a:solidFill>
                            <a:srgbClr val="000000"/>
                          </a:solidFill>
                          <a:latin typeface="Arial"/>
                          <a:ea typeface="Arial"/>
                        </a:rPr>
                        <a:t>DBSCAN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dirty="0">
                          <a:solidFill>
                            <a:srgbClr val="000000"/>
                          </a:solidFill>
                          <a:latin typeface="Arial"/>
                          <a:ea typeface="Arial"/>
                        </a:rPr>
                        <a:t>2257 </a:t>
                      </a:r>
                      <a:r>
                        <a:rPr lang="en" sz="900" b="0" strike="noStrike" spc="-1" dirty="0">
                          <a:solidFill>
                            <a:srgbClr val="000000"/>
                          </a:solidFill>
                          <a:latin typeface="Arial"/>
                          <a:ea typeface="Arial"/>
                        </a:rPr>
                        <a:t>(0.54%)</a:t>
                      </a:r>
                      <a:endParaRPr lang="en-IN" sz="9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a:solidFill>
                            <a:srgbClr val="000000"/>
                          </a:solidFill>
                          <a:latin typeface="Arial"/>
                          <a:ea typeface="Arial"/>
                        </a:rPr>
                        <a:t>2263 </a:t>
                      </a:r>
                      <a:r>
                        <a:rPr lang="en" sz="900" b="0" strike="noStrike" spc="-1">
                          <a:solidFill>
                            <a:srgbClr val="000000"/>
                          </a:solidFill>
                          <a:latin typeface="Arial"/>
                          <a:ea typeface="Arial"/>
                        </a:rPr>
                        <a:t>(0.54%)</a:t>
                      </a:r>
                      <a:endParaRPr lang="en-IN" sz="9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382320">
                <a:tc>
                  <a:txBody>
                    <a:bodyPr/>
                    <a:lstStyle/>
                    <a:p>
                      <a:pPr>
                        <a:lnSpc>
                          <a:spcPct val="100000"/>
                        </a:lnSpc>
                        <a:buNone/>
                        <a:tabLst>
                          <a:tab pos="0" algn="l"/>
                        </a:tabLst>
                      </a:pPr>
                      <a:r>
                        <a:rPr lang="en" sz="1400" b="0" strike="noStrike" spc="-1">
                          <a:solidFill>
                            <a:srgbClr val="000000"/>
                          </a:solidFill>
                          <a:latin typeface="Arial"/>
                          <a:ea typeface="Arial"/>
                        </a:rPr>
                        <a:t>LSTM</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a:solidFill>
                            <a:srgbClr val="000000"/>
                          </a:solidFill>
                          <a:latin typeface="Arial"/>
                          <a:ea typeface="Arial"/>
                        </a:rPr>
                        <a:t>2239 </a:t>
                      </a:r>
                      <a:r>
                        <a:rPr lang="en" sz="900" b="0" strike="noStrike" spc="-1">
                          <a:solidFill>
                            <a:srgbClr val="000000"/>
                          </a:solidFill>
                          <a:latin typeface="Arial"/>
                          <a:ea typeface="Arial"/>
                        </a:rPr>
                        <a:t>(0.53%)</a:t>
                      </a:r>
                      <a:endParaRPr lang="en-IN" sz="9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 sz="1400" b="0" strike="noStrike" spc="-1" dirty="0">
                          <a:solidFill>
                            <a:srgbClr val="000000"/>
                          </a:solidFill>
                          <a:latin typeface="Arial"/>
                          <a:ea typeface="Arial"/>
                        </a:rPr>
                        <a:t>2365 </a:t>
                      </a:r>
                      <a:r>
                        <a:rPr lang="en" sz="900" b="0" strike="noStrike" spc="-1" dirty="0">
                          <a:solidFill>
                            <a:srgbClr val="000000"/>
                          </a:solidFill>
                          <a:latin typeface="Arial"/>
                          <a:ea typeface="Arial"/>
                        </a:rPr>
                        <a:t>(0.56%)</a:t>
                      </a:r>
                      <a:endParaRPr lang="en-IN" sz="9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378216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dirty="0">
                <a:solidFill>
                  <a:srgbClr val="FF5722"/>
                </a:solidFill>
                <a:latin typeface="Alfa Slab One"/>
                <a:ea typeface="Alfa Slab One"/>
              </a:rPr>
              <a:t>Reference</a:t>
            </a:r>
            <a:endParaRPr lang="en-IN" sz="3000" b="0" strike="noStrike" spc="-1" dirty="0">
              <a:solidFill>
                <a:srgbClr val="000000"/>
              </a:solidFill>
              <a:latin typeface="Arial"/>
            </a:endParaRPr>
          </a:p>
        </p:txBody>
      </p:sp>
      <p:sp>
        <p:nvSpPr>
          <p:cNvPr id="3" name="TextBox 2">
            <a:extLst>
              <a:ext uri="{FF2B5EF4-FFF2-40B4-BE49-F238E27FC236}">
                <a16:creationId xmlns:a16="http://schemas.microsoft.com/office/drawing/2014/main" id="{71A54B11-73A5-C6EF-C1E0-63C6BB21C154}"/>
              </a:ext>
            </a:extLst>
          </p:cNvPr>
          <p:cNvSpPr txBox="1"/>
          <p:nvPr/>
        </p:nvSpPr>
        <p:spPr>
          <a:xfrm>
            <a:off x="934279" y="1086678"/>
            <a:ext cx="7043531" cy="2308324"/>
          </a:xfrm>
          <a:prstGeom prst="rect">
            <a:avLst/>
          </a:prstGeom>
          <a:noFill/>
        </p:spPr>
        <p:txBody>
          <a:bodyPr wrap="square" rtlCol="0">
            <a:spAutoFit/>
          </a:bodyPr>
          <a:lstStyle/>
          <a:p>
            <a:pPr marL="171450" indent="-171450">
              <a:buFont typeface="Wingdings" panose="05000000000000000000" pitchFamily="2" charset="2"/>
              <a:buChar char="q"/>
            </a:pPr>
            <a:r>
              <a:rPr lang="en-US" sz="1200" dirty="0" err="1"/>
              <a:t>Pasi</a:t>
            </a:r>
            <a:r>
              <a:rPr lang="en-US" sz="1200" dirty="0"/>
              <a:t> </a:t>
            </a:r>
            <a:r>
              <a:rPr lang="en-US" sz="1200" dirty="0" err="1"/>
              <a:t>Fr¨anti</a:t>
            </a:r>
            <a:r>
              <a:rPr lang="en-US" sz="1200" dirty="0"/>
              <a:t> Jiawei Yang, Susanto </a:t>
            </a:r>
            <a:r>
              <a:rPr lang="en-US" sz="1200" dirty="0" err="1"/>
              <a:t>Rahardja.Outlier</a:t>
            </a:r>
            <a:r>
              <a:rPr lang="en-US" sz="1200" dirty="0"/>
              <a:t> detection: how to threshold outlier scores?</a:t>
            </a:r>
          </a:p>
          <a:p>
            <a:r>
              <a:rPr lang="en-US" sz="1200" dirty="0"/>
              <a:t>(https://www.researchgate.net/publication/337883760_Outlier_detection_how_to_threshold_outlier_scores, 2016)</a:t>
            </a:r>
          </a:p>
          <a:p>
            <a:r>
              <a:rPr lang="en-US" sz="1200" dirty="0"/>
              <a:t> </a:t>
            </a:r>
          </a:p>
          <a:p>
            <a:r>
              <a:rPr lang="en-US" sz="1200" dirty="0"/>
              <a:t>       </a:t>
            </a:r>
          </a:p>
          <a:p>
            <a:pPr marL="171450" indent="-171450">
              <a:buFont typeface="Wingdings" panose="05000000000000000000" pitchFamily="2" charset="2"/>
              <a:buChar char="q"/>
            </a:pPr>
            <a:r>
              <a:rPr lang="en-US" sz="1200" dirty="0"/>
              <a:t>Gloria Wang Benjamin Smith, Kevin Cant. Anomaly detection with </a:t>
            </a:r>
            <a:r>
              <a:rPr lang="en-US" sz="1200" dirty="0" err="1"/>
              <a:t>sdae</a:t>
            </a:r>
            <a:r>
              <a:rPr lang="en-US" sz="1200" dirty="0"/>
              <a:t>. (https://arxiv.org/pdf/2004.04391.pdf, 2016)</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err="1"/>
              <a:t>Ihssan</a:t>
            </a:r>
            <a:r>
              <a:rPr lang="en-US" sz="1200" dirty="0"/>
              <a:t> </a:t>
            </a:r>
            <a:r>
              <a:rPr lang="en-US" sz="1200" dirty="0" err="1"/>
              <a:t>Tinawi</a:t>
            </a:r>
            <a:r>
              <a:rPr lang="en-US" sz="1200" dirty="0"/>
              <a:t>. Machine learning for time series anomaly detection.</a:t>
            </a:r>
          </a:p>
          <a:p>
            <a:r>
              <a:rPr lang="en-US" sz="1200" dirty="0"/>
              <a:t>    (https://hdl.handle.net/1721.1/123129, 2016.)</a:t>
            </a:r>
          </a:p>
          <a:p>
            <a:endParaRPr lang="en-US" sz="1200" dirty="0"/>
          </a:p>
          <a:p>
            <a:endParaRPr lang="en-IN" sz="1200" dirty="0"/>
          </a:p>
        </p:txBody>
      </p:sp>
    </p:spTree>
    <p:extLst>
      <p:ext uri="{BB962C8B-B14F-4D97-AF65-F5344CB8AC3E}">
        <p14:creationId xmlns:p14="http://schemas.microsoft.com/office/powerpoint/2010/main" val="308396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Introduction </a:t>
            </a:r>
            <a:endParaRPr lang="en-IN" sz="3000" b="0" strike="noStrike" spc="-1">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What is forecasting ?</a:t>
            </a:r>
            <a:endParaRPr lang="en-IN" sz="1800" b="0" strike="noStrike" spc="-1">
              <a:solidFill>
                <a:srgbClr val="000000"/>
              </a:solidFill>
              <a:latin typeface="Arial"/>
            </a:endParaRPr>
          </a:p>
          <a:p>
            <a:pPr marL="457200" indent="-343080">
              <a:lnSpc>
                <a:spcPct val="115000"/>
              </a:lnSpc>
              <a:buClr>
                <a:srgbClr val="666666"/>
              </a:buClr>
              <a:buFont typeface="Proxima Nova"/>
              <a:buChar char="●"/>
            </a:pPr>
            <a:r>
              <a:rPr lang="en" sz="1400" b="0" strike="noStrike" spc="-1">
                <a:solidFill>
                  <a:srgbClr val="666666"/>
                </a:solidFill>
                <a:latin typeface="Proxima Nova"/>
                <a:ea typeface="Proxima Nova"/>
              </a:rPr>
              <a:t>         A technique that takes historical data as inputs to estimate the future values or trends. </a:t>
            </a:r>
            <a:endParaRPr lang="en-IN" sz="1400" b="0" strike="noStrike" spc="-1">
              <a:solidFill>
                <a:srgbClr val="000000"/>
              </a:solidFill>
              <a:latin typeface="Arial"/>
            </a:endParaRPr>
          </a:p>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What is anomaly inside a data?</a:t>
            </a:r>
            <a:endParaRPr lang="en-IN" sz="1800" b="0" strike="noStrike" spc="-1">
              <a:solidFill>
                <a:srgbClr val="000000"/>
              </a:solidFill>
              <a:latin typeface="Arial"/>
            </a:endParaRPr>
          </a:p>
          <a:p>
            <a:pPr marL="914400" lvl="1" indent="-317520">
              <a:lnSpc>
                <a:spcPct val="115000"/>
              </a:lnSpc>
              <a:buClr>
                <a:srgbClr val="666666"/>
              </a:buClr>
              <a:buFont typeface="Proxima Nova"/>
              <a:buChar char="○"/>
            </a:pPr>
            <a:r>
              <a:rPr lang="en" sz="1400" b="0" strike="noStrike" spc="-1">
                <a:solidFill>
                  <a:srgbClr val="666666"/>
                </a:solidFill>
                <a:latin typeface="Proxima Nova"/>
                <a:ea typeface="Proxima Nova"/>
              </a:rPr>
              <a:t>Data points, events or observations that deviate from a datasets normal behaviour. </a:t>
            </a:r>
            <a:endParaRPr lang="en-IN" sz="1400" b="0" strike="noStrike" spc="-1">
              <a:solidFill>
                <a:srgbClr val="000000"/>
              </a:solidFill>
              <a:latin typeface="Arial"/>
            </a:endParaRPr>
          </a:p>
          <a:p>
            <a:pPr marL="457200" indent="-343080">
              <a:lnSpc>
                <a:spcPct val="115000"/>
              </a:lnSpc>
              <a:buClr>
                <a:srgbClr val="666666"/>
              </a:buClr>
              <a:buFont typeface="Proxima Nova"/>
              <a:buChar char="●"/>
            </a:pPr>
            <a:r>
              <a:rPr lang="en" sz="1800" b="0" strike="noStrike" spc="-1">
                <a:solidFill>
                  <a:srgbClr val="666666"/>
                </a:solidFill>
                <a:latin typeface="Proxima Nova"/>
                <a:ea typeface="Proxima Nova"/>
              </a:rPr>
              <a:t>Why is it important?</a:t>
            </a:r>
            <a:endParaRPr lang="en-IN" sz="1800" b="0" strike="noStrike" spc="-1">
              <a:solidFill>
                <a:srgbClr val="000000"/>
              </a:solidFill>
              <a:latin typeface="Arial"/>
            </a:endParaRPr>
          </a:p>
          <a:p>
            <a:pPr marL="914400" lvl="1" indent="-317520">
              <a:lnSpc>
                <a:spcPct val="115000"/>
              </a:lnSpc>
              <a:buClr>
                <a:srgbClr val="666666"/>
              </a:buClr>
              <a:buFont typeface="Proxima Nova"/>
              <a:buChar char="○"/>
            </a:pPr>
            <a:r>
              <a:rPr lang="en" sz="1400" b="0" strike="noStrike" spc="-1">
                <a:solidFill>
                  <a:srgbClr val="666666"/>
                </a:solidFill>
                <a:latin typeface="Proxima Nova"/>
                <a:ea typeface="Proxima Nova"/>
              </a:rPr>
              <a:t>An online retail business must predict which discounts, events or new products, may trigger boosts in sales which will increase demand on their web servers.</a:t>
            </a:r>
            <a:endParaRPr lang="en-IN" sz="1400" b="0" strike="noStrike" spc="-1">
              <a:solidFill>
                <a:srgbClr val="000000"/>
              </a:solidFill>
              <a:latin typeface="Arial"/>
            </a:endParaRPr>
          </a:p>
          <a:p>
            <a:pPr marL="914400" lvl="1" indent="-317520">
              <a:lnSpc>
                <a:spcPct val="115000"/>
              </a:lnSpc>
              <a:buClr>
                <a:srgbClr val="666666"/>
              </a:buClr>
              <a:buFont typeface="Proxima Nova"/>
              <a:buChar char="○"/>
            </a:pPr>
            <a:r>
              <a:rPr lang="en" sz="1400" b="0" strike="noStrike" spc="-1">
                <a:solidFill>
                  <a:srgbClr val="666666"/>
                </a:solidFill>
                <a:latin typeface="Proxima Nova"/>
                <a:ea typeface="Proxima Nova"/>
              </a:rPr>
              <a:t>IT security team must prevent hacking and needs to detect abnormal login patterns and user behaviors.</a:t>
            </a:r>
            <a:endParaRPr lang="en-IN" sz="1400" b="0" strike="noStrike" spc="-1">
              <a:solidFill>
                <a:srgbClr val="000000"/>
              </a:solidFill>
              <a:latin typeface="Arial"/>
            </a:endParaRPr>
          </a:p>
          <a:p>
            <a:pPr marL="914400" lvl="1" indent="-317520">
              <a:lnSpc>
                <a:spcPct val="115000"/>
              </a:lnSpc>
              <a:buClr>
                <a:srgbClr val="666666"/>
              </a:buClr>
              <a:buFont typeface="Proxima Nova"/>
              <a:buChar char="○"/>
            </a:pPr>
            <a:r>
              <a:rPr lang="en" sz="1400" b="0" strike="noStrike" spc="-1">
                <a:solidFill>
                  <a:srgbClr val="666666"/>
                </a:solidFill>
                <a:latin typeface="Proxima Nova"/>
                <a:ea typeface="Proxima Nova"/>
              </a:rPr>
              <a:t>Identifying abnormal Heartbeats ECG graphs</a:t>
            </a:r>
            <a:endParaRPr lang="en-IN" sz="1400" b="0" strike="noStrike" spc="-1">
              <a:solidFill>
                <a:srgbClr val="000000"/>
              </a:solidFill>
              <a:latin typeface="Arial"/>
            </a:endParaRPr>
          </a:p>
          <a:p>
            <a:pPr marL="457200">
              <a:lnSpc>
                <a:spcPct val="115000"/>
              </a:lnSpc>
              <a:spcBef>
                <a:spcPts val="1199"/>
              </a:spcBef>
              <a:spcAft>
                <a:spcPts val="1199"/>
              </a:spcAft>
              <a:buNone/>
              <a:tabLst>
                <a:tab pos="0" algn="l"/>
              </a:tabLst>
            </a:pPr>
            <a:endParaRPr lang="en-IN"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595800"/>
            <a:ext cx="8520120" cy="1957320"/>
          </a:xfrm>
          <a:prstGeom prst="rect">
            <a:avLst/>
          </a:prstGeom>
          <a:noFill/>
          <a:ln w="0">
            <a:noFill/>
          </a:ln>
        </p:spPr>
        <p:txBody>
          <a:bodyPr tIns="91440" bIns="91440" anchor="b">
            <a:normAutofit/>
          </a:bodyPr>
          <a:lstStyle/>
          <a:p>
            <a:pPr algn="ctr">
              <a:lnSpc>
                <a:spcPct val="100000"/>
              </a:lnSpc>
              <a:buNone/>
              <a:tabLst>
                <a:tab pos="0" algn="l"/>
              </a:tabLst>
            </a:pPr>
            <a:r>
              <a:rPr lang="en" sz="5400" b="0" strike="noStrike" spc="-1">
                <a:solidFill>
                  <a:srgbClr val="FF5722"/>
                </a:solidFill>
                <a:latin typeface="Alfa Slab One"/>
                <a:ea typeface="Alfa Slab One"/>
              </a:rPr>
              <a:t>Thank You </a:t>
            </a:r>
            <a:endParaRPr lang="en-IN" sz="5400" b="0" strike="noStrike" spc="-1">
              <a:solidFill>
                <a:srgbClr val="000000"/>
              </a:solidFill>
              <a:latin typeface="Arial"/>
            </a:endParaRPr>
          </a:p>
        </p:txBody>
      </p:sp>
      <p:sp>
        <p:nvSpPr>
          <p:cNvPr id="132" name="PlaceHolder 2"/>
          <p:cNvSpPr>
            <a:spLocks noGrp="1"/>
          </p:cNvSpPr>
          <p:nvPr>
            <p:ph type="subTitle"/>
          </p:nvPr>
        </p:nvSpPr>
        <p:spPr>
          <a:xfrm>
            <a:off x="311760" y="3165840"/>
            <a:ext cx="8520120" cy="733320"/>
          </a:xfrm>
          <a:prstGeom prst="rect">
            <a:avLst/>
          </a:prstGeom>
          <a:noFill/>
          <a:ln w="0">
            <a:noFill/>
          </a:ln>
        </p:spPr>
        <p:txBody>
          <a:bodyPr tIns="91440" bIns="91440" anchor="t">
            <a:normAutofit/>
          </a:bodyPr>
          <a:lstStyle/>
          <a:p>
            <a:pPr algn="ctr">
              <a:lnSpc>
                <a:spcPct val="100000"/>
              </a:lnSpc>
              <a:buNone/>
              <a:tabLst>
                <a:tab pos="0" algn="l"/>
              </a:tabLst>
            </a:pPr>
            <a:r>
              <a:rPr lang="en" sz="2400" b="0" strike="noStrike" spc="-1">
                <a:solidFill>
                  <a:srgbClr val="666666"/>
                </a:solidFill>
                <a:latin typeface="Proxima Nova"/>
                <a:ea typeface="Proxima Nova"/>
              </a:rPr>
              <a:t>The End</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Motivation</a:t>
            </a:r>
            <a:endParaRPr lang="en-IN" sz="3000" b="0" strike="noStrike" spc="-1">
              <a:solidFill>
                <a:srgbClr val="000000"/>
              </a:solidFill>
              <a:latin typeface="Arial"/>
            </a:endParaRPr>
          </a:p>
        </p:txBody>
      </p:sp>
      <p:sp>
        <p:nvSpPr>
          <p:cNvPr id="8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marL="457200" indent="-330120">
              <a:lnSpc>
                <a:spcPct val="150000"/>
              </a:lnSpc>
              <a:buClr>
                <a:srgbClr val="666666"/>
              </a:buClr>
              <a:buFont typeface="Proxima Nova"/>
              <a:buChar char="●"/>
            </a:pPr>
            <a:r>
              <a:rPr lang="en" sz="1600" b="0" strike="noStrike" spc="-1">
                <a:solidFill>
                  <a:srgbClr val="666666"/>
                </a:solidFill>
                <a:highlight>
                  <a:srgbClr val="FFFFFF"/>
                </a:highlight>
                <a:latin typeface="Proxima Nova"/>
                <a:ea typeface="Proxima Nova"/>
              </a:rPr>
              <a:t>The reason to select time dependent data is, they are one of the most occurring real world data. Again in real life situation most of the datas are not labeled as anomaly or non-anomaly . So considering the real life situation I choose the dataset.</a:t>
            </a:r>
            <a:endParaRPr lang="en-IN" sz="1600" b="0" strike="noStrike" spc="-1">
              <a:solidFill>
                <a:srgbClr val="000000"/>
              </a:solidFill>
              <a:latin typeface="Arial"/>
            </a:endParaRPr>
          </a:p>
          <a:p>
            <a:pPr marL="457200" indent="-330120">
              <a:lnSpc>
                <a:spcPct val="150000"/>
              </a:lnSpc>
              <a:buClr>
                <a:srgbClr val="666666"/>
              </a:buClr>
              <a:buFont typeface="Proxima Nova"/>
              <a:buChar char="●"/>
            </a:pPr>
            <a:endParaRPr lang="en-IN" sz="1600" b="0" strike="noStrike" spc="-1">
              <a:solidFill>
                <a:srgbClr val="000000"/>
              </a:solidFill>
              <a:latin typeface="Arial"/>
            </a:endParaRPr>
          </a:p>
          <a:p>
            <a:pPr marL="457200" indent="-330120">
              <a:lnSpc>
                <a:spcPct val="150000"/>
              </a:lnSpc>
              <a:buClr>
                <a:srgbClr val="666666"/>
              </a:buClr>
              <a:buFont typeface="Proxima Nova"/>
              <a:buChar char="●"/>
            </a:pPr>
            <a:r>
              <a:rPr lang="en" sz="1600" b="0" strike="noStrike" spc="-1">
                <a:solidFill>
                  <a:srgbClr val="666666"/>
                </a:solidFill>
                <a:highlight>
                  <a:srgbClr val="FFFFFF"/>
                </a:highlight>
                <a:latin typeface="Proxima Nova"/>
                <a:ea typeface="Proxima Nova"/>
              </a:rPr>
              <a:t>The Main Objective of forecasting is to predict sales of store in a week. </a:t>
            </a:r>
            <a:endParaRPr lang="en-IN" sz="1600" b="0" strike="noStrike" spc="-1">
              <a:solidFill>
                <a:srgbClr val="000000"/>
              </a:solidFill>
              <a:latin typeface="Arial"/>
            </a:endParaRPr>
          </a:p>
          <a:p>
            <a:pPr marL="457200" indent="-330120">
              <a:lnSpc>
                <a:spcPct val="150000"/>
              </a:lnSpc>
              <a:buClr>
                <a:srgbClr val="666666"/>
              </a:buClr>
              <a:buFont typeface="Proxima Nova"/>
              <a:buChar char="●"/>
            </a:pPr>
            <a:endParaRPr lang="en-IN" sz="1600" b="0" strike="noStrike" spc="-1">
              <a:solidFill>
                <a:srgbClr val="000000"/>
              </a:solidFill>
              <a:latin typeface="Arial"/>
            </a:endParaRPr>
          </a:p>
          <a:p>
            <a:pPr marL="457200" indent="-330120">
              <a:lnSpc>
                <a:spcPct val="150000"/>
              </a:lnSpc>
              <a:buClr>
                <a:srgbClr val="666666"/>
              </a:buClr>
              <a:buFont typeface="Proxima Nova"/>
              <a:buChar char="●"/>
            </a:pPr>
            <a:r>
              <a:rPr lang="en" sz="1600" b="0" strike="noStrike" spc="-1">
                <a:solidFill>
                  <a:srgbClr val="666666"/>
                </a:solidFill>
                <a:highlight>
                  <a:srgbClr val="FFFFFF"/>
                </a:highlight>
                <a:latin typeface="Proxima Nova"/>
                <a:ea typeface="Proxima Nova"/>
              </a:rPr>
              <a:t>The objective of Unsupervised Anomaly Detection is to detect previously unseen rare objects or events without any prior knowledge.  </a:t>
            </a:r>
            <a:endParaRPr lang="en-IN" sz="1600" b="0" strike="noStrike" spc="-1">
              <a:solidFill>
                <a:srgbClr val="000000"/>
              </a:solidFill>
              <a:latin typeface="Arial"/>
            </a:endParaRPr>
          </a:p>
          <a:p>
            <a:pPr marL="457200" indent="-330120">
              <a:lnSpc>
                <a:spcPct val="150000"/>
              </a:lnSpc>
              <a:buClr>
                <a:srgbClr val="666666"/>
              </a:buClr>
              <a:buFont typeface="Proxima Nova"/>
              <a:buChar char="●"/>
            </a:pPr>
            <a:endParaRPr lang="en-IN" sz="1600" b="0" strike="noStrike" spc="-1">
              <a:solidFill>
                <a:srgbClr val="000000"/>
              </a:solidFill>
              <a:latin typeface="Arial"/>
            </a:endParaRPr>
          </a:p>
          <a:p>
            <a:pPr marL="457200" indent="-330120">
              <a:lnSpc>
                <a:spcPct val="150000"/>
              </a:lnSpc>
              <a:buClr>
                <a:srgbClr val="666666"/>
              </a:buClr>
              <a:buFont typeface="Proxima Nova"/>
              <a:buChar char="●"/>
            </a:pPr>
            <a:endParaRPr lang="en-IN" sz="1600" b="0" strike="noStrike" spc="-1">
              <a:solidFill>
                <a:srgbClr val="000000"/>
              </a:solidFill>
              <a:latin typeface="Arial"/>
            </a:endParaRPr>
          </a:p>
          <a:p>
            <a:pPr marL="457200">
              <a:lnSpc>
                <a:spcPct val="150000"/>
              </a:lnSpc>
              <a:spcBef>
                <a:spcPts val="1199"/>
              </a:spcBef>
              <a:spcAft>
                <a:spcPts val="1199"/>
              </a:spcAft>
              <a:buNone/>
              <a:tabLst>
                <a:tab pos="0" algn="l"/>
              </a:tabLst>
            </a:pPr>
            <a:endParaRPr lang="en-IN" sz="2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A bit about the data set</a:t>
            </a:r>
            <a:endParaRPr lang="en-IN" sz="3000" b="0" strike="noStrike" spc="-1">
              <a:solidFill>
                <a:srgbClr val="000000"/>
              </a:solidFill>
              <a:latin typeface="Arial"/>
            </a:endParaRPr>
          </a:p>
        </p:txBody>
      </p:sp>
      <p:sp>
        <p:nvSpPr>
          <p:cNvPr id="87"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457200" indent="-334440">
              <a:lnSpc>
                <a:spcPct val="115000"/>
              </a:lnSpc>
              <a:buClr>
                <a:srgbClr val="666666"/>
              </a:buClr>
              <a:buFont typeface="Average"/>
              <a:buChar char="●"/>
            </a:pPr>
            <a:r>
              <a:rPr lang="en" sz="1800" b="0" strike="noStrike" spc="-1">
                <a:solidFill>
                  <a:srgbClr val="4D5156"/>
                </a:solidFill>
                <a:highlight>
                  <a:srgbClr val="FFFFFF"/>
                </a:highlight>
                <a:latin typeface="Average"/>
                <a:ea typeface="Average"/>
              </a:rPr>
              <a:t> An American multinational retail corporation that operates a chain of hypermarkets, discount department stores, and grocery stores from the United States.</a:t>
            </a:r>
            <a:endParaRPr lang="en-IN" sz="1800" b="0" strike="noStrike" spc="-1">
              <a:solidFill>
                <a:srgbClr val="000000"/>
              </a:solidFill>
              <a:latin typeface="Arial"/>
            </a:endParaRPr>
          </a:p>
          <a:p>
            <a:pPr marL="457200" indent="-334440">
              <a:lnSpc>
                <a:spcPct val="115000"/>
              </a:lnSpc>
              <a:buClr>
                <a:srgbClr val="666666"/>
              </a:buClr>
              <a:buFont typeface="Average"/>
              <a:buChar char="●"/>
            </a:pPr>
            <a:endParaRPr lang="en-IN" sz="1800" b="0" strike="noStrike" spc="-1">
              <a:solidFill>
                <a:srgbClr val="000000"/>
              </a:solidFill>
              <a:latin typeface="Arial"/>
            </a:endParaRPr>
          </a:p>
          <a:p>
            <a:pPr marL="457200" indent="-334440">
              <a:lnSpc>
                <a:spcPct val="115000"/>
              </a:lnSpc>
              <a:buClr>
                <a:srgbClr val="666666"/>
              </a:buClr>
              <a:buFont typeface="Proxima Nova"/>
              <a:buChar char="●"/>
            </a:pPr>
            <a:r>
              <a:rPr lang="en" sz="1800" b="0" strike="noStrike" spc="-1">
                <a:solidFill>
                  <a:srgbClr val="666666"/>
                </a:solidFill>
                <a:latin typeface="Average"/>
                <a:ea typeface="Average"/>
              </a:rPr>
              <a:t>I took ‘Walmart’ dataset from </a:t>
            </a:r>
            <a:r>
              <a:rPr lang="en" sz="1800" b="0" u="sng" strike="noStrike" spc="-1">
                <a:solidFill>
                  <a:srgbClr val="1C3AA9"/>
                </a:solidFill>
                <a:uFillTx/>
                <a:latin typeface="Average"/>
                <a:ea typeface="Average"/>
                <a:hlinkClick r:id="rId2"/>
              </a:rPr>
              <a:t>data.world</a:t>
            </a:r>
            <a:r>
              <a:rPr lang="en" sz="1800" b="0" strike="noStrike" spc="-1">
                <a:solidFill>
                  <a:srgbClr val="666666"/>
                </a:solidFill>
                <a:latin typeface="Average"/>
                <a:ea typeface="Average"/>
              </a:rPr>
              <a:t>.</a:t>
            </a:r>
            <a:endParaRPr lang="en-IN" sz="1800" b="0" strike="noStrike" spc="-1">
              <a:solidFill>
                <a:srgbClr val="000000"/>
              </a:solidFill>
              <a:latin typeface="Arial"/>
            </a:endParaRPr>
          </a:p>
          <a:p>
            <a:pPr marL="457200" indent="-334440">
              <a:lnSpc>
                <a:spcPct val="115000"/>
              </a:lnSpc>
              <a:buClr>
                <a:srgbClr val="666666"/>
              </a:buClr>
              <a:buFont typeface="Proxima Nova"/>
              <a:buChar char="●"/>
            </a:pPr>
            <a:endParaRPr lang="en-IN" sz="1800" b="0" strike="noStrike" spc="-1">
              <a:solidFill>
                <a:srgbClr val="000000"/>
              </a:solidFill>
              <a:latin typeface="Arial"/>
            </a:endParaRPr>
          </a:p>
          <a:p>
            <a:pPr marL="457200" indent="-334440">
              <a:lnSpc>
                <a:spcPct val="115000"/>
              </a:lnSpc>
              <a:buClr>
                <a:srgbClr val="666666"/>
              </a:buClr>
              <a:buFont typeface="Proxima Nova"/>
              <a:buChar char="●"/>
            </a:pPr>
            <a:r>
              <a:rPr lang="en" sz="1800" b="0" strike="noStrike" spc="-1">
                <a:solidFill>
                  <a:srgbClr val="666666"/>
                </a:solidFill>
                <a:latin typeface="Average"/>
                <a:ea typeface="Average"/>
              </a:rPr>
              <a:t>It contains historical sales data for 45 Walmart stores located in different regions.</a:t>
            </a:r>
            <a:endParaRPr lang="en-IN" sz="1800" b="0" strike="noStrike" spc="-1">
              <a:solidFill>
                <a:srgbClr val="000000"/>
              </a:solidFill>
              <a:latin typeface="Arial"/>
            </a:endParaRPr>
          </a:p>
          <a:p>
            <a:pPr marL="457200" indent="-334440">
              <a:lnSpc>
                <a:spcPct val="115000"/>
              </a:lnSpc>
              <a:buClr>
                <a:srgbClr val="666666"/>
              </a:buClr>
              <a:buFont typeface="Proxima Nova"/>
              <a:buChar char="●"/>
            </a:pPr>
            <a:endParaRPr lang="en-IN" sz="1800" b="0" strike="noStrike" spc="-1">
              <a:solidFill>
                <a:srgbClr val="000000"/>
              </a:solidFill>
              <a:latin typeface="Arial"/>
            </a:endParaRPr>
          </a:p>
          <a:p>
            <a:pPr marL="457200" indent="-334440">
              <a:lnSpc>
                <a:spcPct val="115000"/>
              </a:lnSpc>
              <a:buClr>
                <a:srgbClr val="666666"/>
              </a:buClr>
              <a:buFont typeface="Average"/>
              <a:buChar char="●"/>
            </a:pPr>
            <a:r>
              <a:rPr lang="en" sz="1800" b="0" strike="noStrike" spc="-1">
                <a:solidFill>
                  <a:srgbClr val="666666"/>
                </a:solidFill>
                <a:latin typeface="Average"/>
                <a:ea typeface="Average"/>
              </a:rPr>
              <a:t>Each store contains a number of departments (uniquely 81)</a:t>
            </a:r>
            <a:endParaRPr lang="en-IN" sz="1800" b="0" strike="noStrike" spc="-1">
              <a:solidFill>
                <a:srgbClr val="000000"/>
              </a:solidFill>
              <a:latin typeface="Arial"/>
            </a:endParaRPr>
          </a:p>
          <a:p>
            <a:pPr marL="457200" indent="-334440">
              <a:lnSpc>
                <a:spcPct val="115000"/>
              </a:lnSpc>
              <a:buClr>
                <a:srgbClr val="666666"/>
              </a:buClr>
              <a:buFont typeface="Average"/>
              <a:buChar char="●"/>
            </a:pPr>
            <a:endParaRPr lang="en-IN" sz="1800" b="0" strike="noStrike" spc="-1">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a:solidFill>
                  <a:srgbClr val="FF5722"/>
                </a:solidFill>
                <a:latin typeface="Alfa Slab One"/>
                <a:ea typeface="Alfa Slab One"/>
              </a:rPr>
              <a:t>Forecasting</a:t>
            </a:r>
            <a:endParaRPr lang="en-IN" sz="3000" b="0" strike="noStrike" spc="-1">
              <a:solidFill>
                <a:srgbClr val="000000"/>
              </a:solidFill>
              <a:latin typeface="Arial"/>
            </a:endParaRPr>
          </a:p>
        </p:txBody>
      </p:sp>
      <p:sp>
        <p:nvSpPr>
          <p:cNvPr id="89"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In the first phase I do some data manupulations and do some feature engineering. After the data set has been ready I have implemented some machine learning algorithms.</a:t>
            </a: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I have started with random forest regressor and get the accuracy near about 76%.</a:t>
            </a: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Then I have implemented more treditional Machine Learning Regression techniques.</a:t>
            </a: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Their accuracies as follows:</a:t>
            </a:r>
            <a:endParaRPr lang="en-IN" sz="1800" b="0" strike="noStrike" spc="-1" dirty="0">
              <a:solidFill>
                <a:srgbClr val="000000"/>
              </a:solidFill>
              <a:latin typeface="Arial"/>
            </a:endParaRPr>
          </a:p>
          <a:p>
            <a:pPr marL="457200" indent="-334440">
              <a:lnSpc>
                <a:spcPct val="115000"/>
              </a:lnSpc>
              <a:buClr>
                <a:srgbClr val="666666"/>
              </a:buClr>
              <a:buFont typeface="Proxima Nova"/>
              <a:buChar char="●"/>
            </a:pPr>
            <a:endParaRPr lang="en-IN" sz="1800" b="0" strike="noStrike" spc="-1" dirty="0">
              <a:solidFill>
                <a:srgbClr val="000000"/>
              </a:solidFill>
              <a:latin typeface="Arial"/>
            </a:endParaRP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dirty="0">
                <a:solidFill>
                  <a:srgbClr val="FF5722"/>
                </a:solidFill>
                <a:latin typeface="Alfa Slab One"/>
                <a:ea typeface="Alfa Slab One"/>
              </a:rPr>
              <a:t>R2 score of Several Regressors:</a:t>
            </a:r>
            <a:endParaRPr lang="en-IN" sz="3000" b="0" strike="noStrike" spc="-1" dirty="0">
              <a:solidFill>
                <a:srgbClr val="000000"/>
              </a:solidFill>
              <a:latin typeface="Arial"/>
            </a:endParaRPr>
          </a:p>
        </p:txBody>
      </p:sp>
      <p:sp>
        <p:nvSpPr>
          <p:cNvPr id="91"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457200" indent="-334440">
              <a:lnSpc>
                <a:spcPct val="115000"/>
              </a:lnSpc>
              <a:buClr>
                <a:srgbClr val="666666"/>
              </a:buClr>
              <a:buFont typeface="Average"/>
              <a:buChar char="●"/>
            </a:pPr>
            <a:endParaRPr lang="en-IN" sz="1800" b="0" strike="noStrike" spc="-1">
              <a:solidFill>
                <a:srgbClr val="000000"/>
              </a:solidFill>
              <a:latin typeface="Arial"/>
            </a:endParaRPr>
          </a:p>
          <a:p>
            <a:pPr marL="457200" indent="-334440">
              <a:lnSpc>
                <a:spcPct val="115000"/>
              </a:lnSpc>
              <a:buClr>
                <a:srgbClr val="666666"/>
              </a:buClr>
              <a:buFont typeface="Average"/>
              <a:buChar char="●"/>
            </a:pPr>
            <a:endParaRPr lang="en-IN" sz="1800" b="0" strike="noStrike" spc="-1">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a:solidFill>
                <a:srgbClr val="000000"/>
              </a:solidFill>
              <a:latin typeface="Arial"/>
            </a:endParaRPr>
          </a:p>
        </p:txBody>
      </p:sp>
      <p:pic>
        <p:nvPicPr>
          <p:cNvPr id="92" name="Picture 91"/>
          <p:cNvPicPr/>
          <p:nvPr/>
        </p:nvPicPr>
        <p:blipFill>
          <a:blip r:embed="rId2"/>
          <a:stretch/>
        </p:blipFill>
        <p:spPr>
          <a:xfrm>
            <a:off x="1118658" y="992160"/>
            <a:ext cx="6415200" cy="3576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gn="l"/>
            <a:r>
              <a:rPr lang="en" sz="3000" b="0" strike="noStrike" spc="-1" dirty="0">
                <a:solidFill>
                  <a:srgbClr val="FF5722"/>
                </a:solidFill>
                <a:latin typeface="Alfa Slab One"/>
                <a:ea typeface="Alfa Slab One"/>
              </a:rPr>
              <a:t>Time Series Forecasting of the data:</a:t>
            </a:r>
            <a:endParaRPr lang="en-IN" sz="1200" b="0" i="0" dirty="0">
              <a:solidFill>
                <a:srgbClr val="000000"/>
              </a:solidFill>
              <a:effectLst/>
              <a:latin typeface="Inter"/>
            </a:endParaRPr>
          </a:p>
        </p:txBody>
      </p:sp>
      <p:sp>
        <p:nvSpPr>
          <p:cNvPr id="94"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First I have done a time series decomposition of the average sale of the dataset to see its various components. </a:t>
            </a:r>
          </a:p>
          <a:p>
            <a:pPr marL="457200" indent="-334440">
              <a:lnSpc>
                <a:spcPct val="115000"/>
              </a:lnSpc>
              <a:buClr>
                <a:srgbClr val="666666"/>
              </a:buClr>
              <a:buFont typeface="Average"/>
              <a:buChar char="●"/>
            </a:pPr>
            <a:r>
              <a:rPr lang="en" sz="1800" b="0" strike="noStrike" spc="-1" dirty="0">
                <a:solidFill>
                  <a:srgbClr val="4D5156"/>
                </a:solidFill>
                <a:highlight>
                  <a:srgbClr val="FFFFFF"/>
                </a:highlight>
                <a:latin typeface="Average"/>
                <a:ea typeface="Average"/>
              </a:rPr>
              <a:t> </a:t>
            </a:r>
            <a:r>
              <a:rPr lang="en-IN" sz="1800" b="0" strike="noStrike" spc="-1" dirty="0">
                <a:solidFill>
                  <a:schemeClr val="tx1">
                    <a:lumMod val="65000"/>
                    <a:lumOff val="35000"/>
                  </a:schemeClr>
                </a:solidFill>
                <a:latin typeface="Average"/>
              </a:rPr>
              <a:t>Then I make </a:t>
            </a:r>
            <a:r>
              <a:rPr lang="en-IN" sz="1800" spc="-1" dirty="0">
                <a:solidFill>
                  <a:schemeClr val="tx1">
                    <a:lumMod val="65000"/>
                    <a:lumOff val="35000"/>
                  </a:schemeClr>
                </a:solidFill>
                <a:latin typeface="Average"/>
              </a:rPr>
              <a:t>it stationary</a:t>
            </a:r>
          </a:p>
          <a:p>
            <a:pPr marL="122760">
              <a:lnSpc>
                <a:spcPct val="115000"/>
              </a:lnSpc>
              <a:buClr>
                <a:srgbClr val="666666"/>
              </a:buClr>
            </a:pPr>
            <a:r>
              <a:rPr lang="en-IN" sz="1800" spc="-1" dirty="0">
                <a:solidFill>
                  <a:schemeClr val="tx1">
                    <a:lumMod val="65000"/>
                    <a:lumOff val="35000"/>
                  </a:schemeClr>
                </a:solidFill>
                <a:latin typeface="Average"/>
              </a:rPr>
              <a:t>       by differencing methods.</a:t>
            </a:r>
            <a:endParaRPr lang="en" sz="1800" b="0" strike="noStrike" spc="-1" dirty="0">
              <a:solidFill>
                <a:schemeClr val="tx1">
                  <a:lumMod val="65000"/>
                  <a:lumOff val="35000"/>
                </a:schemeClr>
              </a:solidFill>
              <a:highlight>
                <a:srgbClr val="FFFFFF"/>
              </a:highlight>
              <a:latin typeface="Average"/>
              <a:ea typeface="Average"/>
            </a:endParaRPr>
          </a:p>
          <a:p>
            <a:pPr marL="457200" indent="-334440">
              <a:lnSpc>
                <a:spcPct val="115000"/>
              </a:lnSpc>
              <a:buClr>
                <a:srgbClr val="666666"/>
              </a:buClr>
              <a:buFont typeface="Average"/>
              <a:buChar char="●"/>
            </a:pPr>
            <a:r>
              <a:rPr lang="en-IN" sz="1800" spc="-1" dirty="0">
                <a:solidFill>
                  <a:srgbClr val="4D5156"/>
                </a:solidFill>
                <a:highlight>
                  <a:srgbClr val="FFFFFF"/>
                </a:highlight>
                <a:latin typeface="Average"/>
                <a:ea typeface="Average"/>
              </a:rPr>
              <a:t>Finally fitted the data into an</a:t>
            </a:r>
          </a:p>
          <a:p>
            <a:pPr marL="122760">
              <a:lnSpc>
                <a:spcPct val="115000"/>
              </a:lnSpc>
              <a:buClr>
                <a:srgbClr val="666666"/>
              </a:buClr>
            </a:pPr>
            <a:r>
              <a:rPr lang="en-IN" sz="1800" spc="-1" dirty="0">
                <a:solidFill>
                  <a:srgbClr val="4D5156"/>
                </a:solidFill>
                <a:highlight>
                  <a:srgbClr val="FFFFFF"/>
                </a:highlight>
                <a:latin typeface="Average"/>
                <a:ea typeface="Average"/>
              </a:rPr>
              <a:t>       ARIMA model.</a:t>
            </a:r>
          </a:p>
          <a:p>
            <a:pPr marL="457200" indent="-334440">
              <a:lnSpc>
                <a:spcPct val="115000"/>
              </a:lnSpc>
              <a:buClr>
                <a:srgbClr val="666666"/>
              </a:buClr>
              <a:buFont typeface="Average"/>
              <a:buChar char="●"/>
            </a:pPr>
            <a:r>
              <a:rPr lang="en-IN" sz="1800" spc="-1" dirty="0">
                <a:solidFill>
                  <a:srgbClr val="4D5156"/>
                </a:solidFill>
                <a:highlight>
                  <a:srgbClr val="FFFFFF"/>
                </a:highlight>
                <a:latin typeface="Average"/>
                <a:ea typeface="Average"/>
              </a:rPr>
              <a:t>The best model turns out</a:t>
            </a:r>
          </a:p>
          <a:p>
            <a:pPr marL="122760">
              <a:lnSpc>
                <a:spcPct val="115000"/>
              </a:lnSpc>
              <a:buClr>
                <a:srgbClr val="666666"/>
              </a:buClr>
            </a:pPr>
            <a:r>
              <a:rPr lang="en-IN" sz="1800" spc="-1" dirty="0">
                <a:solidFill>
                  <a:srgbClr val="4D5156"/>
                </a:solidFill>
                <a:highlight>
                  <a:srgbClr val="FFFFFF"/>
                </a:highlight>
                <a:latin typeface="Average"/>
                <a:ea typeface="Average"/>
              </a:rPr>
              <a:t>       ARIMA(3,0,2).</a:t>
            </a:r>
          </a:p>
          <a:p>
            <a:pPr marL="122760">
              <a:lnSpc>
                <a:spcPct val="115000"/>
              </a:lnSpc>
              <a:buClr>
                <a:srgbClr val="666666"/>
              </a:buClr>
            </a:pPr>
            <a:r>
              <a:rPr lang="en-IN" sz="1800" spc="-1" dirty="0">
                <a:solidFill>
                  <a:srgbClr val="4D5156"/>
                </a:solidFill>
                <a:highlight>
                  <a:srgbClr val="FFFFFF"/>
                </a:highlight>
                <a:latin typeface="Average"/>
                <a:ea typeface="Average"/>
              </a:rPr>
              <a:t>      </a:t>
            </a:r>
            <a:endParaRPr lang="en" sz="1800" spc="-1" dirty="0">
              <a:solidFill>
                <a:srgbClr val="4D5156"/>
              </a:solidFill>
              <a:highlight>
                <a:srgbClr val="FFFFFF"/>
              </a:highlight>
              <a:latin typeface="Average"/>
              <a:ea typeface="Average"/>
            </a:endParaRPr>
          </a:p>
          <a:p>
            <a:pPr marL="122760">
              <a:lnSpc>
                <a:spcPct val="115000"/>
              </a:lnSpc>
              <a:buClr>
                <a:srgbClr val="666666"/>
              </a:buClr>
            </a:pPr>
            <a:endParaRPr lang="en" sz="1800" b="0" strike="noStrike" spc="-1" dirty="0">
              <a:solidFill>
                <a:srgbClr val="4D5156"/>
              </a:solidFill>
              <a:highlight>
                <a:srgbClr val="FFFFFF"/>
              </a:highlight>
              <a:latin typeface="Average"/>
              <a:ea typeface="Average"/>
            </a:endParaRPr>
          </a:p>
          <a:p>
            <a:pPr marL="457200" indent="-334440">
              <a:lnSpc>
                <a:spcPct val="115000"/>
              </a:lnSpc>
              <a:buClr>
                <a:srgbClr val="666666"/>
              </a:buClr>
              <a:buFont typeface="Average"/>
              <a:buChar char="●"/>
            </a:pPr>
            <a:endParaRPr lang="en" sz="1800" b="0" strike="noStrike" spc="-1" dirty="0">
              <a:solidFill>
                <a:srgbClr val="4D5156"/>
              </a:solidFill>
              <a:highlight>
                <a:srgbClr val="FFFFFF"/>
              </a:highlight>
              <a:latin typeface="Average"/>
              <a:ea typeface="Average"/>
            </a:endParaRPr>
          </a:p>
          <a:p>
            <a:pPr marL="122760">
              <a:lnSpc>
                <a:spcPct val="115000"/>
              </a:lnSpc>
              <a:buClr>
                <a:srgbClr val="666666"/>
              </a:buClr>
            </a:pPr>
            <a:endParaRPr lang="en-IN" sz="1800" b="0" strike="noStrike" spc="-1" dirty="0">
              <a:solidFill>
                <a:srgbClr val="000000"/>
              </a:solidFill>
              <a:latin typeface="Average"/>
            </a:endParaRP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F08B2058-0985-3E6F-D0D3-D8FFA794BB31}"/>
              </a:ext>
            </a:extLst>
          </p:cNvPr>
          <p:cNvPicPr>
            <a:picLocks noChangeAspect="1"/>
          </p:cNvPicPr>
          <p:nvPr/>
        </p:nvPicPr>
        <p:blipFill>
          <a:blip r:embed="rId2"/>
          <a:stretch>
            <a:fillRect/>
          </a:stretch>
        </p:blipFill>
        <p:spPr>
          <a:xfrm>
            <a:off x="3737113" y="1875567"/>
            <a:ext cx="5184215" cy="3100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gn="l"/>
            <a:r>
              <a:rPr lang="en" sz="3000" b="0" strike="noStrike" spc="-1" dirty="0">
                <a:solidFill>
                  <a:srgbClr val="FF5722"/>
                </a:solidFill>
                <a:latin typeface="Alfa Slab One"/>
                <a:ea typeface="Alfa Slab One"/>
              </a:rPr>
              <a:t>Time Series Forecasting Results:</a:t>
            </a:r>
            <a:endParaRPr lang="en-IN" sz="1200" b="0" i="0" dirty="0">
              <a:solidFill>
                <a:srgbClr val="000000"/>
              </a:solidFill>
              <a:effectLst/>
              <a:latin typeface="Inter"/>
            </a:endParaRPr>
          </a:p>
        </p:txBody>
      </p:sp>
      <p:sp>
        <p:nvSpPr>
          <p:cNvPr id="94"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122760">
              <a:lnSpc>
                <a:spcPct val="115000"/>
              </a:lnSpc>
              <a:buClr>
                <a:srgbClr val="666666"/>
              </a:buClr>
            </a:pPr>
            <a:r>
              <a:rPr lang="en-IN" sz="1800" spc="-1" dirty="0">
                <a:solidFill>
                  <a:srgbClr val="4D5156"/>
                </a:solidFill>
                <a:highlight>
                  <a:srgbClr val="FFFFFF"/>
                </a:highlight>
                <a:latin typeface="Average"/>
                <a:ea typeface="Average"/>
              </a:rPr>
              <a:t>      </a:t>
            </a:r>
            <a:endParaRPr lang="en" sz="1800" spc="-1" dirty="0">
              <a:solidFill>
                <a:srgbClr val="4D5156"/>
              </a:solidFill>
              <a:highlight>
                <a:srgbClr val="FFFFFF"/>
              </a:highlight>
              <a:latin typeface="Average"/>
              <a:ea typeface="Average"/>
            </a:endParaRPr>
          </a:p>
          <a:p>
            <a:pPr marL="122760">
              <a:lnSpc>
                <a:spcPct val="115000"/>
              </a:lnSpc>
              <a:buClr>
                <a:srgbClr val="666666"/>
              </a:buClr>
            </a:pPr>
            <a:endParaRPr lang="en" sz="1800" b="0" strike="noStrike" spc="-1" dirty="0">
              <a:solidFill>
                <a:srgbClr val="4D5156"/>
              </a:solidFill>
              <a:highlight>
                <a:srgbClr val="FFFFFF"/>
              </a:highlight>
              <a:latin typeface="Average"/>
              <a:ea typeface="Average"/>
            </a:endParaRPr>
          </a:p>
          <a:p>
            <a:pPr marL="457200" indent="-334440">
              <a:lnSpc>
                <a:spcPct val="115000"/>
              </a:lnSpc>
              <a:buClr>
                <a:srgbClr val="666666"/>
              </a:buClr>
              <a:buFont typeface="Average"/>
              <a:buChar char="●"/>
            </a:pPr>
            <a:endParaRPr lang="en" sz="1800" b="0" strike="noStrike" spc="-1" dirty="0">
              <a:solidFill>
                <a:srgbClr val="4D5156"/>
              </a:solidFill>
              <a:highlight>
                <a:srgbClr val="FFFFFF"/>
              </a:highlight>
              <a:latin typeface="Average"/>
              <a:ea typeface="Average"/>
            </a:endParaRPr>
          </a:p>
          <a:p>
            <a:pPr marL="122760">
              <a:lnSpc>
                <a:spcPct val="115000"/>
              </a:lnSpc>
              <a:buClr>
                <a:srgbClr val="666666"/>
              </a:buClr>
            </a:pPr>
            <a:endParaRPr lang="en-IN" sz="1800" b="0" strike="noStrike" spc="-1" dirty="0">
              <a:solidFill>
                <a:srgbClr val="000000"/>
              </a:solidFill>
              <a:latin typeface="Average"/>
            </a:endParaRP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EF6A52EB-3C57-CACF-5303-95C47BDB9ABD}"/>
              </a:ext>
            </a:extLst>
          </p:cNvPr>
          <p:cNvPicPr>
            <a:picLocks noChangeAspect="1"/>
          </p:cNvPicPr>
          <p:nvPr/>
        </p:nvPicPr>
        <p:blipFill rotWithShape="1">
          <a:blip r:embed="rId2"/>
          <a:srcRect l="3174"/>
          <a:stretch/>
        </p:blipFill>
        <p:spPr>
          <a:xfrm>
            <a:off x="954157" y="2855843"/>
            <a:ext cx="6689834" cy="2038752"/>
          </a:xfrm>
          <a:prstGeom prst="rect">
            <a:avLst/>
          </a:prstGeom>
        </p:spPr>
      </p:pic>
      <p:pic>
        <p:nvPicPr>
          <p:cNvPr id="6" name="Picture 5">
            <a:extLst>
              <a:ext uri="{FF2B5EF4-FFF2-40B4-BE49-F238E27FC236}">
                <a16:creationId xmlns:a16="http://schemas.microsoft.com/office/drawing/2014/main" id="{1E8CC07F-22EC-9700-B406-98FBF9FBECE6}"/>
              </a:ext>
            </a:extLst>
          </p:cNvPr>
          <p:cNvPicPr>
            <a:picLocks noChangeAspect="1"/>
          </p:cNvPicPr>
          <p:nvPr/>
        </p:nvPicPr>
        <p:blipFill rotWithShape="1">
          <a:blip r:embed="rId3"/>
          <a:srcRect l="2915" t="4371" r="3919" b="6294"/>
          <a:stretch/>
        </p:blipFill>
        <p:spPr>
          <a:xfrm>
            <a:off x="954157" y="947240"/>
            <a:ext cx="6592956" cy="1908603"/>
          </a:xfrm>
          <a:prstGeom prst="rect">
            <a:avLst/>
          </a:prstGeom>
        </p:spPr>
      </p:pic>
    </p:spTree>
    <p:extLst>
      <p:ext uri="{BB962C8B-B14F-4D97-AF65-F5344CB8AC3E}">
        <p14:creationId xmlns:p14="http://schemas.microsoft.com/office/powerpoint/2010/main" val="104268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67640" y="438120"/>
            <a:ext cx="8520120" cy="572400"/>
          </a:xfrm>
          <a:prstGeom prst="rect">
            <a:avLst/>
          </a:prstGeom>
          <a:noFill/>
          <a:ln w="0">
            <a:noFill/>
          </a:ln>
        </p:spPr>
        <p:txBody>
          <a:bodyPr tIns="91440" bIns="91440" anchor="t">
            <a:normAutofit fontScale="90000"/>
          </a:bodyPr>
          <a:lstStyle/>
          <a:p>
            <a:pPr algn="l"/>
            <a:r>
              <a:rPr lang="en" sz="3000" b="0" strike="noStrike" spc="-1" dirty="0">
                <a:solidFill>
                  <a:srgbClr val="FF5722"/>
                </a:solidFill>
                <a:latin typeface="Alfa Slab One"/>
                <a:ea typeface="Alfa Slab One"/>
              </a:rPr>
              <a:t>Anomaly Detection:</a:t>
            </a:r>
            <a:endParaRPr lang="en-IN" sz="1200" b="0" i="0" dirty="0">
              <a:solidFill>
                <a:srgbClr val="000000"/>
              </a:solidFill>
              <a:effectLst/>
              <a:latin typeface="Inter"/>
            </a:endParaRPr>
          </a:p>
        </p:txBody>
      </p:sp>
      <p:sp>
        <p:nvSpPr>
          <p:cNvPr id="94" name="PlaceHolder 2"/>
          <p:cNvSpPr>
            <a:spLocks noGrp="1"/>
          </p:cNvSpPr>
          <p:nvPr>
            <p:ph/>
          </p:nvPr>
        </p:nvSpPr>
        <p:spPr>
          <a:xfrm>
            <a:off x="311760" y="1152360"/>
            <a:ext cx="8276760" cy="3416040"/>
          </a:xfrm>
          <a:prstGeom prst="rect">
            <a:avLst/>
          </a:prstGeom>
          <a:noFill/>
          <a:ln w="0">
            <a:noFill/>
          </a:ln>
        </p:spPr>
        <p:txBody>
          <a:bodyPr tIns="91440" bIns="91440" anchor="t">
            <a:normAutofit/>
          </a:bodyPr>
          <a:lstStyle/>
          <a:p>
            <a:pPr marL="122760">
              <a:lnSpc>
                <a:spcPct val="115000"/>
              </a:lnSpc>
              <a:buClr>
                <a:srgbClr val="666666"/>
              </a:buClr>
            </a:pPr>
            <a:r>
              <a:rPr lang="en-IN" sz="1800" spc="-1" dirty="0">
                <a:solidFill>
                  <a:srgbClr val="4D5156"/>
                </a:solidFill>
                <a:highlight>
                  <a:srgbClr val="FFFFFF"/>
                </a:highlight>
                <a:latin typeface="Average"/>
                <a:ea typeface="Average"/>
              </a:rPr>
              <a:t>      </a:t>
            </a:r>
            <a:endParaRPr lang="en" sz="1800" spc="-1" dirty="0">
              <a:solidFill>
                <a:srgbClr val="4D5156"/>
              </a:solidFill>
              <a:highlight>
                <a:srgbClr val="FFFFFF"/>
              </a:highlight>
              <a:latin typeface="Average"/>
              <a:ea typeface="Average"/>
            </a:endParaRPr>
          </a:p>
          <a:p>
            <a:pPr marL="122760">
              <a:lnSpc>
                <a:spcPct val="115000"/>
              </a:lnSpc>
              <a:buClr>
                <a:srgbClr val="666666"/>
              </a:buClr>
            </a:pPr>
            <a:endParaRPr lang="en" sz="1800" b="0" strike="noStrike" spc="-1" dirty="0">
              <a:solidFill>
                <a:srgbClr val="4D5156"/>
              </a:solidFill>
              <a:highlight>
                <a:srgbClr val="FFFFFF"/>
              </a:highlight>
              <a:latin typeface="Average"/>
              <a:ea typeface="Average"/>
            </a:endParaRPr>
          </a:p>
          <a:p>
            <a:pPr marL="457200" indent="-334440">
              <a:lnSpc>
                <a:spcPct val="115000"/>
              </a:lnSpc>
              <a:buClr>
                <a:srgbClr val="666666"/>
              </a:buClr>
              <a:buFont typeface="Average"/>
              <a:buChar char="●"/>
            </a:pPr>
            <a:endParaRPr lang="en" sz="1800" b="0" strike="noStrike" spc="-1" dirty="0">
              <a:solidFill>
                <a:srgbClr val="4D5156"/>
              </a:solidFill>
              <a:highlight>
                <a:srgbClr val="FFFFFF"/>
              </a:highlight>
              <a:latin typeface="Average"/>
              <a:ea typeface="Average"/>
            </a:endParaRPr>
          </a:p>
          <a:p>
            <a:pPr marL="122760">
              <a:lnSpc>
                <a:spcPct val="115000"/>
              </a:lnSpc>
              <a:buClr>
                <a:srgbClr val="666666"/>
              </a:buClr>
            </a:pPr>
            <a:endParaRPr lang="en-IN" sz="1800" b="0" strike="noStrike" spc="-1" dirty="0">
              <a:solidFill>
                <a:srgbClr val="000000"/>
              </a:solidFill>
              <a:latin typeface="Average"/>
            </a:endParaRPr>
          </a:p>
          <a:p>
            <a:pPr marL="457200" indent="-334440">
              <a:lnSpc>
                <a:spcPct val="115000"/>
              </a:lnSpc>
              <a:buClr>
                <a:srgbClr val="666666"/>
              </a:buClr>
              <a:buFont typeface="Average"/>
              <a:buChar char="●"/>
            </a:pPr>
            <a:endParaRPr lang="en-IN" sz="1800" b="0" strike="noStrike" spc="-1" dirty="0">
              <a:solidFill>
                <a:srgbClr val="000000"/>
              </a:solidFill>
              <a:latin typeface="Arial"/>
            </a:endParaRPr>
          </a:p>
          <a:p>
            <a:pPr marL="457200">
              <a:lnSpc>
                <a:spcPct val="150000"/>
              </a:lnSpc>
              <a:spcBef>
                <a:spcPts val="1199"/>
              </a:spcBef>
              <a:spcAft>
                <a:spcPts val="1199"/>
              </a:spcAft>
              <a:buNone/>
              <a:tabLst>
                <a:tab pos="0" algn="l"/>
              </a:tabLst>
            </a:pPr>
            <a:endParaRPr lang="en-IN" sz="1800" b="0" strike="noStrike" spc="-1" dirty="0">
              <a:solidFill>
                <a:srgbClr val="000000"/>
              </a:solidFill>
              <a:latin typeface="Arial"/>
            </a:endParaRPr>
          </a:p>
        </p:txBody>
      </p:sp>
      <p:sp>
        <p:nvSpPr>
          <p:cNvPr id="2" name="TextBox 1">
            <a:extLst>
              <a:ext uri="{FF2B5EF4-FFF2-40B4-BE49-F238E27FC236}">
                <a16:creationId xmlns:a16="http://schemas.microsoft.com/office/drawing/2014/main" id="{DD7310BA-8948-17D1-E9EC-C344E53CF832}"/>
              </a:ext>
            </a:extLst>
          </p:cNvPr>
          <p:cNvSpPr txBox="1"/>
          <p:nvPr/>
        </p:nvSpPr>
        <p:spPr>
          <a:xfrm>
            <a:off x="708996" y="1039718"/>
            <a:ext cx="3942517" cy="375487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tx1">
                    <a:lumMod val="65000"/>
                    <a:lumOff val="35000"/>
                  </a:schemeClr>
                </a:solidFill>
                <a:latin typeface="Average"/>
              </a:rPr>
              <a:t>Algorithms I have implemented to detect anomalies:</a:t>
            </a:r>
          </a:p>
          <a:p>
            <a:pPr marL="285750" indent="-285750">
              <a:buFont typeface="Wingdings" panose="05000000000000000000" pitchFamily="2" charset="2"/>
              <a:buChar char="Ø"/>
            </a:pPr>
            <a:endParaRPr lang="en-IN" sz="1600" dirty="0">
              <a:solidFill>
                <a:schemeClr val="tx1">
                  <a:lumMod val="65000"/>
                  <a:lumOff val="35000"/>
                </a:schemeClr>
              </a:solidFill>
              <a:latin typeface="Average"/>
            </a:endParaRPr>
          </a:p>
          <a:p>
            <a:pPr marL="285750" indent="-285750">
              <a:buFont typeface="Courier New" panose="02070309020205020404" pitchFamily="49" charset="0"/>
              <a:buChar char="o"/>
            </a:pPr>
            <a:r>
              <a:rPr lang="en-IN" sz="1400" dirty="0">
                <a:solidFill>
                  <a:schemeClr val="tx1">
                    <a:lumMod val="65000"/>
                    <a:lumOff val="35000"/>
                  </a:schemeClr>
                </a:solidFill>
                <a:latin typeface="Average"/>
              </a:rPr>
              <a:t>KNN Regressor </a:t>
            </a:r>
          </a:p>
          <a:p>
            <a:pPr marL="285750" indent="-285750">
              <a:buFont typeface="Courier New" panose="02070309020205020404" pitchFamily="49" charset="0"/>
              <a:buChar char="o"/>
            </a:pPr>
            <a:r>
              <a:rPr lang="en-IN" sz="1400" dirty="0">
                <a:solidFill>
                  <a:schemeClr val="tx1">
                    <a:lumMod val="65000"/>
                    <a:lumOff val="35000"/>
                  </a:schemeClr>
                </a:solidFill>
                <a:latin typeface="Average"/>
              </a:rPr>
              <a:t>DBSCAN</a:t>
            </a:r>
          </a:p>
          <a:p>
            <a:pPr marL="285750" indent="-285750">
              <a:buFont typeface="Courier New" panose="02070309020205020404" pitchFamily="49" charset="0"/>
              <a:buChar char="o"/>
            </a:pPr>
            <a:r>
              <a:rPr lang="en-IN" sz="1400" dirty="0">
                <a:solidFill>
                  <a:schemeClr val="tx1">
                    <a:lumMod val="65000"/>
                    <a:lumOff val="35000"/>
                  </a:schemeClr>
                </a:solidFill>
                <a:latin typeface="Average"/>
              </a:rPr>
              <a:t>LSTM with Auto-Encoders</a:t>
            </a:r>
          </a:p>
          <a:p>
            <a:pPr marL="285750" indent="-285750">
              <a:buFont typeface="Courier New" panose="02070309020205020404" pitchFamily="49" charset="0"/>
              <a:buChar char="o"/>
            </a:pPr>
            <a:endParaRPr lang="en-IN" sz="1600" dirty="0">
              <a:solidFill>
                <a:schemeClr val="tx1">
                  <a:lumMod val="65000"/>
                  <a:lumOff val="35000"/>
                </a:schemeClr>
              </a:solidFill>
              <a:latin typeface="Average"/>
            </a:endParaRPr>
          </a:p>
          <a:p>
            <a:pPr marL="285750" indent="-285750">
              <a:buFont typeface="Courier New" panose="02070309020205020404" pitchFamily="49" charset="0"/>
              <a:buChar char="o"/>
            </a:pPr>
            <a:endParaRPr lang="en-IN" sz="1600" dirty="0">
              <a:solidFill>
                <a:schemeClr val="tx1">
                  <a:lumMod val="65000"/>
                  <a:lumOff val="35000"/>
                </a:schemeClr>
              </a:solidFill>
              <a:latin typeface="Average"/>
            </a:endParaRPr>
          </a:p>
          <a:p>
            <a:endParaRPr lang="en-IN" sz="1600" dirty="0">
              <a:solidFill>
                <a:schemeClr val="tx1">
                  <a:lumMod val="65000"/>
                  <a:lumOff val="35000"/>
                </a:schemeClr>
              </a:solidFill>
              <a:latin typeface="Average"/>
            </a:endParaRPr>
          </a:p>
          <a:p>
            <a:pPr marL="285750" indent="-285750">
              <a:buFont typeface="Wingdings" panose="05000000000000000000" pitchFamily="2" charset="2"/>
              <a:buChar char="Ø"/>
            </a:pPr>
            <a:r>
              <a:rPr lang="en-IN" sz="1600" dirty="0">
                <a:solidFill>
                  <a:schemeClr val="tx1">
                    <a:lumMod val="65000"/>
                    <a:lumOff val="35000"/>
                  </a:schemeClr>
                </a:solidFill>
                <a:latin typeface="Average"/>
              </a:rPr>
              <a:t>Finally Model which I have selected:</a:t>
            </a:r>
          </a:p>
          <a:p>
            <a:pPr marL="285750" indent="-285750">
              <a:buFont typeface="Wingdings" panose="05000000000000000000" pitchFamily="2" charset="2"/>
              <a:buChar char="Ø"/>
            </a:pPr>
            <a:endParaRPr lang="en-IN" sz="1600" dirty="0">
              <a:solidFill>
                <a:schemeClr val="tx1">
                  <a:lumMod val="65000"/>
                  <a:lumOff val="35000"/>
                </a:schemeClr>
              </a:solidFill>
              <a:latin typeface="Average"/>
            </a:endParaRPr>
          </a:p>
          <a:p>
            <a:pPr marL="285750" indent="-285750">
              <a:buFont typeface="Wingdings" panose="05000000000000000000" pitchFamily="2" charset="2"/>
              <a:buChar char="ü"/>
            </a:pPr>
            <a:r>
              <a:rPr lang="en-IN" sz="1400" dirty="0">
                <a:solidFill>
                  <a:schemeClr val="tx1">
                    <a:lumMod val="65000"/>
                    <a:lumOff val="35000"/>
                  </a:schemeClr>
                </a:solidFill>
                <a:latin typeface="Average"/>
              </a:rPr>
              <a:t>LSTM with Auto-Encoders</a:t>
            </a:r>
          </a:p>
          <a:p>
            <a:endParaRPr lang="en-IN" dirty="0"/>
          </a:p>
          <a:p>
            <a:endParaRPr lang="en-IN" dirty="0"/>
          </a:p>
          <a:p>
            <a:endParaRPr lang="en-IN" dirty="0"/>
          </a:p>
        </p:txBody>
      </p:sp>
      <p:pic>
        <p:nvPicPr>
          <p:cNvPr id="7" name="Google Shape;97;p19">
            <a:extLst>
              <a:ext uri="{FF2B5EF4-FFF2-40B4-BE49-F238E27FC236}">
                <a16:creationId xmlns:a16="http://schemas.microsoft.com/office/drawing/2014/main" id="{F0FF9FE8-8C6E-C21C-18C0-30323574B606}"/>
              </a:ext>
            </a:extLst>
          </p:cNvPr>
          <p:cNvPicPr/>
          <p:nvPr/>
        </p:nvPicPr>
        <p:blipFill>
          <a:blip r:embed="rId2"/>
          <a:stretch/>
        </p:blipFill>
        <p:spPr>
          <a:xfrm>
            <a:off x="4505739" y="1333942"/>
            <a:ext cx="4326501" cy="2769840"/>
          </a:xfrm>
          <a:prstGeom prst="rect">
            <a:avLst/>
          </a:prstGeom>
          <a:ln w="0">
            <a:noFill/>
          </a:ln>
        </p:spPr>
      </p:pic>
      <p:sp>
        <p:nvSpPr>
          <p:cNvPr id="8" name="Google Shape;98;p19">
            <a:extLst>
              <a:ext uri="{FF2B5EF4-FFF2-40B4-BE49-F238E27FC236}">
                <a16:creationId xmlns:a16="http://schemas.microsoft.com/office/drawing/2014/main" id="{154EE96E-6483-6B01-8E3A-AA63622D0C0A}"/>
              </a:ext>
            </a:extLst>
          </p:cNvPr>
          <p:cNvSpPr/>
          <p:nvPr/>
        </p:nvSpPr>
        <p:spPr>
          <a:xfrm>
            <a:off x="6250403" y="4117486"/>
            <a:ext cx="739226" cy="40011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 sz="1400" b="0" u="sng" strike="noStrike" spc="-1" dirty="0">
                <a:solidFill>
                  <a:srgbClr val="1C3AA9"/>
                </a:solidFill>
                <a:uFillTx/>
                <a:latin typeface="Proxima Nova"/>
                <a:ea typeface="Proxima Nova"/>
                <a:hlinkClick r:id="rId3"/>
              </a:rPr>
              <a:t>Source</a:t>
            </a:r>
            <a:endParaRPr lang="en-IN" sz="1400" b="0" strike="noStrike" spc="-1" dirty="0">
              <a:latin typeface="Arial"/>
            </a:endParaRPr>
          </a:p>
        </p:txBody>
      </p:sp>
    </p:spTree>
    <p:extLst>
      <p:ext uri="{BB962C8B-B14F-4D97-AF65-F5344CB8AC3E}">
        <p14:creationId xmlns:p14="http://schemas.microsoft.com/office/powerpoint/2010/main" val="127913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697</Words>
  <Application>Microsoft Office PowerPoint</Application>
  <PresentationFormat>On-screen Show (16:9)</PresentationFormat>
  <Paragraphs>113</Paragraphs>
  <Slides>20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Alfa Slab One</vt:lpstr>
      <vt:lpstr>Arial</vt:lpstr>
      <vt:lpstr>Average</vt:lpstr>
      <vt:lpstr>Courier New</vt:lpstr>
      <vt:lpstr>Inter</vt:lpstr>
      <vt:lpstr>Proxima Nova</vt:lpstr>
      <vt:lpstr>Symbol</vt:lpstr>
      <vt:lpstr>Times New Roman</vt:lpstr>
      <vt:lpstr>Wingdings</vt:lpstr>
      <vt:lpstr>Office Theme</vt:lpstr>
      <vt:lpstr>Office Theme</vt:lpstr>
      <vt:lpstr>Sale Forcasting &amp; Anomaly Detection on Walmart Dataset</vt:lpstr>
      <vt:lpstr>Introduction </vt:lpstr>
      <vt:lpstr>Motivation</vt:lpstr>
      <vt:lpstr>A bit about the data set</vt:lpstr>
      <vt:lpstr>Forecasting</vt:lpstr>
      <vt:lpstr>R2 score of Several Regressors:</vt:lpstr>
      <vt:lpstr>Time Series Forecasting of the data:</vt:lpstr>
      <vt:lpstr>Time Series Forecasting Results:</vt:lpstr>
      <vt:lpstr>Anomaly Detection:</vt:lpstr>
      <vt:lpstr>PowerPoint Presentation</vt:lpstr>
      <vt:lpstr>Algorithms we’ve used to detect the anomalies </vt:lpstr>
      <vt:lpstr>KNN Regressor</vt:lpstr>
      <vt:lpstr>DBSCAN</vt:lpstr>
      <vt:lpstr>LSTM AutoEncoder</vt:lpstr>
      <vt:lpstr>Threshold</vt:lpstr>
      <vt:lpstr>PowerPoint Presentation</vt:lpstr>
      <vt:lpstr>PowerPoint Presentation</vt:lpstr>
      <vt:lpstr>Comparison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subject/>
  <dc:creator/>
  <dc:description/>
  <cp:lastModifiedBy>Ujjwal Chowdhury</cp:lastModifiedBy>
  <cp:revision>4</cp:revision>
  <dcterms:modified xsi:type="dcterms:W3CDTF">2022-08-17T14:12:37Z</dcterms:modified>
  <dc:language>en-IN</dc:language>
</cp:coreProperties>
</file>