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f2237039da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f2237039da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f2237039da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f2237039da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f2237039da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f2237039da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f2237039da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f2237039da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f2237039da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f2237039da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f2237039da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f2237039da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f2237039da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f2237039da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f2237039da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f2237039da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f2237039da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f2237039da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f2237039da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f2237039d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f2237039d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f2237039d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f2237039da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f2237039da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f2237039da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f2237039da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f2237039da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f2237039da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f2237039da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f2237039da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f2237039da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f2237039da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f2237039da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f2237039da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11700" y="1715475"/>
            <a:ext cx="8520600" cy="100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rgbClr val="000000"/>
                </a:solidFill>
              </a:rPr>
              <a:t>Cloud Computing and Distributed Systems</a:t>
            </a:r>
            <a:endParaRPr sz="3100">
              <a:solidFill>
                <a:srgbClr val="000000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11700" y="27579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595959"/>
                </a:solidFill>
              </a:rPr>
              <a:t>Session-2 (Week-3)</a:t>
            </a:r>
            <a:endParaRPr sz="2800">
              <a:solidFill>
                <a:srgbClr val="595959"/>
              </a:solidFill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2025" y="268950"/>
            <a:ext cx="1321400" cy="13214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6240650" y="4046350"/>
            <a:ext cx="26874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Mayank Taneja,</a:t>
            </a:r>
            <a:endParaRPr sz="16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Teaching Assistant</a:t>
            </a:r>
            <a:endParaRPr sz="1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LCR Algorithm</a:t>
            </a:r>
            <a:endParaRPr/>
          </a:p>
        </p:txBody>
      </p:sp>
      <p:sp>
        <p:nvSpPr>
          <p:cNvPr id="107" name="Google Shape;10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send value of own id to the left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when receive an id j (from the right):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if j &gt; id then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• forward j to the left (this processor has lost)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if j = id then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• elect self (this processor has won)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if j &lt; id then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• do nothing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3"/>
          <p:cNvSpPr txBox="1"/>
          <p:nvPr>
            <p:ph idx="1" type="body"/>
          </p:nvPr>
        </p:nvSpPr>
        <p:spPr>
          <a:xfrm>
            <a:off x="311700" y="244500"/>
            <a:ext cx="8520600" cy="47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333333"/>
                </a:solidFill>
                <a:highlight>
                  <a:srgbClr val="F9F9F9"/>
                </a:highlight>
              </a:rPr>
              <a:t>Consider the following statements:</a:t>
            </a:r>
            <a:endParaRPr sz="1700">
              <a:solidFill>
                <a:srgbClr val="333333"/>
              </a:solidFill>
              <a:highlight>
                <a:srgbClr val="F9F9F9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rgbClr val="333333"/>
              </a:solidFill>
              <a:highlight>
                <a:srgbClr val="F9F9F9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solidFill>
                  <a:srgbClr val="333333"/>
                </a:solidFill>
                <a:highlight>
                  <a:srgbClr val="F9F9F9"/>
                </a:highlight>
              </a:rPr>
              <a:t>Statement 1:</a:t>
            </a:r>
            <a:r>
              <a:rPr lang="en" sz="1700">
                <a:solidFill>
                  <a:srgbClr val="333333"/>
                </a:solidFill>
                <a:highlight>
                  <a:srgbClr val="F9F9F9"/>
                </a:highlight>
              </a:rPr>
              <a:t> In the Hirschberg and Sinclair (HS) algorithm, at each phase the number of (phase) winners is cut approximately in half.</a:t>
            </a:r>
            <a:endParaRPr sz="1700">
              <a:solidFill>
                <a:srgbClr val="333333"/>
              </a:solidFill>
              <a:highlight>
                <a:srgbClr val="F9F9F9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rgbClr val="333333"/>
              </a:solidFill>
              <a:highlight>
                <a:srgbClr val="F9F9F9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solidFill>
                  <a:srgbClr val="333333"/>
                </a:solidFill>
                <a:highlight>
                  <a:srgbClr val="F9F9F9"/>
                </a:highlight>
              </a:rPr>
              <a:t>Statement 2: </a:t>
            </a:r>
            <a:r>
              <a:rPr lang="en" sz="1700">
                <a:solidFill>
                  <a:srgbClr val="333333"/>
                </a:solidFill>
                <a:highlight>
                  <a:srgbClr val="F9F9F9"/>
                </a:highlight>
              </a:rPr>
              <a:t>In the Hirschberg and Sinclair (HS) algorithm, the number of messages initiated by a processor in phase k is at most 2k (probes and replies in both directions)</a:t>
            </a:r>
            <a:endParaRPr sz="1700">
              <a:solidFill>
                <a:srgbClr val="333333"/>
              </a:solidFill>
              <a:highlight>
                <a:srgbClr val="F9F9F9"/>
              </a:highlight>
            </a:endParaRPr>
          </a:p>
          <a:p>
            <a:pPr indent="0" lvl="0" marL="24130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333333"/>
                </a:solidFill>
                <a:highlight>
                  <a:srgbClr val="F9F9F9"/>
                </a:highlight>
              </a:rPr>
              <a:t> A. Only statement 1 is true</a:t>
            </a:r>
            <a:endParaRPr sz="1700">
              <a:solidFill>
                <a:srgbClr val="333333"/>
              </a:solidFill>
              <a:highlight>
                <a:srgbClr val="F9F9F9"/>
              </a:highlight>
            </a:endParaRPr>
          </a:p>
          <a:p>
            <a:pPr indent="0" lvl="0" marL="24130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333333"/>
                </a:solidFill>
                <a:highlight>
                  <a:srgbClr val="F9F9F9"/>
                </a:highlight>
              </a:rPr>
              <a:t> B. Only statement 2 is true</a:t>
            </a:r>
            <a:endParaRPr sz="1700">
              <a:solidFill>
                <a:srgbClr val="333333"/>
              </a:solidFill>
              <a:highlight>
                <a:srgbClr val="F9F9F9"/>
              </a:highlight>
            </a:endParaRPr>
          </a:p>
          <a:p>
            <a:pPr indent="0" lvl="0" marL="24130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333333"/>
                </a:solidFill>
                <a:highlight>
                  <a:srgbClr val="F9F9F9"/>
                </a:highlight>
              </a:rPr>
              <a:t> C. Both statements are true</a:t>
            </a:r>
            <a:endParaRPr sz="1700">
              <a:solidFill>
                <a:srgbClr val="333333"/>
              </a:solidFill>
              <a:highlight>
                <a:srgbClr val="F9F9F9"/>
              </a:highlight>
            </a:endParaRPr>
          </a:p>
          <a:p>
            <a:pPr indent="0" lvl="0" marL="24130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333333"/>
                </a:solidFill>
                <a:highlight>
                  <a:srgbClr val="F9F9F9"/>
                </a:highlight>
              </a:rPr>
              <a:t> D. Both statements are false</a:t>
            </a:r>
            <a:endParaRPr sz="1700">
              <a:solidFill>
                <a:srgbClr val="333333"/>
              </a:solidFill>
              <a:highlight>
                <a:srgbClr val="F9F9F9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4"/>
          <p:cNvSpPr txBox="1"/>
          <p:nvPr>
            <p:ph idx="1" type="body"/>
          </p:nvPr>
        </p:nvSpPr>
        <p:spPr>
          <a:xfrm>
            <a:off x="311700" y="253550"/>
            <a:ext cx="8520600" cy="47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333333"/>
                </a:solidFill>
                <a:highlight>
                  <a:srgbClr val="F9F9F9"/>
                </a:highlight>
              </a:rPr>
              <a:t>Consider the following statements:</a:t>
            </a:r>
            <a:endParaRPr sz="1500">
              <a:solidFill>
                <a:srgbClr val="333333"/>
              </a:solidFill>
              <a:highlight>
                <a:srgbClr val="F9F9F9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333333"/>
              </a:solidFill>
              <a:highlight>
                <a:srgbClr val="F9F9F9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rgbClr val="333333"/>
                </a:solidFill>
                <a:highlight>
                  <a:srgbClr val="F9F9F9"/>
                </a:highlight>
              </a:rPr>
              <a:t>Statement 1:</a:t>
            </a:r>
            <a:r>
              <a:rPr lang="en" sz="1500">
                <a:solidFill>
                  <a:srgbClr val="333333"/>
                </a:solidFill>
                <a:highlight>
                  <a:srgbClr val="F9F9F9"/>
                </a:highlight>
              </a:rPr>
              <a:t> ZooKeeper is a highly reliable distributed coordination kernel, which can be used for distributed locking, configuration management, leadership election, work queues.</a:t>
            </a:r>
            <a:endParaRPr sz="1500">
              <a:solidFill>
                <a:srgbClr val="333333"/>
              </a:solidFill>
              <a:highlight>
                <a:srgbClr val="F9F9F9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333333"/>
              </a:solidFill>
              <a:highlight>
                <a:srgbClr val="F9F9F9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rgbClr val="333333"/>
                </a:solidFill>
                <a:highlight>
                  <a:srgbClr val="F9F9F9"/>
                </a:highlight>
              </a:rPr>
              <a:t>Statement 2:</a:t>
            </a:r>
            <a:r>
              <a:rPr lang="en" sz="1500">
                <a:solidFill>
                  <a:srgbClr val="333333"/>
                </a:solidFill>
                <a:highlight>
                  <a:srgbClr val="F9F9F9"/>
                </a:highlight>
              </a:rPr>
              <a:t> ZooKeeper is a central store of key-value using which distributed systems can coordinate. Since it needs to be able to handle the load, Zookeeper itself runs on many machines.</a:t>
            </a:r>
            <a:endParaRPr sz="1500">
              <a:solidFill>
                <a:srgbClr val="333333"/>
              </a:solidFill>
              <a:highlight>
                <a:srgbClr val="F9F9F9"/>
              </a:highlight>
            </a:endParaRPr>
          </a:p>
          <a:p>
            <a:pPr indent="0" lvl="0" marL="2413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333333"/>
              </a:solidFill>
              <a:highlight>
                <a:srgbClr val="F9F9F9"/>
              </a:highlight>
            </a:endParaRPr>
          </a:p>
          <a:p>
            <a:pPr indent="0" lvl="0" marL="24130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333333"/>
                </a:solidFill>
                <a:highlight>
                  <a:srgbClr val="F9F9F9"/>
                </a:highlight>
              </a:rPr>
              <a:t> A. Only statement 1 is true</a:t>
            </a:r>
            <a:endParaRPr sz="1500">
              <a:solidFill>
                <a:srgbClr val="333333"/>
              </a:solidFill>
              <a:highlight>
                <a:srgbClr val="F9F9F9"/>
              </a:highlight>
            </a:endParaRPr>
          </a:p>
          <a:p>
            <a:pPr indent="0" lvl="0" marL="24130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333333"/>
                </a:solidFill>
                <a:highlight>
                  <a:srgbClr val="F9F9F9"/>
                </a:highlight>
              </a:rPr>
              <a:t> B. Only statement 2 is true</a:t>
            </a:r>
            <a:endParaRPr sz="1500">
              <a:solidFill>
                <a:srgbClr val="333333"/>
              </a:solidFill>
              <a:highlight>
                <a:srgbClr val="F9F9F9"/>
              </a:highlight>
            </a:endParaRPr>
          </a:p>
          <a:p>
            <a:pPr indent="0" lvl="0" marL="24130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333333"/>
                </a:solidFill>
                <a:highlight>
                  <a:srgbClr val="F9F9F9"/>
                </a:highlight>
              </a:rPr>
              <a:t> C. Both statements are true</a:t>
            </a:r>
            <a:endParaRPr sz="1500">
              <a:solidFill>
                <a:srgbClr val="333333"/>
              </a:solidFill>
              <a:highlight>
                <a:srgbClr val="F9F9F9"/>
              </a:highlight>
            </a:endParaRPr>
          </a:p>
          <a:p>
            <a:pPr indent="0" lvl="0" marL="24130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333333"/>
                </a:solidFill>
                <a:highlight>
                  <a:srgbClr val="F9F9F9"/>
                </a:highlight>
              </a:rPr>
              <a:t> D. Both statements are false</a:t>
            </a:r>
            <a:endParaRPr sz="1500">
              <a:solidFill>
                <a:srgbClr val="333333"/>
              </a:solidFill>
              <a:highlight>
                <a:srgbClr val="F9F9F9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5"/>
          <p:cNvSpPr txBox="1"/>
          <p:nvPr>
            <p:ph idx="1" type="body"/>
          </p:nvPr>
        </p:nvSpPr>
        <p:spPr>
          <a:xfrm>
            <a:off x="311700" y="425600"/>
            <a:ext cx="8520600" cy="414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333333"/>
                </a:solidFill>
                <a:highlight>
                  <a:srgbClr val="F9F9F9"/>
                </a:highlight>
              </a:rPr>
              <a:t>True or False ?</a:t>
            </a:r>
            <a:endParaRPr sz="2000">
              <a:solidFill>
                <a:srgbClr val="333333"/>
              </a:solidFill>
              <a:highlight>
                <a:srgbClr val="F9F9F9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333333"/>
                </a:solidFill>
                <a:highlight>
                  <a:srgbClr val="F9F9F9"/>
                </a:highlight>
              </a:rPr>
              <a:t>Ephermal node gets deleted if the session in which the node was created has disconnected. Though it is tied to client's session but it is visible to the other users.</a:t>
            </a:r>
            <a:endParaRPr sz="2000">
              <a:solidFill>
                <a:srgbClr val="333333"/>
              </a:solidFill>
              <a:highlight>
                <a:srgbClr val="F9F9F9"/>
              </a:highlight>
            </a:endParaRPr>
          </a:p>
          <a:p>
            <a:pPr indent="0" lvl="0" marL="2413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333333"/>
                </a:solidFill>
                <a:highlight>
                  <a:srgbClr val="F9F9F9"/>
                </a:highlight>
              </a:rPr>
              <a:t> </a:t>
            </a:r>
            <a:endParaRPr sz="2000">
              <a:solidFill>
                <a:srgbClr val="333333"/>
              </a:solidFill>
              <a:highlight>
                <a:srgbClr val="F9F9F9"/>
              </a:highlight>
            </a:endParaRPr>
          </a:p>
          <a:p>
            <a:pPr indent="0" lvl="0" marL="24130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333333"/>
                </a:solidFill>
                <a:highlight>
                  <a:srgbClr val="F9F9F9"/>
                </a:highlight>
              </a:rPr>
              <a:t>A. True </a:t>
            </a:r>
            <a:endParaRPr sz="2000">
              <a:solidFill>
                <a:srgbClr val="333333"/>
              </a:solidFill>
              <a:highlight>
                <a:srgbClr val="F9F9F9"/>
              </a:highlight>
            </a:endParaRPr>
          </a:p>
          <a:p>
            <a:pPr indent="0" lvl="0" marL="24130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333333"/>
                </a:solidFill>
                <a:highlight>
                  <a:srgbClr val="F9F9F9"/>
                </a:highlight>
              </a:rPr>
              <a:t> B. False</a:t>
            </a:r>
            <a:endParaRPr sz="2000">
              <a:solidFill>
                <a:srgbClr val="333333"/>
              </a:solidFill>
              <a:highlight>
                <a:srgbClr val="F9F9F9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Znode</a:t>
            </a:r>
            <a:endParaRPr/>
          </a:p>
        </p:txBody>
      </p:sp>
      <p:sp>
        <p:nvSpPr>
          <p:cNvPr id="128" name="Google Shape;128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store data in an entity called znode.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data that we store should be in JSON format which Javascript object notation.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znode can only be updated. It does not support append operations.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read or write is atomic operation meaning either it will be full or would throw an error if failed. There is no intermediate state like half written.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have children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Znode - Types</a:t>
            </a:r>
            <a:endParaRPr/>
          </a:p>
        </p:txBody>
      </p:sp>
      <p:sp>
        <p:nvSpPr>
          <p:cNvPr id="134" name="Google Shape;134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Persistent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Such kind of znodes remain in zookeeper until deleted. This is the default type of  znode.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Ephemeral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Ephermal node gets deleted if the session in which the node was created has disconnected. Though it is tied to client's session but it is visible to the other users.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 An ephermal node can not have children not even ephermal children.</a:t>
            </a:r>
            <a:endParaRPr sz="15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8"/>
          <p:cNvSpPr txBox="1"/>
          <p:nvPr>
            <p:ph idx="1" type="body"/>
          </p:nvPr>
        </p:nvSpPr>
        <p:spPr>
          <a:xfrm>
            <a:off x="311700" y="217325"/>
            <a:ext cx="8520600" cy="47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333333"/>
                </a:solidFill>
                <a:highlight>
                  <a:srgbClr val="F9F9F9"/>
                </a:highlight>
              </a:rPr>
              <a:t>Match the following two list related to Zookeeper architecture:</a:t>
            </a:r>
            <a:endParaRPr sz="2000">
              <a:solidFill>
                <a:srgbClr val="333333"/>
              </a:solidFill>
              <a:highlight>
                <a:srgbClr val="F9F9F9"/>
              </a:highlight>
            </a:endParaRPr>
          </a:p>
          <a:p>
            <a:pPr indent="0" lvl="0" marL="2413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333333"/>
                </a:solidFill>
                <a:highlight>
                  <a:srgbClr val="F9F9F9"/>
                </a:highlight>
              </a:rPr>
              <a:t> </a:t>
            </a:r>
            <a:endParaRPr sz="2000">
              <a:solidFill>
                <a:srgbClr val="333333"/>
              </a:solidFill>
              <a:highlight>
                <a:srgbClr val="F9F9F9"/>
              </a:highlight>
            </a:endParaRPr>
          </a:p>
          <a:p>
            <a:pPr indent="0" lvl="0" marL="2413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33333"/>
              </a:solidFill>
              <a:highlight>
                <a:srgbClr val="F9F9F9"/>
              </a:highlight>
            </a:endParaRPr>
          </a:p>
          <a:p>
            <a:pPr indent="0" lvl="0" marL="2413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33333"/>
              </a:solidFill>
              <a:highlight>
                <a:srgbClr val="F9F9F9"/>
              </a:highlight>
            </a:endParaRPr>
          </a:p>
          <a:p>
            <a:pPr indent="0" lvl="0" marL="2413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33333"/>
              </a:solidFill>
              <a:highlight>
                <a:srgbClr val="F9F9F9"/>
              </a:highlight>
            </a:endParaRPr>
          </a:p>
          <a:p>
            <a:pPr indent="0" lvl="0" marL="2413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33333"/>
              </a:solidFill>
              <a:highlight>
                <a:srgbClr val="F9F9F9"/>
              </a:highlight>
            </a:endParaRPr>
          </a:p>
          <a:p>
            <a:pPr indent="0" lvl="0" marL="2413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33333"/>
              </a:solidFill>
              <a:highlight>
                <a:srgbClr val="F9F9F9"/>
              </a:highlight>
            </a:endParaRPr>
          </a:p>
          <a:p>
            <a:pPr indent="0" lvl="0" marL="241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333333"/>
                </a:solidFill>
                <a:highlight>
                  <a:srgbClr val="F9F9F9"/>
                </a:highlight>
              </a:rPr>
              <a:t> </a:t>
            </a:r>
            <a:endParaRPr sz="2000">
              <a:solidFill>
                <a:srgbClr val="333333"/>
              </a:solidFill>
              <a:highlight>
                <a:srgbClr val="F9F9F9"/>
              </a:highlight>
            </a:endParaRPr>
          </a:p>
          <a:p>
            <a:pPr indent="0" lvl="0" marL="2413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33333"/>
              </a:solidFill>
              <a:highlight>
                <a:srgbClr val="F9F9F9"/>
              </a:highlight>
            </a:endParaRPr>
          </a:p>
          <a:p>
            <a:pPr indent="0" lvl="0" marL="2413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333333"/>
                </a:solidFill>
                <a:highlight>
                  <a:srgbClr val="F9F9F9"/>
                </a:highlight>
              </a:rPr>
              <a:t> A. (P):I, (Q): II, (R): III, (S): IV</a:t>
            </a:r>
            <a:endParaRPr sz="2000">
              <a:solidFill>
                <a:srgbClr val="333333"/>
              </a:solidFill>
              <a:highlight>
                <a:srgbClr val="F9F9F9"/>
              </a:highlight>
            </a:endParaRPr>
          </a:p>
          <a:p>
            <a:pPr indent="0" lvl="0" marL="2413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333333"/>
                </a:solidFill>
                <a:highlight>
                  <a:srgbClr val="F9F9F9"/>
                </a:highlight>
              </a:rPr>
              <a:t> B. (P):III, (Q): IV, (R): II, (S): I</a:t>
            </a:r>
            <a:endParaRPr sz="2000">
              <a:solidFill>
                <a:srgbClr val="333333"/>
              </a:solidFill>
              <a:highlight>
                <a:srgbClr val="F9F9F9"/>
              </a:highlight>
            </a:endParaRPr>
          </a:p>
          <a:p>
            <a:pPr indent="0" lvl="0" marL="2413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333333"/>
                </a:solidFill>
                <a:highlight>
                  <a:srgbClr val="F9F9F9"/>
                </a:highlight>
              </a:rPr>
              <a:t> C. (P):II, (Q): I, (R): IV, (S): III</a:t>
            </a:r>
            <a:endParaRPr sz="2000">
              <a:solidFill>
                <a:srgbClr val="333333"/>
              </a:solidFill>
              <a:highlight>
                <a:srgbClr val="F9F9F9"/>
              </a:highlight>
            </a:endParaRPr>
          </a:p>
          <a:p>
            <a:pPr indent="0" lvl="0" marL="2413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333333"/>
                </a:solidFill>
                <a:highlight>
                  <a:srgbClr val="F9F9F9"/>
                </a:highlight>
              </a:rPr>
              <a:t> D. (P):III, (Q): II, (R): I, (S): IV</a:t>
            </a:r>
            <a:endParaRPr sz="2000">
              <a:solidFill>
                <a:srgbClr val="333333"/>
              </a:solidFill>
              <a:highlight>
                <a:srgbClr val="F9F9F9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140" name="Google Shape;14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5475" y="765738"/>
            <a:ext cx="5353050" cy="218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</a:t>
            </a:r>
            <a:endParaRPr/>
          </a:p>
        </p:txBody>
      </p:sp>
      <p:sp>
        <p:nvSpPr>
          <p:cNvPr id="146" name="Google Shape;146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Zookeeper can run in two modes: (i) Standalone and (ii) Replicated.</a:t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Standalone</a:t>
            </a:r>
            <a:r>
              <a:rPr lang="en" sz="1500"/>
              <a:t>: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In standalone mode, it is just running on one machine and for practical purposes we do not use standalone mode.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This is only for testing purposes.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It doesn't have high availability.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Replicated</a:t>
            </a:r>
            <a:r>
              <a:rPr lang="en" sz="1500"/>
              <a:t>: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Run on a cluster of machines called an </a:t>
            </a:r>
            <a:r>
              <a:rPr b="1" lang="en" sz="1500"/>
              <a:t>ensemble</a:t>
            </a:r>
            <a:r>
              <a:rPr lang="en" sz="1500"/>
              <a:t>.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High availability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Tolerates as long as majority.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314275"/>
            <a:ext cx="8520600" cy="457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333333"/>
                </a:solidFill>
                <a:highlight>
                  <a:srgbClr val="F9F9F9"/>
                </a:highlight>
              </a:rPr>
              <a:t>True or False ?</a:t>
            </a:r>
            <a:endParaRPr sz="2000">
              <a:solidFill>
                <a:srgbClr val="333333"/>
              </a:solidFill>
              <a:highlight>
                <a:srgbClr val="F9F9F9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333333"/>
                </a:solidFill>
                <a:highlight>
                  <a:srgbClr val="F9F9F9"/>
                </a:highlight>
              </a:rPr>
              <a:t>Consider the following statement?</a:t>
            </a:r>
            <a:endParaRPr sz="2000">
              <a:solidFill>
                <a:srgbClr val="333333"/>
              </a:solidFill>
              <a:highlight>
                <a:srgbClr val="F9F9F9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333333"/>
                </a:solidFill>
                <a:highlight>
                  <a:srgbClr val="F9F9F9"/>
                </a:highlight>
              </a:rPr>
              <a:t>“Leader Election problem is for each processor to decide that either it is the leader or non-leader, subject to the constraint that exactly one processor decides to be the leader.”</a:t>
            </a:r>
            <a:endParaRPr sz="2000">
              <a:solidFill>
                <a:srgbClr val="333333"/>
              </a:solidFill>
              <a:highlight>
                <a:srgbClr val="F9F9F9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33333"/>
              </a:solidFill>
              <a:highlight>
                <a:srgbClr val="F9F9F9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333333"/>
                </a:solidFill>
                <a:highlight>
                  <a:srgbClr val="F9F9F9"/>
                </a:highlight>
              </a:rPr>
              <a:t>A. True</a:t>
            </a:r>
            <a:endParaRPr sz="2000">
              <a:solidFill>
                <a:srgbClr val="333333"/>
              </a:solidFill>
              <a:highlight>
                <a:srgbClr val="F9F9F9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>
                <a:solidFill>
                  <a:srgbClr val="333333"/>
                </a:solidFill>
                <a:highlight>
                  <a:srgbClr val="F9F9F9"/>
                </a:highlight>
              </a:rPr>
              <a:t>B. False</a:t>
            </a:r>
            <a:endParaRPr sz="2000">
              <a:solidFill>
                <a:srgbClr val="333333"/>
              </a:solidFill>
              <a:highlight>
                <a:srgbClr val="F9F9F9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466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333333"/>
                </a:solidFill>
                <a:highlight>
                  <a:srgbClr val="F9F9F9"/>
                </a:highlight>
              </a:rPr>
              <a:t>Choose the correct items for X, Y, and Z</a:t>
            </a:r>
            <a:endParaRPr sz="2000">
              <a:solidFill>
                <a:srgbClr val="333333"/>
              </a:solidFill>
              <a:highlight>
                <a:srgbClr val="F9F9F9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rgbClr val="333333"/>
                </a:solidFill>
                <a:highlight>
                  <a:srgbClr val="F9F9F9"/>
                </a:highlight>
              </a:rPr>
              <a:t>There is no X algorithm for Y rings, even if algorithm knows the ring size (non-uniform) and Z model.</a:t>
            </a:r>
            <a:endParaRPr b="1" sz="2000">
              <a:solidFill>
                <a:srgbClr val="333333"/>
              </a:solidFill>
              <a:highlight>
                <a:srgbClr val="F9F9F9"/>
              </a:highlight>
            </a:endParaRPr>
          </a:p>
          <a:p>
            <a:pPr indent="0" lvl="0" marL="24130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333333"/>
                </a:solidFill>
                <a:highlight>
                  <a:srgbClr val="F9F9F9"/>
                </a:highlight>
              </a:rPr>
              <a:t>A.  X- leader election, Y- anonymous, Z- synchronous</a:t>
            </a:r>
            <a:endParaRPr sz="2000">
              <a:solidFill>
                <a:srgbClr val="333333"/>
              </a:solidFill>
              <a:highlight>
                <a:srgbClr val="F9F9F9"/>
              </a:highlight>
            </a:endParaRPr>
          </a:p>
          <a:p>
            <a:pPr indent="0" lvl="0" marL="24130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333333"/>
                </a:solidFill>
                <a:highlight>
                  <a:srgbClr val="F9F9F9"/>
                </a:highlight>
              </a:rPr>
              <a:t> B. X- deadlock, Y- non-anonymous, Z- synchronous</a:t>
            </a:r>
            <a:endParaRPr sz="2000">
              <a:solidFill>
                <a:srgbClr val="333333"/>
              </a:solidFill>
              <a:highlight>
                <a:srgbClr val="F9F9F9"/>
              </a:highlight>
            </a:endParaRPr>
          </a:p>
          <a:p>
            <a:pPr indent="0" lvl="0" marL="24130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333333"/>
                </a:solidFill>
                <a:highlight>
                  <a:srgbClr val="F9F9F9"/>
                </a:highlight>
              </a:rPr>
              <a:t> C. X- symmetry-breaking, Y- non-anonymous, Z- asynchronous</a:t>
            </a:r>
            <a:endParaRPr sz="2000">
              <a:solidFill>
                <a:srgbClr val="333333"/>
              </a:solidFill>
              <a:highlight>
                <a:srgbClr val="F9F9F9"/>
              </a:highlight>
            </a:endParaRPr>
          </a:p>
          <a:p>
            <a:pPr indent="0" lvl="0" marL="24130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333333"/>
                </a:solidFill>
                <a:highlight>
                  <a:srgbClr val="F9F9F9"/>
                </a:highlight>
              </a:rPr>
              <a:t> D. X- leader election, Y- non-anonymous, Z- asynchronous</a:t>
            </a:r>
            <a:endParaRPr sz="2000">
              <a:solidFill>
                <a:srgbClr val="333333"/>
              </a:solidFill>
              <a:highlight>
                <a:srgbClr val="F9F9F9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solidFill>
                <a:srgbClr val="333333"/>
              </a:solidFill>
              <a:highlight>
                <a:srgbClr val="F9F9F9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85675"/>
            <a:ext cx="8520600" cy="48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Anonymous</a:t>
            </a:r>
            <a:r>
              <a:rPr lang="en"/>
              <a:t> </a:t>
            </a:r>
            <a:r>
              <a:rPr b="1" lang="en"/>
              <a:t>-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the processes do not have unique identifiers that can be used by the algorithm.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Every process has the same state machine.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Otherwise, the algorithm is called eponymous (or </a:t>
            </a:r>
            <a:r>
              <a:rPr b="1" lang="en"/>
              <a:t>non-anonymous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Uniform</a:t>
            </a:r>
            <a:r>
              <a:rPr lang="en"/>
              <a:t> </a:t>
            </a:r>
            <a:r>
              <a:rPr b="1" lang="en"/>
              <a:t>-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n is not known to the algorithm, the algorithm is called uniform.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algorithm looks the same for every value of 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 is not explicitly present in the code.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Synchronous - 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the links between the nodes have same latency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message will reach the other node in roughly same time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idx="1" type="body"/>
          </p:nvPr>
        </p:nvSpPr>
        <p:spPr>
          <a:xfrm>
            <a:off x="311700" y="619075"/>
            <a:ext cx="8520600" cy="389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Every processor begins in same state with same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outgoing messages (since anonymous)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Every processor receives same messages, does same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state transition, and sends same messages in round 1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Ditto for rounds 2, 3, ...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Eventually some processor is supposed to enter an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elected state. But then they all would.</a:t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idx="1" type="body"/>
          </p:nvPr>
        </p:nvSpPr>
        <p:spPr>
          <a:xfrm>
            <a:off x="311700" y="153950"/>
            <a:ext cx="8520600" cy="49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333333"/>
                </a:solidFill>
                <a:highlight>
                  <a:srgbClr val="F9F9F9"/>
                </a:highlight>
              </a:rPr>
              <a:t>Match the following two list:</a:t>
            </a:r>
            <a:endParaRPr sz="1700">
              <a:solidFill>
                <a:srgbClr val="333333"/>
              </a:solidFill>
              <a:highlight>
                <a:srgbClr val="F9F9F9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333333"/>
              </a:solidFill>
              <a:highlight>
                <a:srgbClr val="F9F9F9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333333"/>
              </a:solidFill>
              <a:highlight>
                <a:srgbClr val="F9F9F9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333333"/>
              </a:solidFill>
              <a:highlight>
                <a:srgbClr val="F9F9F9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333333"/>
              </a:solidFill>
              <a:highlight>
                <a:srgbClr val="F9F9F9"/>
              </a:highlight>
            </a:endParaRPr>
          </a:p>
          <a:p>
            <a:pPr indent="0" lvl="0" marL="2413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333333"/>
              </a:solidFill>
              <a:highlight>
                <a:srgbClr val="F9F9F9"/>
              </a:highlight>
            </a:endParaRPr>
          </a:p>
          <a:p>
            <a:pPr indent="0" lvl="0" marL="2413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333333"/>
                </a:solidFill>
                <a:highlight>
                  <a:srgbClr val="F9F9F9"/>
                </a:highlight>
              </a:rPr>
              <a:t> </a:t>
            </a:r>
            <a:endParaRPr sz="1700">
              <a:solidFill>
                <a:srgbClr val="333333"/>
              </a:solidFill>
              <a:highlight>
                <a:srgbClr val="F9F9F9"/>
              </a:highlight>
            </a:endParaRPr>
          </a:p>
          <a:p>
            <a:pPr indent="0" lvl="0" marL="24130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333333"/>
                </a:solidFill>
                <a:highlight>
                  <a:srgbClr val="F9F9F9"/>
                </a:highlight>
              </a:rPr>
              <a:t> A. (P):I, (Q): II, (R): III, (S): IV</a:t>
            </a:r>
            <a:endParaRPr sz="1700">
              <a:solidFill>
                <a:srgbClr val="333333"/>
              </a:solidFill>
              <a:highlight>
                <a:srgbClr val="F9F9F9"/>
              </a:highlight>
            </a:endParaRPr>
          </a:p>
          <a:p>
            <a:pPr indent="0" lvl="0" marL="24130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333333"/>
                </a:solidFill>
                <a:highlight>
                  <a:srgbClr val="F9F9F9"/>
                </a:highlight>
              </a:rPr>
              <a:t> B. (P):III, (Q): IV, (R): II, (S): I</a:t>
            </a:r>
            <a:endParaRPr sz="1700">
              <a:solidFill>
                <a:srgbClr val="333333"/>
              </a:solidFill>
              <a:highlight>
                <a:srgbClr val="F9F9F9"/>
              </a:highlight>
            </a:endParaRPr>
          </a:p>
          <a:p>
            <a:pPr indent="0" lvl="0" marL="24130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333333"/>
                </a:solidFill>
                <a:highlight>
                  <a:srgbClr val="F9F9F9"/>
                </a:highlight>
              </a:rPr>
              <a:t> C. (P):II, (Q): I, (R): IV, (S): III</a:t>
            </a:r>
            <a:endParaRPr sz="1700">
              <a:solidFill>
                <a:srgbClr val="333333"/>
              </a:solidFill>
              <a:highlight>
                <a:srgbClr val="F9F9F9"/>
              </a:highlight>
            </a:endParaRPr>
          </a:p>
          <a:p>
            <a:pPr indent="0" lvl="0" marL="24130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333333"/>
                </a:solidFill>
                <a:highlight>
                  <a:srgbClr val="F9F9F9"/>
                </a:highlight>
              </a:rPr>
              <a:t> D. (P):III, (Q): II, (R): I, (S): IV</a:t>
            </a:r>
            <a:endParaRPr sz="1700">
              <a:solidFill>
                <a:srgbClr val="333333"/>
              </a:solidFill>
              <a:highlight>
                <a:srgbClr val="F9F9F9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rgbClr val="333333"/>
              </a:solidFill>
              <a:highlight>
                <a:srgbClr val="F9F9F9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  <p:pic>
        <p:nvPicPr>
          <p:cNvPr id="83" name="Google Shape;8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5875" y="652000"/>
            <a:ext cx="6122675" cy="241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>
                <a:solidFill>
                  <a:srgbClr val="333333"/>
                </a:solidFill>
                <a:highlight>
                  <a:srgbClr val="F8F8FD"/>
                </a:highlight>
              </a:rPr>
              <a:t>Zookeeper is a distributed process coordinator, Chubby is a distributed lock service</a:t>
            </a:r>
            <a:endParaRPr sz="2000">
              <a:solidFill>
                <a:srgbClr val="333333"/>
              </a:solidFill>
              <a:highlight>
                <a:srgbClr val="F8F8FD"/>
              </a:highlight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000"/>
              <a:buChar char="●"/>
            </a:pPr>
            <a:r>
              <a:rPr lang="en" sz="2000">
                <a:solidFill>
                  <a:srgbClr val="333333"/>
                </a:solidFill>
                <a:highlight>
                  <a:srgbClr val="F8F8FD"/>
                </a:highlight>
              </a:rPr>
              <a:t>Both have different levels of consistency, chubby provides stronger consistency, whereas zookeeper provides weaker consistency - eventual consistency</a:t>
            </a:r>
            <a:endParaRPr sz="2000">
              <a:solidFill>
                <a:srgbClr val="333333"/>
              </a:solidFill>
              <a:highlight>
                <a:srgbClr val="F8F8FD"/>
              </a:highlight>
            </a:endParaRPr>
          </a:p>
        </p:txBody>
      </p:sp>
      <p:sp>
        <p:nvSpPr>
          <p:cNvPr id="89" name="Google Shape;8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Zookeeper vs Chubby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/>
          <p:nvPr>
            <p:ph idx="1" type="body"/>
          </p:nvPr>
        </p:nvSpPr>
        <p:spPr>
          <a:xfrm>
            <a:off x="311700" y="789125"/>
            <a:ext cx="8520600" cy="43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Group membership</a:t>
            </a:r>
            <a:r>
              <a:rPr lang="en" sz="1500"/>
              <a:t>: </a:t>
            </a:r>
            <a:r>
              <a:rPr lang="en" sz="1500"/>
              <a:t>Set of datanodes (tasks) belong to same group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/>
              <a:t>Leader election</a:t>
            </a:r>
            <a:r>
              <a:rPr lang="en" sz="1500"/>
              <a:t>: Electing a leader between primary and backup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/>
              <a:t>Dynamic Configuration</a:t>
            </a:r>
            <a:r>
              <a:rPr lang="en" sz="1500"/>
              <a:t>: </a:t>
            </a:r>
            <a:r>
              <a:rPr lang="en" sz="1500"/>
              <a:t>Multiple services are joining, communicating and leaving (Service lookup registry)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/>
              <a:t>Status monitoring</a:t>
            </a:r>
            <a:r>
              <a:rPr lang="en" sz="1500"/>
              <a:t>: </a:t>
            </a:r>
            <a:r>
              <a:rPr lang="en" sz="1500"/>
              <a:t>Monitoring various processes and services in a cluster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/>
              <a:t>Queuing</a:t>
            </a:r>
            <a:r>
              <a:rPr lang="en" sz="1500"/>
              <a:t>: </a:t>
            </a:r>
            <a:r>
              <a:rPr lang="en" sz="1500"/>
              <a:t>One process is embedding and other is using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/>
              <a:t>Barriers</a:t>
            </a:r>
            <a:r>
              <a:rPr lang="en" sz="1500"/>
              <a:t>:</a:t>
            </a:r>
            <a:r>
              <a:rPr lang="en" sz="1500"/>
              <a:t> All the processes showing the barrier and leaving the barrier.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/>
              <a:t>Critical</a:t>
            </a:r>
            <a:r>
              <a:rPr lang="en" sz="1500"/>
              <a:t> </a:t>
            </a:r>
            <a:r>
              <a:rPr b="1" lang="en" sz="1500"/>
              <a:t>sections</a:t>
            </a:r>
            <a:r>
              <a:rPr lang="en" sz="1500"/>
              <a:t>: Which process will go to the critical section and when?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In very simple words, it is a </a:t>
            </a:r>
            <a:r>
              <a:rPr b="1" lang="en" sz="1500"/>
              <a:t>central store of key-value using which distributed systems can coordinate</a:t>
            </a:r>
            <a:r>
              <a:rPr lang="en" sz="1500"/>
              <a:t>. Since it needs to be able to handle the load, Zookeeper itself runs on many machines.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95" name="Google Shape;95;p20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coordination?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idx="1" type="body"/>
          </p:nvPr>
        </p:nvSpPr>
        <p:spPr>
          <a:xfrm>
            <a:off x="311700" y="108675"/>
            <a:ext cx="8520600" cy="49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33333"/>
                </a:solidFill>
                <a:highlight>
                  <a:srgbClr val="F9F9F9"/>
                </a:highlight>
              </a:rPr>
              <a:t>Find the message complexity of below algorithm:</a:t>
            </a:r>
            <a:endParaRPr sz="1500">
              <a:solidFill>
                <a:srgbClr val="333333"/>
              </a:solidFill>
              <a:highlight>
                <a:srgbClr val="F9F9F9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333333"/>
              </a:solidFill>
              <a:highlight>
                <a:srgbClr val="F9F9F9"/>
              </a:highlight>
            </a:endParaRPr>
          </a:p>
          <a:p>
            <a:pPr indent="0" lvl="0" marL="2413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 sz="1500">
              <a:solidFill>
                <a:srgbClr val="333333"/>
              </a:solidFill>
              <a:highlight>
                <a:srgbClr val="F9F9F9"/>
              </a:highlight>
            </a:endParaRPr>
          </a:p>
          <a:p>
            <a:pPr indent="0" lvl="0" marL="2413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500">
              <a:solidFill>
                <a:srgbClr val="333333"/>
              </a:solidFill>
              <a:highlight>
                <a:srgbClr val="F9F9F9"/>
              </a:highlight>
            </a:endParaRPr>
          </a:p>
          <a:p>
            <a:pPr indent="0" lvl="0" marL="2413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500">
              <a:solidFill>
                <a:srgbClr val="333333"/>
              </a:solidFill>
              <a:highlight>
                <a:srgbClr val="F9F9F9"/>
              </a:highlight>
            </a:endParaRPr>
          </a:p>
          <a:p>
            <a:pPr indent="0" lvl="0" marL="2413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500">
              <a:solidFill>
                <a:srgbClr val="333333"/>
              </a:solidFill>
              <a:highlight>
                <a:srgbClr val="F9F9F9"/>
              </a:highlight>
            </a:endParaRPr>
          </a:p>
          <a:p>
            <a:pPr indent="0" lvl="0" marL="2413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500">
              <a:solidFill>
                <a:srgbClr val="333333"/>
              </a:solidFill>
              <a:highlight>
                <a:srgbClr val="F9F9F9"/>
              </a:highlight>
            </a:endParaRPr>
          </a:p>
          <a:p>
            <a:pPr indent="0" lvl="0" marL="2413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500">
              <a:solidFill>
                <a:srgbClr val="333333"/>
              </a:solidFill>
              <a:highlight>
                <a:srgbClr val="F9F9F9"/>
              </a:highlight>
            </a:endParaRPr>
          </a:p>
          <a:p>
            <a:pPr indent="0" lvl="0" marL="2413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500">
              <a:solidFill>
                <a:srgbClr val="333333"/>
              </a:solidFill>
              <a:highlight>
                <a:srgbClr val="F9F9F9"/>
              </a:highlight>
            </a:endParaRPr>
          </a:p>
          <a:p>
            <a:pPr indent="0" lvl="0" marL="2413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500">
              <a:solidFill>
                <a:srgbClr val="333333"/>
              </a:solidFill>
              <a:highlight>
                <a:srgbClr val="F9F9F9"/>
              </a:highlight>
            </a:endParaRPr>
          </a:p>
          <a:p>
            <a:pPr indent="0" lvl="0" marL="2413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500">
              <a:solidFill>
                <a:srgbClr val="333333"/>
              </a:solidFill>
              <a:highlight>
                <a:srgbClr val="F9F9F9"/>
              </a:highlight>
            </a:endParaRPr>
          </a:p>
          <a:p>
            <a:pPr indent="215900" lvl="0" marL="6184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500">
                <a:solidFill>
                  <a:srgbClr val="333333"/>
                </a:solidFill>
                <a:highlight>
                  <a:srgbClr val="F9F9F9"/>
                </a:highlight>
              </a:rPr>
              <a:t>A. O</a:t>
            </a:r>
            <a:r>
              <a:rPr lang="en" sz="1500">
                <a:solidFill>
                  <a:srgbClr val="333333"/>
                </a:solidFill>
                <a:highlight>
                  <a:srgbClr val="F9F9F9"/>
                </a:highlight>
              </a:rPr>
              <a:t>(</a:t>
            </a:r>
            <a:r>
              <a:rPr i="1" lang="en" sz="1500">
                <a:solidFill>
                  <a:srgbClr val="333333"/>
                </a:solidFill>
                <a:highlight>
                  <a:srgbClr val="F9F9F9"/>
                </a:highlight>
              </a:rPr>
              <a:t>n</a:t>
            </a:r>
            <a:r>
              <a:rPr lang="en" sz="1500">
                <a:solidFill>
                  <a:srgbClr val="333333"/>
                </a:solidFill>
                <a:highlight>
                  <a:srgbClr val="F9F9F9"/>
                </a:highlight>
              </a:rPr>
              <a:t>2) Messages</a:t>
            </a:r>
            <a:endParaRPr sz="1500">
              <a:solidFill>
                <a:srgbClr val="333333"/>
              </a:solidFill>
              <a:highlight>
                <a:srgbClr val="F9F9F9"/>
              </a:highlight>
            </a:endParaRPr>
          </a:p>
          <a:p>
            <a:pPr indent="0" lvl="0" marL="2413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333333"/>
                </a:solidFill>
                <a:highlight>
                  <a:srgbClr val="F9F9F9"/>
                </a:highlight>
              </a:rPr>
              <a:t> 														B. </a:t>
            </a:r>
            <a:r>
              <a:rPr i="1" lang="en" sz="1500">
                <a:solidFill>
                  <a:srgbClr val="333333"/>
                </a:solidFill>
                <a:highlight>
                  <a:srgbClr val="F9F9F9"/>
                </a:highlight>
              </a:rPr>
              <a:t>O</a:t>
            </a:r>
            <a:r>
              <a:rPr lang="en" sz="1500">
                <a:solidFill>
                  <a:srgbClr val="333333"/>
                </a:solidFill>
                <a:highlight>
                  <a:srgbClr val="F9F9F9"/>
                </a:highlight>
              </a:rPr>
              <a:t>(</a:t>
            </a:r>
            <a:r>
              <a:rPr i="1" lang="en" sz="1500">
                <a:solidFill>
                  <a:srgbClr val="333333"/>
                </a:solidFill>
                <a:highlight>
                  <a:srgbClr val="F9F9F9"/>
                </a:highlight>
              </a:rPr>
              <a:t>logn</a:t>
            </a:r>
            <a:r>
              <a:rPr lang="en" sz="1500">
                <a:solidFill>
                  <a:srgbClr val="333333"/>
                </a:solidFill>
                <a:highlight>
                  <a:srgbClr val="F9F9F9"/>
                </a:highlight>
              </a:rPr>
              <a:t>) Messages</a:t>
            </a:r>
            <a:endParaRPr sz="1500">
              <a:solidFill>
                <a:srgbClr val="333333"/>
              </a:solidFill>
              <a:highlight>
                <a:srgbClr val="F9F9F9"/>
              </a:highlight>
            </a:endParaRPr>
          </a:p>
          <a:p>
            <a:pPr indent="0" lvl="0" marL="2413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333333"/>
                </a:solidFill>
                <a:highlight>
                  <a:srgbClr val="F9F9F9"/>
                </a:highlight>
              </a:rPr>
              <a:t> 														C. </a:t>
            </a:r>
            <a:r>
              <a:rPr i="1" lang="en" sz="1500">
                <a:solidFill>
                  <a:srgbClr val="333333"/>
                </a:solidFill>
                <a:highlight>
                  <a:srgbClr val="F9F9F9"/>
                </a:highlight>
              </a:rPr>
              <a:t>O</a:t>
            </a:r>
            <a:r>
              <a:rPr lang="en" sz="1500">
                <a:solidFill>
                  <a:srgbClr val="333333"/>
                </a:solidFill>
                <a:highlight>
                  <a:srgbClr val="F9F9F9"/>
                </a:highlight>
              </a:rPr>
              <a:t>(</a:t>
            </a:r>
            <a:r>
              <a:rPr i="1" lang="en" sz="1500">
                <a:solidFill>
                  <a:srgbClr val="333333"/>
                </a:solidFill>
                <a:highlight>
                  <a:srgbClr val="F9F9F9"/>
                </a:highlight>
              </a:rPr>
              <a:t>nlogn</a:t>
            </a:r>
            <a:r>
              <a:rPr lang="en" sz="1500">
                <a:solidFill>
                  <a:srgbClr val="333333"/>
                </a:solidFill>
                <a:highlight>
                  <a:srgbClr val="F9F9F9"/>
                </a:highlight>
              </a:rPr>
              <a:t>) Messages</a:t>
            </a:r>
            <a:endParaRPr sz="1500">
              <a:solidFill>
                <a:srgbClr val="333333"/>
              </a:solidFill>
              <a:highlight>
                <a:srgbClr val="F9F9F9"/>
              </a:highlight>
            </a:endParaRPr>
          </a:p>
          <a:p>
            <a:pPr indent="0" lvl="0" marL="6184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333333"/>
                </a:solidFill>
                <a:highlight>
                  <a:srgbClr val="F9F9F9"/>
                </a:highlight>
              </a:rPr>
              <a:t>    D. </a:t>
            </a:r>
            <a:r>
              <a:rPr i="1" lang="en" sz="1500">
                <a:solidFill>
                  <a:srgbClr val="333333"/>
                </a:solidFill>
                <a:highlight>
                  <a:srgbClr val="F9F9F9"/>
                </a:highlight>
              </a:rPr>
              <a:t>O</a:t>
            </a:r>
            <a:r>
              <a:rPr lang="en" sz="1500">
                <a:solidFill>
                  <a:srgbClr val="333333"/>
                </a:solidFill>
                <a:highlight>
                  <a:srgbClr val="F9F9F9"/>
                </a:highlight>
              </a:rPr>
              <a:t>(</a:t>
            </a:r>
            <a:r>
              <a:rPr i="1" lang="en" sz="1500">
                <a:solidFill>
                  <a:srgbClr val="333333"/>
                </a:solidFill>
                <a:highlight>
                  <a:srgbClr val="F9F9F9"/>
                </a:highlight>
              </a:rPr>
              <a:t>n</a:t>
            </a:r>
            <a:r>
              <a:rPr lang="en" sz="1500">
                <a:solidFill>
                  <a:srgbClr val="333333"/>
                </a:solidFill>
                <a:highlight>
                  <a:srgbClr val="F9F9F9"/>
                </a:highlight>
              </a:rPr>
              <a:t>3) Messages</a:t>
            </a:r>
            <a:endParaRPr sz="1500">
              <a:solidFill>
                <a:srgbClr val="333333"/>
              </a:solidFill>
              <a:highlight>
                <a:srgbClr val="F9F9F9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101" name="Google Shape;10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2" y="597875"/>
            <a:ext cx="5729975" cy="4219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