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64e7a0e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64e7a0e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64e7a0ee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64e7a0ee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64e7a0ee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64e7a0ee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64e7a0ee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64e7a0ee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4e7a0ee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64e7a0ee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64e7a0ee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64e7a0e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64e7a0ee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64e7a0ee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64e7a0e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64e7a0e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64e7a0e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64e7a0e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64e7a0ee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64e7a0ee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64e7a0e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64e7a0e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64e7a0ee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64e7a0e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64e7a0ee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64e7a0ee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64e7a0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64e7a0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64e7a0e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64e7a0e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64e7a0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64e7a0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64e7a0e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64e7a0e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64e7a0e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64e7a0e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64e7a0ee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64e7a0ee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64e7a0e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64e7a0e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64e7a0e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64e7a0e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715475"/>
            <a:ext cx="85206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Cloud Computing and Distributed Systems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757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Session-3 (Week-4)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025" y="268950"/>
            <a:ext cx="1321400" cy="13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240650" y="4046350"/>
            <a:ext cx="26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Mayank Taneja,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Teaching Assistant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534275"/>
            <a:ext cx="8520600" cy="4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5 Suppose there are two events a and b, having Lamport Timestamps of 1 and 3 respectively. Can we say that event a occurred before event b?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A. 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 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11700" y="280725"/>
            <a:ext cx="85206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Answer: No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With Lamport timestamps, we are assured that two causally-related events will have timestamps that reflect the order of events.</a:t>
            </a:r>
            <a:endParaRPr sz="1300">
              <a:solidFill>
                <a:srgbClr val="3F484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F484F"/>
              </a:buClr>
              <a:buSzPts val="1300"/>
              <a:buChar char="●"/>
            </a:pP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For example, event </a:t>
            </a:r>
            <a:r>
              <a:rPr i="1" lang="en" sz="1300">
                <a:solidFill>
                  <a:srgbClr val="3F484F"/>
                </a:solidFill>
                <a:highlight>
                  <a:srgbClr val="FFFFFF"/>
                </a:highlight>
              </a:rPr>
              <a:t>h</a:t>
            </a: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 happened before event </a:t>
            </a:r>
            <a:r>
              <a:rPr i="1" lang="en" sz="1300">
                <a:solidFill>
                  <a:srgbClr val="3F484F"/>
                </a:solidFill>
                <a:highlight>
                  <a:srgbClr val="FFFFFF"/>
                </a:highlight>
              </a:rPr>
              <a:t>m</a:t>
            </a: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 in the Lamport causal sense.</a:t>
            </a:r>
            <a:endParaRPr sz="1300">
              <a:solidFill>
                <a:srgbClr val="3F484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F484F"/>
              </a:buClr>
              <a:buSzPts val="1300"/>
              <a:buChar char="●"/>
            </a:pP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However, just by looking at timestamps we cannot conclude that there is a causal happened-before relation.</a:t>
            </a:r>
            <a:endParaRPr sz="1300">
              <a:solidFill>
                <a:srgbClr val="3F484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F484F"/>
              </a:buClr>
              <a:buSzPts val="1300"/>
              <a:buChar char="●"/>
            </a:pP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For instance, because the timestamp for </a:t>
            </a:r>
            <a:r>
              <a:rPr i="1" lang="en" sz="1300">
                <a:solidFill>
                  <a:srgbClr val="3F484F"/>
                </a:solidFill>
                <a:highlight>
                  <a:srgbClr val="FFFFFF"/>
                </a:highlight>
              </a:rPr>
              <a:t>k</a:t>
            </a: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 (1) is less than the timestamp for </a:t>
            </a:r>
            <a:r>
              <a:rPr i="1" lang="en" sz="1300">
                <a:solidFill>
                  <a:srgbClr val="3F484F"/>
                </a:solidFill>
                <a:highlight>
                  <a:srgbClr val="FFFFFF"/>
                </a:highlight>
              </a:rPr>
              <a:t>i</a:t>
            </a: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 (3) does not mean that </a:t>
            </a:r>
            <a:r>
              <a:rPr i="1" lang="en" sz="1300">
                <a:solidFill>
                  <a:srgbClr val="3F484F"/>
                </a:solidFill>
                <a:highlight>
                  <a:srgbClr val="FFFFFF"/>
                </a:highlight>
              </a:rPr>
              <a:t>k</a:t>
            </a: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 happened before </a:t>
            </a:r>
            <a:r>
              <a:rPr i="1" lang="en" sz="1300">
                <a:solidFill>
                  <a:srgbClr val="3F484F"/>
                </a:solidFill>
                <a:highlight>
                  <a:srgbClr val="FFFFFF"/>
                </a:highlight>
              </a:rPr>
              <a:t>i</a:t>
            </a: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. </a:t>
            </a:r>
            <a:endParaRPr sz="1300">
              <a:solidFill>
                <a:srgbClr val="3F484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F484F"/>
              </a:buClr>
              <a:buSzPts val="1300"/>
              <a:buChar char="●"/>
            </a:pPr>
            <a:r>
              <a:rPr lang="en" sz="1300">
                <a:solidFill>
                  <a:srgbClr val="3F484F"/>
                </a:solidFill>
                <a:highlight>
                  <a:srgbClr val="FFFFFF"/>
                </a:highlight>
              </a:rPr>
              <a:t>Those events happen to be concurrent but we cannot discern that by looking at Lamport timestamps.</a:t>
            </a:r>
            <a:endParaRPr sz="1300">
              <a:solidFill>
                <a:srgbClr val="3F484F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038" y="2407463"/>
            <a:ext cx="61245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11700" y="144875"/>
            <a:ext cx="8245800" cy="4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Q. 6 For the given event diagram, identify the correct events with vector clocks. Assume that the vector elements are all set to zero at the beginning.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A. a: (2, 2, 4), b: (0, 0, 3), c: (3, 0, 3), d: (0, 0, 2), e: (2, 3, 2), f: (1, 0, 0), g: (2, 0,0), h: (2, 1, 0), i: (2, 2, 0), k: (0, 0, 1)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B. a: (2, 2, 0), b: (0, 0, 1), c: (2, 2, 4), d: (1, 0, 0), e: (2, 0, 0), f: (2, 1, 0), g: (0, 0,3), h: (3, 0, 3), i: (0, 0, 2), k: (2, 3, 2)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C. a: (1, 0, 0), b: (2, 0, 0), c: (2, 1, 0), d: (2, 2, 0), e: (0, 0, 1), f: (2, 2, 4), g: (0, 0,3), h: (3, 0, 3), i: (0, 0, 2), k: (2, 3, 2)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D. a: (2, 1, 0), b: (2, 2, 0), c: (0, 0, 1), d: (2, 2, 4), e: (0, 0, 3), f: (1, 0, 0), g: (2, 0,0), h: (3, 0, 3), i: (0, 0, 2), k: (2, 3, 2)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625" y="2752713"/>
            <a:ext cx="56769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11700" y="280725"/>
            <a:ext cx="85206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C) a: (1, 0, 0), b: (2, 0, 0), c: (2, 1, 0), d: (2, 2, 0), e: (0, 0, 1), f: (2, 2, 4), 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(0, 0, 3), h: (3, 0, 3), i: (0, 0, 2), k: (2, 3,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138" y="1642863"/>
            <a:ext cx="58007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7 True or False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Chandy-Lamport algorithm uses a control message, called a marker whose role in a FIFO system is to separate messages in the channels.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11700" y="407500"/>
            <a:ext cx="8520600" cy="4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True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Chandy-Lamport algorithm uses a control message, called a marker whose role in a FIFO system is to separate messages in the channels.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 site has recorded its snapshot, it sends a marker, along all of its outgoing channels before sending out any more messages.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marker separates the messages in the channel into those to be included in the snapshot from those not to be recorded in the snapshot.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must record its snapshot no later than when it receives a marker on any of its incoming channels.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8 True or False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DTP (Datacenter Time Protocol) uses the network layer of network devices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a decentralized clock synchronization protocol.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B)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 DTP (Datacenter Time Protocol) uses the physical layer of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devices to implement a decentralized clock synchronization protocol.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452775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9 Consider the following statements related to the Ricart-Agrawala algorithm: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Statement 1: The Ricart-Agrawala algorithm assumes the communication channels are FIFO. The algorithm uses two types of messages: REQUEST and REPLY.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Statement 2: A process sends a REQUEST message to all other processes to request their permission to enter the critical section. A process sends a REPLY message to a process to give its permission to that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A. Only statement 1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 Only statement 2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C. Both statements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D. Both statements are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Answer: C) Both statements are true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425600"/>
            <a:ext cx="8520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1 Which of the following is not the property for quorums in a coterie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Intersection property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Minimality property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Total ordered set property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Both Intersection and Minimality property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11700" y="39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10 ___________________ is a Google’s system for locking and used underneath Google’s systems like BigTable, Megastore,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Paxos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Google’s Chubby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Cassandra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Answer: B) Google’s Chubby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516150"/>
            <a:ext cx="85206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coterie C is defined as a set of sets, where each set g ∈C is called a quorum.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properties hold for quorums in a coterie: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Intersection property:</a:t>
            </a:r>
            <a:r>
              <a:rPr lang="en"/>
              <a:t> For every quorum g, h ∈ C, g ∩ h ≠ ∅.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sets {1,2,3}, {2,5,7} and {5,7,9} cannot be quorums in a coterie, because first and third sets do not have a common element.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Minimality property:</a:t>
            </a:r>
            <a:r>
              <a:rPr lang="en"/>
              <a:t> There should be no quorums g, h in coterie C such that   g ⊇ h i.e g is superset of 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sets {1,2,3} and {1,3} cannot be quorums in a coterie because the first set is a superset of the second.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9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2 Which event is concurrent with the vector clock (3, 8, 4)?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(5, 10,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(2, 6,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(2, 8,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(6, 8,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661725"/>
            <a:ext cx="85206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C) (2,8,5)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Explanation: Two events VT1 and VT2 are concurrent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(VT1 ≤ VT2) AND NOT (VT2 ≤ VT1)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denote this as VT2 ||| VT1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we do an element-by element comparison: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(2, 8, 5) is neither ≥ nor ≤ to (3, 8,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 &lt; 3, 8 = 8, 5 &gt; 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31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Q. 3 A client gets a timestamp of 5:12:30.500 from a time server. The elapsed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between the request and response was 40 msec (0.040 sec). The current time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client is 5:12:30.520. Using Cristian’s algorithm i.e. server time + 1⁄2(elapsed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time), what is the time set on the client?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5:12:30.520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5:12:30.510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5:12:30.490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D. 5:12:30.480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A) 5:12:30.520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 Cristian’s algorithm sets the time 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server time + 1⁄2(elapsed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5:12:30.500 + 0.040/2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5:12:30.500 + 0.020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5:12:30.520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31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4 A client's clock reads 4:30:00. The server's clock reads 4:10:00 when they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synchronize using the Berkeley algorithm. Assume message delays are negligible.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time at the client after synchronization?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4:10:00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7:30:00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4:15:00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4:20:00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D) 4:20:00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Berkeley algorithm averages clocks among the entire group. In this case,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has two members: the client and the server. The average of the two clocks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(4:30:00 + 4:10:00)/2 = 4:20. Both the client and server will be set to 4:20.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