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61974477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61974477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61974477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61974477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61974477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61974477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61974477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61974477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61974477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61974477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61974477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61974477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61974477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61974477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61974477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61974477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61974477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61974477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61974477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61974477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61974477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61974477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61974477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61974477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61974477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61974477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61974477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61974477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61974477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61974477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61974477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61974477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61974477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61974477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61974477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6197447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6197447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6197447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6197447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6197447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61974477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61974477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61974477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61974477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61974477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61974477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61974477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61974477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715475"/>
            <a:ext cx="8520600" cy="1005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100">
                <a:solidFill>
                  <a:srgbClr val="000000"/>
                </a:solidFill>
              </a:rPr>
              <a:t>Cloud Computing and Distributed Systems</a:t>
            </a:r>
            <a:endParaRPr sz="3100">
              <a:solidFill>
                <a:srgbClr val="000000"/>
              </a:solidFill>
            </a:endParaRPr>
          </a:p>
        </p:txBody>
      </p:sp>
      <p:sp>
        <p:nvSpPr>
          <p:cNvPr id="55" name="Google Shape;55;p13"/>
          <p:cNvSpPr txBox="1"/>
          <p:nvPr/>
        </p:nvSpPr>
        <p:spPr>
          <a:xfrm>
            <a:off x="311700" y="27579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800">
                <a:solidFill>
                  <a:srgbClr val="595959"/>
                </a:solidFill>
              </a:rPr>
              <a:t>Session-5 (Week-6)</a:t>
            </a:r>
            <a:endParaRPr sz="2800">
              <a:solidFill>
                <a:srgbClr val="595959"/>
              </a:solidFill>
            </a:endParaRPr>
          </a:p>
        </p:txBody>
      </p:sp>
      <p:pic>
        <p:nvPicPr>
          <p:cNvPr id="56" name="Google Shape;56;p13"/>
          <p:cNvPicPr preferRelativeResize="0"/>
          <p:nvPr/>
        </p:nvPicPr>
        <p:blipFill>
          <a:blip r:embed="rId3">
            <a:alphaModFix/>
          </a:blip>
          <a:stretch>
            <a:fillRect/>
          </a:stretch>
        </p:blipFill>
        <p:spPr>
          <a:xfrm>
            <a:off x="3812025" y="268950"/>
            <a:ext cx="1321400" cy="1321400"/>
          </a:xfrm>
          <a:prstGeom prst="rect">
            <a:avLst/>
          </a:prstGeom>
          <a:noFill/>
          <a:ln>
            <a:noFill/>
          </a:ln>
        </p:spPr>
      </p:pic>
      <p:sp>
        <p:nvSpPr>
          <p:cNvPr id="57" name="Google Shape;57;p13"/>
          <p:cNvSpPr txBox="1"/>
          <p:nvPr/>
        </p:nvSpPr>
        <p:spPr>
          <a:xfrm>
            <a:off x="6240650" y="4046350"/>
            <a:ext cx="26874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t>Mayank Taneja,</a:t>
            </a:r>
            <a:endParaRPr sz="1600"/>
          </a:p>
          <a:p>
            <a:pPr indent="0" lvl="0" marL="0" rtl="0" algn="r">
              <a:spcBef>
                <a:spcPts val="0"/>
              </a:spcBef>
              <a:spcAft>
                <a:spcPts val="0"/>
              </a:spcAft>
              <a:buNone/>
            </a:pPr>
            <a:r>
              <a:rPr lang="en" sz="1600"/>
              <a:t>Teaching Assistant</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1700" y="624825"/>
            <a:ext cx="8520600" cy="394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Q. 4 Choose the correct items for X, Y, and Z.</a:t>
            </a:r>
            <a:endParaRPr/>
          </a:p>
          <a:p>
            <a:pPr indent="0" lvl="0" marL="0" rtl="0" algn="l">
              <a:spcBef>
                <a:spcPts val="1200"/>
              </a:spcBef>
              <a:spcAft>
                <a:spcPts val="0"/>
              </a:spcAft>
              <a:buClr>
                <a:schemeClr val="dk1"/>
              </a:buClr>
              <a:buSzPts val="1100"/>
              <a:buFont typeface="Arial"/>
              <a:buNone/>
            </a:pPr>
            <a:r>
              <a:rPr lang="en"/>
              <a:t>X is a free and open-source, distributed, wide column store, Y database</a:t>
            </a:r>
            <a:endParaRPr/>
          </a:p>
          <a:p>
            <a:pPr indent="0" lvl="0" marL="0" rtl="0" algn="l">
              <a:spcBef>
                <a:spcPts val="1200"/>
              </a:spcBef>
              <a:spcAft>
                <a:spcPts val="0"/>
              </a:spcAft>
              <a:buClr>
                <a:schemeClr val="dk1"/>
              </a:buClr>
              <a:buSzPts val="1100"/>
              <a:buFont typeface="Arial"/>
              <a:buNone/>
            </a:pPr>
            <a:r>
              <a:rPr lang="en"/>
              <a:t>management system designed to handle large amounts of data across many</a:t>
            </a:r>
            <a:endParaRPr/>
          </a:p>
          <a:p>
            <a:pPr indent="0" lvl="0" marL="0" rtl="0" algn="l">
              <a:spcBef>
                <a:spcPts val="1200"/>
              </a:spcBef>
              <a:spcAft>
                <a:spcPts val="0"/>
              </a:spcAft>
              <a:buClr>
                <a:schemeClr val="dk1"/>
              </a:buClr>
              <a:buSzPts val="1100"/>
              <a:buFont typeface="Arial"/>
              <a:buNone/>
            </a:pPr>
            <a:r>
              <a:rPr lang="en"/>
              <a:t>commodity servers, providing high availability with no Z.</a:t>
            </a:r>
            <a:endParaRPr/>
          </a:p>
          <a:p>
            <a:pPr indent="0" lvl="0" marL="0" rtl="0" algn="l">
              <a:spcBef>
                <a:spcPts val="1200"/>
              </a:spcBef>
              <a:spcAft>
                <a:spcPts val="0"/>
              </a:spcAft>
              <a:buClr>
                <a:schemeClr val="dk1"/>
              </a:buClr>
              <a:buSzPts val="1100"/>
              <a:buFont typeface="Arial"/>
              <a:buNone/>
            </a:pPr>
            <a:r>
              <a:rPr lang="en"/>
              <a:t>A. X- Apache Cassandra, Y- SQL, Z- single point of failure</a:t>
            </a:r>
            <a:endParaRPr/>
          </a:p>
          <a:p>
            <a:pPr indent="0" lvl="0" marL="0" rtl="0" algn="l">
              <a:spcBef>
                <a:spcPts val="1200"/>
              </a:spcBef>
              <a:spcAft>
                <a:spcPts val="0"/>
              </a:spcAft>
              <a:buClr>
                <a:schemeClr val="dk1"/>
              </a:buClr>
              <a:buSzPts val="1100"/>
              <a:buFont typeface="Arial"/>
              <a:buNone/>
            </a:pPr>
            <a:r>
              <a:rPr lang="en"/>
              <a:t>B. X- Hbase, Y- NoSQL, Z- failure</a:t>
            </a:r>
            <a:endParaRPr/>
          </a:p>
          <a:p>
            <a:pPr indent="0" lvl="0" marL="0" rtl="0" algn="l">
              <a:spcBef>
                <a:spcPts val="1200"/>
              </a:spcBef>
              <a:spcAft>
                <a:spcPts val="0"/>
              </a:spcAft>
              <a:buClr>
                <a:schemeClr val="dk1"/>
              </a:buClr>
              <a:buSzPts val="1100"/>
              <a:buFont typeface="Arial"/>
              <a:buNone/>
            </a:pPr>
            <a:r>
              <a:rPr lang="en"/>
              <a:t>C. X- Zookeeper, Y- NoSQL, Z- multiple failure</a:t>
            </a:r>
            <a:endParaRPr/>
          </a:p>
          <a:p>
            <a:pPr indent="0" lvl="0" marL="0" rtl="0" algn="l">
              <a:spcBef>
                <a:spcPts val="1200"/>
              </a:spcBef>
              <a:spcAft>
                <a:spcPts val="0"/>
              </a:spcAft>
              <a:buClr>
                <a:schemeClr val="dk1"/>
              </a:buClr>
              <a:buSzPts val="1100"/>
              <a:buFont typeface="Arial"/>
              <a:buNone/>
            </a:pPr>
            <a:r>
              <a:rPr lang="en"/>
              <a:t>D. X- Apache Cassandra, Y- NoSQL, Z- single point of failure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Answer: D) X- Apache Cassandra, Y- NoSQL, Z- single point of failure</a:t>
            </a:r>
            <a:endParaRPr/>
          </a:p>
          <a:p>
            <a:pPr indent="0" lvl="0" marL="0" rtl="0" algn="l">
              <a:spcBef>
                <a:spcPts val="1200"/>
              </a:spcBef>
              <a:spcAft>
                <a:spcPts val="0"/>
              </a:spcAft>
              <a:buClr>
                <a:schemeClr val="dk1"/>
              </a:buClr>
              <a:buSzPts val="1100"/>
              <a:buFont typeface="Arial"/>
              <a:buNone/>
            </a:pPr>
            <a:r>
              <a:rPr b="1" lang="en"/>
              <a:t>Apache Cassandra</a:t>
            </a:r>
            <a:r>
              <a:rPr lang="en"/>
              <a:t> is a free and open-source, distributed, wide column store, </a:t>
            </a:r>
            <a:r>
              <a:rPr b="1" lang="en"/>
              <a:t>NoSQL</a:t>
            </a:r>
            <a:r>
              <a:rPr lang="en"/>
              <a:t> database management system designed to handle large amounts of data across many commodity servers, providing high availability with no </a:t>
            </a:r>
            <a:r>
              <a:rPr b="1" lang="en"/>
              <a:t>single point of failure.</a:t>
            </a:r>
            <a:endParaRPr b="1"/>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idx="1" type="body"/>
          </p:nvPr>
        </p:nvSpPr>
        <p:spPr>
          <a:xfrm>
            <a:off x="311700" y="615775"/>
            <a:ext cx="8520600" cy="39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5 A small chunk of data residing in one machine which is part of a cluster of</a:t>
            </a:r>
            <a:endParaRPr/>
          </a:p>
          <a:p>
            <a:pPr indent="0" lvl="0" marL="0" rtl="0" algn="l">
              <a:spcBef>
                <a:spcPts val="1200"/>
              </a:spcBef>
              <a:spcAft>
                <a:spcPts val="0"/>
              </a:spcAft>
              <a:buClr>
                <a:schemeClr val="dk1"/>
              </a:buClr>
              <a:buSzPts val="1100"/>
              <a:buFont typeface="Arial"/>
              <a:buNone/>
            </a:pPr>
            <a:r>
              <a:rPr lang="en"/>
              <a:t>machines holding one Hbase table is known as__________________</a:t>
            </a:r>
            <a:endParaRPr/>
          </a:p>
          <a:p>
            <a:pPr indent="0" lvl="0" marL="0" rtl="0" algn="l">
              <a:spcBef>
                <a:spcPts val="1200"/>
              </a:spcBef>
              <a:spcAft>
                <a:spcPts val="0"/>
              </a:spcAft>
              <a:buClr>
                <a:schemeClr val="dk1"/>
              </a:buClr>
              <a:buSzPts val="1100"/>
              <a:buFont typeface="Arial"/>
              <a:buNone/>
            </a:pPr>
            <a:r>
              <a:rPr lang="en"/>
              <a:t>A. Row-area</a:t>
            </a:r>
            <a:endParaRPr/>
          </a:p>
          <a:p>
            <a:pPr indent="0" lvl="0" marL="0" rtl="0" algn="l">
              <a:spcBef>
                <a:spcPts val="1200"/>
              </a:spcBef>
              <a:spcAft>
                <a:spcPts val="0"/>
              </a:spcAft>
              <a:buClr>
                <a:schemeClr val="dk1"/>
              </a:buClr>
              <a:buSzPts val="1100"/>
              <a:buFont typeface="Arial"/>
              <a:buNone/>
            </a:pPr>
            <a:r>
              <a:rPr lang="en"/>
              <a:t>B. Table-area</a:t>
            </a:r>
            <a:endParaRPr/>
          </a:p>
          <a:p>
            <a:pPr indent="0" lvl="0" marL="0" rtl="0" algn="l">
              <a:spcBef>
                <a:spcPts val="1200"/>
              </a:spcBef>
              <a:spcAft>
                <a:spcPts val="0"/>
              </a:spcAft>
              <a:buClr>
                <a:schemeClr val="dk1"/>
              </a:buClr>
              <a:buSzPts val="1100"/>
              <a:buFont typeface="Arial"/>
              <a:buNone/>
            </a:pPr>
            <a:r>
              <a:rPr lang="en"/>
              <a:t>C. Split</a:t>
            </a:r>
            <a:endParaRPr/>
          </a:p>
          <a:p>
            <a:pPr indent="0" lvl="0" marL="0" rtl="0" algn="l">
              <a:spcBef>
                <a:spcPts val="1200"/>
              </a:spcBef>
              <a:spcAft>
                <a:spcPts val="0"/>
              </a:spcAft>
              <a:buClr>
                <a:schemeClr val="dk1"/>
              </a:buClr>
              <a:buSzPts val="1100"/>
              <a:buFont typeface="Arial"/>
              <a:buNone/>
            </a:pPr>
            <a:r>
              <a:rPr lang="en"/>
              <a:t>D. Region</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HBase Architecture</a:t>
            </a:r>
            <a:endParaRPr/>
          </a:p>
        </p:txBody>
      </p:sp>
      <p:sp>
        <p:nvSpPr>
          <p:cNvPr id="120" name="Google Shape;120;p25"/>
          <p:cNvSpPr txBox="1"/>
          <p:nvPr>
            <p:ph idx="1" type="body"/>
          </p:nvPr>
        </p:nvSpPr>
        <p:spPr>
          <a:xfrm>
            <a:off x="311700" y="1152475"/>
            <a:ext cx="523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Table Split into regions and served by region servers.</a:t>
            </a:r>
            <a:endParaRPr/>
          </a:p>
          <a:p>
            <a:pPr indent="-342900" lvl="0" marL="457200" rtl="0" algn="l">
              <a:spcBef>
                <a:spcPts val="0"/>
              </a:spcBef>
              <a:spcAft>
                <a:spcPts val="0"/>
              </a:spcAft>
              <a:buSzPts val="1800"/>
              <a:buChar char="●"/>
            </a:pPr>
            <a:r>
              <a:rPr lang="en"/>
              <a:t>Regions vertically divided by column families into “stores”.</a:t>
            </a:r>
            <a:endParaRPr/>
          </a:p>
          <a:p>
            <a:pPr indent="-342900" lvl="0" marL="457200" rtl="0" algn="l">
              <a:spcBef>
                <a:spcPts val="0"/>
              </a:spcBef>
              <a:spcAft>
                <a:spcPts val="0"/>
              </a:spcAft>
              <a:buSzPts val="1800"/>
              <a:buChar char="●"/>
            </a:pPr>
            <a:r>
              <a:rPr lang="en"/>
              <a:t>Stores saved as files on HDFS</a:t>
            </a:r>
            <a:endParaRPr/>
          </a:p>
          <a:p>
            <a:pPr indent="-342900" lvl="0" marL="457200" rtl="0" algn="l">
              <a:spcBef>
                <a:spcPts val="0"/>
              </a:spcBef>
              <a:spcAft>
                <a:spcPts val="0"/>
              </a:spcAft>
              <a:buSzPts val="1800"/>
              <a:buChar char="●"/>
            </a:pPr>
            <a:r>
              <a:rPr lang="en"/>
              <a:t>Hbase utilizes zookeeper for distributed coordination</a:t>
            </a:r>
            <a:endParaRPr/>
          </a:p>
        </p:txBody>
      </p:sp>
      <p:pic>
        <p:nvPicPr>
          <p:cNvPr id="121" name="Google Shape;121;p25"/>
          <p:cNvPicPr preferRelativeResize="0"/>
          <p:nvPr/>
        </p:nvPicPr>
        <p:blipFill>
          <a:blip r:embed="rId3">
            <a:alphaModFix/>
          </a:blip>
          <a:stretch>
            <a:fillRect/>
          </a:stretch>
        </p:blipFill>
        <p:spPr>
          <a:xfrm>
            <a:off x="5537300" y="1170125"/>
            <a:ext cx="3530500" cy="358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HBase Components</a:t>
            </a:r>
            <a:endParaRPr/>
          </a:p>
        </p:txBody>
      </p:sp>
      <p:sp>
        <p:nvSpPr>
          <p:cNvPr id="127" name="Google Shape;12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Client </a:t>
            </a:r>
            <a:endParaRPr/>
          </a:p>
          <a:p>
            <a:pPr indent="-317500" lvl="1" marL="914400" rtl="0" algn="l">
              <a:spcBef>
                <a:spcPts val="0"/>
              </a:spcBef>
              <a:spcAft>
                <a:spcPts val="0"/>
              </a:spcAft>
              <a:buSzPts val="1400"/>
              <a:buChar char="○"/>
            </a:pPr>
            <a:r>
              <a:rPr lang="en"/>
              <a:t>Finds RegionServers that are serving particular row range of interest</a:t>
            </a:r>
            <a:endParaRPr/>
          </a:p>
          <a:p>
            <a:pPr indent="-342900" lvl="0" marL="457200" rtl="0" algn="l">
              <a:spcBef>
                <a:spcPts val="0"/>
              </a:spcBef>
              <a:spcAft>
                <a:spcPts val="0"/>
              </a:spcAft>
              <a:buSzPts val="1800"/>
              <a:buChar char="●"/>
            </a:pPr>
            <a:r>
              <a:rPr lang="en"/>
              <a:t>HMaster</a:t>
            </a:r>
            <a:endParaRPr/>
          </a:p>
          <a:p>
            <a:pPr indent="-317500" lvl="1" marL="914400" rtl="0" algn="l">
              <a:spcBef>
                <a:spcPts val="0"/>
              </a:spcBef>
              <a:spcAft>
                <a:spcPts val="0"/>
              </a:spcAft>
              <a:buSzPts val="1400"/>
              <a:buChar char="○"/>
            </a:pPr>
            <a:r>
              <a:rPr lang="en"/>
              <a:t>Monitoring all RegionServer instances in the cluster</a:t>
            </a:r>
            <a:endParaRPr/>
          </a:p>
          <a:p>
            <a:pPr indent="-342900" lvl="0" marL="457200" rtl="0" algn="l">
              <a:spcBef>
                <a:spcPts val="0"/>
              </a:spcBef>
              <a:spcAft>
                <a:spcPts val="0"/>
              </a:spcAft>
              <a:buSzPts val="1800"/>
              <a:buChar char="●"/>
            </a:pPr>
            <a:r>
              <a:rPr lang="en"/>
              <a:t>Regions</a:t>
            </a:r>
            <a:endParaRPr/>
          </a:p>
          <a:p>
            <a:pPr indent="-317500" lvl="1" marL="914400" rtl="0" algn="l">
              <a:spcBef>
                <a:spcPts val="0"/>
              </a:spcBef>
              <a:spcAft>
                <a:spcPts val="0"/>
              </a:spcAft>
              <a:buSzPts val="1400"/>
              <a:buChar char="○"/>
            </a:pPr>
            <a:r>
              <a:rPr lang="en"/>
              <a:t>Basic element of availability and distribution for tables</a:t>
            </a:r>
            <a:endParaRPr/>
          </a:p>
          <a:p>
            <a:pPr indent="-342900" lvl="0" marL="457200" rtl="0" algn="l">
              <a:spcBef>
                <a:spcPts val="0"/>
              </a:spcBef>
              <a:spcAft>
                <a:spcPts val="0"/>
              </a:spcAft>
              <a:buSzPts val="1800"/>
              <a:buChar char="●"/>
            </a:pPr>
            <a:r>
              <a:rPr lang="en"/>
              <a:t>RegionServer</a:t>
            </a:r>
            <a:endParaRPr/>
          </a:p>
          <a:p>
            <a:pPr indent="-317500" lvl="1" marL="914400" rtl="0" algn="l">
              <a:spcBef>
                <a:spcPts val="0"/>
              </a:spcBef>
              <a:spcAft>
                <a:spcPts val="0"/>
              </a:spcAft>
              <a:buSzPts val="1400"/>
              <a:buChar char="○"/>
            </a:pPr>
            <a:r>
              <a:rPr lang="en"/>
              <a:t>Serving and managing regions</a:t>
            </a:r>
            <a:endParaRPr/>
          </a:p>
          <a:p>
            <a:pPr indent="-317500" lvl="1" marL="914400" rtl="0" algn="l">
              <a:spcBef>
                <a:spcPts val="0"/>
              </a:spcBef>
              <a:spcAft>
                <a:spcPts val="0"/>
              </a:spcAft>
              <a:buSzPts val="1400"/>
              <a:buChar char="○"/>
            </a:pPr>
            <a:r>
              <a:rPr lang="en"/>
              <a:t>In a distributed cluster, a RegionServer runs on a DataNode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311700" y="4037200"/>
            <a:ext cx="8520600" cy="1050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Tables are divided into sequences of rows, by key range, called regions.</a:t>
            </a:r>
            <a:endParaRPr/>
          </a:p>
          <a:p>
            <a:pPr indent="-342900" lvl="0" marL="457200" rtl="0" algn="l">
              <a:spcBef>
                <a:spcPts val="0"/>
              </a:spcBef>
              <a:spcAft>
                <a:spcPts val="0"/>
              </a:spcAft>
              <a:buSzPts val="1800"/>
              <a:buChar char="●"/>
            </a:pPr>
            <a:r>
              <a:rPr lang="en"/>
              <a:t>These regions are then assigned to the data nodes in the cluster called“RegionServers.”</a:t>
            </a:r>
            <a:endParaRPr/>
          </a:p>
        </p:txBody>
      </p:sp>
      <p:pic>
        <p:nvPicPr>
          <p:cNvPr id="133" name="Google Shape;133;p27"/>
          <p:cNvPicPr preferRelativeResize="0"/>
          <p:nvPr/>
        </p:nvPicPr>
        <p:blipFill>
          <a:blip r:embed="rId3">
            <a:alphaModFix/>
          </a:blip>
          <a:stretch>
            <a:fillRect/>
          </a:stretch>
        </p:blipFill>
        <p:spPr>
          <a:xfrm>
            <a:off x="595726" y="152400"/>
            <a:ext cx="8052525" cy="384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311700" y="516150"/>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6 Choose the correct items for X, Y, and Z</a:t>
            </a:r>
            <a:endParaRPr/>
          </a:p>
          <a:p>
            <a:pPr indent="0" lvl="0" marL="0" rtl="0" algn="l">
              <a:spcBef>
                <a:spcPts val="1200"/>
              </a:spcBef>
              <a:spcAft>
                <a:spcPts val="0"/>
              </a:spcAft>
              <a:buClr>
                <a:schemeClr val="dk1"/>
              </a:buClr>
              <a:buSzPts val="1100"/>
              <a:buFont typeface="Arial"/>
              <a:buNone/>
            </a:pPr>
            <a:r>
              <a:rPr lang="en"/>
              <a:t>X in HBase Table is a combination of row-key, Y, Z and contains a value and a</a:t>
            </a:r>
            <a:endParaRPr/>
          </a:p>
          <a:p>
            <a:pPr indent="0" lvl="0" marL="0" rtl="0" algn="l">
              <a:spcBef>
                <a:spcPts val="1200"/>
              </a:spcBef>
              <a:spcAft>
                <a:spcPts val="0"/>
              </a:spcAft>
              <a:buClr>
                <a:schemeClr val="dk1"/>
              </a:buClr>
              <a:buSzPts val="1100"/>
              <a:buFont typeface="Arial"/>
              <a:buNone/>
            </a:pPr>
            <a:r>
              <a:rPr lang="en"/>
              <a:t>timestamp.</a:t>
            </a:r>
            <a:endParaRPr/>
          </a:p>
          <a:p>
            <a:pPr indent="0" lvl="0" marL="0" rtl="0" algn="l">
              <a:spcBef>
                <a:spcPts val="1200"/>
              </a:spcBef>
              <a:spcAft>
                <a:spcPts val="0"/>
              </a:spcAft>
              <a:buClr>
                <a:schemeClr val="dk1"/>
              </a:buClr>
              <a:buSzPts val="1100"/>
              <a:buFont typeface="Arial"/>
              <a:buNone/>
            </a:pPr>
            <a:r>
              <a:rPr lang="en"/>
              <a:t>A. X- Row, Y- row family, Z- row qualifier</a:t>
            </a:r>
            <a:endParaRPr/>
          </a:p>
          <a:p>
            <a:pPr indent="0" lvl="0" marL="0" rtl="0" algn="l">
              <a:spcBef>
                <a:spcPts val="1200"/>
              </a:spcBef>
              <a:spcAft>
                <a:spcPts val="0"/>
              </a:spcAft>
              <a:buClr>
                <a:schemeClr val="dk1"/>
              </a:buClr>
              <a:buSzPts val="1100"/>
              <a:buFont typeface="Arial"/>
              <a:buNone/>
            </a:pPr>
            <a:r>
              <a:rPr lang="en"/>
              <a:t>B. X- Cell, Y- column family, Z- column qualifier</a:t>
            </a:r>
            <a:endParaRPr/>
          </a:p>
          <a:p>
            <a:pPr indent="0" lvl="0" marL="0" rtl="0" algn="l">
              <a:spcBef>
                <a:spcPts val="1200"/>
              </a:spcBef>
              <a:spcAft>
                <a:spcPts val="0"/>
              </a:spcAft>
              <a:buClr>
                <a:schemeClr val="dk1"/>
              </a:buClr>
              <a:buSzPts val="1100"/>
              <a:buFont typeface="Arial"/>
              <a:buNone/>
            </a:pPr>
            <a:r>
              <a:rPr lang="en"/>
              <a:t>C. X- Row, Y- rowkey, Z- column qualifier</a:t>
            </a:r>
            <a:endParaRPr/>
          </a:p>
          <a:p>
            <a:pPr indent="0" lvl="0" marL="0" rtl="0" algn="l">
              <a:spcBef>
                <a:spcPts val="1200"/>
              </a:spcBef>
              <a:spcAft>
                <a:spcPts val="0"/>
              </a:spcAft>
              <a:buClr>
                <a:schemeClr val="dk1"/>
              </a:buClr>
              <a:buSzPts val="1100"/>
              <a:buFont typeface="Arial"/>
              <a:buNone/>
            </a:pPr>
            <a:r>
              <a:rPr lang="en"/>
              <a:t>D. X- Rowkey, Y- column family, Z- column qualifier</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a:t>
            </a:r>
            <a:endParaRPr/>
          </a:p>
        </p:txBody>
      </p:sp>
      <p:sp>
        <p:nvSpPr>
          <p:cNvPr id="144" name="Google Shape;144;p29"/>
          <p:cNvSpPr txBox="1"/>
          <p:nvPr>
            <p:ph idx="1" type="body"/>
          </p:nvPr>
        </p:nvSpPr>
        <p:spPr>
          <a:xfrm>
            <a:off x="311700" y="697275"/>
            <a:ext cx="4306500" cy="3871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Data stored in Hbase is located by its “rowkey”</a:t>
            </a:r>
            <a:endParaRPr/>
          </a:p>
          <a:p>
            <a:pPr indent="-342900" lvl="0" marL="457200" rtl="0" algn="l">
              <a:spcBef>
                <a:spcPts val="0"/>
              </a:spcBef>
              <a:spcAft>
                <a:spcPts val="0"/>
              </a:spcAft>
              <a:buSzPts val="1800"/>
              <a:buChar char="●"/>
            </a:pPr>
            <a:r>
              <a:rPr lang="en"/>
              <a:t>RowKey is like a primary key from a relational database.</a:t>
            </a:r>
            <a:endParaRPr/>
          </a:p>
          <a:p>
            <a:pPr indent="-342900" lvl="0" marL="457200" rtl="0" algn="l">
              <a:spcBef>
                <a:spcPts val="0"/>
              </a:spcBef>
              <a:spcAft>
                <a:spcPts val="0"/>
              </a:spcAft>
              <a:buSzPts val="1800"/>
              <a:buChar char="●"/>
            </a:pPr>
            <a:r>
              <a:rPr lang="en"/>
              <a:t>Records in Hbase are stored in sorted order, according to rowkey.</a:t>
            </a:r>
            <a:endParaRPr/>
          </a:p>
          <a:p>
            <a:pPr indent="-342900" lvl="0" marL="457200" rtl="0" algn="l">
              <a:spcBef>
                <a:spcPts val="0"/>
              </a:spcBef>
              <a:spcAft>
                <a:spcPts val="0"/>
              </a:spcAft>
              <a:buSzPts val="1800"/>
              <a:buChar char="●"/>
            </a:pPr>
            <a:r>
              <a:rPr lang="en"/>
              <a:t>Data in a row are grouped together as Column Families. Each Column Family has one or more Columns</a:t>
            </a:r>
            <a:endParaRPr/>
          </a:p>
          <a:p>
            <a:pPr indent="-342900" lvl="0" marL="457200" rtl="0" algn="l">
              <a:spcBef>
                <a:spcPts val="0"/>
              </a:spcBef>
              <a:spcAft>
                <a:spcPts val="0"/>
              </a:spcAft>
              <a:buSzPts val="1800"/>
              <a:buChar char="●"/>
            </a:pPr>
            <a:r>
              <a:rPr lang="en"/>
              <a:t>These Columns in a family are stored together in a low level storage file known as HFile</a:t>
            </a:r>
            <a:endParaRPr/>
          </a:p>
        </p:txBody>
      </p:sp>
      <p:pic>
        <p:nvPicPr>
          <p:cNvPr id="145" name="Google Shape;145;p29"/>
          <p:cNvPicPr preferRelativeResize="0"/>
          <p:nvPr/>
        </p:nvPicPr>
        <p:blipFill>
          <a:blip r:embed="rId3">
            <a:alphaModFix/>
          </a:blip>
          <a:stretch>
            <a:fillRect/>
          </a:stretch>
        </p:blipFill>
        <p:spPr>
          <a:xfrm>
            <a:off x="4685100" y="445025"/>
            <a:ext cx="4306500" cy="4651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Cell in HBase Table</a:t>
            </a:r>
            <a:endParaRPr/>
          </a:p>
        </p:txBody>
      </p:sp>
      <p:sp>
        <p:nvSpPr>
          <p:cNvPr id="151" name="Google Shape;151;p30"/>
          <p:cNvSpPr txBox="1"/>
          <p:nvPr>
            <p:ph idx="1" type="body"/>
          </p:nvPr>
        </p:nvSpPr>
        <p:spPr>
          <a:xfrm>
            <a:off x="311700" y="3667075"/>
            <a:ext cx="8520600" cy="156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is stored in HBASE tables Cells.</a:t>
            </a:r>
            <a:endParaRPr/>
          </a:p>
          <a:p>
            <a:pPr indent="-342900" lvl="0" marL="457200" rtl="0" algn="l">
              <a:spcBef>
                <a:spcPts val="0"/>
              </a:spcBef>
              <a:spcAft>
                <a:spcPts val="0"/>
              </a:spcAft>
              <a:buSzPts val="1800"/>
              <a:buChar char="●"/>
            </a:pPr>
            <a:r>
              <a:rPr lang="en"/>
              <a:t>Cell is a combination of row-key, column family, column qualifier and contains a value and a timestamp.</a:t>
            </a:r>
            <a:endParaRPr/>
          </a:p>
          <a:p>
            <a:pPr indent="-342900" lvl="0" marL="457200" rtl="0" algn="l">
              <a:spcBef>
                <a:spcPts val="0"/>
              </a:spcBef>
              <a:spcAft>
                <a:spcPts val="0"/>
              </a:spcAft>
              <a:buSzPts val="1800"/>
              <a:buChar char="●"/>
            </a:pPr>
            <a:r>
              <a:rPr lang="en"/>
              <a:t>The entire cell, with the added structural information, is called Key Value.</a:t>
            </a:r>
            <a:endParaRPr/>
          </a:p>
        </p:txBody>
      </p:sp>
      <p:pic>
        <p:nvPicPr>
          <p:cNvPr id="152" name="Google Shape;152;p30"/>
          <p:cNvPicPr preferRelativeResize="0"/>
          <p:nvPr/>
        </p:nvPicPr>
        <p:blipFill>
          <a:blip r:embed="rId3">
            <a:alphaModFix/>
          </a:blip>
          <a:stretch>
            <a:fillRect/>
          </a:stretch>
        </p:blipFill>
        <p:spPr>
          <a:xfrm>
            <a:off x="152400" y="1170125"/>
            <a:ext cx="8839200" cy="21390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idx="1" type="body"/>
          </p:nvPr>
        </p:nvSpPr>
        <p:spPr>
          <a:xfrm>
            <a:off x="311700" y="597650"/>
            <a:ext cx="85206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7 ________________maps IPs to racks and data centers configured in</a:t>
            </a:r>
            <a:endParaRPr/>
          </a:p>
          <a:p>
            <a:pPr indent="0" lvl="0" marL="0" rtl="0" algn="l">
              <a:spcBef>
                <a:spcPts val="1200"/>
              </a:spcBef>
              <a:spcAft>
                <a:spcPts val="0"/>
              </a:spcAft>
              <a:buNone/>
            </a:pPr>
            <a:r>
              <a:rPr lang="en"/>
              <a:t>cassandra.yaml config file </a:t>
            </a:r>
            <a:endParaRPr/>
          </a:p>
          <a:p>
            <a:pPr indent="0" lvl="0" marL="0" rtl="0" algn="l">
              <a:spcBef>
                <a:spcPts val="1200"/>
              </a:spcBef>
              <a:spcAft>
                <a:spcPts val="0"/>
              </a:spcAft>
              <a:buNone/>
            </a:pPr>
            <a:r>
              <a:rPr lang="en"/>
              <a:t>A. Client requests</a:t>
            </a:r>
            <a:endParaRPr/>
          </a:p>
          <a:p>
            <a:pPr indent="0" lvl="0" marL="0" rtl="0" algn="l">
              <a:spcBef>
                <a:spcPts val="1200"/>
              </a:spcBef>
              <a:spcAft>
                <a:spcPts val="0"/>
              </a:spcAft>
              <a:buNone/>
            </a:pPr>
            <a:r>
              <a:rPr lang="en"/>
              <a:t>B. Partitioner</a:t>
            </a:r>
            <a:endParaRPr/>
          </a:p>
          <a:p>
            <a:pPr indent="0" lvl="0" marL="0" rtl="0" algn="l">
              <a:spcBef>
                <a:spcPts val="1200"/>
              </a:spcBef>
              <a:spcAft>
                <a:spcPts val="0"/>
              </a:spcAft>
              <a:buNone/>
            </a:pPr>
            <a:r>
              <a:rPr lang="en"/>
              <a:t>C. Snitch</a:t>
            </a:r>
            <a:endParaRPr/>
          </a:p>
          <a:p>
            <a:pPr indent="0" lvl="0" marL="0" rtl="0" algn="l">
              <a:spcBef>
                <a:spcPts val="1200"/>
              </a:spcBef>
              <a:spcAft>
                <a:spcPts val="0"/>
              </a:spcAft>
              <a:buNone/>
            </a:pPr>
            <a:r>
              <a:rPr lang="en"/>
              <a:t>D. None of the mentioned</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314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1 True or False ?</a:t>
            </a:r>
            <a:endParaRPr/>
          </a:p>
          <a:p>
            <a:pPr indent="0" lvl="0" marL="0" rtl="0" algn="l">
              <a:spcBef>
                <a:spcPts val="1200"/>
              </a:spcBef>
              <a:spcAft>
                <a:spcPts val="0"/>
              </a:spcAft>
              <a:buClr>
                <a:schemeClr val="dk1"/>
              </a:buClr>
              <a:buSzPts val="1100"/>
              <a:buFont typeface="Arial"/>
              <a:buNone/>
            </a:pPr>
            <a:r>
              <a:rPr lang="en"/>
              <a:t>Cassandra uses a Gossip protocol called to discover location and state information.</a:t>
            </a:r>
            <a:endParaRPr/>
          </a:p>
          <a:p>
            <a:pPr indent="0" lvl="0" marL="0" rtl="0" algn="l">
              <a:spcBef>
                <a:spcPts val="1200"/>
              </a:spcBef>
              <a:spcAft>
                <a:spcPts val="0"/>
              </a:spcAft>
              <a:buClr>
                <a:schemeClr val="dk1"/>
              </a:buClr>
              <a:buSzPts val="1100"/>
              <a:buFont typeface="Arial"/>
              <a:buNone/>
            </a:pPr>
            <a:r>
              <a:rPr lang="en"/>
              <a:t>A. True</a:t>
            </a:r>
            <a:endParaRPr/>
          </a:p>
          <a:p>
            <a:pPr indent="0" lvl="0" marL="0" rtl="0" algn="l">
              <a:spcBef>
                <a:spcPts val="1200"/>
              </a:spcBef>
              <a:spcAft>
                <a:spcPts val="0"/>
              </a:spcAft>
              <a:buClr>
                <a:schemeClr val="dk1"/>
              </a:buClr>
              <a:buSzPts val="1100"/>
              <a:buFont typeface="Arial"/>
              <a:buNone/>
            </a:pPr>
            <a:r>
              <a:rPr lang="en"/>
              <a:t>B. False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Snitches</a:t>
            </a:r>
            <a:endParaRPr/>
          </a:p>
        </p:txBody>
      </p:sp>
      <p:sp>
        <p:nvSpPr>
          <p:cNvPr id="163" name="Google Shape;163;p32"/>
          <p:cNvSpPr txBox="1"/>
          <p:nvPr>
            <p:ph idx="1" type="body"/>
          </p:nvPr>
        </p:nvSpPr>
        <p:spPr>
          <a:xfrm>
            <a:off x="311700" y="887425"/>
            <a:ext cx="8520600" cy="4256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a:t>Snitches are used in Cassandra to map</a:t>
            </a:r>
            <a:r>
              <a:rPr lang="en"/>
              <a:t> IPs to racks and Data Centers.</a:t>
            </a:r>
            <a:endParaRPr/>
          </a:p>
          <a:p>
            <a:pPr indent="-336550" lvl="0" marL="457200" rtl="0" algn="l">
              <a:spcBef>
                <a:spcPts val="0"/>
              </a:spcBef>
              <a:spcAft>
                <a:spcPts val="0"/>
              </a:spcAft>
              <a:buSzPts val="1700"/>
              <a:buChar char="●"/>
            </a:pPr>
            <a:r>
              <a:rPr lang="en"/>
              <a:t>SimpleSnitch  - </a:t>
            </a:r>
            <a:endParaRPr/>
          </a:p>
          <a:p>
            <a:pPr indent="-311150" lvl="1" marL="914400" rtl="0" algn="l">
              <a:spcBef>
                <a:spcPts val="0"/>
              </a:spcBef>
              <a:spcAft>
                <a:spcPts val="0"/>
              </a:spcAft>
              <a:buSzPts val="1300"/>
              <a:buChar char="○"/>
            </a:pPr>
            <a:r>
              <a:rPr lang="en" sz="1300"/>
              <a:t>Unaware of Topology (DC and Rack-unaware).</a:t>
            </a:r>
            <a:endParaRPr sz="1300"/>
          </a:p>
          <a:p>
            <a:pPr indent="-317500" lvl="1" marL="914400" rtl="0" algn="l">
              <a:spcBef>
                <a:spcPts val="0"/>
              </a:spcBef>
              <a:spcAft>
                <a:spcPts val="0"/>
              </a:spcAft>
              <a:buSzPts val="1400"/>
              <a:buChar char="○"/>
            </a:pPr>
            <a:r>
              <a:rPr lang="en" sz="1300">
                <a:solidFill>
                  <a:srgbClr val="273239"/>
                </a:solidFill>
                <a:highlight>
                  <a:srgbClr val="FFFFFF"/>
                </a:highlight>
              </a:rPr>
              <a:t>Therefore unusable for multi-datacenter environments. </a:t>
            </a:r>
            <a:endParaRPr/>
          </a:p>
          <a:p>
            <a:pPr indent="-336550" lvl="0" marL="457200" rtl="0" algn="l">
              <a:spcBef>
                <a:spcPts val="0"/>
              </a:spcBef>
              <a:spcAft>
                <a:spcPts val="0"/>
              </a:spcAft>
              <a:buSzPts val="1700"/>
              <a:buChar char="●"/>
            </a:pPr>
            <a:r>
              <a:rPr lang="en"/>
              <a:t>RackInfering</a:t>
            </a:r>
            <a:endParaRPr/>
          </a:p>
          <a:p>
            <a:pPr indent="-317500" lvl="1" marL="914400" rtl="0" algn="l">
              <a:spcBef>
                <a:spcPts val="0"/>
              </a:spcBef>
              <a:spcAft>
                <a:spcPts val="0"/>
              </a:spcAft>
              <a:buSzPts val="1400"/>
              <a:buChar char="○"/>
            </a:pPr>
            <a:r>
              <a:rPr lang="en" sz="1300">
                <a:solidFill>
                  <a:srgbClr val="273239"/>
                </a:solidFill>
                <a:highlight>
                  <a:srgbClr val="FFFFFF"/>
                </a:highlight>
              </a:rPr>
              <a:t>In this snitch we find out the location by rack and datacenter.</a:t>
            </a:r>
            <a:endParaRPr sz="1300">
              <a:solidFill>
                <a:srgbClr val="273239"/>
              </a:solidFill>
              <a:highlight>
                <a:srgbClr val="FFFFFF"/>
              </a:highlight>
            </a:endParaRPr>
          </a:p>
          <a:p>
            <a:pPr indent="-311150" lvl="1" marL="914400" rtl="0" algn="l">
              <a:spcBef>
                <a:spcPts val="0"/>
              </a:spcBef>
              <a:spcAft>
                <a:spcPts val="0"/>
              </a:spcAft>
              <a:buClr>
                <a:srgbClr val="273239"/>
              </a:buClr>
              <a:buSzPts val="1300"/>
              <a:buChar char="○"/>
            </a:pPr>
            <a:r>
              <a:rPr lang="en" sz="1300">
                <a:solidFill>
                  <a:srgbClr val="273239"/>
                </a:solidFill>
                <a:highlight>
                  <a:srgbClr val="FFFFFF"/>
                </a:highlight>
              </a:rPr>
              <a:t>In this snitch the 2nd and 3rd octets of IP address corresponds to datacenter and rack. </a:t>
            </a:r>
            <a:endParaRPr sz="1300">
              <a:solidFill>
                <a:srgbClr val="273239"/>
              </a:solidFill>
              <a:highlight>
                <a:srgbClr val="FFFFFF"/>
              </a:highlight>
            </a:endParaRPr>
          </a:p>
          <a:p>
            <a:pPr indent="-311150" lvl="1" marL="914400" rtl="0" algn="l">
              <a:spcBef>
                <a:spcPts val="0"/>
              </a:spcBef>
              <a:spcAft>
                <a:spcPts val="0"/>
              </a:spcAft>
              <a:buClr>
                <a:srgbClr val="273239"/>
              </a:buClr>
              <a:buSzPts val="1300"/>
              <a:buChar char="○"/>
            </a:pPr>
            <a:r>
              <a:rPr lang="en" sz="1300">
                <a:solidFill>
                  <a:srgbClr val="273239"/>
                </a:solidFill>
                <a:highlight>
                  <a:srgbClr val="FFFFFF"/>
                </a:highlight>
              </a:rPr>
              <a:t>101.102.103.104 = x.&lt;DC octet&gt;.&lt;rack octet&gt;.&lt;node octet&gt;</a:t>
            </a:r>
            <a:endParaRPr sz="1300">
              <a:solidFill>
                <a:srgbClr val="273239"/>
              </a:solidFill>
              <a:highlight>
                <a:srgbClr val="FFFFFF"/>
              </a:highlight>
            </a:endParaRPr>
          </a:p>
          <a:p>
            <a:pPr indent="-355600" lvl="0" marL="457200" rtl="0" algn="l">
              <a:spcBef>
                <a:spcPts val="0"/>
              </a:spcBef>
              <a:spcAft>
                <a:spcPts val="0"/>
              </a:spcAft>
              <a:buClr>
                <a:srgbClr val="595959"/>
              </a:buClr>
              <a:buSzPts val="2000"/>
              <a:buChar char="●"/>
            </a:pPr>
            <a:r>
              <a:rPr lang="en" sz="1600">
                <a:solidFill>
                  <a:srgbClr val="595959"/>
                </a:solidFill>
                <a:highlight>
                  <a:srgbClr val="FFFFFF"/>
                </a:highlight>
              </a:rPr>
              <a:t>PropertyFileSnitch</a:t>
            </a:r>
            <a:endParaRPr sz="1600">
              <a:solidFill>
                <a:srgbClr val="595959"/>
              </a:solidFill>
              <a:highlight>
                <a:srgbClr val="FFFFFF"/>
              </a:highlight>
            </a:endParaRPr>
          </a:p>
          <a:p>
            <a:pPr indent="-311150" lvl="1" marL="914400" rtl="0" algn="l">
              <a:spcBef>
                <a:spcPts val="0"/>
              </a:spcBef>
              <a:spcAft>
                <a:spcPts val="0"/>
              </a:spcAft>
              <a:buClr>
                <a:srgbClr val="273239"/>
              </a:buClr>
              <a:buSzPts val="1300"/>
              <a:buChar char="○"/>
            </a:pPr>
            <a:r>
              <a:rPr lang="en" sz="1300">
                <a:solidFill>
                  <a:srgbClr val="273239"/>
                </a:solidFill>
                <a:highlight>
                  <a:srgbClr val="FFFFFF"/>
                </a:highlight>
              </a:rPr>
              <a:t>This snitch uses the cassandra-topology.properties file to determine topology of network</a:t>
            </a:r>
            <a:endParaRPr sz="1300">
              <a:solidFill>
                <a:srgbClr val="273239"/>
              </a:solidFill>
              <a:highlight>
                <a:srgbClr val="FFFFFF"/>
              </a:highlight>
            </a:endParaRPr>
          </a:p>
          <a:p>
            <a:pPr indent="-336550" lvl="0" marL="457200" rtl="0" algn="l">
              <a:spcBef>
                <a:spcPts val="0"/>
              </a:spcBef>
              <a:spcAft>
                <a:spcPts val="0"/>
              </a:spcAft>
              <a:buClr>
                <a:srgbClr val="595959"/>
              </a:buClr>
              <a:buSzPts val="1700"/>
              <a:buChar char="●"/>
            </a:pPr>
            <a:r>
              <a:rPr lang="en">
                <a:solidFill>
                  <a:srgbClr val="595959"/>
                </a:solidFill>
                <a:highlight>
                  <a:srgbClr val="FFFFFF"/>
                </a:highlight>
              </a:rPr>
              <a:t>EC2Snitch</a:t>
            </a:r>
            <a:endParaRPr>
              <a:solidFill>
                <a:srgbClr val="595959"/>
              </a:solidFill>
              <a:highlight>
                <a:srgbClr val="FFFFFF"/>
              </a:highlight>
            </a:endParaRPr>
          </a:p>
          <a:p>
            <a:pPr indent="-311150" lvl="1" marL="914400" rtl="0" algn="l">
              <a:spcBef>
                <a:spcPts val="0"/>
              </a:spcBef>
              <a:spcAft>
                <a:spcPts val="0"/>
              </a:spcAft>
              <a:buClr>
                <a:srgbClr val="273239"/>
              </a:buClr>
              <a:buSzPts val="1300"/>
              <a:buChar char="○"/>
            </a:pPr>
            <a:r>
              <a:rPr lang="en" sz="1300">
                <a:solidFill>
                  <a:srgbClr val="273239"/>
                </a:solidFill>
                <a:highlight>
                  <a:srgbClr val="FFFFFF"/>
                </a:highlight>
              </a:rPr>
              <a:t>EC2 Region = DC</a:t>
            </a:r>
            <a:endParaRPr sz="1300">
              <a:solidFill>
                <a:srgbClr val="273239"/>
              </a:solidFill>
              <a:highlight>
                <a:srgbClr val="FFFFFF"/>
              </a:highlight>
            </a:endParaRPr>
          </a:p>
          <a:p>
            <a:pPr indent="-311150" lvl="1" marL="914400" rtl="0" algn="l">
              <a:spcBef>
                <a:spcPts val="0"/>
              </a:spcBef>
              <a:spcAft>
                <a:spcPts val="0"/>
              </a:spcAft>
              <a:buClr>
                <a:srgbClr val="273239"/>
              </a:buClr>
              <a:buSzPts val="1300"/>
              <a:buChar char="○"/>
            </a:pPr>
            <a:r>
              <a:rPr lang="en" sz="1300">
                <a:solidFill>
                  <a:srgbClr val="273239"/>
                </a:solidFill>
                <a:highlight>
                  <a:srgbClr val="FFFFFF"/>
                </a:highlight>
              </a:rPr>
              <a:t>Availability zone = rack</a:t>
            </a:r>
            <a:endParaRPr sz="1300">
              <a:solidFill>
                <a:srgbClr val="273239"/>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311700" y="534275"/>
            <a:ext cx="8520600" cy="403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Q. 8 Consider the following statements:</a:t>
            </a:r>
            <a:endParaRPr/>
          </a:p>
          <a:p>
            <a:pPr indent="0" lvl="0" marL="0" rtl="0" algn="l">
              <a:spcBef>
                <a:spcPts val="1200"/>
              </a:spcBef>
              <a:spcAft>
                <a:spcPts val="0"/>
              </a:spcAft>
              <a:buClr>
                <a:schemeClr val="dk1"/>
              </a:buClr>
              <a:buSzPct val="61111"/>
              <a:buFont typeface="Arial"/>
              <a:buNone/>
            </a:pPr>
            <a:r>
              <a:rPr lang="en"/>
              <a:t>Statement 1: Scale up: grow your cluster capacity by replacing with more powerful</a:t>
            </a:r>
            <a:endParaRPr/>
          </a:p>
          <a:p>
            <a:pPr indent="0" lvl="0" marL="0" rtl="0" algn="l">
              <a:spcBef>
                <a:spcPts val="1200"/>
              </a:spcBef>
              <a:spcAft>
                <a:spcPts val="0"/>
              </a:spcAft>
              <a:buClr>
                <a:schemeClr val="dk1"/>
              </a:buClr>
              <a:buSzPct val="61111"/>
              <a:buFont typeface="Arial"/>
              <a:buNone/>
            </a:pPr>
            <a:r>
              <a:rPr lang="en"/>
              <a:t>machines.</a:t>
            </a:r>
            <a:endParaRPr/>
          </a:p>
          <a:p>
            <a:pPr indent="0" lvl="0" marL="0" rtl="0" algn="l">
              <a:spcBef>
                <a:spcPts val="1200"/>
              </a:spcBef>
              <a:spcAft>
                <a:spcPts val="0"/>
              </a:spcAft>
              <a:buClr>
                <a:schemeClr val="dk1"/>
              </a:buClr>
              <a:buSzPct val="61111"/>
              <a:buFont typeface="Arial"/>
              <a:buNone/>
            </a:pPr>
            <a:r>
              <a:rPr lang="en"/>
              <a:t>Statement 2: Scale out: incrementally grow your cluster capacity by adding more</a:t>
            </a:r>
            <a:endParaRPr/>
          </a:p>
          <a:p>
            <a:pPr indent="0" lvl="0" marL="0" rtl="0" algn="l">
              <a:spcBef>
                <a:spcPts val="1200"/>
              </a:spcBef>
              <a:spcAft>
                <a:spcPts val="0"/>
              </a:spcAft>
              <a:buClr>
                <a:schemeClr val="dk1"/>
              </a:buClr>
              <a:buSzPct val="61111"/>
              <a:buFont typeface="Arial"/>
              <a:buNone/>
            </a:pPr>
            <a:r>
              <a:rPr lang="en"/>
              <a:t>COTS machines (Components Off the Shelf).</a:t>
            </a:r>
            <a:endParaRPr/>
          </a:p>
          <a:p>
            <a:pPr indent="0" lvl="0" marL="0" rtl="0" algn="l">
              <a:spcBef>
                <a:spcPts val="1200"/>
              </a:spcBef>
              <a:spcAft>
                <a:spcPts val="0"/>
              </a:spcAft>
              <a:buClr>
                <a:schemeClr val="dk1"/>
              </a:buClr>
              <a:buSzPct val="61111"/>
              <a:buFont typeface="Arial"/>
              <a:buNone/>
            </a:pPr>
            <a:r>
              <a:rPr lang="en"/>
              <a:t>A. Only statement 1 is true</a:t>
            </a:r>
            <a:endParaRPr/>
          </a:p>
          <a:p>
            <a:pPr indent="0" lvl="0" marL="0" rtl="0" algn="l">
              <a:spcBef>
                <a:spcPts val="1200"/>
              </a:spcBef>
              <a:spcAft>
                <a:spcPts val="0"/>
              </a:spcAft>
              <a:buClr>
                <a:schemeClr val="dk1"/>
              </a:buClr>
              <a:buSzPct val="61111"/>
              <a:buFont typeface="Arial"/>
              <a:buNone/>
            </a:pPr>
            <a:r>
              <a:rPr lang="en"/>
              <a:t>B. Only statement 2 is true</a:t>
            </a:r>
            <a:endParaRPr/>
          </a:p>
          <a:p>
            <a:pPr indent="0" lvl="0" marL="0" rtl="0" algn="l">
              <a:spcBef>
                <a:spcPts val="1200"/>
              </a:spcBef>
              <a:spcAft>
                <a:spcPts val="0"/>
              </a:spcAft>
              <a:buClr>
                <a:schemeClr val="dk1"/>
              </a:buClr>
              <a:buSzPct val="61111"/>
              <a:buFont typeface="Arial"/>
              <a:buNone/>
            </a:pPr>
            <a:r>
              <a:rPr lang="en"/>
              <a:t>C. Both statements are true</a:t>
            </a:r>
            <a:endParaRPr/>
          </a:p>
          <a:p>
            <a:pPr indent="0" lvl="0" marL="0" rtl="0" algn="l">
              <a:spcBef>
                <a:spcPts val="1200"/>
              </a:spcBef>
              <a:spcAft>
                <a:spcPts val="0"/>
              </a:spcAft>
              <a:buClr>
                <a:schemeClr val="dk1"/>
              </a:buClr>
              <a:buSzPct val="61111"/>
              <a:buFont typeface="Arial"/>
              <a:buNone/>
            </a:pPr>
            <a:r>
              <a:rPr lang="en"/>
              <a:t>D. Both statements are false</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Answer: C) Both statements are true</a:t>
            </a:r>
            <a:endParaRPr/>
          </a:p>
          <a:p>
            <a:pPr indent="0" lvl="0" marL="0" rtl="0" algn="l">
              <a:spcBef>
                <a:spcPts val="1200"/>
              </a:spcBef>
              <a:spcAft>
                <a:spcPts val="0"/>
              </a:spcAft>
              <a:buClr>
                <a:schemeClr val="dk1"/>
              </a:buClr>
              <a:buSzPts val="1100"/>
              <a:buFont typeface="Arial"/>
              <a:buNone/>
            </a:pPr>
            <a:r>
              <a:rPr lang="en"/>
              <a:t>Explanation: The correct statements are:</a:t>
            </a:r>
            <a:endParaRPr/>
          </a:p>
          <a:p>
            <a:pPr indent="0" lvl="0" marL="0" rtl="0" algn="l">
              <a:spcBef>
                <a:spcPts val="1200"/>
              </a:spcBef>
              <a:spcAft>
                <a:spcPts val="0"/>
              </a:spcAft>
              <a:buClr>
                <a:schemeClr val="dk1"/>
              </a:buClr>
              <a:buSzPts val="1100"/>
              <a:buFont typeface="Arial"/>
              <a:buNone/>
            </a:pPr>
            <a:r>
              <a:rPr lang="en"/>
              <a:t>Scale up: grow your cluster capacity by replacing with more powerful machines</a:t>
            </a:r>
            <a:endParaRPr/>
          </a:p>
          <a:p>
            <a:pPr indent="0" lvl="0" marL="0" rtl="0" algn="l">
              <a:spcBef>
                <a:spcPts val="1200"/>
              </a:spcBef>
              <a:spcAft>
                <a:spcPts val="0"/>
              </a:spcAft>
              <a:buClr>
                <a:schemeClr val="dk1"/>
              </a:buClr>
              <a:buSzPts val="1100"/>
              <a:buFont typeface="Arial"/>
              <a:buNone/>
            </a:pPr>
            <a:r>
              <a:rPr lang="en"/>
              <a:t>Scale out: incrementally grow your cluster capacity by adding more COTS machines</a:t>
            </a:r>
            <a:endParaRPr/>
          </a:p>
          <a:p>
            <a:pPr indent="0" lvl="0" marL="0" rtl="0" algn="l">
              <a:spcBef>
                <a:spcPts val="1200"/>
              </a:spcBef>
              <a:spcAft>
                <a:spcPts val="0"/>
              </a:spcAft>
              <a:buClr>
                <a:schemeClr val="dk1"/>
              </a:buClr>
              <a:buSzPts val="1100"/>
              <a:buFont typeface="Arial"/>
              <a:buNone/>
            </a:pPr>
            <a:r>
              <a:rPr lang="en"/>
              <a:t>(Components Off the Shelf)</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311700" y="525225"/>
            <a:ext cx="8520600" cy="40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9  A Bloom filter may give results that are false negative, i.e. it may return that that a value is not present in the table, even though it may be present? </a:t>
            </a:r>
            <a:endParaRPr/>
          </a:p>
          <a:p>
            <a:pPr indent="0" lvl="0" marL="0" rtl="0" algn="l">
              <a:spcBef>
                <a:spcPts val="1200"/>
              </a:spcBef>
              <a:spcAft>
                <a:spcPts val="0"/>
              </a:spcAft>
              <a:buNone/>
            </a:pPr>
            <a:r>
              <a:rPr lang="en"/>
              <a:t>A. True</a:t>
            </a:r>
            <a:endParaRPr/>
          </a:p>
          <a:p>
            <a:pPr indent="0" lvl="0" marL="0" rtl="0" algn="l">
              <a:spcBef>
                <a:spcPts val="1200"/>
              </a:spcBef>
              <a:spcAft>
                <a:spcPts val="1200"/>
              </a:spcAft>
              <a:buNone/>
            </a:pPr>
            <a:r>
              <a:rPr lang="en"/>
              <a:t>B. False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a:t>
            </a:r>
            <a:endParaRPr/>
          </a:p>
        </p:txBody>
      </p:sp>
      <p:sp>
        <p:nvSpPr>
          <p:cNvPr id="184" name="Google Shape;184;p36"/>
          <p:cNvSpPr txBox="1"/>
          <p:nvPr>
            <p:ph idx="1" type="body"/>
          </p:nvPr>
        </p:nvSpPr>
        <p:spPr>
          <a:xfrm>
            <a:off x="311700" y="679150"/>
            <a:ext cx="4297500" cy="42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161616"/>
                </a:solidFill>
                <a:highlight>
                  <a:srgbClr val="FFFFFF"/>
                </a:highlight>
              </a:rPr>
              <a:t>A bloom filter is a probabilistic data structure that is based on hashing</a:t>
            </a:r>
            <a:endParaRPr sz="1400"/>
          </a:p>
          <a:p>
            <a:pPr indent="-317500" lvl="0" marL="457200" rtl="0" algn="l">
              <a:spcBef>
                <a:spcPts val="0"/>
              </a:spcBef>
              <a:spcAft>
                <a:spcPts val="0"/>
              </a:spcAft>
              <a:buSzPts val="1400"/>
              <a:buChar char="●"/>
            </a:pPr>
            <a:r>
              <a:rPr lang="en" sz="1400">
                <a:solidFill>
                  <a:srgbClr val="161616"/>
                </a:solidFill>
                <a:highlight>
                  <a:srgbClr val="FFFFFF"/>
                </a:highlight>
              </a:rPr>
              <a:t>It is extremely space efficient and is typically used to add elements to a set and test if an element is in a set.</a:t>
            </a:r>
            <a:endParaRPr sz="1400">
              <a:solidFill>
                <a:srgbClr val="161616"/>
              </a:solidFill>
              <a:highlight>
                <a:srgbClr val="FFFFFF"/>
              </a:highlight>
            </a:endParaRPr>
          </a:p>
          <a:p>
            <a:pPr indent="-317500" lvl="0" marL="457200" rtl="0" algn="l">
              <a:spcBef>
                <a:spcPts val="0"/>
              </a:spcBef>
              <a:spcAft>
                <a:spcPts val="0"/>
              </a:spcAft>
              <a:buClr>
                <a:srgbClr val="161616"/>
              </a:buClr>
              <a:buSzPts val="1400"/>
              <a:buChar char="●"/>
            </a:pPr>
            <a:r>
              <a:rPr lang="en" sz="1400">
                <a:solidFill>
                  <a:srgbClr val="161616"/>
                </a:solidFill>
                <a:highlight>
                  <a:srgbClr val="FFFFFF"/>
                </a:highlight>
              </a:rPr>
              <a:t>When testing if an element is in the bloom filter, false positives are possible. </a:t>
            </a:r>
            <a:endParaRPr sz="1400">
              <a:solidFill>
                <a:srgbClr val="161616"/>
              </a:solidFill>
              <a:highlight>
                <a:srgbClr val="FFFFFF"/>
              </a:highlight>
            </a:endParaRPr>
          </a:p>
          <a:p>
            <a:pPr indent="-317500" lvl="0" marL="457200" rtl="0" algn="l">
              <a:spcBef>
                <a:spcPts val="0"/>
              </a:spcBef>
              <a:spcAft>
                <a:spcPts val="0"/>
              </a:spcAft>
              <a:buClr>
                <a:srgbClr val="161616"/>
              </a:buClr>
              <a:buSzPts val="1400"/>
              <a:buChar char="●"/>
            </a:pPr>
            <a:r>
              <a:rPr lang="en" sz="1400">
                <a:solidFill>
                  <a:srgbClr val="161616"/>
                </a:solidFill>
                <a:highlight>
                  <a:srgbClr val="FFFFFF"/>
                </a:highlight>
              </a:rPr>
              <a:t>It will either say that an element is </a:t>
            </a:r>
            <a:r>
              <a:rPr i="1" lang="en" sz="1400">
                <a:solidFill>
                  <a:srgbClr val="161616"/>
                </a:solidFill>
                <a:highlight>
                  <a:srgbClr val="FFFFFF"/>
                </a:highlight>
              </a:rPr>
              <a:t>definitely not</a:t>
            </a:r>
            <a:r>
              <a:rPr lang="en" sz="1400">
                <a:solidFill>
                  <a:srgbClr val="161616"/>
                </a:solidFill>
                <a:highlight>
                  <a:srgbClr val="FFFFFF"/>
                </a:highlight>
              </a:rPr>
              <a:t> in the set or that </a:t>
            </a:r>
            <a:r>
              <a:rPr i="1" lang="en" sz="1400">
                <a:solidFill>
                  <a:srgbClr val="161616"/>
                </a:solidFill>
                <a:highlight>
                  <a:srgbClr val="FFFFFF"/>
                </a:highlight>
              </a:rPr>
              <a:t>it is possible</a:t>
            </a:r>
            <a:r>
              <a:rPr lang="en" sz="1400">
                <a:solidFill>
                  <a:srgbClr val="161616"/>
                </a:solidFill>
                <a:highlight>
                  <a:srgbClr val="FFFFFF"/>
                </a:highlight>
              </a:rPr>
              <a:t> the element is in the set.</a:t>
            </a:r>
            <a:endParaRPr sz="1400">
              <a:solidFill>
                <a:srgbClr val="161616"/>
              </a:solidFill>
              <a:highlight>
                <a:srgbClr val="FFFFFF"/>
              </a:highlight>
            </a:endParaRPr>
          </a:p>
          <a:p>
            <a:pPr indent="-317500" lvl="0" marL="457200" rtl="0" algn="l">
              <a:spcBef>
                <a:spcPts val="0"/>
              </a:spcBef>
              <a:spcAft>
                <a:spcPts val="0"/>
              </a:spcAft>
              <a:buClr>
                <a:srgbClr val="161616"/>
              </a:buClr>
              <a:buSzPts val="1400"/>
              <a:buChar char="●"/>
            </a:pPr>
            <a:r>
              <a:rPr lang="en" sz="1400">
                <a:solidFill>
                  <a:srgbClr val="161616"/>
                </a:solidFill>
                <a:highlight>
                  <a:srgbClr val="FFFFFF"/>
                </a:highlight>
              </a:rPr>
              <a:t>A bloom filter is very much like a hash table in that it will use a hash function to map a key to a bucket. However, it will not store that key in that bucket, it will simply mark it as filled.</a:t>
            </a:r>
            <a:endParaRPr sz="1400">
              <a:solidFill>
                <a:srgbClr val="161616"/>
              </a:solidFill>
              <a:highlight>
                <a:srgbClr val="FFFFFF"/>
              </a:highlight>
            </a:endParaRPr>
          </a:p>
          <a:p>
            <a:pPr indent="-317500" lvl="0" marL="457200" rtl="0" algn="l">
              <a:spcBef>
                <a:spcPts val="0"/>
              </a:spcBef>
              <a:spcAft>
                <a:spcPts val="0"/>
              </a:spcAft>
              <a:buClr>
                <a:srgbClr val="161616"/>
              </a:buClr>
              <a:buSzPts val="1400"/>
              <a:buChar char="●"/>
            </a:pPr>
            <a:r>
              <a:rPr lang="en" sz="1400">
                <a:solidFill>
                  <a:srgbClr val="161616"/>
                </a:solidFill>
                <a:highlight>
                  <a:srgbClr val="FFFFFF"/>
                </a:highlight>
              </a:rPr>
              <a:t>So, many keys might map to same filled bucket, creating false positives.</a:t>
            </a:r>
            <a:endParaRPr sz="1400">
              <a:solidFill>
                <a:srgbClr val="161616"/>
              </a:solidFill>
              <a:highlight>
                <a:srgbClr val="FFFFFF"/>
              </a:highlight>
            </a:endParaRPr>
          </a:p>
        </p:txBody>
      </p:sp>
      <p:pic>
        <p:nvPicPr>
          <p:cNvPr id="185" name="Google Shape;185;p36"/>
          <p:cNvPicPr preferRelativeResize="0"/>
          <p:nvPr/>
        </p:nvPicPr>
        <p:blipFill>
          <a:blip r:embed="rId3">
            <a:alphaModFix/>
          </a:blip>
          <a:stretch>
            <a:fillRect/>
          </a:stretch>
        </p:blipFill>
        <p:spPr>
          <a:xfrm>
            <a:off x="4366175" y="1170125"/>
            <a:ext cx="4625425" cy="352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idx="1" type="body"/>
          </p:nvPr>
        </p:nvSpPr>
        <p:spPr>
          <a:xfrm>
            <a:off x="311700" y="652675"/>
            <a:ext cx="4269600" cy="4068600"/>
          </a:xfrm>
          <a:prstGeom prst="rect">
            <a:avLst/>
          </a:prstGeom>
        </p:spPr>
        <p:txBody>
          <a:bodyPr anchorCtr="0" anchor="t" bIns="91425" lIns="91425" spcFirstLastPara="1" rIns="91425" wrap="square" tIns="91425">
            <a:normAutofit/>
          </a:bodyPr>
          <a:lstStyle/>
          <a:p>
            <a:pPr indent="-317500" lvl="0" marL="457200" rtl="0" algn="l">
              <a:lnSpc>
                <a:spcPct val="120000"/>
              </a:lnSpc>
              <a:spcBef>
                <a:spcPts val="0"/>
              </a:spcBef>
              <a:spcAft>
                <a:spcPts val="0"/>
              </a:spcAft>
              <a:buSzPts val="1400"/>
              <a:buChar char="●"/>
            </a:pPr>
            <a:r>
              <a:rPr lang="en" sz="1400">
                <a:solidFill>
                  <a:srgbClr val="161616"/>
                </a:solidFill>
                <a:highlight>
                  <a:srgbClr val="FFFFFF"/>
                </a:highlight>
              </a:rPr>
              <a:t>An empty bloom filter is a bit array of  </a:t>
            </a:r>
            <a:r>
              <a:rPr i="1" lang="en" sz="1400">
                <a:solidFill>
                  <a:srgbClr val="161616"/>
                </a:solidFill>
                <a:highlight>
                  <a:srgbClr val="FFFFFF"/>
                </a:highlight>
                <a:latin typeface="Times New Roman"/>
                <a:ea typeface="Times New Roman"/>
                <a:cs typeface="Times New Roman"/>
                <a:sym typeface="Times New Roman"/>
              </a:rPr>
              <a:t>m</a:t>
            </a:r>
            <a:r>
              <a:rPr lang="en" sz="1400">
                <a:solidFill>
                  <a:srgbClr val="161616"/>
                </a:solidFill>
                <a:highlight>
                  <a:srgbClr val="FFFFFF"/>
                </a:highlight>
              </a:rPr>
              <a:t> bits, all of which are initially set to zero.</a:t>
            </a:r>
            <a:endParaRPr sz="1400">
              <a:solidFill>
                <a:srgbClr val="161616"/>
              </a:solidFill>
              <a:highlight>
                <a:srgbClr val="FFFFFF"/>
              </a:highlight>
            </a:endParaRPr>
          </a:p>
          <a:p>
            <a:pPr indent="-317500" lvl="0" marL="457200" rtl="0" algn="l">
              <a:lnSpc>
                <a:spcPct val="120000"/>
              </a:lnSpc>
              <a:spcBef>
                <a:spcPts val="0"/>
              </a:spcBef>
              <a:spcAft>
                <a:spcPts val="0"/>
              </a:spcAft>
              <a:buClr>
                <a:srgbClr val="161616"/>
              </a:buClr>
              <a:buSzPts val="1400"/>
              <a:buChar char="●"/>
            </a:pPr>
            <a:r>
              <a:rPr lang="en" sz="1400">
                <a:solidFill>
                  <a:srgbClr val="161616"/>
                </a:solidFill>
                <a:highlight>
                  <a:srgbClr val="FFFFFF"/>
                </a:highlight>
              </a:rPr>
              <a:t>A bloom filter also includes a set of  </a:t>
            </a:r>
            <a:r>
              <a:rPr i="1" lang="en" sz="1400">
                <a:solidFill>
                  <a:srgbClr val="161616"/>
                </a:solidFill>
                <a:highlight>
                  <a:srgbClr val="FFFFFF"/>
                </a:highlight>
                <a:latin typeface="Times New Roman"/>
                <a:ea typeface="Times New Roman"/>
                <a:cs typeface="Times New Roman"/>
                <a:sym typeface="Times New Roman"/>
              </a:rPr>
              <a:t>k</a:t>
            </a:r>
            <a:r>
              <a:rPr lang="en" sz="1400">
                <a:solidFill>
                  <a:srgbClr val="161616"/>
                </a:solidFill>
                <a:highlight>
                  <a:srgbClr val="FFFFFF"/>
                </a:highlight>
              </a:rPr>
              <a:t> hash functions with which we hash incoming values.</a:t>
            </a:r>
            <a:endParaRPr sz="1400">
              <a:solidFill>
                <a:srgbClr val="161616"/>
              </a:solidFill>
              <a:highlight>
                <a:srgbClr val="FFFFFF"/>
              </a:highlight>
            </a:endParaRPr>
          </a:p>
          <a:p>
            <a:pPr indent="-317500" lvl="0" marL="457200" rtl="0" algn="l">
              <a:lnSpc>
                <a:spcPct val="120000"/>
              </a:lnSpc>
              <a:spcBef>
                <a:spcPts val="0"/>
              </a:spcBef>
              <a:spcAft>
                <a:spcPts val="0"/>
              </a:spcAft>
              <a:buClr>
                <a:srgbClr val="161616"/>
              </a:buClr>
              <a:buSzPts val="1400"/>
              <a:buChar char="●"/>
            </a:pPr>
            <a:r>
              <a:rPr lang="en" sz="1400">
                <a:solidFill>
                  <a:srgbClr val="161616"/>
                </a:solidFill>
                <a:highlight>
                  <a:srgbClr val="FFFFFF"/>
                </a:highlight>
              </a:rPr>
              <a:t> These hash functions must all have a range of 0 to  </a:t>
            </a:r>
            <a:r>
              <a:rPr i="1" lang="en" sz="1400">
                <a:solidFill>
                  <a:srgbClr val="161616"/>
                </a:solidFill>
                <a:highlight>
                  <a:srgbClr val="FFFFFF"/>
                </a:highlight>
                <a:latin typeface="Times New Roman"/>
                <a:ea typeface="Times New Roman"/>
                <a:cs typeface="Times New Roman"/>
                <a:sym typeface="Times New Roman"/>
              </a:rPr>
              <a:t>m</a:t>
            </a:r>
            <a:r>
              <a:rPr lang="en" sz="1400">
                <a:solidFill>
                  <a:srgbClr val="161616"/>
                </a:solidFill>
                <a:highlight>
                  <a:srgbClr val="FFFFFF"/>
                </a:highlight>
                <a:latin typeface="Times New Roman"/>
                <a:ea typeface="Times New Roman"/>
                <a:cs typeface="Times New Roman"/>
                <a:sym typeface="Times New Roman"/>
              </a:rPr>
              <a:t>−1</a:t>
            </a:r>
            <a:r>
              <a:rPr lang="en" sz="1400">
                <a:solidFill>
                  <a:srgbClr val="161616"/>
                </a:solidFill>
                <a:highlight>
                  <a:srgbClr val="FFFFFF"/>
                </a:highlight>
              </a:rPr>
              <a:t>. If these hash functions match an incoming value with an index in the bit array, the bloom filter will make sure the bit at that position in the array is 1</a:t>
            </a:r>
            <a:endParaRPr sz="1400">
              <a:solidFill>
                <a:srgbClr val="161616"/>
              </a:solidFill>
              <a:highlight>
                <a:srgbClr val="FFFFFF"/>
              </a:highlight>
            </a:endParaRPr>
          </a:p>
          <a:p>
            <a:pPr indent="-317500" lvl="0" marL="457200" rtl="0" algn="l">
              <a:lnSpc>
                <a:spcPct val="120000"/>
              </a:lnSpc>
              <a:spcBef>
                <a:spcPts val="0"/>
              </a:spcBef>
              <a:spcAft>
                <a:spcPts val="0"/>
              </a:spcAft>
              <a:buClr>
                <a:srgbClr val="161616"/>
              </a:buClr>
              <a:buSzPts val="1400"/>
              <a:buChar char="●"/>
            </a:pPr>
            <a:r>
              <a:rPr lang="en" sz="1400">
                <a:solidFill>
                  <a:srgbClr val="161616"/>
                </a:solidFill>
                <a:highlight>
                  <a:schemeClr val="lt1"/>
                </a:highlight>
              </a:rPr>
              <a:t>Imagine that "House" also is hashed to the two indexes 1 and 3</a:t>
            </a:r>
            <a:endParaRPr sz="1400">
              <a:solidFill>
                <a:srgbClr val="161616"/>
              </a:solidFill>
              <a:highlight>
                <a:schemeClr val="lt1"/>
              </a:highlight>
            </a:endParaRPr>
          </a:p>
        </p:txBody>
      </p:sp>
      <p:pic>
        <p:nvPicPr>
          <p:cNvPr id="191" name="Google Shape;191;p37"/>
          <p:cNvPicPr preferRelativeResize="0"/>
          <p:nvPr/>
        </p:nvPicPr>
        <p:blipFill>
          <a:blip r:embed="rId3">
            <a:alphaModFix/>
          </a:blip>
          <a:stretch>
            <a:fillRect/>
          </a:stretch>
        </p:blipFill>
        <p:spPr>
          <a:xfrm>
            <a:off x="4953000" y="708550"/>
            <a:ext cx="3523575" cy="1753875"/>
          </a:xfrm>
          <a:prstGeom prst="rect">
            <a:avLst/>
          </a:prstGeom>
          <a:noFill/>
          <a:ln>
            <a:noFill/>
          </a:ln>
        </p:spPr>
      </p:pic>
      <p:pic>
        <p:nvPicPr>
          <p:cNvPr id="192" name="Google Shape;192;p37"/>
          <p:cNvPicPr preferRelativeResize="0"/>
          <p:nvPr/>
        </p:nvPicPr>
        <p:blipFill>
          <a:blip r:embed="rId4">
            <a:alphaModFix/>
          </a:blip>
          <a:stretch>
            <a:fillRect/>
          </a:stretch>
        </p:blipFill>
        <p:spPr>
          <a:xfrm>
            <a:off x="4962250" y="2975496"/>
            <a:ext cx="3523575" cy="17538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710750"/>
            <a:ext cx="8520600" cy="316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Answer: A) True</a:t>
            </a:r>
            <a:endParaRPr/>
          </a:p>
          <a:p>
            <a:pPr indent="-361950" lvl="0" marL="457200" rtl="0" algn="l">
              <a:spcBef>
                <a:spcPts val="1200"/>
              </a:spcBef>
              <a:spcAft>
                <a:spcPts val="0"/>
              </a:spcAft>
              <a:buClr>
                <a:srgbClr val="595959"/>
              </a:buClr>
              <a:buSzPts val="2100"/>
              <a:buChar char="●"/>
            </a:pPr>
            <a:r>
              <a:rPr lang="en" sz="1500">
                <a:solidFill>
                  <a:srgbClr val="595959"/>
                </a:solidFill>
                <a:highlight>
                  <a:srgbClr val="FFFFFF"/>
                </a:highlight>
              </a:rPr>
              <a:t>Gossip is a peer-to-peer communication protocol in which nodes periodically exchange state information about themselves and about other nodes they know about. </a:t>
            </a:r>
            <a:endParaRPr sz="1500">
              <a:solidFill>
                <a:srgbClr val="595959"/>
              </a:solidFill>
              <a:highlight>
                <a:srgbClr val="FFFFFF"/>
              </a:highlight>
            </a:endParaRPr>
          </a:p>
          <a:p>
            <a:pPr indent="-361950" lvl="0" marL="457200" rtl="0" algn="l">
              <a:spcBef>
                <a:spcPts val="0"/>
              </a:spcBef>
              <a:spcAft>
                <a:spcPts val="0"/>
              </a:spcAft>
              <a:buClr>
                <a:srgbClr val="595959"/>
              </a:buClr>
              <a:buSzPts val="2100"/>
              <a:buChar char="●"/>
            </a:pPr>
            <a:r>
              <a:rPr lang="en" sz="1500">
                <a:solidFill>
                  <a:srgbClr val="595959"/>
                </a:solidFill>
                <a:highlight>
                  <a:srgbClr val="FFFFFF"/>
                </a:highlight>
              </a:rPr>
              <a:t>The gossip process runs every second and exchanges state messages with up to three other nodes in the cluster.</a:t>
            </a:r>
            <a:endParaRPr sz="1500">
              <a:solidFill>
                <a:srgbClr val="595959"/>
              </a:solidFill>
              <a:highlight>
                <a:srgbClr val="FFFFFF"/>
              </a:highlight>
            </a:endParaRPr>
          </a:p>
          <a:p>
            <a:pPr indent="-361950" lvl="0" marL="457200" rtl="0" algn="l">
              <a:spcBef>
                <a:spcPts val="0"/>
              </a:spcBef>
              <a:spcAft>
                <a:spcPts val="0"/>
              </a:spcAft>
              <a:buClr>
                <a:srgbClr val="595959"/>
              </a:buClr>
              <a:buSzPts val="2100"/>
              <a:buChar char="●"/>
            </a:pPr>
            <a:r>
              <a:rPr lang="en" sz="1500">
                <a:solidFill>
                  <a:srgbClr val="595959"/>
                </a:solidFill>
                <a:highlight>
                  <a:srgbClr val="FFFFFF"/>
                </a:highlight>
              </a:rPr>
              <a:t>The nodes exchange information about themselves and about the other nodes that they have gossiped about, so all nodes quickly learn about all other nodes in the cluster.</a:t>
            </a:r>
            <a:endParaRPr sz="1500">
              <a:solidFill>
                <a:srgbClr val="595959"/>
              </a:solidFill>
              <a:highlight>
                <a:srgbClr val="FFFFFF"/>
              </a:highlight>
            </a:endParaRPr>
          </a:p>
          <a:p>
            <a:pPr indent="-361950" lvl="0" marL="457200" rtl="0" algn="l">
              <a:spcBef>
                <a:spcPts val="0"/>
              </a:spcBef>
              <a:spcAft>
                <a:spcPts val="0"/>
              </a:spcAft>
              <a:buClr>
                <a:srgbClr val="595959"/>
              </a:buClr>
              <a:buSzPts val="2100"/>
              <a:buChar char="●"/>
            </a:pPr>
            <a:r>
              <a:rPr lang="en" sz="1500">
                <a:solidFill>
                  <a:srgbClr val="595959"/>
                </a:solidFill>
                <a:highlight>
                  <a:srgbClr val="FFFFFF"/>
                </a:highlight>
              </a:rPr>
              <a:t>Nodes also periodically send heartbeat messages to check if other nodes are up and live.</a:t>
            </a:r>
            <a:endParaRPr sz="1500">
              <a:solidFill>
                <a:srgbClr val="595959"/>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371275"/>
            <a:ext cx="8520600" cy="4400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en" sz="1460"/>
              <a:t>Q. 2 Fill the correct choices for the given scenarios:</a:t>
            </a:r>
            <a:endParaRPr sz="1460"/>
          </a:p>
          <a:p>
            <a:pPr indent="0" lvl="0" marL="0" rtl="0" algn="l">
              <a:lnSpc>
                <a:spcPct val="95000"/>
              </a:lnSpc>
              <a:spcBef>
                <a:spcPts val="1200"/>
              </a:spcBef>
              <a:spcAft>
                <a:spcPts val="0"/>
              </a:spcAft>
              <a:buClr>
                <a:schemeClr val="dk1"/>
              </a:buClr>
              <a:buSzPts val="770"/>
              <a:buFont typeface="Arial"/>
              <a:buNone/>
            </a:pPr>
            <a:r>
              <a:rPr lang="en" sz="1460"/>
              <a:t>__________________ : When thousands of customers are looking to book a flight, all updates from any client (e.g.- book a flight) should be accessible by other clients.</a:t>
            </a:r>
            <a:endParaRPr sz="1460"/>
          </a:p>
          <a:p>
            <a:pPr indent="0" lvl="0" marL="0" rtl="0" algn="l">
              <a:lnSpc>
                <a:spcPct val="95000"/>
              </a:lnSpc>
              <a:spcBef>
                <a:spcPts val="1200"/>
              </a:spcBef>
              <a:spcAft>
                <a:spcPts val="0"/>
              </a:spcAft>
              <a:buClr>
                <a:schemeClr val="dk1"/>
              </a:buClr>
              <a:buSzPts val="770"/>
              <a:buFont typeface="Arial"/>
              <a:buNone/>
            </a:pPr>
            <a:r>
              <a:rPr lang="en" sz="1460"/>
              <a:t>_________________ : Reads/writes complete reliably and quickly.</a:t>
            </a:r>
            <a:endParaRPr sz="1460"/>
          </a:p>
          <a:p>
            <a:pPr indent="0" lvl="0" marL="0" rtl="0" algn="l">
              <a:lnSpc>
                <a:spcPct val="95000"/>
              </a:lnSpc>
              <a:spcBef>
                <a:spcPts val="1200"/>
              </a:spcBef>
              <a:spcAft>
                <a:spcPts val="0"/>
              </a:spcAft>
              <a:buClr>
                <a:schemeClr val="dk1"/>
              </a:buClr>
              <a:buSzPts val="770"/>
              <a:buFont typeface="Arial"/>
              <a:buNone/>
            </a:pPr>
            <a:r>
              <a:rPr lang="en" sz="1460"/>
              <a:t>_________________: Can happen across datacenters when the Internet gets</a:t>
            </a:r>
            <a:endParaRPr sz="1460"/>
          </a:p>
          <a:p>
            <a:pPr indent="0" lvl="0" marL="0" rtl="0" algn="l">
              <a:lnSpc>
                <a:spcPct val="95000"/>
              </a:lnSpc>
              <a:spcBef>
                <a:spcPts val="1200"/>
              </a:spcBef>
              <a:spcAft>
                <a:spcPts val="0"/>
              </a:spcAft>
              <a:buSzPts val="770"/>
              <a:buNone/>
            </a:pPr>
            <a:r>
              <a:rPr lang="en" sz="1460"/>
              <a:t>disconnected.</a:t>
            </a:r>
            <a:endParaRPr sz="1460"/>
          </a:p>
          <a:p>
            <a:pPr indent="0" lvl="0" marL="0" rtl="0" algn="l">
              <a:lnSpc>
                <a:spcPct val="95000"/>
              </a:lnSpc>
              <a:spcBef>
                <a:spcPts val="1200"/>
              </a:spcBef>
              <a:spcAft>
                <a:spcPts val="0"/>
              </a:spcAft>
              <a:buSzPts val="770"/>
              <a:buNone/>
            </a:pPr>
            <a:r>
              <a:t/>
            </a:r>
            <a:endParaRPr sz="1460"/>
          </a:p>
          <a:p>
            <a:pPr indent="0" lvl="0" marL="0" rtl="0" algn="l">
              <a:lnSpc>
                <a:spcPct val="95000"/>
              </a:lnSpc>
              <a:spcBef>
                <a:spcPts val="1200"/>
              </a:spcBef>
              <a:spcAft>
                <a:spcPts val="0"/>
              </a:spcAft>
              <a:buSzPts val="770"/>
              <a:buNone/>
            </a:pPr>
            <a:r>
              <a:rPr lang="en" sz="1460"/>
              <a:t>A. Availability, Consistency, Partitioning</a:t>
            </a:r>
            <a:endParaRPr sz="1460"/>
          </a:p>
          <a:p>
            <a:pPr indent="0" lvl="0" marL="0" rtl="0" algn="l">
              <a:lnSpc>
                <a:spcPct val="95000"/>
              </a:lnSpc>
              <a:spcBef>
                <a:spcPts val="1200"/>
              </a:spcBef>
              <a:spcAft>
                <a:spcPts val="0"/>
              </a:spcAft>
              <a:buSzPts val="770"/>
              <a:buNone/>
            </a:pPr>
            <a:r>
              <a:rPr lang="en" sz="1460"/>
              <a:t>B. Consistency, Availability, Partitioning</a:t>
            </a:r>
            <a:endParaRPr sz="1460"/>
          </a:p>
          <a:p>
            <a:pPr indent="0" lvl="0" marL="0" rtl="0" algn="l">
              <a:lnSpc>
                <a:spcPct val="95000"/>
              </a:lnSpc>
              <a:spcBef>
                <a:spcPts val="1200"/>
              </a:spcBef>
              <a:spcAft>
                <a:spcPts val="0"/>
              </a:spcAft>
              <a:buSzPts val="770"/>
              <a:buNone/>
            </a:pPr>
            <a:r>
              <a:rPr lang="en" sz="1460"/>
              <a:t>C. Partitioning, Consistency, Availability</a:t>
            </a:r>
            <a:endParaRPr sz="1460"/>
          </a:p>
          <a:p>
            <a:pPr indent="0" lvl="0" marL="0" rtl="0" algn="l">
              <a:lnSpc>
                <a:spcPct val="95000"/>
              </a:lnSpc>
              <a:spcBef>
                <a:spcPts val="1200"/>
              </a:spcBef>
              <a:spcAft>
                <a:spcPts val="0"/>
              </a:spcAft>
              <a:buSzPts val="770"/>
              <a:buNone/>
            </a:pPr>
            <a:r>
              <a:rPr lang="en" sz="1460"/>
              <a:t>D. Consistency, Partitioning, Availability</a:t>
            </a:r>
            <a:endParaRPr sz="1460"/>
          </a:p>
          <a:p>
            <a:pPr indent="0" lvl="0" marL="0" rtl="0" algn="l">
              <a:lnSpc>
                <a:spcPct val="95000"/>
              </a:lnSpc>
              <a:spcBef>
                <a:spcPts val="1200"/>
              </a:spcBef>
              <a:spcAft>
                <a:spcPts val="0"/>
              </a:spcAft>
              <a:buClr>
                <a:schemeClr val="dk1"/>
              </a:buClr>
              <a:buSzPts val="770"/>
              <a:buFont typeface="Arial"/>
              <a:buNone/>
            </a:pPr>
            <a:r>
              <a:t/>
            </a:r>
            <a:endParaRPr sz="1460"/>
          </a:p>
          <a:p>
            <a:pPr indent="0" lvl="0" marL="0" rtl="0" algn="l">
              <a:lnSpc>
                <a:spcPct val="95000"/>
              </a:lnSpc>
              <a:spcBef>
                <a:spcPts val="1200"/>
              </a:spcBef>
              <a:spcAft>
                <a:spcPts val="1200"/>
              </a:spcAft>
              <a:buSzPts val="770"/>
              <a:buNone/>
            </a:pPr>
            <a:r>
              <a:t/>
            </a:r>
            <a:endParaRPr sz="14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461825"/>
            <a:ext cx="8520600" cy="441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Answer: B) Consistency, Availability, Partitioning</a:t>
            </a:r>
            <a:endParaRPr/>
          </a:p>
          <a:p>
            <a:pPr indent="0" lvl="0" marL="0" rtl="0" algn="l">
              <a:spcBef>
                <a:spcPts val="1200"/>
              </a:spcBef>
              <a:spcAft>
                <a:spcPts val="0"/>
              </a:spcAft>
              <a:buClr>
                <a:schemeClr val="dk1"/>
              </a:buClr>
              <a:buSzPts val="1100"/>
              <a:buFont typeface="Arial"/>
              <a:buNone/>
            </a:pPr>
            <a:r>
              <a:rPr lang="en"/>
              <a:t>CAP Theorem:</a:t>
            </a:r>
            <a:endParaRPr/>
          </a:p>
          <a:p>
            <a:pPr indent="0" lvl="0" marL="0" rtl="0" algn="l">
              <a:spcBef>
                <a:spcPts val="1200"/>
              </a:spcBef>
              <a:spcAft>
                <a:spcPts val="0"/>
              </a:spcAft>
              <a:buNone/>
            </a:pPr>
            <a:r>
              <a:rPr lang="en"/>
              <a:t>Consistency: </a:t>
            </a:r>
            <a:endParaRPr/>
          </a:p>
          <a:p>
            <a:pPr indent="0" lvl="0" marL="0" rtl="0" algn="l">
              <a:spcBef>
                <a:spcPts val="1200"/>
              </a:spcBef>
              <a:spcAft>
                <a:spcPts val="0"/>
              </a:spcAft>
              <a:buClr>
                <a:schemeClr val="dk1"/>
              </a:buClr>
              <a:buSzPts val="1100"/>
              <a:buFont typeface="Arial"/>
              <a:buNone/>
            </a:pPr>
            <a:r>
              <a:rPr lang="en" sz="1200">
                <a:solidFill>
                  <a:srgbClr val="161616"/>
                </a:solidFill>
                <a:highlight>
                  <a:srgbClr val="FFFFFF"/>
                </a:highlight>
              </a:rPr>
              <a:t>Consistency means that all clients see the same data at the same time, no matter which node they connect to. For this to happen, whenever data is written to one node, it must be instantly forwarded or replicated to all the other nodes in the system before the write is deemed ‘successful.’</a:t>
            </a:r>
            <a:endParaRPr/>
          </a:p>
          <a:p>
            <a:pPr indent="0" lvl="0" marL="0" rtl="0" algn="l">
              <a:spcBef>
                <a:spcPts val="1200"/>
              </a:spcBef>
              <a:spcAft>
                <a:spcPts val="0"/>
              </a:spcAft>
              <a:buNone/>
            </a:pPr>
            <a:r>
              <a:rPr lang="en"/>
              <a:t>Availability: </a:t>
            </a:r>
            <a:endParaRPr/>
          </a:p>
          <a:p>
            <a:pPr indent="0" lvl="0" marL="0" rtl="0" algn="l">
              <a:spcBef>
                <a:spcPts val="1200"/>
              </a:spcBef>
              <a:spcAft>
                <a:spcPts val="0"/>
              </a:spcAft>
              <a:buNone/>
            </a:pPr>
            <a:r>
              <a:rPr lang="en" sz="1200">
                <a:solidFill>
                  <a:srgbClr val="161616"/>
                </a:solidFill>
                <a:highlight>
                  <a:srgbClr val="FFFFFF"/>
                </a:highlight>
              </a:rPr>
              <a:t>Availability means that any client making a request for data gets a response, even if one or more nodes are down. Another way to state this—all working nodes in the distributed system return a valid response for any request, without exception.</a:t>
            </a:r>
            <a:endParaRPr/>
          </a:p>
          <a:p>
            <a:pPr indent="0" lvl="0" marL="0" rtl="0" algn="l">
              <a:spcBef>
                <a:spcPts val="1200"/>
              </a:spcBef>
              <a:spcAft>
                <a:spcPts val="0"/>
              </a:spcAft>
              <a:buNone/>
            </a:pPr>
            <a:r>
              <a:rPr lang="en"/>
              <a:t>Partition-tolerance:</a:t>
            </a:r>
            <a:endParaRPr/>
          </a:p>
          <a:p>
            <a:pPr indent="0" lvl="0" marL="0" rtl="0" algn="l">
              <a:spcBef>
                <a:spcPts val="1200"/>
              </a:spcBef>
              <a:spcAft>
                <a:spcPts val="1200"/>
              </a:spcAft>
              <a:buNone/>
            </a:pPr>
            <a:r>
              <a:rPr lang="en" sz="1200">
                <a:solidFill>
                  <a:srgbClr val="161616"/>
                </a:solidFill>
                <a:highlight>
                  <a:srgbClr val="FFFFFF"/>
                </a:highlight>
              </a:rPr>
              <a:t>A partition is a communications break within a distributed system—a lost or temporarily delayed connection between two nodes. Partition tolerance means that the cluster must continue to work despite any number of communication breakdowns between nodes in the system.</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905000" y="152400"/>
            <a:ext cx="4914900" cy="453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311700" y="452775"/>
            <a:ext cx="8520600" cy="41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3 ______________is an open-source distributed, column-store NoSQL database, which is designed to operate on top of the Hadoop distributed file system (HDFS).</a:t>
            </a:r>
            <a:endParaRPr/>
          </a:p>
          <a:p>
            <a:pPr indent="0" lvl="0" marL="0" rtl="0" algn="l">
              <a:spcBef>
                <a:spcPts val="1200"/>
              </a:spcBef>
              <a:spcAft>
                <a:spcPts val="0"/>
              </a:spcAft>
              <a:buClr>
                <a:schemeClr val="dk1"/>
              </a:buClr>
              <a:buSzPts val="1100"/>
              <a:buFont typeface="Arial"/>
              <a:buNone/>
            </a:pPr>
            <a:r>
              <a:rPr lang="en"/>
              <a:t>A.</a:t>
            </a:r>
            <a:r>
              <a:rPr lang="en"/>
              <a:t> Hbase</a:t>
            </a:r>
            <a:endParaRPr/>
          </a:p>
          <a:p>
            <a:pPr indent="0" lvl="0" marL="0" rtl="0" algn="l">
              <a:spcBef>
                <a:spcPts val="1200"/>
              </a:spcBef>
              <a:spcAft>
                <a:spcPts val="0"/>
              </a:spcAft>
              <a:buClr>
                <a:schemeClr val="dk1"/>
              </a:buClr>
              <a:buSzPts val="1100"/>
              <a:buFont typeface="Arial"/>
              <a:buNone/>
            </a:pPr>
            <a:r>
              <a:rPr lang="en"/>
              <a:t>B. Zookeeper</a:t>
            </a:r>
            <a:endParaRPr/>
          </a:p>
          <a:p>
            <a:pPr indent="0" lvl="0" marL="0" rtl="0" algn="l">
              <a:spcBef>
                <a:spcPts val="1200"/>
              </a:spcBef>
              <a:spcAft>
                <a:spcPts val="0"/>
              </a:spcAft>
              <a:buClr>
                <a:schemeClr val="dk1"/>
              </a:buClr>
              <a:buSzPts val="1100"/>
              <a:buFont typeface="Arial"/>
              <a:buNone/>
            </a:pPr>
            <a:r>
              <a:rPr lang="en"/>
              <a:t>C. SQL</a:t>
            </a:r>
            <a:endParaRPr/>
          </a:p>
          <a:p>
            <a:pPr indent="0" lvl="0" marL="0" rtl="0" algn="l">
              <a:spcBef>
                <a:spcPts val="1200"/>
              </a:spcBef>
              <a:spcAft>
                <a:spcPts val="0"/>
              </a:spcAft>
              <a:buClr>
                <a:schemeClr val="dk1"/>
              </a:buClr>
              <a:buSzPts val="1100"/>
              <a:buFont typeface="Arial"/>
              <a:buNone/>
            </a:pPr>
            <a:r>
              <a:rPr lang="en"/>
              <a:t>D. Distributed Hash tables (DHT)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idx="1" type="body"/>
          </p:nvPr>
        </p:nvSpPr>
        <p:spPr>
          <a:xfrm>
            <a:off x="311700" y="172050"/>
            <a:ext cx="8520600" cy="48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Answer: A) Hbase</a:t>
            </a:r>
            <a:endParaRPr/>
          </a:p>
          <a:p>
            <a:pPr indent="0" lvl="0" marL="0" rtl="0" algn="l">
              <a:spcBef>
                <a:spcPts val="1200"/>
              </a:spcBef>
              <a:spcAft>
                <a:spcPts val="0"/>
              </a:spcAft>
              <a:buNone/>
            </a:pPr>
            <a:r>
              <a:rPr lang="en"/>
              <a:t>Column-Store Database</a:t>
            </a:r>
            <a:endParaRPr/>
          </a:p>
          <a:p>
            <a:pPr indent="-342900" lvl="0" marL="457200" rtl="0" algn="l">
              <a:spcBef>
                <a:spcPts val="1200"/>
              </a:spcBef>
              <a:spcAft>
                <a:spcPts val="0"/>
              </a:spcAft>
              <a:buSzPts val="1800"/>
              <a:buChar char="●"/>
            </a:pPr>
            <a:r>
              <a:rPr lang="en" sz="1450">
                <a:solidFill>
                  <a:schemeClr val="dk1"/>
                </a:solidFill>
                <a:highlight>
                  <a:srgbClr val="FFFFFF"/>
                </a:highlight>
              </a:rPr>
              <a:t>A column store database is a type of database that stores data using a column oriented model.</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lang="en" sz="1450">
                <a:solidFill>
                  <a:schemeClr val="dk1"/>
                </a:solidFill>
                <a:highlight>
                  <a:srgbClr val="FFFFFF"/>
                </a:highlight>
              </a:rPr>
              <a:t>RDBMSs store an entire row together</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lang="en" sz="1450">
                <a:solidFill>
                  <a:schemeClr val="dk1"/>
                </a:solidFill>
                <a:highlight>
                  <a:srgbClr val="FFFFFF"/>
                </a:highlight>
              </a:rPr>
              <a:t>Column-store systems typically store a group of columns together</a:t>
            </a:r>
            <a:endParaRPr sz="1450">
              <a:solidFill>
                <a:schemeClr val="dk1"/>
              </a:solidFill>
              <a:highlight>
                <a:srgbClr val="FFFFFF"/>
              </a:highlight>
            </a:endParaRPr>
          </a:p>
          <a:p>
            <a:pPr indent="0" lvl="0" marL="457200" rtl="0" algn="l">
              <a:spcBef>
                <a:spcPts val="1200"/>
              </a:spcBef>
              <a:spcAft>
                <a:spcPts val="0"/>
              </a:spcAft>
              <a:buNone/>
            </a:pPr>
            <a:r>
              <a:t/>
            </a:r>
            <a:endParaRPr sz="1450">
              <a:solidFill>
                <a:schemeClr val="dk1"/>
              </a:solidFill>
              <a:highlight>
                <a:srgbClr val="FFFFFF"/>
              </a:highlight>
            </a:endParaRPr>
          </a:p>
          <a:p>
            <a:pPr indent="0" lvl="0" marL="0" rtl="0" algn="l">
              <a:spcBef>
                <a:spcPts val="1200"/>
              </a:spcBef>
              <a:spcAft>
                <a:spcPts val="0"/>
              </a:spcAft>
              <a:buNone/>
            </a:pPr>
            <a:r>
              <a:t/>
            </a:r>
            <a:endParaRPr sz="1450">
              <a:solidFill>
                <a:schemeClr val="dk1"/>
              </a:solidFill>
              <a:highlight>
                <a:srgbClr val="FFFFFF"/>
              </a:highlight>
            </a:endParaRPr>
          </a:p>
          <a:p>
            <a:pPr indent="0" lvl="0" marL="457200" rtl="0" algn="l">
              <a:spcBef>
                <a:spcPts val="1200"/>
              </a:spcBef>
              <a:spcAft>
                <a:spcPts val="0"/>
              </a:spcAft>
              <a:buNone/>
            </a:pPr>
            <a:r>
              <a:t/>
            </a:r>
            <a:endParaRPr sz="1450">
              <a:solidFill>
                <a:schemeClr val="dk1"/>
              </a:solidFill>
              <a:highlight>
                <a:srgbClr val="FFFFFF"/>
              </a:highlight>
            </a:endParaRPr>
          </a:p>
          <a:p>
            <a:pPr indent="-320675" lvl="0" marL="457200" rtl="0" algn="l">
              <a:spcBef>
                <a:spcPts val="1200"/>
              </a:spcBef>
              <a:spcAft>
                <a:spcPts val="0"/>
              </a:spcAft>
              <a:buClr>
                <a:schemeClr val="dk1"/>
              </a:buClr>
              <a:buSzPts val="1450"/>
              <a:buChar char="●"/>
            </a:pPr>
            <a:r>
              <a:rPr b="1" lang="en" sz="1450">
                <a:solidFill>
                  <a:schemeClr val="dk1"/>
                </a:solidFill>
                <a:highlight>
                  <a:srgbClr val="FFFFFF"/>
                </a:highlight>
              </a:rPr>
              <a:t>Row Key:</a:t>
            </a:r>
            <a:r>
              <a:rPr lang="en" sz="1450">
                <a:solidFill>
                  <a:schemeClr val="dk1"/>
                </a:solidFill>
                <a:highlight>
                  <a:srgbClr val="FFFFFF"/>
                </a:highlight>
              </a:rPr>
              <a:t> Each row has a unique key, which is a unique identifier for that row.</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b="1" lang="en" sz="1450">
                <a:solidFill>
                  <a:schemeClr val="dk1"/>
                </a:solidFill>
                <a:highlight>
                  <a:srgbClr val="FFFFFF"/>
                </a:highlight>
              </a:rPr>
              <a:t>Column:</a:t>
            </a:r>
            <a:r>
              <a:rPr lang="en" sz="1450">
                <a:solidFill>
                  <a:schemeClr val="dk1"/>
                </a:solidFill>
                <a:highlight>
                  <a:srgbClr val="FFFFFF"/>
                </a:highlight>
              </a:rPr>
              <a:t> Each column contains a name, a value, and timestamp.</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b="1" lang="en" sz="1450">
                <a:solidFill>
                  <a:schemeClr val="dk1"/>
                </a:solidFill>
                <a:highlight>
                  <a:srgbClr val="FFFFFF"/>
                </a:highlight>
              </a:rPr>
              <a:t>Name:</a:t>
            </a:r>
            <a:r>
              <a:rPr lang="en" sz="1450">
                <a:solidFill>
                  <a:schemeClr val="dk1"/>
                </a:solidFill>
                <a:highlight>
                  <a:srgbClr val="FFFFFF"/>
                </a:highlight>
              </a:rPr>
              <a:t> This is the name of the name/value pair.</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b="1" lang="en" sz="1450">
                <a:solidFill>
                  <a:schemeClr val="dk1"/>
                </a:solidFill>
                <a:highlight>
                  <a:srgbClr val="FFFFFF"/>
                </a:highlight>
              </a:rPr>
              <a:t>Value:</a:t>
            </a:r>
            <a:r>
              <a:rPr lang="en" sz="1450">
                <a:solidFill>
                  <a:schemeClr val="dk1"/>
                </a:solidFill>
                <a:highlight>
                  <a:srgbClr val="FFFFFF"/>
                </a:highlight>
              </a:rPr>
              <a:t> This is the value of the name/value pair.</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b="1" lang="en" sz="1450">
                <a:solidFill>
                  <a:schemeClr val="dk1"/>
                </a:solidFill>
                <a:highlight>
                  <a:srgbClr val="FFFFFF"/>
                </a:highlight>
              </a:rPr>
              <a:t>Timestamp:</a:t>
            </a:r>
            <a:r>
              <a:rPr lang="en" sz="1450">
                <a:solidFill>
                  <a:schemeClr val="dk1"/>
                </a:solidFill>
                <a:highlight>
                  <a:srgbClr val="FFFFFF"/>
                </a:highlight>
              </a:rPr>
              <a:t> This provides the date and time that the data was inserted. This can be used to determine the most recent version of data.</a:t>
            </a:r>
            <a:endParaRPr sz="1450">
              <a:solidFill>
                <a:schemeClr val="dk1"/>
              </a:solidFill>
              <a:highlight>
                <a:srgbClr val="FFFFFF"/>
              </a:highlight>
            </a:endParaRPr>
          </a:p>
        </p:txBody>
      </p:sp>
      <p:pic>
        <p:nvPicPr>
          <p:cNvPr id="93" name="Google Shape;93;p20"/>
          <p:cNvPicPr preferRelativeResize="0"/>
          <p:nvPr/>
        </p:nvPicPr>
        <p:blipFill>
          <a:blip r:embed="rId3">
            <a:alphaModFix/>
          </a:blip>
          <a:stretch>
            <a:fillRect/>
          </a:stretch>
        </p:blipFill>
        <p:spPr>
          <a:xfrm>
            <a:off x="1814522" y="2047875"/>
            <a:ext cx="5305425" cy="130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561450"/>
            <a:ext cx="3601500" cy="4007400"/>
          </a:xfrm>
          <a:prstGeom prst="rect">
            <a:avLst/>
          </a:prstGeom>
        </p:spPr>
        <p:txBody>
          <a:bodyPr anchorCtr="0" anchor="t" bIns="91425" lIns="91425" spcFirstLastPara="1" rIns="91425" wrap="square" tIns="91425">
            <a:normAutofit lnSpcReduction="10000"/>
          </a:bodyPr>
          <a:lstStyle/>
          <a:p>
            <a:pPr indent="-320675" lvl="0" marL="457200" rtl="0" algn="l">
              <a:spcBef>
                <a:spcPts val="0"/>
              </a:spcBef>
              <a:spcAft>
                <a:spcPts val="0"/>
              </a:spcAft>
              <a:buClr>
                <a:schemeClr val="dk1"/>
              </a:buClr>
              <a:buSzPts val="1450"/>
              <a:buChar char="●"/>
            </a:pPr>
            <a:r>
              <a:rPr lang="en" sz="1450">
                <a:solidFill>
                  <a:schemeClr val="dk1"/>
                </a:solidFill>
                <a:highlight>
                  <a:srgbClr val="FFFFFF"/>
                </a:highlight>
              </a:rPr>
              <a:t>A </a:t>
            </a:r>
            <a:r>
              <a:rPr b="1" lang="en" sz="1450">
                <a:solidFill>
                  <a:schemeClr val="dk1"/>
                </a:solidFill>
                <a:highlight>
                  <a:srgbClr val="FFFFFF"/>
                </a:highlight>
              </a:rPr>
              <a:t>column family</a:t>
            </a:r>
            <a:r>
              <a:rPr lang="en" sz="1450">
                <a:solidFill>
                  <a:schemeClr val="dk1"/>
                </a:solidFill>
                <a:highlight>
                  <a:srgbClr val="FFFFFF"/>
                </a:highlight>
              </a:rPr>
              <a:t> consists of multiple rows.</a:t>
            </a:r>
            <a:endParaRPr sz="1450">
              <a:solidFill>
                <a:schemeClr val="dk1"/>
              </a:solidFill>
              <a:highlight>
                <a:srgbClr val="FFFFFF"/>
              </a:highlight>
            </a:endParaRPr>
          </a:p>
          <a:p>
            <a:pPr indent="-342900" lvl="0" marL="457200" rtl="0" algn="l">
              <a:spcBef>
                <a:spcPts val="0"/>
              </a:spcBef>
              <a:spcAft>
                <a:spcPts val="0"/>
              </a:spcAft>
              <a:buSzPts val="1800"/>
              <a:buChar char="●"/>
            </a:pPr>
            <a:r>
              <a:rPr lang="en" sz="1450">
                <a:solidFill>
                  <a:schemeClr val="dk1"/>
                </a:solidFill>
                <a:highlight>
                  <a:srgbClr val="FFFFFF"/>
                </a:highlight>
              </a:rPr>
              <a:t>Each </a:t>
            </a:r>
            <a:r>
              <a:rPr b="1" lang="en" sz="1450">
                <a:solidFill>
                  <a:schemeClr val="dk1"/>
                </a:solidFill>
                <a:highlight>
                  <a:srgbClr val="FFFFFF"/>
                </a:highlight>
              </a:rPr>
              <a:t>row</a:t>
            </a:r>
            <a:r>
              <a:rPr lang="en" sz="1450">
                <a:solidFill>
                  <a:schemeClr val="dk1"/>
                </a:solidFill>
                <a:highlight>
                  <a:srgbClr val="FFFFFF"/>
                </a:highlight>
              </a:rPr>
              <a:t> can contain a different number of columns to the other rows. And the columns don’t have to match the columns in the other rows (i.e. they can have different column names, data types, etc)</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lang="en" sz="1450">
                <a:solidFill>
                  <a:schemeClr val="dk1"/>
                </a:solidFill>
                <a:highlight>
                  <a:srgbClr val="FFFFFF"/>
                </a:highlight>
              </a:rPr>
              <a:t>Each </a:t>
            </a:r>
            <a:r>
              <a:rPr b="1" lang="en" sz="1450">
                <a:solidFill>
                  <a:schemeClr val="dk1"/>
                </a:solidFill>
                <a:highlight>
                  <a:srgbClr val="FFFFFF"/>
                </a:highlight>
              </a:rPr>
              <a:t>column</a:t>
            </a:r>
            <a:r>
              <a:rPr lang="en" sz="1450">
                <a:solidFill>
                  <a:schemeClr val="dk1"/>
                </a:solidFill>
                <a:highlight>
                  <a:srgbClr val="FFFFFF"/>
                </a:highlight>
              </a:rPr>
              <a:t> is contained to its row. It doesn’t span all rows like in a relational database. Each column contains a name/value pair, along with a timestamp. </a:t>
            </a:r>
            <a:r>
              <a:rPr lang="en" sz="1450">
                <a:solidFill>
                  <a:schemeClr val="dk1"/>
                </a:solidFill>
                <a:highlight>
                  <a:srgbClr val="FFFFFF"/>
                </a:highlight>
              </a:rPr>
              <a:t>Note that this example uses Unix/Epoch time for the timestamp.</a:t>
            </a:r>
            <a:endParaRPr sz="1450">
              <a:solidFill>
                <a:schemeClr val="dk1"/>
              </a:solidFill>
              <a:highlight>
                <a:srgbClr val="FFFFFF"/>
              </a:highlight>
            </a:endParaRPr>
          </a:p>
        </p:txBody>
      </p:sp>
      <p:pic>
        <p:nvPicPr>
          <p:cNvPr id="99" name="Google Shape;99;p21"/>
          <p:cNvPicPr preferRelativeResize="0"/>
          <p:nvPr/>
        </p:nvPicPr>
        <p:blipFill>
          <a:blip r:embed="rId3">
            <a:alphaModFix/>
          </a:blip>
          <a:stretch>
            <a:fillRect/>
          </a:stretch>
        </p:blipFill>
        <p:spPr>
          <a:xfrm>
            <a:off x="3913075" y="385775"/>
            <a:ext cx="5079000" cy="442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