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a4fd41a2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a4fd41a2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a4fd41a2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a4fd41a2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a4fd41a2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a4fd41a2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a4fd41a2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a4fd41a2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a4fd41a2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a4fd41a2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a4fd41a2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a4fd41a2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a4fd41a2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a4fd41a2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a4fd41a2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a4fd41a2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a4fd41a2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a4fd41a2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a4fd41a2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a4fd41a2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a4fd41a2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a4fd41a2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a4fd41a2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a4fd41a2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a4fd41a2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a4fd41a2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a4fd41a2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a4fd41a2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a4fd41a2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a4fd41a2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a4fd41a2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a4fd41a2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a4fd41a2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a4fd41a2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a4fd41a2e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a4fd41a2e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a4fd41a2e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a4fd41a2e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a4fd41a2e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a4fd41a2e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a4fd41a2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a4fd41a2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a4fd41a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a4fd41a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a4fd41a2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a4fd41a2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a4fd41a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a4fd41a2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a4fd41a2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a4fd41a2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a4fd41a2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a4fd41a2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a4fd41a2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a4fd41a2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1715475"/>
            <a:ext cx="8520600" cy="1005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3100">
                <a:solidFill>
                  <a:srgbClr val="000000"/>
                </a:solidFill>
              </a:rPr>
              <a:t>Cloud Computing and Distributed Systems</a:t>
            </a:r>
            <a:endParaRPr sz="3100">
              <a:solidFill>
                <a:srgbClr val="000000"/>
              </a:solidFill>
            </a:endParaRPr>
          </a:p>
        </p:txBody>
      </p:sp>
      <p:sp>
        <p:nvSpPr>
          <p:cNvPr id="55" name="Google Shape;55;p13"/>
          <p:cNvSpPr txBox="1"/>
          <p:nvPr/>
        </p:nvSpPr>
        <p:spPr>
          <a:xfrm>
            <a:off x="311700" y="27579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800">
                <a:solidFill>
                  <a:srgbClr val="595959"/>
                </a:solidFill>
              </a:rPr>
              <a:t>Week-7</a:t>
            </a:r>
            <a:endParaRPr sz="2800">
              <a:solidFill>
                <a:srgbClr val="595959"/>
              </a:solidFill>
            </a:endParaRPr>
          </a:p>
        </p:txBody>
      </p:sp>
      <p:pic>
        <p:nvPicPr>
          <p:cNvPr id="56" name="Google Shape;56;p13"/>
          <p:cNvPicPr preferRelativeResize="0"/>
          <p:nvPr/>
        </p:nvPicPr>
        <p:blipFill>
          <a:blip r:embed="rId3">
            <a:alphaModFix/>
          </a:blip>
          <a:stretch>
            <a:fillRect/>
          </a:stretch>
        </p:blipFill>
        <p:spPr>
          <a:xfrm>
            <a:off x="3812025" y="268950"/>
            <a:ext cx="1321400" cy="1321400"/>
          </a:xfrm>
          <a:prstGeom prst="rect">
            <a:avLst/>
          </a:prstGeom>
          <a:noFill/>
          <a:ln>
            <a:noFill/>
          </a:ln>
        </p:spPr>
      </p:pic>
      <p:sp>
        <p:nvSpPr>
          <p:cNvPr id="57" name="Google Shape;57;p13"/>
          <p:cNvSpPr txBox="1"/>
          <p:nvPr/>
        </p:nvSpPr>
        <p:spPr>
          <a:xfrm>
            <a:off x="6240650" y="4046350"/>
            <a:ext cx="2687400" cy="6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600"/>
              <a:t>Mayank Taneja,</a:t>
            </a:r>
            <a:endParaRPr sz="1600"/>
          </a:p>
          <a:p>
            <a:pPr indent="0" lvl="0" marL="0" rtl="0" algn="r">
              <a:spcBef>
                <a:spcPts val="0"/>
              </a:spcBef>
              <a:spcAft>
                <a:spcPts val="0"/>
              </a:spcAft>
              <a:buNone/>
            </a:pPr>
            <a:r>
              <a:rPr lang="en" sz="1600"/>
              <a:t>Teaching Assistant</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Overlay Network</a:t>
            </a:r>
            <a:endParaRPr/>
          </a:p>
        </p:txBody>
      </p:sp>
      <p:sp>
        <p:nvSpPr>
          <p:cNvPr id="106" name="Google Shape;106;p22"/>
          <p:cNvSpPr txBox="1"/>
          <p:nvPr>
            <p:ph idx="1" type="body"/>
          </p:nvPr>
        </p:nvSpPr>
        <p:spPr>
          <a:xfrm>
            <a:off x="311700" y="5428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highlight>
                  <a:srgbClr val="FFFFFF"/>
                </a:highlight>
              </a:rPr>
              <a:t>An overlay network is a virtual or logical network that is created on top of an existing physical network</a:t>
            </a:r>
            <a:endParaRPr sz="1400">
              <a:highlight>
                <a:srgbClr val="FFFFFF"/>
              </a:highlight>
            </a:endParaRPr>
          </a:p>
          <a:p>
            <a:pPr indent="-317500" lvl="0" marL="457200" rtl="0" algn="l">
              <a:spcBef>
                <a:spcPts val="0"/>
              </a:spcBef>
              <a:spcAft>
                <a:spcPts val="0"/>
              </a:spcAft>
              <a:buSzPts val="1400"/>
              <a:buChar char="●"/>
            </a:pPr>
            <a:r>
              <a:rPr lang="en" sz="1400">
                <a:highlight>
                  <a:srgbClr val="FFFFFF"/>
                </a:highlight>
              </a:rPr>
              <a:t>An overlay network is any virtual layer on top of physical network infrastructure</a:t>
            </a:r>
            <a:endParaRPr sz="1400">
              <a:highlight>
                <a:srgbClr val="FFFFFF"/>
              </a:highlight>
            </a:endParaRPr>
          </a:p>
          <a:p>
            <a:pPr indent="-317500" lvl="0" marL="457200" rtl="0" algn="l">
              <a:spcBef>
                <a:spcPts val="0"/>
              </a:spcBef>
              <a:spcAft>
                <a:spcPts val="0"/>
              </a:spcAft>
              <a:buSzPts val="1400"/>
              <a:buChar char="●"/>
            </a:pPr>
            <a:r>
              <a:rPr lang="en" sz="1400">
                <a:highlight>
                  <a:srgbClr val="FFFFFF"/>
                </a:highlight>
              </a:rPr>
              <a:t>Nodes in the overlay network can be thought of as being connected by virtual or logical links, each of which corresponds to a path, perhaps through many physical links, in the underlying network</a:t>
            </a:r>
            <a:endParaRPr sz="1400">
              <a:highlight>
                <a:srgbClr val="FFFFFF"/>
              </a:highlight>
            </a:endParaRPr>
          </a:p>
          <a:p>
            <a:pPr indent="-317500" lvl="0" marL="457200" rtl="0" algn="l">
              <a:spcBef>
                <a:spcPts val="0"/>
              </a:spcBef>
              <a:spcAft>
                <a:spcPts val="0"/>
              </a:spcAft>
              <a:buSzPts val="1400"/>
              <a:buChar char="●"/>
            </a:pPr>
            <a:r>
              <a:rPr lang="en" sz="1400">
                <a:highlight>
                  <a:srgbClr val="FFFFFF"/>
                </a:highlight>
              </a:rPr>
              <a:t> For example, distributed systems such as peer-to-peer networks and client–server applications are overlay networks because their nodes run on top of the Internet</a:t>
            </a:r>
            <a:endParaRPr sz="1400">
              <a:highlight>
                <a:srgbClr val="FFFFFF"/>
              </a:highlight>
            </a:endParaRPr>
          </a:p>
        </p:txBody>
      </p:sp>
      <p:pic>
        <p:nvPicPr>
          <p:cNvPr id="107" name="Google Shape;107;p22"/>
          <p:cNvPicPr preferRelativeResize="0"/>
          <p:nvPr/>
        </p:nvPicPr>
        <p:blipFill>
          <a:blip r:embed="rId3">
            <a:alphaModFix/>
          </a:blip>
          <a:stretch>
            <a:fillRect/>
          </a:stretch>
        </p:blipFill>
        <p:spPr>
          <a:xfrm>
            <a:off x="640375" y="2416850"/>
            <a:ext cx="4271950" cy="2726650"/>
          </a:xfrm>
          <a:prstGeom prst="rect">
            <a:avLst/>
          </a:prstGeom>
          <a:noFill/>
          <a:ln>
            <a:noFill/>
          </a:ln>
        </p:spPr>
      </p:pic>
      <p:pic>
        <p:nvPicPr>
          <p:cNvPr id="108" name="Google Shape;108;p22"/>
          <p:cNvPicPr preferRelativeResize="0"/>
          <p:nvPr/>
        </p:nvPicPr>
        <p:blipFill>
          <a:blip r:embed="rId4">
            <a:alphaModFix/>
          </a:blip>
          <a:stretch>
            <a:fillRect/>
          </a:stretch>
        </p:blipFill>
        <p:spPr>
          <a:xfrm>
            <a:off x="5466475" y="2571750"/>
            <a:ext cx="3101363" cy="257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idx="1" type="body"/>
          </p:nvPr>
        </p:nvSpPr>
        <p:spPr>
          <a:xfrm>
            <a:off x="311700" y="466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Answer: C) X- Peer-to-peer (P2P) network, Y- Application-level, Z- network overlay</a:t>
            </a:r>
            <a:endParaRPr/>
          </a:p>
          <a:p>
            <a:pPr indent="0" lvl="0" marL="0" rtl="0" algn="l">
              <a:spcBef>
                <a:spcPts val="1200"/>
              </a:spcBef>
              <a:spcAft>
                <a:spcPts val="0"/>
              </a:spcAft>
              <a:buClr>
                <a:schemeClr val="dk1"/>
              </a:buClr>
              <a:buSzPts val="1100"/>
              <a:buFont typeface="Arial"/>
              <a:buNone/>
            </a:pPr>
            <a:r>
              <a:rPr lang="en"/>
              <a:t>Explanation: Peer-to-peer (P2P) network systems use Application-level</a:t>
            </a:r>
            <a:endParaRPr/>
          </a:p>
          <a:p>
            <a:pPr indent="0" lvl="0" marL="0" rtl="0" algn="l">
              <a:spcBef>
                <a:spcPts val="1200"/>
              </a:spcBef>
              <a:spcAft>
                <a:spcPts val="0"/>
              </a:spcAft>
              <a:buClr>
                <a:schemeClr val="dk1"/>
              </a:buClr>
              <a:buSzPts val="1100"/>
              <a:buFont typeface="Arial"/>
              <a:buNone/>
            </a:pPr>
            <a:r>
              <a:rPr lang="en"/>
              <a:t>organization of the network overlay for flexibly sharing resources (e.g., files and</a:t>
            </a:r>
            <a:endParaRPr/>
          </a:p>
          <a:p>
            <a:pPr indent="0" lvl="0" marL="0" rtl="0" algn="l">
              <a:spcBef>
                <a:spcPts val="1200"/>
              </a:spcBef>
              <a:spcAft>
                <a:spcPts val="0"/>
              </a:spcAft>
              <a:buClr>
                <a:schemeClr val="dk1"/>
              </a:buClr>
              <a:buSzPts val="1100"/>
              <a:buFont typeface="Arial"/>
              <a:buNone/>
            </a:pPr>
            <a:r>
              <a:rPr lang="en"/>
              <a:t>multimedia documents) stored across network-wide computers.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idx="1" type="body"/>
          </p:nvPr>
        </p:nvSpPr>
        <p:spPr>
          <a:xfrm>
            <a:off x="311700" y="4666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Q. 4 Users specify a ______________function that processes a key/value pair to</a:t>
            </a:r>
            <a:endParaRPr/>
          </a:p>
          <a:p>
            <a:pPr indent="0" lvl="0" marL="0" rtl="0" algn="l">
              <a:spcBef>
                <a:spcPts val="1200"/>
              </a:spcBef>
              <a:spcAft>
                <a:spcPts val="0"/>
              </a:spcAft>
              <a:buClr>
                <a:schemeClr val="dk1"/>
              </a:buClr>
              <a:buSzPts val="1100"/>
              <a:buFont typeface="Arial"/>
              <a:buNone/>
            </a:pPr>
            <a:r>
              <a:rPr lang="en"/>
              <a:t>generate a set of intermediate key/value pairs, and a _______________ function</a:t>
            </a:r>
            <a:endParaRPr/>
          </a:p>
          <a:p>
            <a:pPr indent="0" lvl="0" marL="0" rtl="0" algn="l">
              <a:spcBef>
                <a:spcPts val="1200"/>
              </a:spcBef>
              <a:spcAft>
                <a:spcPts val="0"/>
              </a:spcAft>
              <a:buClr>
                <a:schemeClr val="dk1"/>
              </a:buClr>
              <a:buSzPts val="1100"/>
              <a:buFont typeface="Arial"/>
              <a:buNone/>
            </a:pPr>
            <a:r>
              <a:rPr lang="en"/>
              <a:t>that merges all intermediate values associated with the same intermediate key.</a:t>
            </a:r>
            <a:endParaRPr/>
          </a:p>
          <a:p>
            <a:pPr indent="0" lvl="0" marL="0" rtl="0" algn="l">
              <a:spcBef>
                <a:spcPts val="1200"/>
              </a:spcBef>
              <a:spcAft>
                <a:spcPts val="0"/>
              </a:spcAft>
              <a:buClr>
                <a:schemeClr val="dk1"/>
              </a:buClr>
              <a:buSzPts val="1100"/>
              <a:buFont typeface="Arial"/>
              <a:buNone/>
            </a:pPr>
            <a:r>
              <a:rPr lang="en"/>
              <a:t>A. Reduce, Map</a:t>
            </a:r>
            <a:endParaRPr/>
          </a:p>
          <a:p>
            <a:pPr indent="0" lvl="0" marL="0" rtl="0" algn="l">
              <a:spcBef>
                <a:spcPts val="1200"/>
              </a:spcBef>
              <a:spcAft>
                <a:spcPts val="0"/>
              </a:spcAft>
              <a:buClr>
                <a:schemeClr val="dk1"/>
              </a:buClr>
              <a:buSzPts val="1100"/>
              <a:buFont typeface="Arial"/>
              <a:buNone/>
            </a:pPr>
            <a:r>
              <a:rPr lang="en"/>
              <a:t>B. Map, Reduce</a:t>
            </a:r>
            <a:endParaRPr/>
          </a:p>
          <a:p>
            <a:pPr indent="0" lvl="0" marL="0" rtl="0" algn="l">
              <a:spcBef>
                <a:spcPts val="1200"/>
              </a:spcBef>
              <a:spcAft>
                <a:spcPts val="0"/>
              </a:spcAft>
              <a:buClr>
                <a:schemeClr val="dk1"/>
              </a:buClr>
              <a:buSzPts val="1100"/>
              <a:buFont typeface="Arial"/>
              <a:buNone/>
            </a:pPr>
            <a:r>
              <a:rPr lang="en"/>
              <a:t>C. Chunk, Grep</a:t>
            </a:r>
            <a:endParaRPr/>
          </a:p>
          <a:p>
            <a:pPr indent="0" lvl="0" marL="0" rtl="0" algn="l">
              <a:spcBef>
                <a:spcPts val="1200"/>
              </a:spcBef>
              <a:spcAft>
                <a:spcPts val="0"/>
              </a:spcAft>
              <a:buClr>
                <a:schemeClr val="dk1"/>
              </a:buClr>
              <a:buSzPts val="1100"/>
              <a:buFont typeface="Arial"/>
              <a:buNone/>
            </a:pPr>
            <a:r>
              <a:rPr lang="en"/>
              <a:t>D. None of the mentioned</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MapReduce</a:t>
            </a:r>
            <a:endParaRPr/>
          </a:p>
        </p:txBody>
      </p:sp>
      <p:sp>
        <p:nvSpPr>
          <p:cNvPr id="124" name="Google Shape;124;p25"/>
          <p:cNvSpPr txBox="1"/>
          <p:nvPr>
            <p:ph idx="1" type="body"/>
          </p:nvPr>
        </p:nvSpPr>
        <p:spPr>
          <a:xfrm>
            <a:off x="311700" y="771475"/>
            <a:ext cx="8520600" cy="349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term "MapReduce" refers to two separate and distinct tasks that Hadoop programs perform. </a:t>
            </a:r>
            <a:endParaRPr/>
          </a:p>
          <a:p>
            <a:pPr indent="-342900" lvl="0" marL="457200" rtl="0" algn="l">
              <a:spcBef>
                <a:spcPts val="0"/>
              </a:spcBef>
              <a:spcAft>
                <a:spcPts val="0"/>
              </a:spcAft>
              <a:buSzPts val="1800"/>
              <a:buChar char="●"/>
            </a:pPr>
            <a:r>
              <a:rPr lang="en"/>
              <a:t>The first is the map job, which takes a set of data and converts it into another set of data, where individual elements are broken down into tuples (key/value pairs).</a:t>
            </a:r>
            <a:endParaRPr/>
          </a:p>
          <a:p>
            <a:pPr indent="-342900" lvl="0" marL="457200" rtl="0" algn="l">
              <a:spcBef>
                <a:spcPts val="0"/>
              </a:spcBef>
              <a:spcAft>
                <a:spcPts val="0"/>
              </a:spcAft>
              <a:buSzPts val="1800"/>
              <a:buChar char="●"/>
            </a:pPr>
            <a:r>
              <a:rPr lang="en"/>
              <a:t>The reduce job takes the output from a map as input and combines those data tuples into a smaller set of tuples. </a:t>
            </a:r>
            <a:endParaRPr/>
          </a:p>
          <a:p>
            <a:pPr indent="-342900" lvl="0" marL="457200" rtl="0" algn="l">
              <a:spcBef>
                <a:spcPts val="0"/>
              </a:spcBef>
              <a:spcAft>
                <a:spcPts val="0"/>
              </a:spcAft>
              <a:buSzPts val="1800"/>
              <a:buChar char="●"/>
            </a:pPr>
            <a:r>
              <a:rPr lang="en"/>
              <a:t>As the sequence of the name MapReduce implies, the reduce job is always performed after the map job.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MapReduce</a:t>
            </a:r>
            <a:endParaRPr/>
          </a:p>
        </p:txBody>
      </p:sp>
      <p:sp>
        <p:nvSpPr>
          <p:cNvPr id="130" name="Google Shape;130;p26"/>
          <p:cNvSpPr txBox="1"/>
          <p:nvPr>
            <p:ph idx="1" type="body"/>
          </p:nvPr>
        </p:nvSpPr>
        <p:spPr>
          <a:xfrm>
            <a:off x="311700" y="758625"/>
            <a:ext cx="8520600" cy="42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you have five files, and each file contains two columns (a key and a value) that represent a city and the corresponding temperature recorded in that city for the various measurement days.</a:t>
            </a:r>
            <a:endParaRPr/>
          </a:p>
          <a:p>
            <a:pPr indent="-342900" lvl="0" marL="457200" rtl="0" algn="l">
              <a:spcBef>
                <a:spcPts val="0"/>
              </a:spcBef>
              <a:spcAft>
                <a:spcPts val="0"/>
              </a:spcAft>
              <a:buSzPts val="1800"/>
              <a:buChar char="●"/>
            </a:pPr>
            <a:r>
              <a:rPr lang="en"/>
              <a:t>The city is the key, and the temperature is the value. For example: (Toronto, 20). Out of all the data we have collected, you want to find the maximum temperature for each city across the data files (note that each file might have the same city represented multiple times).</a:t>
            </a:r>
            <a:endParaRPr/>
          </a:p>
          <a:p>
            <a:pPr indent="-342900" lvl="0" marL="457200" rtl="0" algn="l">
              <a:spcBef>
                <a:spcPts val="0"/>
              </a:spcBef>
              <a:spcAft>
                <a:spcPts val="0"/>
              </a:spcAft>
              <a:buSzPts val="1800"/>
              <a:buChar char="●"/>
            </a:pPr>
            <a:r>
              <a:rPr lang="en"/>
              <a:t>Using the MapReduce framework, you can break this down into five map tasks, where each mapper works on one of the five files. The mapper task goes through the data and returns the maximum temperature for each city.</a:t>
            </a:r>
            <a:endParaRPr/>
          </a:p>
          <a:p>
            <a:pPr indent="-342900" lvl="0" marL="457200" rtl="0" algn="l">
              <a:spcBef>
                <a:spcPts val="0"/>
              </a:spcBef>
              <a:spcAft>
                <a:spcPts val="0"/>
              </a:spcAft>
              <a:buSzPts val="1800"/>
              <a:buChar char="●"/>
            </a:pPr>
            <a:r>
              <a:rPr lang="en"/>
              <a:t>For example, the results produced from one mapper task for the data above would look like this: (Toronto, 20) (Whitby, 25) (New York, 22) (Rome, 33)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idx="1" type="body"/>
          </p:nvPr>
        </p:nvSpPr>
        <p:spPr>
          <a:xfrm>
            <a:off x="311700" y="695275"/>
            <a:ext cx="8520600" cy="374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the other four mapper tasks (working on the other four files not shown here) produced the following intermediate results:</a:t>
            </a:r>
            <a:endParaRPr/>
          </a:p>
          <a:p>
            <a:pPr indent="-342900" lvl="0" marL="457200" rtl="0" algn="l">
              <a:spcBef>
                <a:spcPts val="0"/>
              </a:spcBef>
              <a:spcAft>
                <a:spcPts val="0"/>
              </a:spcAft>
              <a:buSzPts val="1800"/>
              <a:buChar char="●"/>
            </a:pPr>
            <a:r>
              <a:rPr lang="en"/>
              <a:t>(Toronto, 18) (Whitby, 27) (New York, 32) (Rome, 37) </a:t>
            </a:r>
            <a:endParaRPr/>
          </a:p>
          <a:p>
            <a:pPr indent="-342900" lvl="0" marL="457200" rtl="0" algn="l">
              <a:spcBef>
                <a:spcPts val="0"/>
              </a:spcBef>
              <a:spcAft>
                <a:spcPts val="0"/>
              </a:spcAft>
              <a:buSzPts val="1800"/>
              <a:buChar char="●"/>
            </a:pPr>
            <a:r>
              <a:rPr lang="en"/>
              <a:t>(Toronto, 32) (Whitby, 20) (New York, 33) (Rome, 38) </a:t>
            </a:r>
            <a:endParaRPr/>
          </a:p>
          <a:p>
            <a:pPr indent="-342900" lvl="0" marL="457200" rtl="0" algn="l">
              <a:spcBef>
                <a:spcPts val="0"/>
              </a:spcBef>
              <a:spcAft>
                <a:spcPts val="0"/>
              </a:spcAft>
              <a:buSzPts val="1800"/>
              <a:buChar char="●"/>
            </a:pPr>
            <a:r>
              <a:rPr lang="en"/>
              <a:t>(Toronto, 22) (Whitby, 19) (New York, 20) (Rome, 31) </a:t>
            </a:r>
            <a:endParaRPr/>
          </a:p>
          <a:p>
            <a:pPr indent="-342900" lvl="0" marL="457200" rtl="0" algn="l">
              <a:spcBef>
                <a:spcPts val="0"/>
              </a:spcBef>
              <a:spcAft>
                <a:spcPts val="0"/>
              </a:spcAft>
              <a:buSzPts val="1800"/>
              <a:buChar char="●"/>
            </a:pPr>
            <a:r>
              <a:rPr lang="en"/>
              <a:t>(Toronto, 31) (Whitby, 22) (New York, 19) (Rome, 30)</a:t>
            </a:r>
            <a:endParaRPr/>
          </a:p>
          <a:p>
            <a:pPr indent="-342900" lvl="0" marL="457200" rtl="0" algn="l">
              <a:spcBef>
                <a:spcPts val="0"/>
              </a:spcBef>
              <a:spcAft>
                <a:spcPts val="0"/>
              </a:spcAft>
              <a:buSzPts val="1800"/>
              <a:buChar char="●"/>
            </a:pPr>
            <a:r>
              <a:rPr lang="en"/>
              <a:t>All five of these output streams would be fed into the reduce tasks, which combine the input results and output a single value for each city, producing a final result set as follows: (Toronto, 32) (Whitby, 27) (New York, 33) (Rome, 38).</a:t>
            </a:r>
            <a:endParaRPr/>
          </a:p>
          <a:p>
            <a:pPr indent="-342900" lvl="0" marL="457200" rtl="0" algn="l">
              <a:spcBef>
                <a:spcPts val="0"/>
              </a:spcBef>
              <a:spcAft>
                <a:spcPts val="0"/>
              </a:spcAft>
              <a:buSzPts val="1800"/>
              <a:buChar char="●"/>
            </a:pPr>
            <a:r>
              <a:rPr lang="en"/>
              <a:t>Census also example of MapReduce task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idx="1" type="body"/>
          </p:nvPr>
        </p:nvSpPr>
        <p:spPr>
          <a:xfrm>
            <a:off x="311700" y="390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5 In a Gnutella P2P network with N nodes, how many number of messages</a:t>
            </a:r>
            <a:endParaRPr/>
          </a:p>
          <a:p>
            <a:pPr indent="0" lvl="0" marL="0" rtl="0" algn="l">
              <a:spcBef>
                <a:spcPts val="1200"/>
              </a:spcBef>
              <a:spcAft>
                <a:spcPts val="0"/>
              </a:spcAft>
              <a:buClr>
                <a:schemeClr val="dk1"/>
              </a:buClr>
              <a:buSzPts val="1100"/>
              <a:buFont typeface="Arial"/>
              <a:buNone/>
            </a:pPr>
            <a:r>
              <a:rPr lang="en"/>
              <a:t>would a lookup operation require?</a:t>
            </a:r>
            <a:endParaRPr/>
          </a:p>
          <a:p>
            <a:pPr indent="0" lvl="0" marL="0" rtl="0" algn="l">
              <a:spcBef>
                <a:spcPts val="1200"/>
              </a:spcBef>
              <a:spcAft>
                <a:spcPts val="0"/>
              </a:spcAft>
              <a:buClr>
                <a:schemeClr val="dk1"/>
              </a:buClr>
              <a:buSzPts val="1100"/>
              <a:buFont typeface="Arial"/>
              <a:buNone/>
            </a:pPr>
            <a:r>
              <a:rPr lang="en"/>
              <a:t>A. N</a:t>
            </a:r>
            <a:endParaRPr/>
          </a:p>
          <a:p>
            <a:pPr indent="0" lvl="0" marL="0" rtl="0" algn="l">
              <a:spcBef>
                <a:spcPts val="1200"/>
              </a:spcBef>
              <a:spcAft>
                <a:spcPts val="0"/>
              </a:spcAft>
              <a:buClr>
                <a:schemeClr val="dk1"/>
              </a:buClr>
              <a:buSzPts val="1100"/>
              <a:buFont typeface="Arial"/>
              <a:buNone/>
            </a:pPr>
            <a:r>
              <a:rPr lang="en"/>
              <a:t>B. N/2</a:t>
            </a:r>
            <a:endParaRPr/>
          </a:p>
          <a:p>
            <a:pPr indent="0" lvl="0" marL="0" rtl="0" algn="l">
              <a:spcBef>
                <a:spcPts val="1200"/>
              </a:spcBef>
              <a:spcAft>
                <a:spcPts val="0"/>
              </a:spcAft>
              <a:buClr>
                <a:schemeClr val="dk1"/>
              </a:buClr>
              <a:buSzPts val="1100"/>
              <a:buFont typeface="Arial"/>
              <a:buNone/>
            </a:pPr>
            <a:r>
              <a:rPr lang="en"/>
              <a:t>C. log(N)</a:t>
            </a:r>
            <a:endParaRPr/>
          </a:p>
          <a:p>
            <a:pPr indent="0" lvl="0" marL="0" rtl="0" algn="l">
              <a:spcBef>
                <a:spcPts val="1200"/>
              </a:spcBef>
              <a:spcAft>
                <a:spcPts val="0"/>
              </a:spcAft>
              <a:buClr>
                <a:schemeClr val="dk1"/>
              </a:buClr>
              <a:buSzPts val="1100"/>
              <a:buFont typeface="Arial"/>
              <a:buNone/>
            </a:pPr>
            <a:r>
              <a:rPr lang="en"/>
              <a:t>D. log(logN)</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9"/>
          <p:cNvPicPr preferRelativeResize="0"/>
          <p:nvPr/>
        </p:nvPicPr>
        <p:blipFill>
          <a:blip r:embed="rId3">
            <a:alphaModFix/>
          </a:blip>
          <a:stretch>
            <a:fillRect/>
          </a:stretch>
        </p:blipFill>
        <p:spPr>
          <a:xfrm>
            <a:off x="1142100" y="1016775"/>
            <a:ext cx="5988800" cy="3797775"/>
          </a:xfrm>
          <a:prstGeom prst="rect">
            <a:avLst/>
          </a:prstGeom>
          <a:noFill/>
          <a:ln>
            <a:noFill/>
          </a:ln>
        </p:spPr>
      </p:pic>
      <p:sp>
        <p:nvSpPr>
          <p:cNvPr id="146" name="Google Shape;146;p29"/>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Gnutella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Gnutella Search</a:t>
            </a:r>
            <a:endParaRPr/>
          </a:p>
        </p:txBody>
      </p:sp>
      <p:pic>
        <p:nvPicPr>
          <p:cNvPr id="152" name="Google Shape;152;p30"/>
          <p:cNvPicPr preferRelativeResize="0"/>
          <p:nvPr/>
        </p:nvPicPr>
        <p:blipFill>
          <a:blip r:embed="rId3">
            <a:alphaModFix/>
          </a:blip>
          <a:stretch>
            <a:fillRect/>
          </a:stretch>
        </p:blipFill>
        <p:spPr>
          <a:xfrm>
            <a:off x="1651750" y="1150250"/>
            <a:ext cx="5550741"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Gnutella Search</a:t>
            </a:r>
            <a:endParaRPr/>
          </a:p>
        </p:txBody>
      </p:sp>
      <p:pic>
        <p:nvPicPr>
          <p:cNvPr id="158" name="Google Shape;158;p31"/>
          <p:cNvPicPr preferRelativeResize="0"/>
          <p:nvPr/>
        </p:nvPicPr>
        <p:blipFill>
          <a:blip r:embed="rId3">
            <a:alphaModFix/>
          </a:blip>
          <a:stretch>
            <a:fillRect/>
          </a:stretch>
        </p:blipFill>
        <p:spPr>
          <a:xfrm>
            <a:off x="1600200" y="1170125"/>
            <a:ext cx="5930675" cy="3820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520300"/>
            <a:ext cx="8520600" cy="40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1 Which of the following is a disadvantage of the Napster peer to peer network?</a:t>
            </a:r>
            <a:endParaRPr/>
          </a:p>
          <a:p>
            <a:pPr indent="0" lvl="0" marL="0" rtl="0" algn="l">
              <a:spcBef>
                <a:spcPts val="1200"/>
              </a:spcBef>
              <a:spcAft>
                <a:spcPts val="0"/>
              </a:spcAft>
              <a:buClr>
                <a:schemeClr val="dk1"/>
              </a:buClr>
              <a:buSzPts val="1100"/>
              <a:buFont typeface="Arial"/>
              <a:buNone/>
            </a:pPr>
            <a:r>
              <a:rPr lang="en"/>
              <a:t>A. Centralized server a source of congestion</a:t>
            </a:r>
            <a:endParaRPr/>
          </a:p>
          <a:p>
            <a:pPr indent="0" lvl="0" marL="0" rtl="0" algn="l">
              <a:spcBef>
                <a:spcPts val="1200"/>
              </a:spcBef>
              <a:spcAft>
                <a:spcPts val="0"/>
              </a:spcAft>
              <a:buClr>
                <a:schemeClr val="dk1"/>
              </a:buClr>
              <a:buSzPts val="1100"/>
              <a:buFont typeface="Arial"/>
              <a:buNone/>
            </a:pPr>
            <a:r>
              <a:rPr lang="en"/>
              <a:t>B. Centralized server single point of failure</a:t>
            </a:r>
            <a:endParaRPr/>
          </a:p>
          <a:p>
            <a:pPr indent="0" lvl="0" marL="0" rtl="0" algn="l">
              <a:spcBef>
                <a:spcPts val="1200"/>
              </a:spcBef>
              <a:spcAft>
                <a:spcPts val="0"/>
              </a:spcAft>
              <a:buClr>
                <a:schemeClr val="dk1"/>
              </a:buClr>
              <a:buSzPts val="1100"/>
              <a:buFont typeface="Arial"/>
              <a:buNone/>
            </a:pPr>
            <a:r>
              <a:rPr lang="en"/>
              <a:t>C. No security</a:t>
            </a:r>
            <a:endParaRPr/>
          </a:p>
          <a:p>
            <a:pPr indent="0" lvl="0" marL="0" rtl="0" algn="l">
              <a:spcBef>
                <a:spcPts val="1200"/>
              </a:spcBef>
              <a:spcAft>
                <a:spcPts val="0"/>
              </a:spcAft>
              <a:buClr>
                <a:schemeClr val="dk1"/>
              </a:buClr>
              <a:buSzPts val="1100"/>
              <a:buFont typeface="Arial"/>
              <a:buNone/>
            </a:pPr>
            <a:r>
              <a:rPr lang="en"/>
              <a:t>D. All of the mentioned</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311700" y="361425"/>
            <a:ext cx="8520600" cy="4587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Q. 6 Consider the given table of P2P systems and find out the correct match:</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A. (P): (i), (Q): (ii), (R): (iii), (S): (iv)</a:t>
            </a:r>
            <a:endParaRPr/>
          </a:p>
          <a:p>
            <a:pPr indent="0" lvl="0" marL="0" rtl="0" algn="l">
              <a:spcBef>
                <a:spcPts val="1200"/>
              </a:spcBef>
              <a:spcAft>
                <a:spcPts val="0"/>
              </a:spcAft>
              <a:buClr>
                <a:schemeClr val="dk1"/>
              </a:buClr>
              <a:buSzPct val="61111"/>
              <a:buFont typeface="Arial"/>
              <a:buNone/>
            </a:pPr>
            <a:r>
              <a:rPr lang="en"/>
              <a:t>B. (P): (iii), (Q): (i), (R): (ii), (S): (iv)</a:t>
            </a:r>
            <a:endParaRPr/>
          </a:p>
          <a:p>
            <a:pPr indent="0" lvl="0" marL="0" rtl="0" algn="l">
              <a:spcBef>
                <a:spcPts val="1200"/>
              </a:spcBef>
              <a:spcAft>
                <a:spcPts val="0"/>
              </a:spcAft>
              <a:buClr>
                <a:schemeClr val="dk1"/>
              </a:buClr>
              <a:buSzPct val="61111"/>
              <a:buFont typeface="Arial"/>
              <a:buNone/>
            </a:pPr>
            <a:r>
              <a:rPr lang="en"/>
              <a:t>C. (P): (iii), (Q): (iv), (R): (i), (S): (ii)</a:t>
            </a:r>
            <a:endParaRPr/>
          </a:p>
          <a:p>
            <a:pPr indent="0" lvl="0" marL="0" rtl="0" algn="l">
              <a:spcBef>
                <a:spcPts val="1200"/>
              </a:spcBef>
              <a:spcAft>
                <a:spcPts val="0"/>
              </a:spcAft>
              <a:buClr>
                <a:schemeClr val="dk1"/>
              </a:buClr>
              <a:buSzPct val="61111"/>
              <a:buFont typeface="Arial"/>
              <a:buNone/>
            </a:pPr>
            <a:r>
              <a:rPr lang="en"/>
              <a:t>D. (P): (iv), (Q): (iii), (R): (i), (S): (ii)</a:t>
            </a:r>
            <a:endParaRPr/>
          </a:p>
          <a:p>
            <a:pPr indent="0" lvl="0" marL="0" rtl="0" algn="l">
              <a:spcBef>
                <a:spcPts val="1200"/>
              </a:spcBef>
              <a:spcAft>
                <a:spcPts val="1200"/>
              </a:spcAft>
              <a:buNone/>
            </a:pPr>
            <a:r>
              <a:t/>
            </a:r>
            <a:endParaRPr/>
          </a:p>
        </p:txBody>
      </p:sp>
      <p:pic>
        <p:nvPicPr>
          <p:cNvPr id="164" name="Google Shape;164;p32"/>
          <p:cNvPicPr preferRelativeResize="0"/>
          <p:nvPr/>
        </p:nvPicPr>
        <p:blipFill>
          <a:blip r:embed="rId3">
            <a:alphaModFix/>
          </a:blip>
          <a:stretch>
            <a:fillRect/>
          </a:stretch>
        </p:blipFill>
        <p:spPr>
          <a:xfrm>
            <a:off x="939850" y="771948"/>
            <a:ext cx="7258499" cy="2134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idx="1" type="body"/>
          </p:nvPr>
        </p:nvSpPr>
        <p:spPr>
          <a:xfrm>
            <a:off x="235500" y="898075"/>
            <a:ext cx="8520600" cy="4128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Answer: B) (P): (iii), (Q): (i), (R): (ii), (S): (iv)</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Kazaa Media Desktop and Grokster were peer-to-peer file sharing applications using the FastTrack protocol</a:t>
            </a:r>
            <a:endParaRPr/>
          </a:p>
          <a:p>
            <a:pPr indent="-342900" lvl="0" marL="457200" rtl="0" algn="l">
              <a:spcBef>
                <a:spcPts val="0"/>
              </a:spcBef>
              <a:spcAft>
                <a:spcPts val="0"/>
              </a:spcAft>
              <a:buSzPts val="1800"/>
              <a:buChar char="●"/>
            </a:pPr>
            <a:r>
              <a:rPr lang="en"/>
              <a:t>BitTorrent uses Local Rarest First block policy to download blocks</a:t>
            </a:r>
            <a:endParaRPr/>
          </a:p>
          <a:p>
            <a:pPr indent="-342900" lvl="0" marL="457200" rtl="0" algn="l">
              <a:spcBef>
                <a:spcPts val="0"/>
              </a:spcBef>
              <a:spcAft>
                <a:spcPts val="0"/>
              </a:spcAft>
              <a:buSzPts val="1800"/>
              <a:buChar char="●"/>
            </a:pPr>
            <a:r>
              <a:rPr lang="en"/>
              <a:t>prefer early download of blocks that are least replicated among neighbors</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idx="1" type="body"/>
          </p:nvPr>
        </p:nvSpPr>
        <p:spPr>
          <a:xfrm>
            <a:off x="311700" y="390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7 True or False ?</a:t>
            </a:r>
            <a:endParaRPr/>
          </a:p>
          <a:p>
            <a:pPr indent="0" lvl="0" marL="0" rtl="0" algn="l">
              <a:spcBef>
                <a:spcPts val="1200"/>
              </a:spcBef>
              <a:spcAft>
                <a:spcPts val="0"/>
              </a:spcAft>
              <a:buClr>
                <a:schemeClr val="dk1"/>
              </a:buClr>
              <a:buSzPts val="1100"/>
              <a:buFont typeface="Arial"/>
              <a:buNone/>
            </a:pPr>
            <a:r>
              <a:rPr lang="en"/>
              <a:t>MapReduce is a programming model and an associated implementation for</a:t>
            </a:r>
            <a:endParaRPr/>
          </a:p>
          <a:p>
            <a:pPr indent="0" lvl="0" marL="0" rtl="0" algn="l">
              <a:spcBef>
                <a:spcPts val="1200"/>
              </a:spcBef>
              <a:spcAft>
                <a:spcPts val="0"/>
              </a:spcAft>
              <a:buClr>
                <a:schemeClr val="dk1"/>
              </a:buClr>
              <a:buSzPts val="1100"/>
              <a:buFont typeface="Arial"/>
              <a:buNone/>
            </a:pPr>
            <a:r>
              <a:rPr lang="en"/>
              <a:t>processing and generating large data sets.</a:t>
            </a:r>
            <a:endParaRPr/>
          </a:p>
          <a:p>
            <a:pPr indent="0" lvl="0" marL="0" rtl="0" algn="l">
              <a:spcBef>
                <a:spcPts val="1200"/>
              </a:spcBef>
              <a:spcAft>
                <a:spcPts val="0"/>
              </a:spcAft>
              <a:buClr>
                <a:schemeClr val="dk1"/>
              </a:buClr>
              <a:buSzPts val="1100"/>
              <a:buFont typeface="Arial"/>
              <a:buNone/>
            </a:pPr>
            <a:r>
              <a:rPr lang="en"/>
              <a:t>A. True</a:t>
            </a:r>
            <a:endParaRPr/>
          </a:p>
          <a:p>
            <a:pPr indent="0" lvl="0" marL="0" rtl="0" algn="l">
              <a:spcBef>
                <a:spcPts val="1200"/>
              </a:spcBef>
              <a:spcAft>
                <a:spcPts val="0"/>
              </a:spcAft>
              <a:buClr>
                <a:schemeClr val="dk1"/>
              </a:buClr>
              <a:buSzPts val="1100"/>
              <a:buFont typeface="Arial"/>
              <a:buNone/>
            </a:pPr>
            <a:r>
              <a:rPr lang="en"/>
              <a:t>B. False</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idx="1" type="body"/>
          </p:nvPr>
        </p:nvSpPr>
        <p:spPr>
          <a:xfrm>
            <a:off x="311700" y="542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True</a:t>
            </a:r>
            <a:endParaRPr/>
          </a:p>
          <a:p>
            <a:pPr indent="0" lvl="0" marL="0" rtl="0" algn="l">
              <a:spcBef>
                <a:spcPts val="1200"/>
              </a:spcBef>
              <a:spcAft>
                <a:spcPts val="1200"/>
              </a:spcAft>
              <a:buNone/>
            </a:pPr>
            <a:r>
              <a:rPr lang="en"/>
              <a:t>MapReduce is a paradigm and also an Apache Hadoop implementation that enables massive scalability across hundreds or thousands of servers in a Hadoop cluster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nvSpPr>
        <p:spPr>
          <a:xfrm>
            <a:off x="311700" y="450800"/>
            <a:ext cx="8520600" cy="4118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1800">
                <a:solidFill>
                  <a:srgbClr val="595959"/>
                </a:solidFill>
              </a:rPr>
              <a:t>Q. 8 Choose the correct items for X, and Y.</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The Map phase is subdivided into M pieces and the reduce phase into R pieces.</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There are practical bounds on how large M and R can be, since the master must</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make X scheduling decisions and keeps Y state in memory.</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A. X: O(M*R), Y: O(M * R)</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B. X: O(M + R), Y: O(M + R)</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C. X: O(M * R), Y: O(M + R)</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D. X: O(M + R), Y: O(M * R)</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nvSpPr>
        <p:spPr>
          <a:xfrm>
            <a:off x="311700" y="64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MapReduce</a:t>
            </a:r>
            <a:endParaRPr sz="2800">
              <a:solidFill>
                <a:srgbClr val="000000"/>
              </a:solidFill>
            </a:endParaRPr>
          </a:p>
        </p:txBody>
      </p:sp>
      <p:sp>
        <p:nvSpPr>
          <p:cNvPr id="190" name="Google Shape;190;p37"/>
          <p:cNvSpPr txBox="1"/>
          <p:nvPr/>
        </p:nvSpPr>
        <p:spPr>
          <a:xfrm>
            <a:off x="311700" y="738750"/>
            <a:ext cx="8520600" cy="42300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Clr>
                <a:srgbClr val="595959"/>
              </a:buClr>
              <a:buSzPts val="1700"/>
              <a:buChar char="●"/>
            </a:pPr>
            <a:r>
              <a:rPr lang="en" sz="1700">
                <a:solidFill>
                  <a:srgbClr val="595959"/>
                </a:solidFill>
                <a:highlight>
                  <a:srgbClr val="FFFFFF"/>
                </a:highlight>
              </a:rPr>
              <a:t>MapReduce is a framework using which we can write applications to process huge amounts of data, in parallel, on large clusters of commodity hardware in a reliable manner.</a:t>
            </a:r>
            <a:endParaRPr sz="1700">
              <a:solidFill>
                <a:srgbClr val="595959"/>
              </a:solidFill>
              <a:highlight>
                <a:srgbClr val="FFFFFF"/>
              </a:highlight>
            </a:endParaRPr>
          </a:p>
          <a:p>
            <a:pPr indent="-336550" lvl="0" marL="457200" rtl="0" algn="l">
              <a:lnSpc>
                <a:spcPct val="115000"/>
              </a:lnSpc>
              <a:spcBef>
                <a:spcPts val="0"/>
              </a:spcBef>
              <a:spcAft>
                <a:spcPts val="0"/>
              </a:spcAft>
              <a:buClr>
                <a:srgbClr val="595959"/>
              </a:buClr>
              <a:buSzPts val="1700"/>
              <a:buChar char="●"/>
            </a:pPr>
            <a:r>
              <a:rPr lang="en" sz="1700">
                <a:solidFill>
                  <a:srgbClr val="595959"/>
                </a:solidFill>
                <a:highlight>
                  <a:srgbClr val="FFFFFF"/>
                </a:highlight>
              </a:rPr>
              <a:t>A MapReduce computation takes as input a set of key/value pairs and outputs another set of key/value pairs. The computation consists of 2 parts:</a:t>
            </a:r>
            <a:endParaRPr sz="1700">
              <a:solidFill>
                <a:srgbClr val="595959"/>
              </a:solidFill>
              <a:highlight>
                <a:srgbClr val="FFFFFF"/>
              </a:highlight>
            </a:endParaRPr>
          </a:p>
          <a:p>
            <a:pPr indent="-336550" lvl="1" marL="914400" rtl="0" algn="l">
              <a:lnSpc>
                <a:spcPct val="115000"/>
              </a:lnSpc>
              <a:spcBef>
                <a:spcPts val="0"/>
              </a:spcBef>
              <a:spcAft>
                <a:spcPts val="0"/>
              </a:spcAft>
              <a:buClr>
                <a:srgbClr val="595959"/>
              </a:buClr>
              <a:buSzPts val="1700"/>
              <a:buChar char="○"/>
            </a:pPr>
            <a:r>
              <a:rPr lang="en" sz="1700">
                <a:solidFill>
                  <a:srgbClr val="595959"/>
                </a:solidFill>
                <a:highlight>
                  <a:srgbClr val="FFFFFF"/>
                </a:highlight>
              </a:rPr>
              <a:t>Map — A function to process input key/value pairs to generate a set of intermediate key/value pairs. All the values corresponding to each intermediate key are grouped together and sent over to the Reduce function.</a:t>
            </a:r>
            <a:endParaRPr sz="1700">
              <a:solidFill>
                <a:srgbClr val="595959"/>
              </a:solidFill>
              <a:highlight>
                <a:srgbClr val="FFFFFF"/>
              </a:highlight>
            </a:endParaRPr>
          </a:p>
          <a:p>
            <a:pPr indent="-336550" lvl="1" marL="914400" rtl="0" algn="l">
              <a:lnSpc>
                <a:spcPct val="115000"/>
              </a:lnSpc>
              <a:spcBef>
                <a:spcPts val="0"/>
              </a:spcBef>
              <a:spcAft>
                <a:spcPts val="0"/>
              </a:spcAft>
              <a:buClr>
                <a:srgbClr val="595959"/>
              </a:buClr>
              <a:buSzPts val="1700"/>
              <a:buChar char="○"/>
            </a:pPr>
            <a:r>
              <a:rPr lang="en" sz="1700">
                <a:solidFill>
                  <a:srgbClr val="595959"/>
                </a:solidFill>
                <a:highlight>
                  <a:srgbClr val="FFFFFF"/>
                </a:highlight>
              </a:rPr>
              <a:t>Reduce — A function that merges all the intermediate values associated with the same intermediate key.</a:t>
            </a:r>
            <a:endParaRPr sz="1700">
              <a:solidFill>
                <a:srgbClr val="595959"/>
              </a:solidFill>
              <a:highlight>
                <a:srgbClr val="FFFFFF"/>
              </a:highlight>
            </a:endParaRPr>
          </a:p>
          <a:p>
            <a:pPr indent="-336550" lvl="0" marL="457200" rtl="0" algn="l">
              <a:lnSpc>
                <a:spcPct val="115000"/>
              </a:lnSpc>
              <a:spcBef>
                <a:spcPts val="0"/>
              </a:spcBef>
              <a:spcAft>
                <a:spcPts val="0"/>
              </a:spcAft>
              <a:buClr>
                <a:srgbClr val="595959"/>
              </a:buClr>
              <a:buSzPts val="1700"/>
              <a:buChar char="●"/>
            </a:pPr>
            <a:r>
              <a:rPr lang="en" sz="1700">
                <a:solidFill>
                  <a:srgbClr val="595959"/>
                </a:solidFill>
                <a:highlight>
                  <a:srgbClr val="FFFFFF"/>
                </a:highlight>
              </a:rPr>
              <a:t>A program written in MapReduce is automatically parallelized without the programmer having to care about the underlying details of partitioning the input data, scheduling the computations or handling failures</a:t>
            </a:r>
            <a:endParaRPr sz="1700">
              <a:solidFill>
                <a:srgbClr val="595959"/>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nvSpPr>
        <p:spPr>
          <a:xfrm>
            <a:off x="311700" y="64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Execution Overview</a:t>
            </a:r>
            <a:endParaRPr sz="2800">
              <a:solidFill>
                <a:srgbClr val="000000"/>
              </a:solidFill>
            </a:endParaRPr>
          </a:p>
        </p:txBody>
      </p:sp>
      <p:sp>
        <p:nvSpPr>
          <p:cNvPr id="196" name="Google Shape;196;p38"/>
          <p:cNvSpPr txBox="1"/>
          <p:nvPr/>
        </p:nvSpPr>
        <p:spPr>
          <a:xfrm>
            <a:off x="311700" y="636725"/>
            <a:ext cx="8520600" cy="4411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92929"/>
              </a:buClr>
              <a:buSzPts val="1600"/>
              <a:buChar char="●"/>
            </a:pPr>
            <a:r>
              <a:rPr lang="en" sz="1600">
                <a:solidFill>
                  <a:srgbClr val="292929"/>
                </a:solidFill>
                <a:highlight>
                  <a:srgbClr val="FFFFFF"/>
                </a:highlight>
              </a:rPr>
              <a:t>When MapReduce function is invoked, following steps take place:</a:t>
            </a:r>
            <a:endParaRPr sz="1600">
              <a:solidFill>
                <a:srgbClr val="292929"/>
              </a:solidFill>
              <a:highlight>
                <a:srgbClr val="FFFFFF"/>
              </a:highlight>
            </a:endParaRPr>
          </a:p>
          <a:p>
            <a:pPr indent="-330200" lvl="0" marL="457200" rtl="0" algn="l">
              <a:lnSpc>
                <a:spcPct val="115000"/>
              </a:lnSpc>
              <a:spcBef>
                <a:spcPts val="0"/>
              </a:spcBef>
              <a:spcAft>
                <a:spcPts val="0"/>
              </a:spcAft>
              <a:buClr>
                <a:srgbClr val="292929"/>
              </a:buClr>
              <a:buSzPts val="1600"/>
              <a:buChar char="●"/>
            </a:pPr>
            <a:r>
              <a:rPr lang="en" sz="1600">
                <a:solidFill>
                  <a:srgbClr val="292929"/>
                </a:solidFill>
                <a:highlight>
                  <a:srgbClr val="FFFFFF"/>
                </a:highlight>
              </a:rPr>
              <a:t>The input data is partitioned into a set of M splits of equal size.</a:t>
            </a:r>
            <a:endParaRPr sz="1600">
              <a:solidFill>
                <a:srgbClr val="292929"/>
              </a:solidFill>
              <a:highlight>
                <a:srgbClr val="FFFFFF"/>
              </a:highlight>
            </a:endParaRPr>
          </a:p>
          <a:p>
            <a:pPr indent="-330200" lvl="0" marL="457200" rtl="0" algn="l">
              <a:lnSpc>
                <a:spcPct val="115000"/>
              </a:lnSpc>
              <a:spcBef>
                <a:spcPts val="0"/>
              </a:spcBef>
              <a:spcAft>
                <a:spcPts val="0"/>
              </a:spcAft>
              <a:buClr>
                <a:srgbClr val="292929"/>
              </a:buClr>
              <a:buSzPts val="1600"/>
              <a:buChar char="●"/>
            </a:pPr>
            <a:r>
              <a:rPr lang="en" sz="1600">
                <a:solidFill>
                  <a:srgbClr val="292929"/>
                </a:solidFill>
                <a:highlight>
                  <a:srgbClr val="FFFFFF"/>
                </a:highlight>
              </a:rPr>
              <a:t>One of the nodes in the cluster becomes the master and rest become the workers. There are M Map and R Reduce tasks.</a:t>
            </a:r>
            <a:endParaRPr sz="1600">
              <a:solidFill>
                <a:srgbClr val="292929"/>
              </a:solidFill>
              <a:highlight>
                <a:srgbClr val="FFFFFF"/>
              </a:highlight>
            </a:endParaRPr>
          </a:p>
          <a:p>
            <a:pPr indent="-330200" lvl="0" marL="457200" rtl="0" algn="l">
              <a:lnSpc>
                <a:spcPct val="115000"/>
              </a:lnSpc>
              <a:spcBef>
                <a:spcPts val="0"/>
              </a:spcBef>
              <a:spcAft>
                <a:spcPts val="0"/>
              </a:spcAft>
              <a:buClr>
                <a:srgbClr val="292929"/>
              </a:buClr>
              <a:buSzPts val="1600"/>
              <a:buChar char="●"/>
            </a:pPr>
            <a:r>
              <a:rPr lang="en" sz="1600">
                <a:solidFill>
                  <a:srgbClr val="292929"/>
                </a:solidFill>
                <a:highlight>
                  <a:srgbClr val="FFFFFF"/>
                </a:highlight>
              </a:rPr>
              <a:t>The Map invocations are distributed across multiple machines containing the input partitions.</a:t>
            </a:r>
            <a:endParaRPr sz="1600">
              <a:solidFill>
                <a:srgbClr val="292929"/>
              </a:solidFill>
              <a:highlight>
                <a:srgbClr val="FFFFFF"/>
              </a:highlight>
            </a:endParaRPr>
          </a:p>
          <a:p>
            <a:pPr indent="-330200" lvl="0" marL="457200" rtl="0" algn="l">
              <a:lnSpc>
                <a:spcPct val="115000"/>
              </a:lnSpc>
              <a:spcBef>
                <a:spcPts val="0"/>
              </a:spcBef>
              <a:spcAft>
                <a:spcPts val="0"/>
              </a:spcAft>
              <a:buClr>
                <a:srgbClr val="292929"/>
              </a:buClr>
              <a:buSzPts val="1600"/>
              <a:buChar char="●"/>
            </a:pPr>
            <a:r>
              <a:rPr lang="en" sz="1600">
                <a:solidFill>
                  <a:srgbClr val="292929"/>
                </a:solidFill>
                <a:highlight>
                  <a:srgbClr val="FFFFFF"/>
                </a:highlight>
              </a:rPr>
              <a:t>Each worker reads the content of the partition and applies the Map function to it. Intermediate results are buffered in memory and periodically written back to local disk.</a:t>
            </a:r>
            <a:endParaRPr sz="1600">
              <a:solidFill>
                <a:srgbClr val="292929"/>
              </a:solidFill>
              <a:highlight>
                <a:srgbClr val="FFFFFF"/>
              </a:highlight>
            </a:endParaRPr>
          </a:p>
          <a:p>
            <a:pPr indent="-330200" lvl="0" marL="457200" rtl="0" algn="l">
              <a:lnSpc>
                <a:spcPct val="115000"/>
              </a:lnSpc>
              <a:spcBef>
                <a:spcPts val="0"/>
              </a:spcBef>
              <a:spcAft>
                <a:spcPts val="0"/>
              </a:spcAft>
              <a:buClr>
                <a:srgbClr val="292929"/>
              </a:buClr>
              <a:buSzPts val="1600"/>
              <a:buChar char="●"/>
            </a:pPr>
            <a:r>
              <a:rPr lang="en" sz="1600">
                <a:solidFill>
                  <a:srgbClr val="292929"/>
                </a:solidFill>
                <a:highlight>
                  <a:srgbClr val="FFFFFF"/>
                </a:highlight>
              </a:rPr>
              <a:t>The locations are passed on to the master which passes it on to reduce workers. These workers read the intermediate data.</a:t>
            </a:r>
            <a:endParaRPr sz="1600">
              <a:solidFill>
                <a:srgbClr val="292929"/>
              </a:solidFill>
              <a:highlight>
                <a:srgbClr val="FFFFFF"/>
              </a:highlight>
            </a:endParaRPr>
          </a:p>
          <a:p>
            <a:pPr indent="-330200" lvl="0" marL="457200" rtl="0" algn="l">
              <a:lnSpc>
                <a:spcPct val="115000"/>
              </a:lnSpc>
              <a:spcBef>
                <a:spcPts val="0"/>
              </a:spcBef>
              <a:spcAft>
                <a:spcPts val="0"/>
              </a:spcAft>
              <a:buClr>
                <a:srgbClr val="292929"/>
              </a:buClr>
              <a:buSzPts val="1600"/>
              <a:buChar char="●"/>
            </a:pPr>
            <a:r>
              <a:rPr lang="en" sz="1600">
                <a:solidFill>
                  <a:srgbClr val="292929"/>
                </a:solidFill>
                <a:highlight>
                  <a:srgbClr val="FFFFFF"/>
                </a:highlight>
              </a:rPr>
              <a:t>Reduce worker iterates over the sorted data and for each unique intermediate key, passes the key and intermediate values to Reduce function. The output is appended to an output file.</a:t>
            </a:r>
            <a:endParaRPr sz="1600">
              <a:solidFill>
                <a:srgbClr val="292929"/>
              </a:solidFill>
              <a:highlight>
                <a:srgbClr val="FFFFFF"/>
              </a:highlight>
            </a:endParaRPr>
          </a:p>
          <a:p>
            <a:pPr indent="-330200" lvl="0" marL="457200" rtl="0" algn="l">
              <a:lnSpc>
                <a:spcPct val="115000"/>
              </a:lnSpc>
              <a:spcBef>
                <a:spcPts val="0"/>
              </a:spcBef>
              <a:spcAft>
                <a:spcPts val="0"/>
              </a:spcAft>
              <a:buClr>
                <a:srgbClr val="292929"/>
              </a:buClr>
              <a:buSzPts val="1600"/>
              <a:buChar char="●"/>
            </a:pPr>
            <a:r>
              <a:rPr lang="en" sz="1600">
                <a:solidFill>
                  <a:srgbClr val="292929"/>
                </a:solidFill>
                <a:highlight>
                  <a:srgbClr val="FFFFFF"/>
                </a:highlight>
              </a:rPr>
              <a:t>Once all map and reduce tasks are over, the control is returned to the user program.</a:t>
            </a:r>
            <a:endParaRPr sz="1600">
              <a:solidFill>
                <a:srgbClr val="292929"/>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9"/>
          <p:cNvPicPr preferRelativeResize="0"/>
          <p:nvPr/>
        </p:nvPicPr>
        <p:blipFill>
          <a:blip r:embed="rId3">
            <a:alphaModFix/>
          </a:blip>
          <a:stretch>
            <a:fillRect/>
          </a:stretch>
        </p:blipFill>
        <p:spPr>
          <a:xfrm>
            <a:off x="457200" y="228600"/>
            <a:ext cx="8086148" cy="4838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nvSpPr>
        <p:spPr>
          <a:xfrm>
            <a:off x="311700" y="282000"/>
            <a:ext cx="8520600" cy="4806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Master Node</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a:solidFill>
                  <a:srgbClr val="595959"/>
                </a:solidFill>
              </a:rPr>
              <a:t>The master maintains the state of each map-reduce task and the identity of each worker machine. The location of the intermediate file also moves between the map and reduce operations via the master. The master pings each worker periodically. In case, it does not her back, it marks the worker as failed and assigns its task to some other worker. If a map task fails, all the reduce workers are notified about the newly assigned worker. Master failure results in computation termination in which case the client may choose to restart the computation.</a:t>
            </a:r>
            <a:endParaRPr>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The map phase is divided into M tasks and reduce phase into R tasks.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Keeping M and R much larger than the number of nodes helps to improve dynamic load balancing and speeds up failure recovery.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Since the Master needs to manage each Map and each Reduce, it must make O(M+R) scheduling decisions.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Since there is state associated with each Map-Reduce pair, it must maintain O(M*R) state information.</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Therefore, value of M and R cannot be arbitrarily large</a:t>
            </a:r>
            <a:endParaRPr sz="180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52400"/>
            <a:ext cx="8725176"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228600" y="433950"/>
            <a:ext cx="8800199" cy="425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Napster</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Centralized server a source of congestion</a:t>
            </a:r>
            <a:endParaRPr/>
          </a:p>
          <a:p>
            <a:pPr indent="-342900" lvl="0" marL="457200" rtl="0" algn="l">
              <a:spcBef>
                <a:spcPts val="0"/>
              </a:spcBef>
              <a:spcAft>
                <a:spcPts val="0"/>
              </a:spcAft>
              <a:buSzPts val="1800"/>
              <a:buChar char="●"/>
            </a:pPr>
            <a:r>
              <a:rPr lang="en"/>
              <a:t>Centralized server single point of failure</a:t>
            </a:r>
            <a:endParaRPr/>
          </a:p>
          <a:p>
            <a:pPr indent="-342900" lvl="0" marL="457200" rtl="0" algn="l">
              <a:spcBef>
                <a:spcPts val="0"/>
              </a:spcBef>
              <a:spcAft>
                <a:spcPts val="0"/>
              </a:spcAft>
              <a:buSzPts val="1800"/>
              <a:buChar char="●"/>
            </a:pPr>
            <a:r>
              <a:rPr lang="en"/>
              <a:t>No security: plaintext messages and passwords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466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2 True or False ?</a:t>
            </a:r>
            <a:endParaRPr/>
          </a:p>
          <a:p>
            <a:pPr indent="0" lvl="0" marL="0" rtl="0" algn="l">
              <a:spcBef>
                <a:spcPts val="1200"/>
              </a:spcBef>
              <a:spcAft>
                <a:spcPts val="0"/>
              </a:spcAft>
              <a:buClr>
                <a:schemeClr val="dk1"/>
              </a:buClr>
              <a:buSzPts val="1100"/>
              <a:buFont typeface="Arial"/>
              <a:buNone/>
            </a:pPr>
            <a:r>
              <a:rPr lang="en"/>
              <a:t>In Chord a supernode stores a directory listing a subset of nearby (&lt;filename,peer</a:t>
            </a:r>
            <a:endParaRPr/>
          </a:p>
          <a:p>
            <a:pPr indent="0" lvl="0" marL="0" rtl="0" algn="l">
              <a:spcBef>
                <a:spcPts val="1200"/>
              </a:spcBef>
              <a:spcAft>
                <a:spcPts val="0"/>
              </a:spcAft>
              <a:buClr>
                <a:schemeClr val="dk1"/>
              </a:buClr>
              <a:buSzPts val="1100"/>
              <a:buFont typeface="Arial"/>
              <a:buNone/>
            </a:pPr>
            <a:r>
              <a:rPr lang="en"/>
              <a:t>pointer&gt;), similar to Napster servers.</a:t>
            </a:r>
            <a:endParaRPr/>
          </a:p>
          <a:p>
            <a:pPr indent="0" lvl="0" marL="0" rtl="0" algn="l">
              <a:spcBef>
                <a:spcPts val="1200"/>
              </a:spcBef>
              <a:spcAft>
                <a:spcPts val="0"/>
              </a:spcAft>
              <a:buClr>
                <a:schemeClr val="dk1"/>
              </a:buClr>
              <a:buSzPts val="1100"/>
              <a:buFont typeface="Arial"/>
              <a:buNone/>
            </a:pPr>
            <a:r>
              <a:rPr lang="en"/>
              <a:t>A. True</a:t>
            </a:r>
            <a:endParaRPr/>
          </a:p>
          <a:p>
            <a:pPr indent="0" lvl="0" marL="0" rtl="0" algn="l">
              <a:spcBef>
                <a:spcPts val="1200"/>
              </a:spcBef>
              <a:spcAft>
                <a:spcPts val="1200"/>
              </a:spcAft>
              <a:buNone/>
            </a:pPr>
            <a:r>
              <a:rPr lang="en"/>
              <a:t>B. False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85675"/>
            <a:ext cx="8520600" cy="215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Answer: B) False</a:t>
            </a:r>
            <a:endParaRPr/>
          </a:p>
          <a:p>
            <a:pPr indent="0" lvl="0" marL="0" rtl="0" algn="l">
              <a:spcBef>
                <a:spcPts val="1200"/>
              </a:spcBef>
              <a:spcAft>
                <a:spcPts val="0"/>
              </a:spcAft>
              <a:buClr>
                <a:schemeClr val="dk1"/>
              </a:buClr>
              <a:buSzPts val="1100"/>
              <a:buFont typeface="Arial"/>
              <a:buNone/>
            </a:pPr>
            <a:r>
              <a:rPr lang="en"/>
              <a:t>Explanation: The correct statement is:</a:t>
            </a:r>
            <a:endParaRPr/>
          </a:p>
          <a:p>
            <a:pPr indent="0" lvl="0" marL="0" rtl="0" algn="l">
              <a:spcBef>
                <a:spcPts val="1200"/>
              </a:spcBef>
              <a:spcAft>
                <a:spcPts val="0"/>
              </a:spcAft>
              <a:buClr>
                <a:schemeClr val="dk1"/>
              </a:buClr>
              <a:buSzPts val="1100"/>
              <a:buFont typeface="Arial"/>
              <a:buNone/>
            </a:pPr>
            <a:r>
              <a:rPr lang="en"/>
              <a:t>In FastTrack, a supernode stores a directory listing a subset of nearby</a:t>
            </a:r>
            <a:endParaRPr/>
          </a:p>
          <a:p>
            <a:pPr indent="0" lvl="0" marL="0" rtl="0" algn="l">
              <a:spcBef>
                <a:spcPts val="1200"/>
              </a:spcBef>
              <a:spcAft>
                <a:spcPts val="0"/>
              </a:spcAft>
              <a:buClr>
                <a:schemeClr val="dk1"/>
              </a:buClr>
              <a:buSzPts val="1100"/>
              <a:buFont typeface="Arial"/>
              <a:buNone/>
            </a:pPr>
            <a:r>
              <a:rPr lang="en"/>
              <a:t>(&lt;filename,peer pointer&gt;), similar to Napster servers.</a:t>
            </a:r>
            <a:endParaRPr/>
          </a:p>
          <a:p>
            <a:pPr indent="0" lvl="0" marL="0" rtl="0" algn="l">
              <a:spcBef>
                <a:spcPts val="1200"/>
              </a:spcBef>
              <a:spcAft>
                <a:spcPts val="1200"/>
              </a:spcAft>
              <a:buNone/>
            </a:pPr>
            <a:r>
              <a:t/>
            </a:r>
            <a:endParaRPr/>
          </a:p>
        </p:txBody>
      </p:sp>
      <p:pic>
        <p:nvPicPr>
          <p:cNvPr id="89" name="Google Shape;89;p19"/>
          <p:cNvPicPr preferRelativeResize="0"/>
          <p:nvPr/>
        </p:nvPicPr>
        <p:blipFill>
          <a:blip r:embed="rId3">
            <a:alphaModFix/>
          </a:blip>
          <a:stretch>
            <a:fillRect/>
          </a:stretch>
        </p:blipFill>
        <p:spPr>
          <a:xfrm>
            <a:off x="3567124" y="1961450"/>
            <a:ext cx="4777150" cy="302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FastTrack</a:t>
            </a:r>
            <a:endParaRPr/>
          </a:p>
        </p:txBody>
      </p:sp>
      <p:sp>
        <p:nvSpPr>
          <p:cNvPr id="95" name="Google Shape;95;p20"/>
          <p:cNvSpPr txBox="1"/>
          <p:nvPr>
            <p:ph idx="1" type="body"/>
          </p:nvPr>
        </p:nvSpPr>
        <p:spPr>
          <a:xfrm>
            <a:off x="235500" y="1311875"/>
            <a:ext cx="8520600" cy="306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supernode stores a directory listing a subset of nearby (&lt;filename,peer pointer&gt;), similar to Napster servers</a:t>
            </a:r>
            <a:endParaRPr/>
          </a:p>
          <a:p>
            <a:pPr indent="-342900" lvl="0" marL="457200" rtl="0" algn="l">
              <a:spcBef>
                <a:spcPts val="0"/>
              </a:spcBef>
              <a:spcAft>
                <a:spcPts val="0"/>
              </a:spcAft>
              <a:buSzPts val="1800"/>
              <a:buChar char="●"/>
            </a:pPr>
            <a:r>
              <a:rPr lang="en"/>
              <a:t>Supernode membership changes over time</a:t>
            </a:r>
            <a:endParaRPr/>
          </a:p>
          <a:p>
            <a:pPr indent="-342900" lvl="0" marL="457200" rtl="0" algn="l">
              <a:spcBef>
                <a:spcPts val="0"/>
              </a:spcBef>
              <a:spcAft>
                <a:spcPts val="0"/>
              </a:spcAft>
              <a:buSzPts val="1800"/>
              <a:buChar char="●"/>
            </a:pPr>
            <a:r>
              <a:rPr lang="en"/>
              <a:t>Any peer can become (and stay) a supernode, provided it has earned enough reputation</a:t>
            </a:r>
            <a:endParaRPr/>
          </a:p>
          <a:p>
            <a:pPr indent="-317500" lvl="1" marL="914400" rtl="0" algn="l">
              <a:spcBef>
                <a:spcPts val="0"/>
              </a:spcBef>
              <a:spcAft>
                <a:spcPts val="0"/>
              </a:spcAft>
              <a:buSzPts val="1400"/>
              <a:buChar char="○"/>
            </a:pPr>
            <a:r>
              <a:rPr lang="en"/>
              <a:t>Kazaalite: participation level (=reputation) of a user between 0 and 1000, initially 10, then affected by length of periods of connectivity and total number of uploads</a:t>
            </a:r>
            <a:endParaRPr/>
          </a:p>
          <a:p>
            <a:pPr indent="-317500" lvl="1" marL="914400" rtl="0" algn="l">
              <a:spcBef>
                <a:spcPts val="0"/>
              </a:spcBef>
              <a:spcAft>
                <a:spcPts val="0"/>
              </a:spcAft>
              <a:buSzPts val="1400"/>
              <a:buChar char="○"/>
            </a:pPr>
            <a:r>
              <a:rPr lang="en"/>
              <a:t>More sophisticated Reputation schemes invented, especially based on economics</a:t>
            </a:r>
            <a:endParaRPr/>
          </a:p>
          <a:p>
            <a:pPr indent="-342900" lvl="0" marL="457200" rtl="0" algn="l">
              <a:spcBef>
                <a:spcPts val="0"/>
              </a:spcBef>
              <a:spcAft>
                <a:spcPts val="0"/>
              </a:spcAft>
              <a:buSzPts val="1800"/>
              <a:buChar char="●"/>
            </a:pPr>
            <a:r>
              <a:rPr lang="en"/>
              <a:t>A peer searches by contacting a nearby supernode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311700" y="480600"/>
            <a:ext cx="8520600" cy="408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Q. 3 Choose the correct items for X, Y, and Z.</a:t>
            </a:r>
            <a:endParaRPr/>
          </a:p>
          <a:p>
            <a:pPr indent="0" lvl="0" marL="0" rtl="0" algn="l">
              <a:spcBef>
                <a:spcPts val="1200"/>
              </a:spcBef>
              <a:spcAft>
                <a:spcPts val="0"/>
              </a:spcAft>
              <a:buClr>
                <a:schemeClr val="dk1"/>
              </a:buClr>
              <a:buSzPts val="1100"/>
              <a:buFont typeface="Arial"/>
              <a:buNone/>
            </a:pPr>
            <a:r>
              <a:rPr lang="en"/>
              <a:t>X systems use Y organization of the Z for flexibly sharing resources (e.g., files</a:t>
            </a:r>
            <a:endParaRPr/>
          </a:p>
          <a:p>
            <a:pPr indent="0" lvl="0" marL="0" rtl="0" algn="l">
              <a:spcBef>
                <a:spcPts val="1200"/>
              </a:spcBef>
              <a:spcAft>
                <a:spcPts val="0"/>
              </a:spcAft>
              <a:buClr>
                <a:schemeClr val="dk1"/>
              </a:buClr>
              <a:buSzPts val="1100"/>
              <a:buFont typeface="Arial"/>
              <a:buNone/>
            </a:pPr>
            <a:r>
              <a:rPr lang="en"/>
              <a:t>and multimedia documents) stored across network-wide computers.</a:t>
            </a:r>
            <a:endParaRPr/>
          </a:p>
          <a:p>
            <a:pPr indent="0" lvl="0" marL="0" rtl="0" algn="l">
              <a:spcBef>
                <a:spcPts val="1200"/>
              </a:spcBef>
              <a:spcAft>
                <a:spcPts val="0"/>
              </a:spcAft>
              <a:buClr>
                <a:schemeClr val="dk1"/>
              </a:buClr>
              <a:buSzPts val="1100"/>
              <a:buFont typeface="Arial"/>
              <a:buNone/>
            </a:pPr>
            <a:r>
              <a:rPr lang="en"/>
              <a:t>A. X- Chord, Y- Network-level, Z- local network</a:t>
            </a:r>
            <a:endParaRPr/>
          </a:p>
          <a:p>
            <a:pPr indent="0" lvl="0" marL="0" rtl="0" algn="l">
              <a:spcBef>
                <a:spcPts val="1200"/>
              </a:spcBef>
              <a:spcAft>
                <a:spcPts val="0"/>
              </a:spcAft>
              <a:buClr>
                <a:schemeClr val="dk1"/>
              </a:buClr>
              <a:buSzPts val="1100"/>
              <a:buFont typeface="Arial"/>
              <a:buNone/>
            </a:pPr>
            <a:r>
              <a:rPr lang="en"/>
              <a:t>B. X- DHT, Y- Physical-level, Z- network overlay</a:t>
            </a:r>
            <a:endParaRPr/>
          </a:p>
          <a:p>
            <a:pPr indent="0" lvl="0" marL="0" rtl="0" algn="l">
              <a:spcBef>
                <a:spcPts val="1200"/>
              </a:spcBef>
              <a:spcAft>
                <a:spcPts val="0"/>
              </a:spcAft>
              <a:buClr>
                <a:schemeClr val="dk1"/>
              </a:buClr>
              <a:buSzPts val="1100"/>
              <a:buFont typeface="Arial"/>
              <a:buNone/>
            </a:pPr>
            <a:r>
              <a:rPr lang="en"/>
              <a:t>C. X- Peer-to-peer (P2P) network, Y- Application-level, Z- network overlay</a:t>
            </a:r>
            <a:endParaRPr/>
          </a:p>
          <a:p>
            <a:pPr indent="0" lvl="0" marL="0" rtl="0" algn="l">
              <a:spcBef>
                <a:spcPts val="1200"/>
              </a:spcBef>
              <a:spcAft>
                <a:spcPts val="1200"/>
              </a:spcAft>
              <a:buNone/>
            </a:pPr>
            <a:r>
              <a:rPr lang="en"/>
              <a:t>D. X- Peer-to-peer (P2P) network, Y- Transport-level, Z- network overlay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