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094554394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094554394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094554394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094554394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094554394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094554394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0945543940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094554394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094554394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094554394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094554394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094554394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094554394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094554394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0945543940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0945543940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0945543940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0945543940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094554394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094554394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094554394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094554394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0945543940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094554394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0945543940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094554394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0945543940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0945543940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0945543940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0945543940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0945543940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0945543940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0945543940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0945543940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0945543940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0945543940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094554394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094554394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094554394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094554394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094554394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094554394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094554394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094554394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094554394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094554394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094554394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094554394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094554394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094554394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311700" y="1715475"/>
            <a:ext cx="8520600" cy="1005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 sz="3100">
                <a:solidFill>
                  <a:srgbClr val="000000"/>
                </a:solidFill>
              </a:rPr>
              <a:t>Cloud Computing and Distributed Systems</a:t>
            </a:r>
            <a:endParaRPr sz="3100">
              <a:solidFill>
                <a:srgbClr val="000000"/>
              </a:solidFill>
            </a:endParaRPr>
          </a:p>
        </p:txBody>
      </p:sp>
      <p:sp>
        <p:nvSpPr>
          <p:cNvPr id="55" name="Google Shape;55;p13"/>
          <p:cNvSpPr txBox="1"/>
          <p:nvPr/>
        </p:nvSpPr>
        <p:spPr>
          <a:xfrm>
            <a:off x="311700" y="2757925"/>
            <a:ext cx="8520600" cy="7926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 sz="2800">
                <a:solidFill>
                  <a:srgbClr val="595959"/>
                </a:solidFill>
              </a:rPr>
              <a:t>Week-8</a:t>
            </a:r>
            <a:endParaRPr sz="2800">
              <a:solidFill>
                <a:srgbClr val="595959"/>
              </a:solidFill>
            </a:endParaRPr>
          </a:p>
        </p:txBody>
      </p:sp>
      <p:pic>
        <p:nvPicPr>
          <p:cNvPr id="56" name="Google Shape;56;p13"/>
          <p:cNvPicPr preferRelativeResize="0"/>
          <p:nvPr/>
        </p:nvPicPr>
        <p:blipFill>
          <a:blip r:embed="rId3">
            <a:alphaModFix/>
          </a:blip>
          <a:stretch>
            <a:fillRect/>
          </a:stretch>
        </p:blipFill>
        <p:spPr>
          <a:xfrm>
            <a:off x="3812025" y="268950"/>
            <a:ext cx="1321400" cy="1321400"/>
          </a:xfrm>
          <a:prstGeom prst="rect">
            <a:avLst/>
          </a:prstGeom>
          <a:noFill/>
          <a:ln>
            <a:noFill/>
          </a:ln>
        </p:spPr>
      </p:pic>
      <p:sp>
        <p:nvSpPr>
          <p:cNvPr id="57" name="Google Shape;57;p13"/>
          <p:cNvSpPr txBox="1"/>
          <p:nvPr/>
        </p:nvSpPr>
        <p:spPr>
          <a:xfrm>
            <a:off x="6240650" y="4046350"/>
            <a:ext cx="2687400" cy="677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600"/>
              <a:t>Mayank Taneja,</a:t>
            </a:r>
            <a:endParaRPr sz="1600"/>
          </a:p>
          <a:p>
            <a:pPr indent="0" lvl="0" marL="0" rtl="0" algn="r">
              <a:spcBef>
                <a:spcPts val="0"/>
              </a:spcBef>
              <a:spcAft>
                <a:spcPts val="0"/>
              </a:spcAft>
              <a:buNone/>
            </a:pPr>
            <a:r>
              <a:rPr lang="en" sz="1600"/>
              <a:t>Teaching Assistant</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Kafka cluster consists of a set of brokers that process the messages.</a:t>
            </a:r>
            <a:endParaRPr/>
          </a:p>
        </p:txBody>
      </p:sp>
      <p:pic>
        <p:nvPicPr>
          <p:cNvPr id="109" name="Google Shape;109;p22"/>
          <p:cNvPicPr preferRelativeResize="0"/>
          <p:nvPr/>
        </p:nvPicPr>
        <p:blipFill>
          <a:blip r:embed="rId3">
            <a:alphaModFix/>
          </a:blip>
          <a:stretch>
            <a:fillRect/>
          </a:stretch>
        </p:blipFill>
        <p:spPr>
          <a:xfrm>
            <a:off x="381000" y="2306876"/>
            <a:ext cx="8396750" cy="1752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idx="1" type="body"/>
          </p:nvPr>
        </p:nvSpPr>
        <p:spPr>
          <a:xfrm>
            <a:off x="311700" y="314275"/>
            <a:ext cx="8520600" cy="1946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Kafka broker allows consumers to fetch messages by topic, partition and offset. </a:t>
            </a:r>
            <a:endParaRPr/>
          </a:p>
          <a:p>
            <a:pPr indent="-342900" lvl="0" marL="457200" rtl="0" algn="l">
              <a:spcBef>
                <a:spcPts val="0"/>
              </a:spcBef>
              <a:spcAft>
                <a:spcPts val="0"/>
              </a:spcAft>
              <a:buSzPts val="1800"/>
              <a:buChar char="●"/>
            </a:pPr>
            <a:r>
              <a:rPr lang="en"/>
              <a:t>Kafka broker can create a Kafka cluster by sharing information between each other directly or indirectly using Zookeeper. </a:t>
            </a:r>
            <a:endParaRPr/>
          </a:p>
          <a:p>
            <a:pPr indent="-342900" lvl="0" marL="457200" rtl="0" algn="l">
              <a:spcBef>
                <a:spcPts val="0"/>
              </a:spcBef>
              <a:spcAft>
                <a:spcPts val="0"/>
              </a:spcAft>
              <a:buSzPts val="1800"/>
              <a:buChar char="●"/>
            </a:pPr>
            <a:r>
              <a:rPr lang="en"/>
              <a:t>A Kafka cluster has exactly one broker that acts as the Controller.</a:t>
            </a:r>
            <a:endParaRPr/>
          </a:p>
        </p:txBody>
      </p:sp>
      <p:pic>
        <p:nvPicPr>
          <p:cNvPr id="115" name="Google Shape;115;p23"/>
          <p:cNvPicPr preferRelativeResize="0"/>
          <p:nvPr/>
        </p:nvPicPr>
        <p:blipFill>
          <a:blip r:embed="rId3">
            <a:alphaModFix/>
          </a:blip>
          <a:stretch>
            <a:fillRect/>
          </a:stretch>
        </p:blipFill>
        <p:spPr>
          <a:xfrm>
            <a:off x="152400" y="2412775"/>
            <a:ext cx="8839200" cy="247469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idx="1" type="body"/>
          </p:nvPr>
        </p:nvSpPr>
        <p:spPr>
          <a:xfrm>
            <a:off x="311700" y="2380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Q. 3 True or False ?</a:t>
            </a:r>
            <a:endParaRPr/>
          </a:p>
          <a:p>
            <a:pPr indent="0" lvl="0" marL="0" rtl="0" algn="l">
              <a:spcBef>
                <a:spcPts val="1200"/>
              </a:spcBef>
              <a:spcAft>
                <a:spcPts val="0"/>
              </a:spcAft>
              <a:buClr>
                <a:schemeClr val="dk1"/>
              </a:buClr>
              <a:buSzPts val="1100"/>
              <a:buFont typeface="Arial"/>
              <a:buNone/>
            </a:pPr>
            <a:r>
              <a:rPr lang="en"/>
              <a:t>A topic is a category or feed name to which messages are published. For each topic, the Kafka cluster maintains a partitioned log</a:t>
            </a:r>
            <a:endParaRPr/>
          </a:p>
          <a:p>
            <a:pPr indent="0" lvl="0" marL="0" rtl="0" algn="l">
              <a:spcBef>
                <a:spcPts val="1200"/>
              </a:spcBef>
              <a:spcAft>
                <a:spcPts val="0"/>
              </a:spcAft>
              <a:buClr>
                <a:schemeClr val="dk1"/>
              </a:buClr>
              <a:buSzPts val="1100"/>
              <a:buFont typeface="Arial"/>
              <a:buNone/>
            </a:pPr>
            <a:r>
              <a:rPr lang="en"/>
              <a:t>A. True</a:t>
            </a:r>
            <a:endParaRPr/>
          </a:p>
          <a:p>
            <a:pPr indent="0" lvl="0" marL="0" rtl="0" algn="l">
              <a:spcBef>
                <a:spcPts val="1200"/>
              </a:spcBef>
              <a:spcAft>
                <a:spcPts val="1200"/>
              </a:spcAft>
              <a:buNone/>
            </a:pPr>
            <a:r>
              <a:rPr lang="en"/>
              <a:t>B. False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Topics</a:t>
            </a:r>
            <a:endParaRPr/>
          </a:p>
        </p:txBody>
      </p:sp>
      <p:sp>
        <p:nvSpPr>
          <p:cNvPr id="126" name="Google Shape;126;p25"/>
          <p:cNvSpPr txBox="1"/>
          <p:nvPr>
            <p:ph idx="1" type="body"/>
          </p:nvPr>
        </p:nvSpPr>
        <p:spPr>
          <a:xfrm>
            <a:off x="311700" y="718300"/>
            <a:ext cx="8520600" cy="4287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topic is a category of messages in Kafka.</a:t>
            </a:r>
            <a:endParaRPr/>
          </a:p>
          <a:p>
            <a:pPr indent="-342900" lvl="0" marL="457200" rtl="0" algn="l">
              <a:spcBef>
                <a:spcPts val="0"/>
              </a:spcBef>
              <a:spcAft>
                <a:spcPts val="0"/>
              </a:spcAft>
              <a:buSzPts val="1800"/>
              <a:buChar char="●"/>
            </a:pPr>
            <a:r>
              <a:rPr lang="en"/>
              <a:t>The producers publish the messages into topics.</a:t>
            </a:r>
            <a:endParaRPr/>
          </a:p>
          <a:p>
            <a:pPr indent="-342900" lvl="0" marL="457200" rtl="0" algn="l">
              <a:spcBef>
                <a:spcPts val="0"/>
              </a:spcBef>
              <a:spcAft>
                <a:spcPts val="0"/>
              </a:spcAft>
              <a:buSzPts val="1800"/>
              <a:buChar char="●"/>
            </a:pPr>
            <a:r>
              <a:rPr lang="en"/>
              <a:t>The consumers read the messages from topics.</a:t>
            </a:r>
            <a:endParaRPr/>
          </a:p>
          <a:p>
            <a:pPr indent="-342900" lvl="0" marL="457200" rtl="0" algn="l">
              <a:spcBef>
                <a:spcPts val="0"/>
              </a:spcBef>
              <a:spcAft>
                <a:spcPts val="0"/>
              </a:spcAft>
              <a:buSzPts val="1800"/>
              <a:buChar char="●"/>
            </a:pPr>
            <a:r>
              <a:rPr lang="en"/>
              <a:t>A topic is divided into one or more partitions, which is also known as a commit log.</a:t>
            </a:r>
            <a:endParaRPr/>
          </a:p>
          <a:p>
            <a:pPr indent="-342900" lvl="0" marL="457200" rtl="0" algn="l">
              <a:spcBef>
                <a:spcPts val="0"/>
              </a:spcBef>
              <a:spcAft>
                <a:spcPts val="0"/>
              </a:spcAft>
              <a:buSzPts val="1800"/>
              <a:buChar char="●"/>
            </a:pPr>
            <a:r>
              <a:rPr lang="en"/>
              <a:t>Each partition contains an ordered set of messages.</a:t>
            </a:r>
            <a:endParaRPr/>
          </a:p>
          <a:p>
            <a:pPr indent="-342900" lvl="0" marL="457200" rtl="0" algn="l">
              <a:spcBef>
                <a:spcPts val="0"/>
              </a:spcBef>
              <a:spcAft>
                <a:spcPts val="0"/>
              </a:spcAft>
              <a:buSzPts val="1800"/>
              <a:buChar char="●"/>
            </a:pPr>
            <a:r>
              <a:rPr lang="en"/>
              <a:t>Each message is identified by its offset in the partition.</a:t>
            </a:r>
            <a:endParaRPr/>
          </a:p>
          <a:p>
            <a:pPr indent="-342900" lvl="0" marL="457200" rtl="0" algn="l">
              <a:spcBef>
                <a:spcPts val="0"/>
              </a:spcBef>
              <a:spcAft>
                <a:spcPts val="0"/>
              </a:spcAft>
              <a:buSzPts val="1800"/>
              <a:buChar char="●"/>
            </a:pPr>
            <a:r>
              <a:rPr lang="en"/>
              <a:t>Messages are added at one end of the partition and consumed at the other.</a:t>
            </a:r>
            <a:endParaRPr/>
          </a:p>
        </p:txBody>
      </p:sp>
      <p:pic>
        <p:nvPicPr>
          <p:cNvPr id="127" name="Google Shape;127;p25"/>
          <p:cNvPicPr preferRelativeResize="0"/>
          <p:nvPr/>
        </p:nvPicPr>
        <p:blipFill>
          <a:blip r:embed="rId3">
            <a:alphaModFix/>
          </a:blip>
          <a:stretch>
            <a:fillRect/>
          </a:stretch>
        </p:blipFill>
        <p:spPr>
          <a:xfrm>
            <a:off x="381000" y="3297476"/>
            <a:ext cx="8396750" cy="1752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Partitions</a:t>
            </a:r>
            <a:endParaRPr/>
          </a:p>
        </p:txBody>
      </p:sp>
      <p:sp>
        <p:nvSpPr>
          <p:cNvPr id="133" name="Google Shape;133;p26"/>
          <p:cNvSpPr txBox="1"/>
          <p:nvPr>
            <p:ph idx="1" type="body"/>
          </p:nvPr>
        </p:nvSpPr>
        <p:spPr>
          <a:xfrm>
            <a:off x="311700" y="1152475"/>
            <a:ext cx="8520600" cy="213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Topics are divided into partitions, which are the unit of parallelism in Kafka.</a:t>
            </a:r>
            <a:endParaRPr/>
          </a:p>
          <a:p>
            <a:pPr indent="-342900" lvl="0" marL="457200" rtl="0" algn="l">
              <a:spcBef>
                <a:spcPts val="0"/>
              </a:spcBef>
              <a:spcAft>
                <a:spcPts val="0"/>
              </a:spcAft>
              <a:buSzPts val="1800"/>
              <a:buChar char="●"/>
            </a:pPr>
            <a:r>
              <a:rPr lang="en"/>
              <a:t>Partitions allow messages in a topic to be distributed to multiple servers.</a:t>
            </a:r>
            <a:endParaRPr/>
          </a:p>
          <a:p>
            <a:pPr indent="-342900" lvl="0" marL="457200" rtl="0" algn="l">
              <a:spcBef>
                <a:spcPts val="0"/>
              </a:spcBef>
              <a:spcAft>
                <a:spcPts val="0"/>
              </a:spcAft>
              <a:buSzPts val="1800"/>
              <a:buChar char="●"/>
            </a:pPr>
            <a:r>
              <a:rPr lang="en"/>
              <a:t>A topic can have any number of partitions.</a:t>
            </a:r>
            <a:endParaRPr/>
          </a:p>
          <a:p>
            <a:pPr indent="-342900" lvl="0" marL="457200" rtl="0" algn="l">
              <a:spcBef>
                <a:spcPts val="0"/>
              </a:spcBef>
              <a:spcAft>
                <a:spcPts val="0"/>
              </a:spcAft>
              <a:buSzPts val="1800"/>
              <a:buChar char="●"/>
            </a:pPr>
            <a:r>
              <a:rPr lang="en"/>
              <a:t>Each partition should fit in a single Kafka server.</a:t>
            </a:r>
            <a:endParaRPr/>
          </a:p>
          <a:p>
            <a:pPr indent="-342900" lvl="0" marL="457200" rtl="0" algn="l">
              <a:spcBef>
                <a:spcPts val="0"/>
              </a:spcBef>
              <a:spcAft>
                <a:spcPts val="0"/>
              </a:spcAft>
              <a:buSzPts val="1800"/>
              <a:buChar char="●"/>
            </a:pPr>
            <a:r>
              <a:rPr lang="en"/>
              <a:t>The number of partitions decide the parallelism of the topic.</a:t>
            </a:r>
            <a:endParaRPr/>
          </a:p>
        </p:txBody>
      </p:sp>
      <p:pic>
        <p:nvPicPr>
          <p:cNvPr id="134" name="Google Shape;134;p26"/>
          <p:cNvPicPr preferRelativeResize="0"/>
          <p:nvPr/>
        </p:nvPicPr>
        <p:blipFill>
          <a:blip r:embed="rId3">
            <a:alphaModFix/>
          </a:blip>
          <a:stretch>
            <a:fillRect/>
          </a:stretch>
        </p:blipFill>
        <p:spPr>
          <a:xfrm>
            <a:off x="1143000" y="3132775"/>
            <a:ext cx="6903632" cy="1553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Partition Distribution </a:t>
            </a:r>
            <a:endParaRPr/>
          </a:p>
        </p:txBody>
      </p:sp>
      <p:sp>
        <p:nvSpPr>
          <p:cNvPr id="140" name="Google Shape;140;p27"/>
          <p:cNvSpPr txBox="1"/>
          <p:nvPr>
            <p:ph idx="1" type="body"/>
          </p:nvPr>
        </p:nvSpPr>
        <p:spPr>
          <a:xfrm>
            <a:off x="311700" y="555950"/>
            <a:ext cx="8520600" cy="308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Partitions can be distributed across the Kafka cluster.</a:t>
            </a:r>
            <a:endParaRPr/>
          </a:p>
          <a:p>
            <a:pPr indent="-342900" lvl="0" marL="457200" rtl="0" algn="l">
              <a:spcBef>
                <a:spcPts val="0"/>
              </a:spcBef>
              <a:spcAft>
                <a:spcPts val="0"/>
              </a:spcAft>
              <a:buSzPts val="1800"/>
              <a:buChar char="●"/>
            </a:pPr>
            <a:r>
              <a:rPr lang="en"/>
              <a:t>Each Kafka server may handle one or more partitions.</a:t>
            </a:r>
            <a:endParaRPr/>
          </a:p>
          <a:p>
            <a:pPr indent="-342900" lvl="0" marL="457200" rtl="0" algn="l">
              <a:spcBef>
                <a:spcPts val="0"/>
              </a:spcBef>
              <a:spcAft>
                <a:spcPts val="0"/>
              </a:spcAft>
              <a:buSzPts val="1800"/>
              <a:buChar char="●"/>
            </a:pPr>
            <a:r>
              <a:rPr lang="en"/>
              <a:t>A partition can be replicated across several servers for fault-tolerance.</a:t>
            </a:r>
            <a:endParaRPr/>
          </a:p>
          <a:p>
            <a:pPr indent="-342900" lvl="0" marL="457200" rtl="0" algn="l">
              <a:spcBef>
                <a:spcPts val="0"/>
              </a:spcBef>
              <a:spcAft>
                <a:spcPts val="0"/>
              </a:spcAft>
              <a:buSzPts val="1800"/>
              <a:buChar char="●"/>
            </a:pPr>
            <a:r>
              <a:rPr lang="en"/>
              <a:t>One server is marked as a leader for the partition and the others are marked as followers.</a:t>
            </a:r>
            <a:endParaRPr/>
          </a:p>
          <a:p>
            <a:pPr indent="-342900" lvl="0" marL="457200" rtl="0" algn="l">
              <a:spcBef>
                <a:spcPts val="0"/>
              </a:spcBef>
              <a:spcAft>
                <a:spcPts val="0"/>
              </a:spcAft>
              <a:buSzPts val="1800"/>
              <a:buChar char="●"/>
            </a:pPr>
            <a:r>
              <a:rPr lang="en"/>
              <a:t>The leader controls the read and write for the partition, whereas, the followers replicate the data.</a:t>
            </a:r>
            <a:endParaRPr/>
          </a:p>
          <a:p>
            <a:pPr indent="-342900" lvl="0" marL="457200" rtl="0" algn="l">
              <a:spcBef>
                <a:spcPts val="0"/>
              </a:spcBef>
              <a:spcAft>
                <a:spcPts val="0"/>
              </a:spcAft>
              <a:buSzPts val="1800"/>
              <a:buChar char="●"/>
            </a:pPr>
            <a:r>
              <a:rPr lang="en"/>
              <a:t>If a leader fails, one of the followers automatically become the leader.</a:t>
            </a:r>
            <a:endParaRPr/>
          </a:p>
          <a:p>
            <a:pPr indent="-342900" lvl="0" marL="457200" rtl="0" algn="l">
              <a:spcBef>
                <a:spcPts val="0"/>
              </a:spcBef>
              <a:spcAft>
                <a:spcPts val="0"/>
              </a:spcAft>
              <a:buSzPts val="1800"/>
              <a:buChar char="●"/>
            </a:pPr>
            <a:r>
              <a:rPr lang="en"/>
              <a:t>Zookeeper is used for the leader selection.</a:t>
            </a:r>
            <a:endParaRPr/>
          </a:p>
        </p:txBody>
      </p:sp>
      <p:pic>
        <p:nvPicPr>
          <p:cNvPr id="141" name="Google Shape;141;p27"/>
          <p:cNvPicPr preferRelativeResize="0"/>
          <p:nvPr/>
        </p:nvPicPr>
        <p:blipFill>
          <a:blip r:embed="rId3">
            <a:alphaModFix/>
          </a:blip>
          <a:stretch>
            <a:fillRect/>
          </a:stretch>
        </p:blipFill>
        <p:spPr>
          <a:xfrm>
            <a:off x="1504950" y="3460625"/>
            <a:ext cx="5995524" cy="1663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idx="1" type="body"/>
          </p:nvPr>
        </p:nvSpPr>
        <p:spPr>
          <a:xfrm>
            <a:off x="311700" y="390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Q. 4 Each partition has one server which acts as the "leader" and zero or more</a:t>
            </a:r>
            <a:endParaRPr/>
          </a:p>
          <a:p>
            <a:pPr indent="0" lvl="0" marL="0" rtl="0" algn="l">
              <a:spcBef>
                <a:spcPts val="1200"/>
              </a:spcBef>
              <a:spcAft>
                <a:spcPts val="0"/>
              </a:spcAft>
              <a:buClr>
                <a:schemeClr val="dk1"/>
              </a:buClr>
              <a:buSzPts val="1100"/>
              <a:buFont typeface="Arial"/>
              <a:buNone/>
            </a:pPr>
            <a:r>
              <a:rPr lang="en"/>
              <a:t>servers which act as_______________</a:t>
            </a:r>
            <a:endParaRPr/>
          </a:p>
          <a:p>
            <a:pPr indent="0" lvl="0" marL="0" rtl="0" algn="l">
              <a:spcBef>
                <a:spcPts val="1200"/>
              </a:spcBef>
              <a:spcAft>
                <a:spcPts val="0"/>
              </a:spcAft>
              <a:buClr>
                <a:schemeClr val="dk1"/>
              </a:buClr>
              <a:buSzPts val="1100"/>
              <a:buFont typeface="Arial"/>
              <a:buNone/>
            </a:pPr>
            <a:r>
              <a:rPr lang="en"/>
              <a:t>A. Leader</a:t>
            </a:r>
            <a:endParaRPr/>
          </a:p>
          <a:p>
            <a:pPr indent="0" lvl="0" marL="0" rtl="0" algn="l">
              <a:spcBef>
                <a:spcPts val="1200"/>
              </a:spcBef>
              <a:spcAft>
                <a:spcPts val="0"/>
              </a:spcAft>
              <a:buClr>
                <a:schemeClr val="dk1"/>
              </a:buClr>
              <a:buSzPts val="1100"/>
              <a:buFont typeface="Arial"/>
              <a:buNone/>
            </a:pPr>
            <a:r>
              <a:rPr lang="en"/>
              <a:t>B. Followers</a:t>
            </a:r>
            <a:endParaRPr/>
          </a:p>
          <a:p>
            <a:pPr indent="0" lvl="0" marL="0" rtl="0" algn="l">
              <a:spcBef>
                <a:spcPts val="1200"/>
              </a:spcBef>
              <a:spcAft>
                <a:spcPts val="0"/>
              </a:spcAft>
              <a:buClr>
                <a:schemeClr val="dk1"/>
              </a:buClr>
              <a:buSzPts val="1100"/>
              <a:buFont typeface="Arial"/>
              <a:buNone/>
            </a:pPr>
            <a:r>
              <a:rPr lang="en"/>
              <a:t>C. Stater</a:t>
            </a:r>
            <a:endParaRPr/>
          </a:p>
          <a:p>
            <a:pPr indent="0" lvl="0" marL="0" rtl="0" algn="l">
              <a:spcBef>
                <a:spcPts val="1200"/>
              </a:spcBef>
              <a:spcAft>
                <a:spcPts val="1200"/>
              </a:spcAft>
              <a:buNone/>
            </a:pPr>
            <a:r>
              <a:rPr lang="en"/>
              <a:t>D. None of the mentioned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idx="1" type="body"/>
          </p:nvPr>
        </p:nvSpPr>
        <p:spPr>
          <a:xfrm>
            <a:off x="311700" y="419825"/>
            <a:ext cx="8520600" cy="414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Answer: B) Followers</a:t>
            </a:r>
            <a:endParaRPr/>
          </a:p>
          <a:p>
            <a:pPr indent="0" lvl="0" marL="0" rtl="0" algn="l">
              <a:spcBef>
                <a:spcPts val="1200"/>
              </a:spcBef>
              <a:spcAft>
                <a:spcPts val="0"/>
              </a:spcAft>
              <a:buClr>
                <a:schemeClr val="dk1"/>
              </a:buClr>
              <a:buSzPts val="1100"/>
              <a:buFont typeface="Arial"/>
              <a:buNone/>
            </a:pPr>
            <a:r>
              <a:rPr lang="en"/>
              <a:t>Explanation: Each partition has one server which acts as the "leader" and zero or</a:t>
            </a:r>
            <a:endParaRPr/>
          </a:p>
          <a:p>
            <a:pPr indent="0" lvl="0" marL="0" rtl="0" algn="l">
              <a:spcBef>
                <a:spcPts val="1200"/>
              </a:spcBef>
              <a:spcAft>
                <a:spcPts val="0"/>
              </a:spcAft>
              <a:buClr>
                <a:schemeClr val="dk1"/>
              </a:buClr>
              <a:buSzPts val="1100"/>
              <a:buFont typeface="Arial"/>
              <a:buNone/>
            </a:pPr>
            <a:r>
              <a:rPr lang="en"/>
              <a:t>more servers which act as "followers". The leader handles all read and write</a:t>
            </a:r>
            <a:endParaRPr/>
          </a:p>
          <a:p>
            <a:pPr indent="0" lvl="0" marL="0" rtl="0" algn="l">
              <a:spcBef>
                <a:spcPts val="1200"/>
              </a:spcBef>
              <a:spcAft>
                <a:spcPts val="0"/>
              </a:spcAft>
              <a:buClr>
                <a:schemeClr val="dk1"/>
              </a:buClr>
              <a:buSzPts val="1100"/>
              <a:buFont typeface="Arial"/>
              <a:buNone/>
            </a:pPr>
            <a:r>
              <a:rPr lang="en"/>
              <a:t>requests for the partition while the followers passively replicate the leader. If the</a:t>
            </a:r>
            <a:endParaRPr/>
          </a:p>
          <a:p>
            <a:pPr indent="0" lvl="0" marL="0" rtl="0" algn="l">
              <a:spcBef>
                <a:spcPts val="1200"/>
              </a:spcBef>
              <a:spcAft>
                <a:spcPts val="0"/>
              </a:spcAft>
              <a:buClr>
                <a:schemeClr val="dk1"/>
              </a:buClr>
              <a:buSzPts val="1100"/>
              <a:buFont typeface="Arial"/>
              <a:buNone/>
            </a:pPr>
            <a:r>
              <a:rPr lang="en"/>
              <a:t>leader fails, one of the followers will automatically become the new leader. Each</a:t>
            </a:r>
            <a:endParaRPr/>
          </a:p>
          <a:p>
            <a:pPr indent="0" lvl="0" marL="0" rtl="0" algn="l">
              <a:spcBef>
                <a:spcPts val="1200"/>
              </a:spcBef>
              <a:spcAft>
                <a:spcPts val="0"/>
              </a:spcAft>
              <a:buNone/>
            </a:pPr>
            <a:r>
              <a:rPr lang="en"/>
              <a:t>server acts as a leader for some of its partitions and a follower for others so load </a:t>
            </a:r>
            <a:endParaRPr/>
          </a:p>
          <a:p>
            <a:pPr indent="0" lvl="0" marL="0" rtl="0" algn="l">
              <a:spcBef>
                <a:spcPts val="1200"/>
              </a:spcBef>
              <a:spcAft>
                <a:spcPts val="1200"/>
              </a:spcAft>
              <a:buNone/>
            </a:pPr>
            <a:r>
              <a:rPr lang="en"/>
              <a:t>is well balanced within the cluster.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idx="1" type="body"/>
          </p:nvPr>
        </p:nvSpPr>
        <p:spPr>
          <a:xfrm>
            <a:off x="311700" y="314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Q. 5 _________________________ is a fundamental data structure of Spark. It is</a:t>
            </a:r>
            <a:endParaRPr/>
          </a:p>
          <a:p>
            <a:pPr indent="0" lvl="0" marL="0" rtl="0" algn="l">
              <a:spcBef>
                <a:spcPts val="1200"/>
              </a:spcBef>
              <a:spcAft>
                <a:spcPts val="0"/>
              </a:spcAft>
              <a:buClr>
                <a:schemeClr val="dk1"/>
              </a:buClr>
              <a:buSzPts val="1100"/>
              <a:buFont typeface="Arial"/>
              <a:buNone/>
            </a:pPr>
            <a:r>
              <a:rPr lang="en"/>
              <a:t>an immutable distributed collection of objects.</a:t>
            </a:r>
            <a:endParaRPr/>
          </a:p>
          <a:p>
            <a:pPr indent="0" lvl="0" marL="0" rtl="0" algn="l">
              <a:spcBef>
                <a:spcPts val="1200"/>
              </a:spcBef>
              <a:spcAft>
                <a:spcPts val="0"/>
              </a:spcAft>
              <a:buClr>
                <a:schemeClr val="dk1"/>
              </a:buClr>
              <a:buSzPts val="1100"/>
              <a:buFont typeface="Arial"/>
              <a:buNone/>
            </a:pPr>
            <a:r>
              <a:rPr lang="en"/>
              <a:t>A. Spark Streaming</a:t>
            </a:r>
            <a:endParaRPr/>
          </a:p>
          <a:p>
            <a:pPr indent="0" lvl="0" marL="0" rtl="0" algn="l">
              <a:spcBef>
                <a:spcPts val="1200"/>
              </a:spcBef>
              <a:spcAft>
                <a:spcPts val="0"/>
              </a:spcAft>
              <a:buClr>
                <a:schemeClr val="dk1"/>
              </a:buClr>
              <a:buSzPts val="1100"/>
              <a:buFont typeface="Arial"/>
              <a:buNone/>
            </a:pPr>
            <a:r>
              <a:rPr lang="en"/>
              <a:t>B. Resilient Distributed Dataset (RDD)</a:t>
            </a:r>
            <a:endParaRPr/>
          </a:p>
          <a:p>
            <a:pPr indent="0" lvl="0" marL="0" rtl="0" algn="l">
              <a:spcBef>
                <a:spcPts val="1200"/>
              </a:spcBef>
              <a:spcAft>
                <a:spcPts val="0"/>
              </a:spcAft>
              <a:buClr>
                <a:schemeClr val="dk1"/>
              </a:buClr>
              <a:buSzPts val="1100"/>
              <a:buFont typeface="Arial"/>
              <a:buNone/>
            </a:pPr>
            <a:r>
              <a:rPr lang="en"/>
              <a:t>C. FlatMap</a:t>
            </a:r>
            <a:endParaRPr/>
          </a:p>
          <a:p>
            <a:pPr indent="0" lvl="0" marL="0" rtl="0" algn="l">
              <a:spcBef>
                <a:spcPts val="1200"/>
              </a:spcBef>
              <a:spcAft>
                <a:spcPts val="0"/>
              </a:spcAft>
              <a:buClr>
                <a:schemeClr val="dk1"/>
              </a:buClr>
              <a:buSzPts val="1100"/>
              <a:buFont typeface="Arial"/>
              <a:buNone/>
            </a:pPr>
            <a:r>
              <a:rPr lang="en"/>
              <a:t>D. Driver</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1"/>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3A3A3A"/>
                </a:solidFill>
                <a:highlight>
                  <a:srgbClr val="FFFFFF"/>
                </a:highlight>
              </a:rPr>
              <a:t>Resilient Distributed Datasets (RDDs)</a:t>
            </a:r>
            <a:endParaRPr sz="2500">
              <a:solidFill>
                <a:srgbClr val="3A3A3A"/>
              </a:solidFill>
              <a:highlight>
                <a:srgbClr val="FFFFFF"/>
              </a:highlight>
            </a:endParaRPr>
          </a:p>
          <a:p>
            <a:pPr indent="0" lvl="0" marL="0" rtl="0" algn="l">
              <a:spcBef>
                <a:spcPts val="0"/>
              </a:spcBef>
              <a:spcAft>
                <a:spcPts val="0"/>
              </a:spcAft>
              <a:buNone/>
            </a:pPr>
            <a:r>
              <a:t/>
            </a:r>
            <a:endParaRPr/>
          </a:p>
        </p:txBody>
      </p:sp>
      <p:sp>
        <p:nvSpPr>
          <p:cNvPr id="162" name="Google Shape;162;p31"/>
          <p:cNvSpPr txBox="1"/>
          <p:nvPr>
            <p:ph idx="1" type="body"/>
          </p:nvPr>
        </p:nvSpPr>
        <p:spPr>
          <a:xfrm>
            <a:off x="311700" y="695275"/>
            <a:ext cx="8520600" cy="437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3A3A3A"/>
                </a:solidFill>
                <a:highlight>
                  <a:srgbClr val="FFFFFF"/>
                </a:highlight>
              </a:rPr>
              <a:t>RDDs are the main logical data units in Spark. They are a distributed collection of objects, which are stored in memory or on disks of different machines of a cluster. A single RDD can be divided into multiple logical partitions so that these partitions can be stored and processed on different machines of a cluster.</a:t>
            </a:r>
            <a:endParaRPr sz="1400">
              <a:solidFill>
                <a:srgbClr val="3A3A3A"/>
              </a:solidFill>
              <a:highlight>
                <a:srgbClr val="FFFFFF"/>
              </a:highlight>
            </a:endParaRPr>
          </a:p>
          <a:p>
            <a:pPr indent="0" lvl="0" marL="0" rtl="0" algn="l">
              <a:spcBef>
                <a:spcPts val="1200"/>
              </a:spcBef>
              <a:spcAft>
                <a:spcPts val="0"/>
              </a:spcAft>
              <a:buNone/>
            </a:pPr>
            <a:r>
              <a:t/>
            </a:r>
            <a:endParaRPr sz="1400">
              <a:solidFill>
                <a:srgbClr val="3A3A3A"/>
              </a:solidFill>
              <a:highlight>
                <a:srgbClr val="FFFFFF"/>
              </a:highlight>
            </a:endParaRPr>
          </a:p>
          <a:p>
            <a:pPr indent="0" lvl="0" marL="0" rtl="0" algn="l">
              <a:spcBef>
                <a:spcPts val="1200"/>
              </a:spcBef>
              <a:spcAft>
                <a:spcPts val="0"/>
              </a:spcAft>
              <a:buNone/>
            </a:pPr>
            <a:r>
              <a:t/>
            </a:r>
            <a:endParaRPr sz="1400">
              <a:solidFill>
                <a:srgbClr val="3A3A3A"/>
              </a:solidFill>
              <a:highlight>
                <a:srgbClr val="FFFFFF"/>
              </a:highlight>
            </a:endParaRPr>
          </a:p>
          <a:p>
            <a:pPr indent="0" lvl="0" marL="0" rtl="0" algn="l">
              <a:spcBef>
                <a:spcPts val="1200"/>
              </a:spcBef>
              <a:spcAft>
                <a:spcPts val="0"/>
              </a:spcAft>
              <a:buNone/>
            </a:pPr>
            <a:r>
              <a:t/>
            </a:r>
            <a:endParaRPr sz="1400">
              <a:solidFill>
                <a:srgbClr val="3A3A3A"/>
              </a:solidFill>
              <a:highlight>
                <a:srgbClr val="FFFFFF"/>
              </a:highlight>
            </a:endParaRPr>
          </a:p>
          <a:p>
            <a:pPr indent="0" lvl="0" marL="0" rtl="0" algn="l">
              <a:spcBef>
                <a:spcPts val="1200"/>
              </a:spcBef>
              <a:spcAft>
                <a:spcPts val="0"/>
              </a:spcAft>
              <a:buNone/>
            </a:pPr>
            <a:r>
              <a:t/>
            </a:r>
            <a:endParaRPr sz="1400">
              <a:solidFill>
                <a:srgbClr val="3A3A3A"/>
              </a:solidFill>
              <a:highlight>
                <a:srgbClr val="FFFFFF"/>
              </a:highlight>
            </a:endParaRPr>
          </a:p>
          <a:p>
            <a:pPr indent="0" lvl="0" marL="0" rtl="0" algn="l">
              <a:spcBef>
                <a:spcPts val="1200"/>
              </a:spcBef>
              <a:spcAft>
                <a:spcPts val="0"/>
              </a:spcAft>
              <a:buClr>
                <a:schemeClr val="dk1"/>
              </a:buClr>
              <a:buSzPts val="1100"/>
              <a:buFont typeface="Arial"/>
              <a:buNone/>
            </a:pPr>
            <a:r>
              <a:rPr lang="en" sz="1400">
                <a:solidFill>
                  <a:srgbClr val="3A3A3A"/>
                </a:solidFill>
                <a:highlight>
                  <a:srgbClr val="FFFFFF"/>
                </a:highlight>
              </a:rPr>
              <a:t>RDDs are immutable (read-only) in nature. You cannot change an original RDD, but you can create new RDDs by performing coarse-grain operations, like transformations, on an existing RDD.</a:t>
            </a:r>
            <a:endParaRPr sz="1400">
              <a:solidFill>
                <a:srgbClr val="3A3A3A"/>
              </a:solidFill>
              <a:highlight>
                <a:srgbClr val="FFFFFF"/>
              </a:highlight>
            </a:endParaRPr>
          </a:p>
          <a:p>
            <a:pPr indent="0" lvl="0" marL="0" rtl="0" algn="l">
              <a:spcBef>
                <a:spcPts val="1200"/>
              </a:spcBef>
              <a:spcAft>
                <a:spcPts val="1200"/>
              </a:spcAft>
              <a:buNone/>
            </a:pPr>
            <a:r>
              <a:rPr lang="en" sz="1400">
                <a:solidFill>
                  <a:srgbClr val="3A3A3A"/>
                </a:solidFill>
                <a:highlight>
                  <a:srgbClr val="FFFFFF"/>
                </a:highlight>
              </a:rPr>
              <a:t>An RDD in Spark can be cached and used again for future transformations, which is a huge benefit for users. RDDs are said to be lazily evaluated, i.e., they delay the evaluation until it is really needed. This saves a lot of time and improves efficiency.</a:t>
            </a:r>
            <a:endParaRPr sz="1400">
              <a:solidFill>
                <a:srgbClr val="3A3A3A"/>
              </a:solidFill>
              <a:highlight>
                <a:srgbClr val="FFFFFF"/>
              </a:highlight>
            </a:endParaRPr>
          </a:p>
        </p:txBody>
      </p:sp>
      <p:pic>
        <p:nvPicPr>
          <p:cNvPr id="163" name="Google Shape;163;p31"/>
          <p:cNvPicPr preferRelativeResize="0"/>
          <p:nvPr/>
        </p:nvPicPr>
        <p:blipFill>
          <a:blip r:embed="rId3">
            <a:alphaModFix/>
          </a:blip>
          <a:stretch>
            <a:fillRect/>
          </a:stretch>
        </p:blipFill>
        <p:spPr>
          <a:xfrm>
            <a:off x="1810450" y="1564077"/>
            <a:ext cx="4109050" cy="1658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idx="1" type="body"/>
          </p:nvPr>
        </p:nvSpPr>
        <p:spPr>
          <a:xfrm>
            <a:off x="311700" y="238075"/>
            <a:ext cx="8520600" cy="4559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Q. 1 Identify the correct Kafka commands for the following:</a:t>
            </a:r>
            <a:endParaRPr/>
          </a:p>
          <a:p>
            <a:pPr indent="0" lvl="0" marL="0" rtl="0" algn="l">
              <a:spcBef>
                <a:spcPts val="1200"/>
              </a:spcBef>
              <a:spcAft>
                <a:spcPts val="0"/>
              </a:spcAft>
              <a:buClr>
                <a:schemeClr val="dk1"/>
              </a:buClr>
              <a:buSzPts val="1100"/>
              <a:buFont typeface="Arial"/>
              <a:buNone/>
            </a:pPr>
            <a:r>
              <a:rPr lang="en"/>
              <a:t>P: These are the commands of your Unix pipelines. Use it to transform data stored in Kafka.</a:t>
            </a:r>
            <a:endParaRPr/>
          </a:p>
          <a:p>
            <a:pPr indent="0" lvl="0" marL="0" rtl="0" algn="l">
              <a:spcBef>
                <a:spcPts val="1200"/>
              </a:spcBef>
              <a:spcAft>
                <a:spcPts val="0"/>
              </a:spcAft>
              <a:buClr>
                <a:schemeClr val="dk1"/>
              </a:buClr>
              <a:buSzPts val="1100"/>
              <a:buFont typeface="Arial"/>
              <a:buNone/>
            </a:pPr>
            <a:r>
              <a:rPr lang="en"/>
              <a:t>Q: It is the I/O redirection in your Unix pipelines. Use it to get your data into and out of Kafka.</a:t>
            </a:r>
            <a:endParaRPr/>
          </a:p>
          <a:p>
            <a:pPr indent="0" lvl="0" marL="0" rtl="0" algn="l">
              <a:spcBef>
                <a:spcPts val="1200"/>
              </a:spcBef>
              <a:spcAft>
                <a:spcPts val="0"/>
              </a:spcAft>
              <a:buNone/>
            </a:pPr>
            <a:r>
              <a:rPr lang="en"/>
              <a:t>R: It is the distributed, durable equivalent of Unix pipes. Use it to connect and compose your large-scale data applications.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 P: Kafka Streams, Q: Kafka Connect, R: Kafka Core</a:t>
            </a:r>
            <a:endParaRPr/>
          </a:p>
          <a:p>
            <a:pPr indent="0" lvl="0" marL="0" rtl="0" algn="l">
              <a:spcBef>
                <a:spcPts val="1200"/>
              </a:spcBef>
              <a:spcAft>
                <a:spcPts val="0"/>
              </a:spcAft>
              <a:buNone/>
            </a:pPr>
            <a:r>
              <a:rPr lang="en"/>
              <a:t>B. P: Kafka Core, Q: Kafka Connect, R: Kafka Stream</a:t>
            </a:r>
            <a:endParaRPr/>
          </a:p>
          <a:p>
            <a:pPr indent="0" lvl="0" marL="0" rtl="0" algn="l">
              <a:spcBef>
                <a:spcPts val="1200"/>
              </a:spcBef>
              <a:spcAft>
                <a:spcPts val="0"/>
              </a:spcAft>
              <a:buNone/>
            </a:pPr>
            <a:r>
              <a:rPr lang="en"/>
              <a:t>C. P: Kafka Streams, Q: Kafka Core, R: Kafka Connect</a:t>
            </a:r>
            <a:endParaRPr/>
          </a:p>
          <a:p>
            <a:pPr indent="0" lvl="0" marL="0" rtl="0" algn="l">
              <a:spcBef>
                <a:spcPts val="1200"/>
              </a:spcBef>
              <a:spcAft>
                <a:spcPts val="1200"/>
              </a:spcAft>
              <a:buNone/>
            </a:pPr>
            <a:r>
              <a:rPr lang="en"/>
              <a:t>D. P: Kafka Core, Q: Kafka Streams, R: Kafka Connect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41176"/>
              </a:lnSpc>
              <a:spcBef>
                <a:spcPts val="2300"/>
              </a:spcBef>
              <a:spcAft>
                <a:spcPts val="0"/>
              </a:spcAft>
              <a:buClr>
                <a:schemeClr val="dk1"/>
              </a:buClr>
              <a:buSzPct val="55000"/>
              <a:buFont typeface="Arial"/>
              <a:buNone/>
            </a:pPr>
            <a:r>
              <a:rPr lang="en" sz="2000">
                <a:solidFill>
                  <a:srgbClr val="3A3A3A"/>
                </a:solidFill>
                <a:highlight>
                  <a:srgbClr val="FFFFFF"/>
                </a:highlight>
              </a:rPr>
              <a:t>Features of an RDD in Spark</a:t>
            </a:r>
            <a:endParaRPr sz="2000">
              <a:solidFill>
                <a:srgbClr val="3A3A3A"/>
              </a:solidFill>
              <a:highlight>
                <a:srgbClr val="FFFFFF"/>
              </a:highlight>
            </a:endParaRPr>
          </a:p>
          <a:p>
            <a:pPr indent="0" lvl="0" marL="0" rtl="0" algn="l">
              <a:lnSpc>
                <a:spcPct val="115000"/>
              </a:lnSpc>
              <a:spcBef>
                <a:spcPts val="0"/>
              </a:spcBef>
              <a:spcAft>
                <a:spcPts val="0"/>
              </a:spcAft>
              <a:buClr>
                <a:schemeClr val="dk1"/>
              </a:buClr>
              <a:buSzPct val="100000"/>
              <a:buFont typeface="Arial"/>
              <a:buNone/>
            </a:pPr>
            <a:r>
              <a:t/>
            </a:r>
            <a:endParaRPr sz="1100"/>
          </a:p>
          <a:p>
            <a:pPr indent="0" lvl="0" marL="0" rtl="0" algn="l">
              <a:spcBef>
                <a:spcPts val="0"/>
              </a:spcBef>
              <a:spcAft>
                <a:spcPts val="0"/>
              </a:spcAft>
              <a:buNone/>
            </a:pPr>
            <a:r>
              <a:t/>
            </a:r>
            <a:endParaRPr sz="1400">
              <a:solidFill>
                <a:srgbClr val="3A3A3A"/>
              </a:solidFill>
              <a:highlight>
                <a:srgbClr val="FFFFFF"/>
              </a:highlight>
            </a:endParaRPr>
          </a:p>
        </p:txBody>
      </p:sp>
      <p:sp>
        <p:nvSpPr>
          <p:cNvPr id="169" name="Google Shape;169;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04800" lvl="0" marL="457200" rtl="0" algn="l">
              <a:lnSpc>
                <a:spcPct val="175000"/>
              </a:lnSpc>
              <a:spcBef>
                <a:spcPts val="1200"/>
              </a:spcBef>
              <a:spcAft>
                <a:spcPts val="0"/>
              </a:spcAft>
              <a:buClr>
                <a:srgbClr val="3A3A3A"/>
              </a:buClr>
              <a:buSzPts val="1200"/>
              <a:buChar char="●"/>
            </a:pPr>
            <a:r>
              <a:rPr b="1" lang="en" sz="1200">
                <a:solidFill>
                  <a:srgbClr val="3A3A3A"/>
                </a:solidFill>
                <a:highlight>
                  <a:srgbClr val="FFFFFF"/>
                </a:highlight>
              </a:rPr>
              <a:t>Resilience</a:t>
            </a:r>
            <a:r>
              <a:rPr lang="en" sz="1200">
                <a:solidFill>
                  <a:srgbClr val="3A3A3A"/>
                </a:solidFill>
                <a:highlight>
                  <a:srgbClr val="FFFFFF"/>
                </a:highlight>
              </a:rPr>
              <a:t>: RDDs track data lineage information to recover lost data, automatically on failure. It is also called fault tolerance.</a:t>
            </a:r>
            <a:endParaRPr sz="1200">
              <a:solidFill>
                <a:srgbClr val="3A3A3A"/>
              </a:solidFill>
              <a:highlight>
                <a:srgbClr val="FFFFFF"/>
              </a:highlight>
            </a:endParaRPr>
          </a:p>
          <a:p>
            <a:pPr indent="-304800" lvl="0" marL="457200" rtl="0" algn="l">
              <a:lnSpc>
                <a:spcPct val="175000"/>
              </a:lnSpc>
              <a:spcBef>
                <a:spcPts val="0"/>
              </a:spcBef>
              <a:spcAft>
                <a:spcPts val="0"/>
              </a:spcAft>
              <a:buClr>
                <a:srgbClr val="3A3A3A"/>
              </a:buClr>
              <a:buSzPts val="1200"/>
              <a:buChar char="●"/>
            </a:pPr>
            <a:r>
              <a:rPr b="1" lang="en" sz="1200">
                <a:solidFill>
                  <a:srgbClr val="3A3A3A"/>
                </a:solidFill>
                <a:highlight>
                  <a:srgbClr val="FFFFFF"/>
                </a:highlight>
              </a:rPr>
              <a:t>Distributed</a:t>
            </a:r>
            <a:r>
              <a:rPr lang="en" sz="1200">
                <a:solidFill>
                  <a:srgbClr val="3A3A3A"/>
                </a:solidFill>
                <a:highlight>
                  <a:srgbClr val="FFFFFF"/>
                </a:highlight>
              </a:rPr>
              <a:t>: Data present in an RDD resides on multiple nodes. It is distributed across different nodes of a cluster.</a:t>
            </a:r>
            <a:endParaRPr sz="1200">
              <a:solidFill>
                <a:srgbClr val="3A3A3A"/>
              </a:solidFill>
              <a:highlight>
                <a:srgbClr val="FFFFFF"/>
              </a:highlight>
            </a:endParaRPr>
          </a:p>
          <a:p>
            <a:pPr indent="-304800" lvl="0" marL="457200" rtl="0" algn="l">
              <a:lnSpc>
                <a:spcPct val="175000"/>
              </a:lnSpc>
              <a:spcBef>
                <a:spcPts val="0"/>
              </a:spcBef>
              <a:spcAft>
                <a:spcPts val="0"/>
              </a:spcAft>
              <a:buClr>
                <a:srgbClr val="3A3A3A"/>
              </a:buClr>
              <a:buSzPts val="1200"/>
              <a:buChar char="●"/>
            </a:pPr>
            <a:r>
              <a:rPr b="1" lang="en" sz="1200">
                <a:solidFill>
                  <a:srgbClr val="3A3A3A"/>
                </a:solidFill>
                <a:highlight>
                  <a:srgbClr val="FFFFFF"/>
                </a:highlight>
              </a:rPr>
              <a:t>Lazy evaluation</a:t>
            </a:r>
            <a:r>
              <a:rPr lang="en" sz="1200">
                <a:solidFill>
                  <a:srgbClr val="3A3A3A"/>
                </a:solidFill>
                <a:highlight>
                  <a:srgbClr val="FFFFFF"/>
                </a:highlight>
              </a:rPr>
              <a:t>: Data does not get loaded in an RDD even if you define it. Transformations are actually computed when you call action, such as count or collect, or save the output to a file system</a:t>
            </a:r>
            <a:endParaRPr sz="1200">
              <a:solidFill>
                <a:srgbClr val="3A3A3A"/>
              </a:solidFill>
              <a:highlight>
                <a:srgbClr val="FFFFFF"/>
              </a:highlight>
            </a:endParaRPr>
          </a:p>
          <a:p>
            <a:pPr indent="-304800" lvl="0" marL="457200" rtl="0" algn="l">
              <a:lnSpc>
                <a:spcPct val="175000"/>
              </a:lnSpc>
              <a:spcBef>
                <a:spcPts val="0"/>
              </a:spcBef>
              <a:spcAft>
                <a:spcPts val="0"/>
              </a:spcAft>
              <a:buClr>
                <a:srgbClr val="3A3A3A"/>
              </a:buClr>
              <a:buSzPts val="1200"/>
              <a:buChar char="●"/>
            </a:pPr>
            <a:r>
              <a:rPr b="1" lang="en" sz="1200">
                <a:solidFill>
                  <a:srgbClr val="3A3A3A"/>
                </a:solidFill>
                <a:highlight>
                  <a:srgbClr val="FFFFFF"/>
                </a:highlight>
              </a:rPr>
              <a:t>Immutability</a:t>
            </a:r>
            <a:r>
              <a:rPr lang="en" sz="1200">
                <a:solidFill>
                  <a:srgbClr val="3A3A3A"/>
                </a:solidFill>
                <a:highlight>
                  <a:srgbClr val="FFFFFF"/>
                </a:highlight>
              </a:rPr>
              <a:t>: Data stored in an RDD is in the read-only mode━you cannot edit the data which is present in the RDD. But, you can create new RDDs by performing transformations on the existing RDDs.</a:t>
            </a:r>
            <a:endParaRPr sz="1200">
              <a:solidFill>
                <a:srgbClr val="3A3A3A"/>
              </a:solidFill>
              <a:highlight>
                <a:srgbClr val="FFFFFF"/>
              </a:highlight>
            </a:endParaRPr>
          </a:p>
          <a:p>
            <a:pPr indent="-304800" lvl="0" marL="457200" rtl="0" algn="l">
              <a:lnSpc>
                <a:spcPct val="175000"/>
              </a:lnSpc>
              <a:spcBef>
                <a:spcPts val="0"/>
              </a:spcBef>
              <a:spcAft>
                <a:spcPts val="0"/>
              </a:spcAft>
              <a:buClr>
                <a:srgbClr val="3A3A3A"/>
              </a:buClr>
              <a:buSzPts val="1200"/>
              <a:buChar char="●"/>
            </a:pPr>
            <a:r>
              <a:rPr b="1" lang="en" sz="1200">
                <a:solidFill>
                  <a:srgbClr val="3A3A3A"/>
                </a:solidFill>
                <a:highlight>
                  <a:srgbClr val="FFFFFF"/>
                </a:highlight>
              </a:rPr>
              <a:t>In-memory computation</a:t>
            </a:r>
            <a:r>
              <a:rPr lang="en" sz="1200">
                <a:solidFill>
                  <a:srgbClr val="3A3A3A"/>
                </a:solidFill>
                <a:highlight>
                  <a:srgbClr val="FFFFFF"/>
                </a:highlight>
              </a:rPr>
              <a:t>: An RDD stores any immediate data that is generated in the memory (RAM) than on the disk so that it provides faster access.</a:t>
            </a:r>
            <a:endParaRPr sz="1200">
              <a:solidFill>
                <a:srgbClr val="3A3A3A"/>
              </a:solidFill>
              <a:highlight>
                <a:srgbClr val="FFFFFF"/>
              </a:highlight>
            </a:endParaRPr>
          </a:p>
          <a:p>
            <a:pPr indent="-304800" lvl="0" marL="457200" rtl="0" algn="l">
              <a:lnSpc>
                <a:spcPct val="175000"/>
              </a:lnSpc>
              <a:spcBef>
                <a:spcPts val="0"/>
              </a:spcBef>
              <a:spcAft>
                <a:spcPts val="0"/>
              </a:spcAft>
              <a:buClr>
                <a:srgbClr val="3A3A3A"/>
              </a:buClr>
              <a:buSzPts val="1200"/>
              <a:buChar char="●"/>
            </a:pPr>
            <a:r>
              <a:rPr b="1" lang="en" sz="1200">
                <a:solidFill>
                  <a:srgbClr val="3A3A3A"/>
                </a:solidFill>
                <a:highlight>
                  <a:srgbClr val="FFFFFF"/>
                </a:highlight>
              </a:rPr>
              <a:t>Partitioning</a:t>
            </a:r>
            <a:r>
              <a:rPr lang="en" sz="1200">
                <a:solidFill>
                  <a:srgbClr val="3A3A3A"/>
                </a:solidFill>
                <a:highlight>
                  <a:srgbClr val="FFFFFF"/>
                </a:highlight>
              </a:rPr>
              <a:t>: Partitions can be done on any existing RDD to create logical parts that are mutable. You can achieve this by applying transformations to the existing partitions.</a:t>
            </a:r>
            <a:endParaRPr sz="1400">
              <a:solidFill>
                <a:srgbClr val="3A3A3A"/>
              </a:solidFill>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idx="1" type="body"/>
          </p:nvPr>
        </p:nvSpPr>
        <p:spPr>
          <a:xfrm>
            <a:off x="311700" y="466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Q. 6 Which type of processing Apache Spark can handle ?</a:t>
            </a:r>
            <a:endParaRPr/>
          </a:p>
          <a:p>
            <a:pPr indent="0" lvl="0" marL="0" rtl="0" algn="l">
              <a:spcBef>
                <a:spcPts val="1200"/>
              </a:spcBef>
              <a:spcAft>
                <a:spcPts val="0"/>
              </a:spcAft>
              <a:buClr>
                <a:schemeClr val="dk1"/>
              </a:buClr>
              <a:buSzPts val="1100"/>
              <a:buFont typeface="Arial"/>
              <a:buNone/>
            </a:pPr>
            <a:r>
              <a:rPr lang="en"/>
              <a:t>A. Stream Processing</a:t>
            </a:r>
            <a:endParaRPr/>
          </a:p>
          <a:p>
            <a:pPr indent="0" lvl="0" marL="0" rtl="0" algn="l">
              <a:spcBef>
                <a:spcPts val="1200"/>
              </a:spcBef>
              <a:spcAft>
                <a:spcPts val="0"/>
              </a:spcAft>
              <a:buClr>
                <a:schemeClr val="dk1"/>
              </a:buClr>
              <a:buSzPts val="1100"/>
              <a:buFont typeface="Arial"/>
              <a:buNone/>
            </a:pPr>
            <a:r>
              <a:rPr lang="en"/>
              <a:t>B. Batch Processing</a:t>
            </a:r>
            <a:endParaRPr/>
          </a:p>
          <a:p>
            <a:pPr indent="0" lvl="0" marL="0" rtl="0" algn="l">
              <a:spcBef>
                <a:spcPts val="1200"/>
              </a:spcBef>
              <a:spcAft>
                <a:spcPts val="0"/>
              </a:spcAft>
              <a:buClr>
                <a:schemeClr val="dk1"/>
              </a:buClr>
              <a:buSzPts val="1100"/>
              <a:buFont typeface="Arial"/>
              <a:buNone/>
            </a:pPr>
            <a:r>
              <a:rPr lang="en"/>
              <a:t>C. Graph Processing</a:t>
            </a:r>
            <a:endParaRPr/>
          </a:p>
          <a:p>
            <a:pPr indent="0" lvl="0" marL="0" rtl="0" algn="l">
              <a:spcBef>
                <a:spcPts val="1200"/>
              </a:spcBef>
              <a:spcAft>
                <a:spcPts val="0"/>
              </a:spcAft>
              <a:buClr>
                <a:schemeClr val="dk1"/>
              </a:buClr>
              <a:buSzPts val="1100"/>
              <a:buFont typeface="Arial"/>
              <a:buNone/>
            </a:pPr>
            <a:r>
              <a:rPr lang="en"/>
              <a:t>D. All of the Mentioned</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Generality</a:t>
            </a:r>
            <a:endParaRPr/>
          </a:p>
        </p:txBody>
      </p:sp>
      <p:sp>
        <p:nvSpPr>
          <p:cNvPr id="180" name="Google Shape;180;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RDDs allow us generality, which means it allows unification of different programming models</a:t>
            </a:r>
            <a:endParaRPr/>
          </a:p>
          <a:p>
            <a:pPr indent="-342900" lvl="0" marL="457200" rtl="0" algn="l">
              <a:spcBef>
                <a:spcPts val="1200"/>
              </a:spcBef>
              <a:spcAft>
                <a:spcPts val="0"/>
              </a:spcAft>
              <a:buSzPts val="1800"/>
              <a:buChar char="●"/>
            </a:pPr>
            <a:r>
              <a:rPr lang="en"/>
              <a:t>Stream Processing</a:t>
            </a:r>
            <a:endParaRPr/>
          </a:p>
          <a:p>
            <a:pPr indent="-342900" lvl="0" marL="457200" rtl="0" algn="l">
              <a:spcBef>
                <a:spcPts val="0"/>
              </a:spcBef>
              <a:spcAft>
                <a:spcPts val="0"/>
              </a:spcAft>
              <a:buSzPts val="1800"/>
              <a:buChar char="●"/>
            </a:pPr>
            <a:r>
              <a:rPr lang="en"/>
              <a:t>Graph Processing</a:t>
            </a:r>
            <a:endParaRPr/>
          </a:p>
          <a:p>
            <a:pPr indent="-342900" lvl="0" marL="457200" rtl="0" algn="l">
              <a:spcBef>
                <a:spcPts val="0"/>
              </a:spcBef>
              <a:spcAft>
                <a:spcPts val="0"/>
              </a:spcAft>
              <a:buSzPts val="1800"/>
              <a:buChar char="●"/>
            </a:pPr>
            <a:r>
              <a:rPr lang="en"/>
              <a:t>Machine Learning …..</a:t>
            </a:r>
            <a:endParaRPr/>
          </a:p>
        </p:txBody>
      </p:sp>
      <p:pic>
        <p:nvPicPr>
          <p:cNvPr id="181" name="Google Shape;181;p34"/>
          <p:cNvPicPr preferRelativeResize="0"/>
          <p:nvPr/>
        </p:nvPicPr>
        <p:blipFill>
          <a:blip r:embed="rId3">
            <a:alphaModFix/>
          </a:blip>
          <a:stretch>
            <a:fillRect/>
          </a:stretch>
        </p:blipFill>
        <p:spPr>
          <a:xfrm>
            <a:off x="3246346" y="2156325"/>
            <a:ext cx="5349349" cy="2634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5"/>
          <p:cNvSpPr txBox="1"/>
          <p:nvPr>
            <p:ph idx="1" type="body"/>
          </p:nvPr>
        </p:nvSpPr>
        <p:spPr>
          <a:xfrm>
            <a:off x="311700" y="509375"/>
            <a:ext cx="8520600" cy="405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Q.7  ______________is a distributed machine learning framework on top of Spark.</a:t>
            </a:r>
            <a:endParaRPr/>
          </a:p>
          <a:p>
            <a:pPr indent="0" lvl="0" marL="0" rtl="0" algn="l">
              <a:spcBef>
                <a:spcPts val="1200"/>
              </a:spcBef>
              <a:spcAft>
                <a:spcPts val="0"/>
              </a:spcAft>
              <a:buClr>
                <a:schemeClr val="dk1"/>
              </a:buClr>
              <a:buSzPts val="1100"/>
              <a:buFont typeface="Arial"/>
              <a:buNone/>
            </a:pPr>
            <a:r>
              <a:rPr lang="en"/>
              <a:t>Its goal is to make practical machine learning scalable and easy.</a:t>
            </a:r>
            <a:endParaRPr/>
          </a:p>
          <a:p>
            <a:pPr indent="0" lvl="0" marL="0" rtl="0" algn="l">
              <a:spcBef>
                <a:spcPts val="1200"/>
              </a:spcBef>
              <a:spcAft>
                <a:spcPts val="0"/>
              </a:spcAft>
              <a:buClr>
                <a:schemeClr val="dk1"/>
              </a:buClr>
              <a:buSzPts val="1100"/>
              <a:buFont typeface="Arial"/>
              <a:buNone/>
            </a:pPr>
            <a:r>
              <a:rPr lang="en"/>
              <a:t>A. MLlib</a:t>
            </a:r>
            <a:endParaRPr/>
          </a:p>
          <a:p>
            <a:pPr indent="0" lvl="0" marL="0" rtl="0" algn="l">
              <a:spcBef>
                <a:spcPts val="1200"/>
              </a:spcBef>
              <a:spcAft>
                <a:spcPts val="0"/>
              </a:spcAft>
              <a:buClr>
                <a:schemeClr val="dk1"/>
              </a:buClr>
              <a:buSzPts val="1100"/>
              <a:buFont typeface="Arial"/>
              <a:buNone/>
            </a:pPr>
            <a:r>
              <a:rPr lang="en"/>
              <a:t>B. Spark Streaming</a:t>
            </a:r>
            <a:endParaRPr/>
          </a:p>
          <a:p>
            <a:pPr indent="0" lvl="0" marL="0" rtl="0" algn="l">
              <a:spcBef>
                <a:spcPts val="1200"/>
              </a:spcBef>
              <a:spcAft>
                <a:spcPts val="0"/>
              </a:spcAft>
              <a:buClr>
                <a:schemeClr val="dk1"/>
              </a:buClr>
              <a:buSzPts val="1100"/>
              <a:buFont typeface="Arial"/>
              <a:buNone/>
            </a:pPr>
            <a:r>
              <a:rPr lang="en"/>
              <a:t>C. GraphX</a:t>
            </a:r>
            <a:endParaRPr/>
          </a:p>
          <a:p>
            <a:pPr indent="0" lvl="0" marL="0" rtl="0" algn="l">
              <a:spcBef>
                <a:spcPts val="1200"/>
              </a:spcBef>
              <a:spcAft>
                <a:spcPts val="0"/>
              </a:spcAft>
              <a:buClr>
                <a:schemeClr val="dk1"/>
              </a:buClr>
              <a:buSzPts val="1100"/>
              <a:buFont typeface="Arial"/>
              <a:buNone/>
            </a:pPr>
            <a:r>
              <a:rPr lang="en"/>
              <a:t>D. RDDs</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6"/>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MLLib</a:t>
            </a:r>
            <a:endParaRPr/>
          </a:p>
        </p:txBody>
      </p:sp>
      <p:sp>
        <p:nvSpPr>
          <p:cNvPr id="192" name="Google Shape;192;p36"/>
          <p:cNvSpPr txBox="1"/>
          <p:nvPr>
            <p:ph idx="1" type="body"/>
          </p:nvPr>
        </p:nvSpPr>
        <p:spPr>
          <a:xfrm>
            <a:off x="311700" y="1006825"/>
            <a:ext cx="8520600" cy="398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MLlib is Spark’s machine learning (ML) library. Its goal is to make practical machine learning scalable and easy. At a high level, it provides tools such as:</a:t>
            </a:r>
            <a:endParaRPr/>
          </a:p>
          <a:p>
            <a:pPr indent="-342900" lvl="0" marL="457200" rtl="0" algn="l">
              <a:spcBef>
                <a:spcPts val="1200"/>
              </a:spcBef>
              <a:spcAft>
                <a:spcPts val="0"/>
              </a:spcAft>
              <a:buSzPts val="1800"/>
              <a:buChar char="●"/>
            </a:pPr>
            <a:r>
              <a:rPr b="1" lang="en"/>
              <a:t>ML Algorithms</a:t>
            </a:r>
            <a:r>
              <a:rPr lang="en"/>
              <a:t>: common learning algorithms such as classification,regression, clustering, and collaborative filtering</a:t>
            </a:r>
            <a:endParaRPr/>
          </a:p>
          <a:p>
            <a:pPr indent="-342900" lvl="0" marL="457200" rtl="0" algn="l">
              <a:spcBef>
                <a:spcPts val="0"/>
              </a:spcBef>
              <a:spcAft>
                <a:spcPts val="0"/>
              </a:spcAft>
              <a:buSzPts val="1800"/>
              <a:buChar char="●"/>
            </a:pPr>
            <a:r>
              <a:rPr b="1" lang="en"/>
              <a:t>Featurization</a:t>
            </a:r>
            <a:r>
              <a:rPr lang="en"/>
              <a:t>: feature extraction, transformation, dimensionality reduction, and selection</a:t>
            </a:r>
            <a:endParaRPr/>
          </a:p>
          <a:p>
            <a:pPr indent="-342900" lvl="0" marL="457200" rtl="0" algn="l">
              <a:spcBef>
                <a:spcPts val="0"/>
              </a:spcBef>
              <a:spcAft>
                <a:spcPts val="0"/>
              </a:spcAft>
              <a:buSzPts val="1800"/>
              <a:buChar char="●"/>
            </a:pPr>
            <a:r>
              <a:rPr b="1" lang="en"/>
              <a:t>Pipelines</a:t>
            </a:r>
            <a:r>
              <a:rPr lang="en"/>
              <a:t>: tools for constructing, evaluating, and tuning ML Pipelines</a:t>
            </a:r>
            <a:endParaRPr/>
          </a:p>
          <a:p>
            <a:pPr indent="-342900" lvl="0" marL="457200" rtl="0" algn="l">
              <a:spcBef>
                <a:spcPts val="0"/>
              </a:spcBef>
              <a:spcAft>
                <a:spcPts val="0"/>
              </a:spcAft>
              <a:buSzPts val="1800"/>
              <a:buChar char="●"/>
            </a:pPr>
            <a:r>
              <a:rPr b="1" lang="en"/>
              <a:t>Persistence</a:t>
            </a:r>
            <a:r>
              <a:rPr lang="en"/>
              <a:t>: saving and load algorithms, models, and Pipelines</a:t>
            </a:r>
            <a:endParaRPr/>
          </a:p>
          <a:p>
            <a:pPr indent="-342900" lvl="0" marL="457200" rtl="0" algn="l">
              <a:spcBef>
                <a:spcPts val="0"/>
              </a:spcBef>
              <a:spcAft>
                <a:spcPts val="0"/>
              </a:spcAft>
              <a:buSzPts val="1800"/>
              <a:buChar char="●"/>
            </a:pPr>
            <a:r>
              <a:rPr b="1" lang="en"/>
              <a:t>Utilities</a:t>
            </a:r>
            <a:r>
              <a:rPr lang="en"/>
              <a:t>: linear algebra, statistics, data handling, etc.</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7"/>
          <p:cNvSpPr txBox="1"/>
          <p:nvPr>
            <p:ph idx="1" type="body"/>
          </p:nvPr>
        </p:nvSpPr>
        <p:spPr>
          <a:xfrm>
            <a:off x="311700" y="638700"/>
            <a:ext cx="8520600" cy="393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Q. 8 Which is not a component on the top of Spark Core ?</a:t>
            </a:r>
            <a:endParaRPr/>
          </a:p>
          <a:p>
            <a:pPr indent="0" lvl="0" marL="0" rtl="0" algn="l">
              <a:spcBef>
                <a:spcPts val="1200"/>
              </a:spcBef>
              <a:spcAft>
                <a:spcPts val="0"/>
              </a:spcAft>
              <a:buClr>
                <a:schemeClr val="dk1"/>
              </a:buClr>
              <a:buSzPts val="1100"/>
              <a:buFont typeface="Arial"/>
              <a:buNone/>
            </a:pPr>
            <a:r>
              <a:rPr lang="en"/>
              <a:t>A. Spark Streaming</a:t>
            </a:r>
            <a:endParaRPr/>
          </a:p>
          <a:p>
            <a:pPr indent="0" lvl="0" marL="0" rtl="0" algn="l">
              <a:spcBef>
                <a:spcPts val="1200"/>
              </a:spcBef>
              <a:spcAft>
                <a:spcPts val="0"/>
              </a:spcAft>
              <a:buClr>
                <a:schemeClr val="dk1"/>
              </a:buClr>
              <a:buSzPts val="1100"/>
              <a:buFont typeface="Arial"/>
              <a:buNone/>
            </a:pPr>
            <a:r>
              <a:rPr lang="en"/>
              <a:t>B. Spark RDD</a:t>
            </a:r>
            <a:endParaRPr/>
          </a:p>
          <a:p>
            <a:pPr indent="0" lvl="0" marL="0" rtl="0" algn="l">
              <a:spcBef>
                <a:spcPts val="1200"/>
              </a:spcBef>
              <a:spcAft>
                <a:spcPts val="0"/>
              </a:spcAft>
              <a:buClr>
                <a:schemeClr val="dk1"/>
              </a:buClr>
              <a:buSzPts val="1100"/>
              <a:buFont typeface="Arial"/>
              <a:buNone/>
            </a:pPr>
            <a:r>
              <a:rPr lang="en"/>
              <a:t>C. MLlib</a:t>
            </a:r>
            <a:endParaRPr/>
          </a:p>
          <a:p>
            <a:pPr indent="0" lvl="0" marL="0" rtl="0" algn="l">
              <a:spcBef>
                <a:spcPts val="1200"/>
              </a:spcBef>
              <a:spcAft>
                <a:spcPts val="1200"/>
              </a:spcAft>
              <a:buNone/>
            </a:pPr>
            <a:r>
              <a:rPr lang="en"/>
              <a:t>D. None of the mentioned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8"/>
          <p:cNvSpPr txBox="1"/>
          <p:nvPr>
            <p:ph idx="1" type="body"/>
          </p:nvPr>
        </p:nvSpPr>
        <p:spPr>
          <a:xfrm>
            <a:off x="311700" y="695275"/>
            <a:ext cx="8520600" cy="79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Following are the components on the top of Spark Core</a:t>
            </a:r>
            <a:endParaRPr/>
          </a:p>
        </p:txBody>
      </p:sp>
      <p:pic>
        <p:nvPicPr>
          <p:cNvPr id="203" name="Google Shape;203;p38"/>
          <p:cNvPicPr preferRelativeResize="0"/>
          <p:nvPr/>
        </p:nvPicPr>
        <p:blipFill>
          <a:blip r:embed="rId3">
            <a:alphaModFix/>
          </a:blip>
          <a:stretch>
            <a:fillRect/>
          </a:stretch>
        </p:blipFill>
        <p:spPr>
          <a:xfrm>
            <a:off x="815375" y="1484648"/>
            <a:ext cx="7402301" cy="3067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Apache Kafka</a:t>
            </a:r>
            <a:endParaRPr/>
          </a:p>
        </p:txBody>
      </p:sp>
      <p:sp>
        <p:nvSpPr>
          <p:cNvPr id="68" name="Google Shape;68;p15"/>
          <p:cNvSpPr txBox="1"/>
          <p:nvPr>
            <p:ph idx="1" type="body"/>
          </p:nvPr>
        </p:nvSpPr>
        <p:spPr>
          <a:xfrm>
            <a:off x="311700" y="738200"/>
            <a:ext cx="8520600" cy="28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Apache Kafka is an open source streaming data platform with 3 major components:</a:t>
            </a:r>
            <a:endParaRPr/>
          </a:p>
          <a:p>
            <a:pPr indent="-342900" lvl="0" marL="457200" rtl="0" algn="l">
              <a:spcBef>
                <a:spcPts val="1200"/>
              </a:spcBef>
              <a:spcAft>
                <a:spcPts val="0"/>
              </a:spcAft>
              <a:buSzPts val="1800"/>
              <a:buChar char="●"/>
            </a:pPr>
            <a:r>
              <a:rPr lang="en"/>
              <a:t>Kafka Core: A central hub to transport and store event streams in real-time.</a:t>
            </a:r>
            <a:endParaRPr/>
          </a:p>
          <a:p>
            <a:pPr indent="-342900" lvl="0" marL="457200" rtl="0" algn="l">
              <a:spcBef>
                <a:spcPts val="0"/>
              </a:spcBef>
              <a:spcAft>
                <a:spcPts val="0"/>
              </a:spcAft>
              <a:buSzPts val="1800"/>
              <a:buChar char="●"/>
            </a:pPr>
            <a:r>
              <a:rPr lang="en"/>
              <a:t>Kafka Connect: A framework to import event streams from other source data systems into Kafka and export event streams from Kafka to destination data systems.</a:t>
            </a:r>
            <a:endParaRPr/>
          </a:p>
          <a:p>
            <a:pPr indent="-342900" lvl="0" marL="457200" rtl="0" algn="l">
              <a:spcBef>
                <a:spcPts val="0"/>
              </a:spcBef>
              <a:spcAft>
                <a:spcPts val="0"/>
              </a:spcAft>
              <a:buSzPts val="1800"/>
              <a:buChar char="●"/>
            </a:pPr>
            <a:r>
              <a:rPr lang="en"/>
              <a:t>Kafka Streams: A Java library to process event streams live as they occur.</a:t>
            </a:r>
            <a:endParaRPr/>
          </a:p>
        </p:txBody>
      </p:sp>
      <p:pic>
        <p:nvPicPr>
          <p:cNvPr id="69" name="Google Shape;69;p15"/>
          <p:cNvPicPr preferRelativeResize="0"/>
          <p:nvPr/>
        </p:nvPicPr>
        <p:blipFill>
          <a:blip r:embed="rId3">
            <a:alphaModFix/>
          </a:blip>
          <a:stretch>
            <a:fillRect/>
          </a:stretch>
        </p:blipFill>
        <p:spPr>
          <a:xfrm>
            <a:off x="609600" y="3312900"/>
            <a:ext cx="7819700" cy="1701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1" type="body"/>
          </p:nvPr>
        </p:nvSpPr>
        <p:spPr>
          <a:xfrm>
            <a:off x="311700" y="277375"/>
            <a:ext cx="8520600" cy="413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Pipes in Linux</a:t>
            </a:r>
            <a:endParaRPr/>
          </a:p>
          <a:p>
            <a:pPr indent="0" lvl="0" marL="0" rtl="0" algn="l">
              <a:spcBef>
                <a:spcPts val="1200"/>
              </a:spcBef>
              <a:spcAft>
                <a:spcPts val="0"/>
              </a:spcAft>
              <a:buNone/>
            </a:pPr>
            <a:r>
              <a:rPr lang="en" sz="1350">
                <a:solidFill>
                  <a:srgbClr val="222222"/>
                </a:solidFill>
                <a:highlight>
                  <a:srgbClr val="FFFFFF"/>
                </a:highlight>
              </a:rPr>
              <a:t>The Pipe is a command in Linux that lets you use two or more commands such that output of one command serves as input to the next. In short, the output of each process directly as input to the next one like a pipeline. The symbol ‘|’ denotes a pipe.</a:t>
            </a:r>
            <a:endParaRPr sz="1350">
              <a:solidFill>
                <a:srgbClr val="222222"/>
              </a:solidFill>
              <a:highlight>
                <a:srgbClr val="FFFFFF"/>
              </a:highlight>
            </a:endParaRPr>
          </a:p>
          <a:p>
            <a:pPr indent="0" lvl="0" marL="0" rtl="0" algn="l">
              <a:spcBef>
                <a:spcPts val="1200"/>
              </a:spcBef>
              <a:spcAft>
                <a:spcPts val="0"/>
              </a:spcAft>
              <a:buNone/>
            </a:pPr>
            <a:r>
              <a:rPr lang="en" sz="1350">
                <a:solidFill>
                  <a:srgbClr val="222222"/>
                </a:solidFill>
                <a:highlight>
                  <a:srgbClr val="FFFFFF"/>
                </a:highlight>
              </a:rPr>
              <a:t>For eg: 	</a:t>
            </a:r>
            <a:r>
              <a:rPr lang="en" sz="1300">
                <a:solidFill>
                  <a:srgbClr val="222222"/>
                </a:solidFill>
                <a:latin typeface="Courier New"/>
                <a:ea typeface="Courier New"/>
                <a:cs typeface="Courier New"/>
                <a:sym typeface="Courier New"/>
              </a:rPr>
              <a:t>cat filename | less</a:t>
            </a:r>
            <a:endParaRPr sz="1300">
              <a:solidFill>
                <a:srgbClr val="222222"/>
              </a:solidFill>
              <a:latin typeface="Courier New"/>
              <a:ea typeface="Courier New"/>
              <a:cs typeface="Courier New"/>
              <a:sym typeface="Courier New"/>
            </a:endParaRPr>
          </a:p>
          <a:p>
            <a:pPr indent="0" lvl="0" marL="0" rtl="0" algn="l">
              <a:spcBef>
                <a:spcPts val="1200"/>
              </a:spcBef>
              <a:spcAft>
                <a:spcPts val="0"/>
              </a:spcAft>
              <a:buNone/>
            </a:pPr>
            <a:r>
              <a:rPr lang="en"/>
              <a:t>Kafka Core</a:t>
            </a:r>
            <a:endParaRPr/>
          </a:p>
          <a:p>
            <a:pPr indent="0" lvl="0" marL="0" rtl="0" algn="l">
              <a:spcBef>
                <a:spcPts val="1200"/>
              </a:spcBef>
              <a:spcAft>
                <a:spcPts val="1200"/>
              </a:spcAft>
              <a:buNone/>
            </a:pPr>
            <a:r>
              <a:rPr lang="en" sz="1350">
                <a:solidFill>
                  <a:srgbClr val="222222"/>
                </a:solidFill>
                <a:highlight>
                  <a:srgbClr val="FFFFFF"/>
                </a:highlight>
              </a:rPr>
              <a:t>Kafka Core is the distributed, durable equivalent of Unix pipes. Just like pipes redirect output of one command to serve as input to another, it redirects output from one Kafka connect to serve as input to another Kafka Connect</a:t>
            </a:r>
            <a:endParaRPr sz="1350">
              <a:solidFill>
                <a:srgbClr val="222222"/>
              </a:solidFill>
              <a:highlight>
                <a:srgbClr val="FFFFFF"/>
              </a:highlight>
            </a:endParaRPr>
          </a:p>
        </p:txBody>
      </p:sp>
      <p:pic>
        <p:nvPicPr>
          <p:cNvPr id="75" name="Google Shape;75;p16"/>
          <p:cNvPicPr preferRelativeResize="0"/>
          <p:nvPr/>
        </p:nvPicPr>
        <p:blipFill>
          <a:blip r:embed="rId3">
            <a:alphaModFix/>
          </a:blip>
          <a:stretch>
            <a:fillRect/>
          </a:stretch>
        </p:blipFill>
        <p:spPr>
          <a:xfrm>
            <a:off x="609600" y="3312900"/>
            <a:ext cx="7819700" cy="1701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311700" y="479525"/>
            <a:ext cx="8520600" cy="4089300"/>
          </a:xfrm>
          <a:prstGeom prst="rect">
            <a:avLst/>
          </a:prstGeom>
        </p:spPr>
        <p:txBody>
          <a:bodyPr anchorCtr="0" anchor="t" bIns="91425" lIns="91425" spcFirstLastPara="1" rIns="91425" wrap="square" tIns="91425">
            <a:normAutofit/>
          </a:bodyPr>
          <a:lstStyle/>
          <a:p>
            <a:pPr indent="0" lvl="0" marL="0" rtl="0" algn="just">
              <a:lnSpc>
                <a:spcPct val="130000"/>
              </a:lnSpc>
              <a:spcBef>
                <a:spcPts val="400"/>
              </a:spcBef>
              <a:spcAft>
                <a:spcPts val="0"/>
              </a:spcAft>
              <a:buClr>
                <a:schemeClr val="dk1"/>
              </a:buClr>
              <a:buSzPts val="1100"/>
              <a:buFont typeface="Arial"/>
              <a:buNone/>
            </a:pPr>
            <a:r>
              <a:rPr lang="en" sz="2200">
                <a:highlight>
                  <a:srgbClr val="FFFFFF"/>
                </a:highlight>
              </a:rPr>
              <a:t>Linux I/O Redirection</a:t>
            </a:r>
            <a:endParaRPr sz="2200">
              <a:highlight>
                <a:srgbClr val="FFFFFF"/>
              </a:highlight>
            </a:endParaRPr>
          </a:p>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Redirection can be defined as changing the way from where commands read input to where commands sends output. You can redirect input and output of a command. Angle brackets( '&lt;' and '&gt;') are used for i/o redirection</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ts val="1100"/>
              <a:buFont typeface="Arial"/>
              <a:buNone/>
            </a:pPr>
            <a:r>
              <a:rPr lang="en" sz="1200">
                <a:solidFill>
                  <a:srgbClr val="333333"/>
                </a:solidFill>
                <a:highlight>
                  <a:srgbClr val="FFFFFF"/>
                </a:highlight>
                <a:latin typeface="Roboto"/>
                <a:ea typeface="Roboto"/>
                <a:cs typeface="Roboto"/>
                <a:sym typeface="Roboto"/>
              </a:rPr>
              <a:t>For eg: </a:t>
            </a:r>
            <a:r>
              <a:rPr lang="en" sz="1200">
                <a:solidFill>
                  <a:schemeClr val="dk1"/>
                </a:solidFill>
                <a:latin typeface="Roboto"/>
                <a:ea typeface="Roboto"/>
                <a:cs typeface="Roboto"/>
                <a:sym typeface="Roboto"/>
              </a:rPr>
              <a:t>cat </a:t>
            </a:r>
            <a:r>
              <a:rPr b="1" lang="en" sz="1200">
                <a:solidFill>
                  <a:srgbClr val="006699"/>
                </a:solidFill>
                <a:latin typeface="Roboto"/>
                <a:ea typeface="Roboto"/>
                <a:cs typeface="Roboto"/>
                <a:sym typeface="Roboto"/>
              </a:rPr>
              <a:t>&gt;</a:t>
            </a:r>
            <a:r>
              <a:rPr lang="en" sz="1200">
                <a:solidFill>
                  <a:schemeClr val="dk1"/>
                </a:solidFill>
                <a:highlight>
                  <a:schemeClr val="lt1"/>
                </a:highlight>
                <a:latin typeface="Roboto"/>
                <a:ea typeface="Roboto"/>
                <a:cs typeface="Roboto"/>
                <a:sym typeface="Roboto"/>
              </a:rPr>
              <a:t> </a:t>
            </a:r>
            <a:r>
              <a:rPr lang="en" sz="1200">
                <a:solidFill>
                  <a:srgbClr val="333333"/>
                </a:solidFill>
                <a:highlight>
                  <a:schemeClr val="lt1"/>
                </a:highlight>
                <a:latin typeface="Roboto"/>
                <a:ea typeface="Roboto"/>
                <a:cs typeface="Roboto"/>
                <a:sym typeface="Roboto"/>
              </a:rPr>
              <a:t>filename.txt</a:t>
            </a:r>
            <a:endParaRPr sz="1200">
              <a:solidFill>
                <a:srgbClr val="333333"/>
              </a:solidFill>
              <a:highlight>
                <a:schemeClr val="lt1"/>
              </a:highlight>
              <a:latin typeface="Roboto"/>
              <a:ea typeface="Roboto"/>
              <a:cs typeface="Roboto"/>
              <a:sym typeface="Roboto"/>
            </a:endParaRPr>
          </a:p>
          <a:p>
            <a:pPr indent="0" lvl="0" marL="0" rtl="0" algn="l">
              <a:spcBef>
                <a:spcPts val="1200"/>
              </a:spcBef>
              <a:spcAft>
                <a:spcPts val="0"/>
              </a:spcAft>
              <a:buNone/>
            </a:pPr>
            <a:r>
              <a:rPr lang="en"/>
              <a:t>Kafka Connect</a:t>
            </a:r>
            <a:endParaRPr/>
          </a:p>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Kafka Connect is the I/O redirection in your Unix pipelines. Use it to get your data into and out of Kafka.</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1200"/>
              </a:spcAft>
              <a:buClr>
                <a:schemeClr val="dk1"/>
              </a:buClr>
              <a:buSzPts val="1100"/>
              <a:buFont typeface="Arial"/>
              <a:buNone/>
            </a:pPr>
            <a:r>
              <a:t/>
            </a:r>
            <a:endParaRPr sz="1200">
              <a:solidFill>
                <a:srgbClr val="333333"/>
              </a:solidFill>
              <a:highlight>
                <a:srgbClr val="FFFFFF"/>
              </a:highlight>
              <a:latin typeface="Roboto"/>
              <a:ea typeface="Roboto"/>
              <a:cs typeface="Roboto"/>
              <a:sym typeface="Roboto"/>
            </a:endParaRPr>
          </a:p>
        </p:txBody>
      </p:sp>
      <p:pic>
        <p:nvPicPr>
          <p:cNvPr id="81" name="Google Shape;81;p17"/>
          <p:cNvPicPr preferRelativeResize="0"/>
          <p:nvPr/>
        </p:nvPicPr>
        <p:blipFill>
          <a:blip r:embed="rId3">
            <a:alphaModFix/>
          </a:blip>
          <a:stretch>
            <a:fillRect/>
          </a:stretch>
        </p:blipFill>
        <p:spPr>
          <a:xfrm>
            <a:off x="609600" y="3312900"/>
            <a:ext cx="7819700" cy="1701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311700" y="390475"/>
            <a:ext cx="8520600" cy="205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Like Linux commands for eg: cat, grep, touch etc. transform the data in local machine.</a:t>
            </a:r>
            <a:endParaRPr/>
          </a:p>
          <a:p>
            <a:pPr indent="0" lvl="0" marL="0" rtl="0" algn="l">
              <a:spcBef>
                <a:spcPts val="1200"/>
              </a:spcBef>
              <a:spcAft>
                <a:spcPts val="1200"/>
              </a:spcAft>
              <a:buNone/>
            </a:pPr>
            <a:r>
              <a:rPr lang="en"/>
              <a:t>Kafka Streams are the commands of your Unix pipelines. Use it to transform data stored in Kafka.</a:t>
            </a:r>
            <a:endParaRPr/>
          </a:p>
        </p:txBody>
      </p:sp>
      <p:pic>
        <p:nvPicPr>
          <p:cNvPr id="87" name="Google Shape;87;p18"/>
          <p:cNvPicPr preferRelativeResize="0"/>
          <p:nvPr/>
        </p:nvPicPr>
        <p:blipFill>
          <a:blip r:embed="rId3">
            <a:alphaModFix/>
          </a:blip>
          <a:stretch>
            <a:fillRect/>
          </a:stretch>
        </p:blipFill>
        <p:spPr>
          <a:xfrm>
            <a:off x="609600" y="2550900"/>
            <a:ext cx="7819700" cy="1701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9"/>
          <p:cNvPicPr preferRelativeResize="0"/>
          <p:nvPr/>
        </p:nvPicPr>
        <p:blipFill>
          <a:blip r:embed="rId3">
            <a:alphaModFix/>
          </a:blip>
          <a:stretch>
            <a:fillRect/>
          </a:stretch>
        </p:blipFill>
        <p:spPr>
          <a:xfrm>
            <a:off x="152400" y="789125"/>
            <a:ext cx="8457847" cy="38209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idx="1" type="body"/>
          </p:nvPr>
        </p:nvSpPr>
        <p:spPr>
          <a:xfrm>
            <a:off x="311700" y="588975"/>
            <a:ext cx="8520600" cy="417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Q2. </a:t>
            </a:r>
            <a:r>
              <a:rPr lang="en"/>
              <a:t>Choose the correct items for X, Y, and Z.</a:t>
            </a:r>
            <a:endParaRPr/>
          </a:p>
          <a:p>
            <a:pPr indent="0" lvl="0" marL="0" rtl="0" algn="l">
              <a:spcBef>
                <a:spcPts val="1200"/>
              </a:spcBef>
              <a:spcAft>
                <a:spcPts val="0"/>
              </a:spcAft>
              <a:buNone/>
            </a:pPr>
            <a:r>
              <a:rPr lang="en"/>
              <a:t>X can create a Y by sharing information between each other directly or indirectly using Zookeeper. A Y has exactly one broker that acts as the Z.</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A. X- Kafka cluster, Y- Kafka broker , Z- Master</a:t>
            </a:r>
            <a:endParaRPr/>
          </a:p>
          <a:p>
            <a:pPr indent="0" lvl="0" marL="0" rtl="0" algn="l">
              <a:spcBef>
                <a:spcPts val="1200"/>
              </a:spcBef>
              <a:spcAft>
                <a:spcPts val="0"/>
              </a:spcAft>
              <a:buClr>
                <a:schemeClr val="dk1"/>
              </a:buClr>
              <a:buSzPts val="1100"/>
              <a:buFont typeface="Arial"/>
              <a:buNone/>
            </a:pPr>
            <a:r>
              <a:rPr lang="en"/>
              <a:t>B. X- Zookeeper, Y- Kafka cluster , Z- Slave</a:t>
            </a:r>
            <a:endParaRPr/>
          </a:p>
          <a:p>
            <a:pPr indent="0" lvl="0" marL="0" rtl="0" algn="l">
              <a:spcBef>
                <a:spcPts val="1200"/>
              </a:spcBef>
              <a:spcAft>
                <a:spcPts val="0"/>
              </a:spcAft>
              <a:buClr>
                <a:schemeClr val="dk1"/>
              </a:buClr>
              <a:buSzPts val="1100"/>
              <a:buFont typeface="Arial"/>
              <a:buNone/>
            </a:pPr>
            <a:r>
              <a:rPr lang="en"/>
              <a:t>C. X- Zookeeper, Y- Kafka broker , Z- Controller</a:t>
            </a:r>
            <a:endParaRPr/>
          </a:p>
          <a:p>
            <a:pPr indent="0" lvl="0" marL="0" rtl="0" algn="l">
              <a:spcBef>
                <a:spcPts val="1200"/>
              </a:spcBef>
              <a:spcAft>
                <a:spcPts val="0"/>
              </a:spcAft>
              <a:buClr>
                <a:schemeClr val="dk1"/>
              </a:buClr>
              <a:buSzPts val="1100"/>
              <a:buFont typeface="Arial"/>
              <a:buNone/>
            </a:pPr>
            <a:r>
              <a:rPr lang="en"/>
              <a:t>D. X- Kafka broker, Y- Kafka cluster , Z- Controller</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Kafka Data Model</a:t>
            </a:r>
            <a:endParaRPr/>
          </a:p>
        </p:txBody>
      </p:sp>
      <p:sp>
        <p:nvSpPr>
          <p:cNvPr id="103" name="Google Shape;103;p21"/>
          <p:cNvSpPr txBox="1"/>
          <p:nvPr>
            <p:ph idx="1" type="body"/>
          </p:nvPr>
        </p:nvSpPr>
        <p:spPr>
          <a:xfrm>
            <a:off x="311700" y="1152475"/>
            <a:ext cx="8520600" cy="378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Kafka data model consists of messages and topics.</a:t>
            </a:r>
            <a:endParaRPr/>
          </a:p>
          <a:p>
            <a:pPr indent="-342900" lvl="0" marL="457200" rtl="0" algn="l">
              <a:spcBef>
                <a:spcPts val="1200"/>
              </a:spcBef>
              <a:spcAft>
                <a:spcPts val="0"/>
              </a:spcAft>
              <a:buSzPts val="1800"/>
              <a:buChar char="●"/>
            </a:pPr>
            <a:r>
              <a:rPr lang="en"/>
              <a:t>Messages represent information such as, lines in a log file, a row of stock market data, or an error message from a system.</a:t>
            </a:r>
            <a:endParaRPr/>
          </a:p>
          <a:p>
            <a:pPr indent="-342900" lvl="0" marL="457200" rtl="0" algn="l">
              <a:spcBef>
                <a:spcPts val="0"/>
              </a:spcBef>
              <a:spcAft>
                <a:spcPts val="0"/>
              </a:spcAft>
              <a:buSzPts val="1800"/>
              <a:buChar char="●"/>
            </a:pPr>
            <a:r>
              <a:rPr lang="en"/>
              <a:t>Messages are grouped into categories called topics. Example: LogMessage and Stock Message.</a:t>
            </a:r>
            <a:endParaRPr/>
          </a:p>
          <a:p>
            <a:pPr indent="-342900" lvl="0" marL="457200" rtl="0" algn="l">
              <a:spcBef>
                <a:spcPts val="0"/>
              </a:spcBef>
              <a:spcAft>
                <a:spcPts val="0"/>
              </a:spcAft>
              <a:buSzPts val="1800"/>
              <a:buChar char="●"/>
            </a:pPr>
            <a:r>
              <a:rPr lang="en"/>
              <a:t>The processes that publish messages into a topic in Kafka are known as producers.</a:t>
            </a:r>
            <a:endParaRPr/>
          </a:p>
          <a:p>
            <a:pPr indent="-342900" lvl="0" marL="457200" rtl="0" algn="l">
              <a:spcBef>
                <a:spcPts val="0"/>
              </a:spcBef>
              <a:spcAft>
                <a:spcPts val="0"/>
              </a:spcAft>
              <a:buSzPts val="1800"/>
              <a:buChar char="●"/>
            </a:pPr>
            <a:r>
              <a:rPr lang="en"/>
              <a:t>The processes that receive the messages from a topic in Kafka are known as consumers.</a:t>
            </a:r>
            <a:endParaRPr/>
          </a:p>
          <a:p>
            <a:pPr indent="-342900" lvl="0" marL="457200" rtl="0" algn="l">
              <a:spcBef>
                <a:spcPts val="0"/>
              </a:spcBef>
              <a:spcAft>
                <a:spcPts val="0"/>
              </a:spcAft>
              <a:buSzPts val="1800"/>
              <a:buChar char="●"/>
            </a:pPr>
            <a:r>
              <a:rPr lang="en"/>
              <a:t>The processes or servers within Kafka that process the messages are known as brokers.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