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Tahoma"/>
      <p:regular r:id="rId32"/>
      <p:bold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2C0D0F-6E96-4561-8846-D651009FE6DA}">
  <a:tblStyle styleId="{212C0D0F-6E96-4561-8846-D651009FE6DA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Tahoma-bold.fntdata"/><Relationship Id="rId10" Type="http://schemas.openxmlformats.org/officeDocument/2006/relationships/slide" Target="slides/slide3.xml"/><Relationship Id="rId32" Type="http://schemas.openxmlformats.org/officeDocument/2006/relationships/font" Target="fonts/Tahoma-regular.fntdata"/><Relationship Id="rId13" Type="http://schemas.openxmlformats.org/officeDocument/2006/relationships/slide" Target="slides/slide6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5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8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46a92cbde_2_14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3546a92cbde_2_14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46a92cbde_2_6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546a92cbde_2_6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46a92cbde_2_7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46a92cbde_2_7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46a92cbde_2_7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546a92cbde_2_7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46a92cbde_2_8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546a92cbde_2_8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46a92cbde_2_9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546a92cbde_2_9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46a92cbde_2_8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546a92cbde_2_8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46a92cbde_2_9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546a92cbde_2_9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46a92cbde_2_10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546a92cbde_2_10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46a92cbde_2_10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546a92cbde_2_10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46a92cbde_2_113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546a92cbde_2_113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46a92cbde_2_26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g3546a92cbde_2_26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546a92cbde_2_26:notes"/>
          <p:cNvSpPr txBox="1"/>
          <p:nvPr>
            <p:ph idx="12" type="sldNum"/>
          </p:nvPr>
        </p:nvSpPr>
        <p:spPr>
          <a:xfrm>
            <a:off x="3887263" y="8708179"/>
            <a:ext cx="2989360" cy="450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46a92cbde_2_119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546a92cbde_2_119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46a92cbde_2_125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546a92cbde_2_125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46a92cbde_2_130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546a92cbde_2_130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46a92cbde_2_135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546a92cbde_2_135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46a92cbde_2_140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546a92cbde_2_140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46a92cbde_2_3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546a92cbde_2_3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46a92cbde_2_3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546a92cbde_2_3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46a92cbde_2_4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546a92cbde_2_4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46a92cbde_2_4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546a92cbde_2_4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46a92cbde_2_5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546a92cbde_2_5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46a92cbde_2_5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546a92cbde_2_5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6a92cbde_2_6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546a92cbde_2_6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755373" y="514350"/>
            <a:ext cx="7901609" cy="1211975"/>
          </a:xfrm>
          <a:prstGeom prst="rect">
            <a:avLst/>
          </a:prstGeom>
          <a:solidFill>
            <a:srgbClr val="D2691E"/>
          </a:solidFill>
          <a:ln cap="flat" cmpd="sng" w="9525">
            <a:solidFill>
              <a:srgbClr val="D26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86197" y="586741"/>
            <a:ext cx="8953500" cy="4482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SzPts val="2250"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600"/>
              <a:buChar char="o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Char char="4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cxnSp>
        <p:nvCxnSpPr>
          <p:cNvPr id="63" name="Google Shape;63;p15"/>
          <p:cNvCxnSpPr/>
          <p:nvPr/>
        </p:nvCxnSpPr>
        <p:spPr>
          <a:xfrm>
            <a:off x="579120" y="4993676"/>
            <a:ext cx="793496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00549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480" y="20884"/>
            <a:ext cx="8328751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6197" y="586741"/>
            <a:ext cx="8953500" cy="4373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4259263" y="4594622"/>
            <a:ext cx="1928812" cy="18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Sunday, April 27, 2025</a:t>
            </a:r>
            <a:endParaRPr b="1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JUIT Office Photos | Glassdoor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49072" y="32176"/>
            <a:ext cx="815248" cy="50925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3673" y="5015421"/>
            <a:ext cx="8694256" cy="1465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50" u="none" cap="none" strike="noStrike">
                <a:solidFill>
                  <a:srgbClr val="002060"/>
                </a:solidFill>
                <a:latin typeface="Palatino"/>
                <a:ea typeface="Palatino"/>
                <a:cs typeface="Palatino"/>
                <a:sym typeface="Palatino"/>
              </a:rPr>
              <a:t>       </a:t>
            </a:r>
            <a:r>
              <a:rPr b="0" i="0" lang="en" sz="900" u="none" cap="none" strike="noStrike">
                <a:solidFill>
                  <a:srgbClr val="002060"/>
                </a:solidFill>
                <a:latin typeface="Palatino"/>
                <a:ea typeface="Palatino"/>
                <a:cs typeface="Palatino"/>
                <a:sym typeface="Palatino"/>
              </a:rPr>
              <a:t>Major Project – II (18B19CI891) End-Term Evaluation | Department of CSE &amp; IT | AY 2024-25.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798560" y="4960434"/>
            <a:ext cx="259243" cy="184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50" u="none" cap="none" strike="noStrike">
              <a:solidFill>
                <a:srgbClr val="00206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798560" y="4983293"/>
            <a:ext cx="365760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5493"/>
                </a:solidFill>
                <a:latin typeface="Palatino"/>
                <a:ea typeface="Palatino"/>
                <a:cs typeface="Palatino"/>
                <a:sym typeface="Palatino"/>
              </a:rPr>
              <a:t>‹#›</a:t>
            </a:fld>
            <a:r>
              <a:rPr b="0" i="0" lang="en" sz="900" u="none" cap="none" strike="noStrike">
                <a:solidFill>
                  <a:srgbClr val="005493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rxiv.org/abs/2102.12593" TargetMode="External"/><Relationship Id="rId4" Type="http://schemas.openxmlformats.org/officeDocument/2006/relationships/hyperlink" Target="https://arxiv.org/abs/2102.12593" TargetMode="External"/><Relationship Id="rId5" Type="http://schemas.openxmlformats.org/officeDocument/2006/relationships/hyperlink" Target="https://arxiv.org/abs/2303.08774" TargetMode="External"/><Relationship Id="rId6" Type="http://schemas.openxmlformats.org/officeDocument/2006/relationships/hyperlink" Target="https://arxiv.org/abs/2303.08774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abs/1809.11096" TargetMode="External"/><Relationship Id="rId4" Type="http://schemas.openxmlformats.org/officeDocument/2006/relationships/hyperlink" Target="https://arxiv.org/abs/1809.11096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abs/1511.06434" TargetMode="External"/><Relationship Id="rId4" Type="http://schemas.openxmlformats.org/officeDocument/2006/relationships/hyperlink" Target="https://arxiv.org/abs/1511.06434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0" y="2633535"/>
            <a:ext cx="9144000" cy="569903"/>
          </a:xfrm>
          <a:prstGeom prst="rect">
            <a:avLst/>
          </a:prstGeom>
          <a:solidFill>
            <a:srgbClr val="0037A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Human Face Generation using GAN</a:t>
            </a:r>
            <a:endParaRPr b="1" sz="1400"/>
          </a:p>
        </p:txBody>
      </p:sp>
      <p:sp>
        <p:nvSpPr>
          <p:cNvPr id="69" name="Google Shape;69;p16"/>
          <p:cNvSpPr/>
          <p:nvPr/>
        </p:nvSpPr>
        <p:spPr>
          <a:xfrm>
            <a:off x="1397314" y="1581068"/>
            <a:ext cx="6349367" cy="80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Major Project - II (18B19CI891) | AY 2024-25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End-Term Evaluation | May 16-17, 2025.</a:t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517798" y="3304817"/>
            <a:ext cx="36207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No.: 85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Member (s)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Aniket Rawat</a:t>
            </a: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(211315) </a:t>
            </a:r>
            <a:endParaRPr/>
          </a:p>
          <a:p>
            <a:pPr indent="-285750" lvl="0" marL="2857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Uday Bhardwaj</a:t>
            </a: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(211108)</a:t>
            </a:r>
            <a:endParaRPr/>
          </a:p>
          <a:p>
            <a:pPr indent="-285750" lvl="0" marL="2857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Shiven Singh</a:t>
            </a: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(211271)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4861638" y="3554397"/>
            <a:ext cx="4118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Supervisor (s)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Name: Dr. Ramesh Narwal</a:t>
            </a:r>
            <a:endParaRPr/>
          </a:p>
          <a:p>
            <a:pPr indent="0" lvl="0" marL="357188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Department: Dept. of CSE &amp; IT</a:t>
            </a:r>
            <a:endParaRPr/>
          </a:p>
          <a:p>
            <a:pPr indent="-350838" lvl="0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Name: Ms. Seema Rani</a:t>
            </a:r>
            <a:endParaRPr/>
          </a:p>
          <a:p>
            <a:pPr indent="0" lvl="0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Department: </a:t>
            </a: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Dept. of CSE &amp; IT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492" y="-123940"/>
            <a:ext cx="1178805" cy="6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4901" y="120318"/>
            <a:ext cx="1015707" cy="259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IT Office Photos | Glassdoor" id="74" name="Google Shape;7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7" y="70007"/>
            <a:ext cx="815248" cy="50925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-2" y="451021"/>
            <a:ext cx="9144000" cy="1058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strike="noStrike">
                <a:solidFill>
                  <a:srgbClr val="000099"/>
                </a:solidFill>
                <a:latin typeface="Palatino"/>
                <a:ea typeface="Palatino"/>
                <a:cs typeface="Palatino"/>
                <a:sym typeface="Palatino"/>
              </a:rPr>
              <a:t>Jaypee University of Information Technology</a:t>
            </a:r>
            <a:endParaRPr/>
          </a:p>
          <a:p>
            <a:pPr indent="0" lvl="0" marL="0" marR="0" rtl="0" algn="ctr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Palatino"/>
              <a:buNone/>
            </a:pPr>
            <a:r>
              <a:rPr b="1" i="0" lang="en" sz="2600" u="none" strike="noStrike">
                <a:solidFill>
                  <a:srgbClr val="000099"/>
                </a:solidFill>
                <a:latin typeface="Palatino"/>
                <a:ea typeface="Palatino"/>
                <a:cs typeface="Palatino"/>
                <a:sym typeface="Palatino"/>
              </a:rPr>
              <a:t>Department of Computer Science and Engineering and Information Technology</a:t>
            </a:r>
            <a:endParaRPr b="1" i="0" sz="2600" u="none" strike="noStrike">
              <a:solidFill>
                <a:srgbClr val="00206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0640" y="22860"/>
            <a:ext cx="8328900" cy="520500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Implementation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40651" y="603175"/>
            <a:ext cx="4587900" cy="4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 Setup &amp; Model Imports: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Prepares the workspace by installing diffusion libraries and the StyleGAN2-ADA codebase.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Loads core libraries and ensures StyleGAN2-ADA modules are accessible in Python’s path.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850" y="1468375"/>
            <a:ext cx="4344325" cy="17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239463" y="3240625"/>
            <a:ext cx="32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Installing Dependencies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Implementation </a:t>
            </a:r>
            <a:r>
              <a:rPr b="0" lang="en" sz="2400"/>
              <a:t>(cont…)</a:t>
            </a:r>
            <a:endParaRPr b="0"/>
          </a:p>
        </p:txBody>
      </p:sp>
      <p:sp>
        <p:nvSpPr>
          <p:cNvPr id="142" name="Google Shape;142;p26"/>
          <p:cNvSpPr txBox="1"/>
          <p:nvPr/>
        </p:nvSpPr>
        <p:spPr>
          <a:xfrm>
            <a:off x="77125" y="603175"/>
            <a:ext cx="5029200" cy="4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Pipeline Construction: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Builds a lightweight StyleGAN2-ADA pipeline with float16 precision.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Constructs a ControlNet-augmented diffusion pipeline for final mugshot synthesis.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725" y="695808"/>
            <a:ext cx="3732874" cy="312939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6104250" y="3825200"/>
            <a:ext cx="20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Pipeline Setup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Implementation </a:t>
            </a:r>
            <a:r>
              <a:rPr b="0" lang="en" sz="2400"/>
              <a:t>(cont…)</a:t>
            </a:r>
            <a:endParaRPr b="0"/>
          </a:p>
        </p:txBody>
      </p:sp>
      <p:sp>
        <p:nvSpPr>
          <p:cNvPr id="150" name="Google Shape;150;p27"/>
          <p:cNvSpPr txBox="1"/>
          <p:nvPr/>
        </p:nvSpPr>
        <p:spPr>
          <a:xfrm>
            <a:off x="77125" y="603174"/>
            <a:ext cx="89568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Core Generation Logic: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Encapsulates end-to-end flow: a B&amp;W sketch stage followed by a ControlNet-based color portrait stage.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25" y="1859050"/>
            <a:ext cx="4878000" cy="28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1751625" y="4640050"/>
            <a:ext cx="49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Generation Function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Results and Evaluation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77125" y="603174"/>
            <a:ext cx="895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sketch precisely renders facial structure and key features (e.g., curly hair, almond eyes) in high-contrast line art.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realistic portrait transforms that sketch into a lifelike image with natural skin texture, lighting, and color.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200" y="2309425"/>
            <a:ext cx="1843874" cy="22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175" y="2309425"/>
            <a:ext cx="2164906" cy="22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625" y="2725825"/>
            <a:ext cx="2263650" cy="18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5263" y="2725825"/>
            <a:ext cx="2089200" cy="18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261625" y="4589575"/>
            <a:ext cx="867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Black-and-white forensic sketch alongside its colorized, photorealistic mugshot.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Results and Evaluation </a:t>
            </a:r>
            <a:r>
              <a:rPr b="0" lang="en" sz="2400"/>
              <a:t>(cont…)</a:t>
            </a:r>
            <a:endParaRPr b="0"/>
          </a:p>
        </p:txBody>
      </p:sp>
      <p:sp>
        <p:nvSpPr>
          <p:cNvPr id="169" name="Google Shape;169;p29"/>
          <p:cNvSpPr txBox="1"/>
          <p:nvPr/>
        </p:nvSpPr>
        <p:spPr>
          <a:xfrm>
            <a:off x="77121" y="603175"/>
            <a:ext cx="4451100" cy="4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Sketch Generation (~11.7 s):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Fast StyleGAN2-ADA pass producing a high-contrast line drawing, meeting real-time sketching requirements.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Realistic Generation (~26.2 s):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ControlNet-guided diffusion adds fine detail; total pipeline remains under 40 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Significance: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Both stages combined stay well below the 60 s target, validating our compute-efficiency optimizations (mixed-precision, attention slicing).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350" y="980746"/>
            <a:ext cx="4505475" cy="29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4528388" y="3933475"/>
            <a:ext cx="450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verage time</a:t>
            </a: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sketch generation vs. realistic generation on T4 GPU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Results and Evaluation </a:t>
            </a:r>
            <a:r>
              <a:rPr b="0" lang="en" sz="2400"/>
              <a:t>(cont…)</a:t>
            </a:r>
            <a:endParaRPr b="0"/>
          </a:p>
        </p:txBody>
      </p:sp>
      <p:sp>
        <p:nvSpPr>
          <p:cNvPr id="177" name="Google Shape;177;p30"/>
          <p:cNvSpPr txBox="1"/>
          <p:nvPr/>
        </p:nvSpPr>
        <p:spPr>
          <a:xfrm>
            <a:off x="77125" y="603175"/>
            <a:ext cx="89568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MSE (0.1192):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Indicates tight pixel-level agreement between sketch and final image—better than typical GAN reconstruction baselines (~0.2–0.3).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Moderate Perceptual (0.7582):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Confirms strong feature alignment in VGG-space; leaves room for further style refinement but outperforms unconditioned diffusion models (~0.9+).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 CLIP Loss: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Perfect adherence to prompt semantics, showing our prefixing and negative-prompt strategy fully aligns image features with textual description.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538" y="3477150"/>
            <a:ext cx="3751975" cy="11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784225" y="4583650"/>
            <a:ext cx="745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 Loss 0.1192, Perceptual Loss 0.7582, CLIP Loss 0.0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Learnings</a:t>
            </a:r>
            <a:endParaRPr/>
          </a:p>
        </p:txBody>
      </p:sp>
      <p:sp>
        <p:nvSpPr>
          <p:cNvPr id="185" name="Google Shape;185;p31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 prompt engineering and feature masking are crucial for accurate text-to-image alignment.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modular two-stage pipeline (sketch then diffusion) simplifies debugging and enhances control.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structural consistency ensures the final portrait closely mirrors the initial sketch.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Mixed-precision and attention-slicing optimizations yield substantial GPU 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Work</a:t>
            </a:r>
            <a:endParaRPr b="0"/>
          </a:p>
        </p:txBody>
      </p:sp>
      <p:sp>
        <p:nvSpPr>
          <p:cNvPr id="191" name="Google Shape;191;p32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 accuracy by jointly fine-tuning on sketch–photo pairs using combined perceptual and margin losses.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 the pipeline to multi-view and 3D-aware face generation for dynamic pose synthesis.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Integrate temporal consistency for video-based forensic reconstruction and animated sequences.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Incorporate adaptive style controls to allow user-driven attribute editing post-generation.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0640" y="22860"/>
            <a:ext cx="8328900" cy="520500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Contribution and Attendance</a:t>
            </a:r>
            <a:endParaRPr b="0"/>
          </a:p>
        </p:txBody>
      </p:sp>
      <p:sp>
        <p:nvSpPr>
          <p:cNvPr id="197" name="Google Shape;197;p33"/>
          <p:cNvSpPr txBox="1"/>
          <p:nvPr/>
        </p:nvSpPr>
        <p:spPr>
          <a:xfrm>
            <a:off x="77118" y="603173"/>
            <a:ext cx="8956714" cy="3879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8" name="Google Shape;198;p33"/>
          <p:cNvGraphicFramePr/>
          <p:nvPr/>
        </p:nvGraphicFramePr>
        <p:xfrm>
          <a:off x="114356" y="5433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{212C0D0F-6E96-4561-8846-D651009FE6DA}</a:tableStyleId>
              </a:tblPr>
              <a:tblGrid>
                <a:gridCol w="801275"/>
                <a:gridCol w="879050"/>
                <a:gridCol w="4265400"/>
                <a:gridCol w="1139000"/>
                <a:gridCol w="786550"/>
                <a:gridCol w="1044000"/>
              </a:tblGrid>
              <a:tr h="21025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GitHub Repository URL: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https://github.com/U784/Human-Face-Generation-Using-Gan.git</a:t>
                      </a:r>
                      <a:endParaRPr sz="1100"/>
                    </a:p>
                  </a:txBody>
                  <a:tcPr marT="34300" marB="34300" marR="91450" marL="91450" anchor="ctr">
                    <a:solidFill>
                      <a:srgbClr val="D5D59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4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Team Member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Roll No.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Done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(provide complete details)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Contribution (%)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Lines of Code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(LoC)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Lab Attendance (%)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</a:tr>
              <a:tr h="103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211315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Configured environment and installed dependencies (Diffusers, StyleGAN2-ADA).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Created sketch and realistic pipeline initializers with float16 and attention slicing.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Contributed in Project Report and PPT.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635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33%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180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90%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  <a:tr h="135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211108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Implemented 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generation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function for end-to-end sketch to portrait flow with GPU cache management.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Built user input interface for live feature collection and portrait generation.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Contributed in Project Report and PPT.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33%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180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90%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</a:tr>
              <a:tr h="135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211271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Added profiling and plotted per-stage timing and image-quality metrics.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Integrated loss computations (MSE, perceptual, CLIP) for quantitative evaluation.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Contributed in Project Report and PPT.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33%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180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90%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Supervisor </a:t>
            </a:r>
            <a:r>
              <a:rPr lang="en"/>
              <a:t>Interactions </a:t>
            </a:r>
            <a:r>
              <a:rPr b="0" lang="en"/>
              <a:t>(as mentioned in weekly log)</a:t>
            </a:r>
            <a:endParaRPr b="0"/>
          </a:p>
        </p:txBody>
      </p:sp>
      <p:sp>
        <p:nvSpPr>
          <p:cNvPr id="204" name="Google Shape;204;p34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110168" y="661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{212C0D0F-6E96-4561-8846-D651009FE6DA}</a:tableStyleId>
              </a:tblPr>
              <a:tblGrid>
                <a:gridCol w="651825"/>
                <a:gridCol w="1364250"/>
                <a:gridCol w="5596575"/>
                <a:gridCol w="1222875"/>
              </a:tblGrid>
              <a:tr h="31955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No. of Meetings with Supervisor: 10</a:t>
                      </a:r>
                      <a:endParaRPr sz="1100"/>
                    </a:p>
                  </a:txBody>
                  <a:tcPr marT="34300" marB="34300" marR="91450" marL="91450" anchor="ctr">
                    <a:solidFill>
                      <a:srgbClr val="D5D59B"/>
                    </a:solidFill>
                  </a:tcPr>
                </a:tc>
                <a:tc hMerge="1"/>
                <a:tc hMerge="1"/>
                <a:tc hMerge="1"/>
              </a:tr>
              <a:tr h="38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No.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Duration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Remarks (</a:t>
                      </a:r>
                      <a:r>
                        <a:rPr b="1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mentioned in the weekly log</a:t>
                      </a: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Incorporated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(Yes/No)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01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06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93643" y="543398"/>
            <a:ext cx="8956800" cy="4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7963" lvl="0" marL="357188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Done (after Mid-Term Evaluation)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Design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Results and Evaluation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Learnings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Contribution and Attendance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Supervisor Interactions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Supervisor </a:t>
            </a:r>
            <a:r>
              <a:rPr lang="en"/>
              <a:t>Interactions</a:t>
            </a:r>
            <a:r>
              <a:rPr lang="en" sz="2400"/>
              <a:t> </a:t>
            </a:r>
            <a:r>
              <a:rPr b="0" lang="en" sz="2400"/>
              <a:t>(cont…)</a:t>
            </a:r>
            <a:endParaRPr b="0"/>
          </a:p>
        </p:txBody>
      </p:sp>
      <p:sp>
        <p:nvSpPr>
          <p:cNvPr id="211" name="Google Shape;211;p35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12" name="Google Shape;212;p35"/>
          <p:cNvGraphicFramePr/>
          <p:nvPr/>
        </p:nvGraphicFramePr>
        <p:xfrm>
          <a:off x="110168" y="661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{212C0D0F-6E96-4561-8846-D651009FE6DA}</a:tableStyleId>
              </a:tblPr>
              <a:tblGrid>
                <a:gridCol w="651825"/>
                <a:gridCol w="1364250"/>
                <a:gridCol w="5596575"/>
                <a:gridCol w="1222875"/>
              </a:tblGrid>
              <a:tr h="38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No.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Duration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Remarks (</a:t>
                      </a:r>
                      <a:r>
                        <a:rPr b="1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mentioned in the weekly log</a:t>
                      </a: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Incorporated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(Yes/No)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01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01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09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</a:t>
            </a:r>
            <a:endParaRPr/>
          </a:p>
        </p:txBody>
      </p:sp>
      <p:sp>
        <p:nvSpPr>
          <p:cNvPr id="218" name="Google Shape;218;p36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	Y. LeCun, Y. Bengio, and G. Hinton, "Deep learning,"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521, no. 7553, pp. 436–444, May 2015, doi: 10.1038/nature14539.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	D. Silver, J. Schrittwieser, K. Simonyan,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al.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"Mastering the game of Go with deep neural networks and tree search,"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529, no. 7587, pp. 484–489, Jan. 2016.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	A. Vaswani, N. Shazeer, N. Parmar,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al.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"Attention is all you need,"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Advances in Neural Information Processing Systems (NeurIPS)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Long Beach, CA, USA, 2017, pp. 5998–6008.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	S. J. Russell and P. Norvig, "Search in complex environments,"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Intelligence: A Modern Approach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4th ed. Upper Saddle River, NJ, USA: Pearson, 2020, ch. 4, pp. 127–180.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   B. Li, Y. Zhu, Y. Wang, C.-W. Lin, B. Ghanem, and L. Shen, "AniGAN: Style-guided generative adversarial networks for unsupervised anime face generation,"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 arXiv:2102.12593v2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2021. [Online]. Available: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https://arxiv.org/abs/2102.12593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	I. Goodfellow, Y. Bengio, and A. Courville, "Optimization for training deep models,"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Cambridge, MA, USA: MIT Press, 2016, ch. 8, pp. 271–322.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	OpenAI, J. Achiam, S. Adler, et al., "GPT-4 technical report,"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 arXiv:2303.08774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Mar. 2023. [Online]. Available: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https://arxiv.org/abs/2303.08774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	DeepMind, "AlphaFold: Revolutionizing Biology with AI," July 2021. [Online]. Available: https://www.deepmind.com/research/highlighted-research/alphafold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 </a:t>
            </a:r>
            <a:r>
              <a:rPr b="0" lang="en" sz="2400"/>
              <a:t>(cont…)</a:t>
            </a: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	A. Karpathy, "The Unreasonable Effectiveness of Recurrent Neural Networks,"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Andrej Karpathy’s Blog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May 21, 2015. [Online]. Available: http://karpathy.github.io/2015/05/21/rnn-effectiveness/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	J. Deng, et al., "Arcface: Additive angular margin loss for deep face recognition,"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IEEE/CVF Conf. Comput. Vis. Pattern Recognit.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2019.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[11]	A. Duarte et al., "Wav2Pix: Speech-conditioned face generation using generative adversarial networks,"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ICASSP 2019 - 2019 IEEE International         Conference on Acoustics, Speech and Signal Processing (ICASSP)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Brighton, UK, 2019, pp. 8633–8637, doi: 10.1109/ICASSP.2019.8682970.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[12]	T. Karras, S. Laine, and T. Aila, "A style-based generator architecture for generative adversarial networks,"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IEEE/CVF Conf. Comput. Vis. Pattern Recognit.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2019.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[13]	A. Brock, "Large scale GAN training for high fidelity natural image synthesis,"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 arXiv:1809.11096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2018. [Online]. Available: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https://arxiv.org/abs/1809.11096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[14]	Y. Wang, A. Dantcheva, and F. Bremond, "From attribute-labels to faces: Face generation using a conditional generative adversarial network,"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Eur. Conf. Comput. Vis. (ECCV) Workshops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2018, pp. 0-0.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[15]	A. Pumarola, A. Agudo, A. M. Martinez, A. Sanfeliu, and F. Moreno-Noguer, "Ganimation: Anatomically-aware facial animation from a single image,"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Eur. Conf. Comput. Vis. (ECCV)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2018, pp. 818-833.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[16]	Y. Wang, A. Dantcheva, and F. Bremond, "From attribute-labels to faces: Face generation using a conditional generative adversarial network,"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Eur. Conf. Comput. Vis. (ECCV) Workshops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2018, pp. 0-0.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 </a:t>
            </a:r>
            <a:r>
              <a:rPr b="0" lang="en" sz="2400"/>
              <a:t>(cont…)</a:t>
            </a:r>
            <a:endParaRPr sz="1800"/>
          </a:p>
        </p:txBody>
      </p:sp>
      <p:sp>
        <p:nvSpPr>
          <p:cNvPr id="230" name="Google Shape;230;p38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[17]	Y. Choi, M. Choi, M. Kim, J. W. Ha, S. Kim, and J. Choo, "StarGAN: Unified generative adversarial networks for multi-domain image-to-image translation,"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 Conf. Comput. Vis. Pattern Recognit.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2018, pp. 8789-8797.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[18]	J. Y. Zhu, T. Park, P. Isola, and A. A. Efros, "Unpaired image-to-image translation using cycle-consistent adversarial networks,"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 Int. Conf. Comput. Vis.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2017, pp. 2223-2232.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[19]	T.-C. Wang, M.-Y. Liu, J.-Y. Zhu, A. Tao, J. Kautz, and B. Catanzaro, "High-resolution image synthesis and semantic manipulation with conditional GANs,"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 Conf. Comput. Vis. Pattern Recognit.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2018, pp. 8798-8807.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[20]	G. Antipov, M. Baccouche, and J.-L. Dugelay, "Face aging with conditional generative adversarial networks,"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 Int. Conf. Image Process. (ICIP)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[21]	I. Goodfellow, J. Pouget-Abadie, M. Mirza, B. Xu, D. Warde-Farley, S. Ozair, A. Courville, and Y. Bengio, "Generative adversarial nets,"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Adv. Neural Inf. Process. Syst.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2014, pp. 2672-2680.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[22]	A. Radford, L. Metz, and S. Chintala, "Unsupervised representation learning with deep convolutional generative adversarial networks,"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 arXiv:1511.06434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Nov. 2015. [Online]. Available: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https://arxiv.org/abs/1511.06434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[23]	T. Karras, T. Aila, S. Laine, and J. Lehtinen, "Progressive growing of GANs for improved quality, stability, and variation,"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Int. Conf. Learn. Represent. (ICLR)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[24]	M. Heusel, H. Ramsauer, T. Unterthiner, B. Nessler, and S. Hochreiter, "GANs trained by a two time-scale update rule converge to a local Nash equilibrium,"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Adv. Neural Inf. Process. Syst.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2017, pp. 6626–6637.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[25]	B. Deng, Y. Wang, and G. Wetzstein, "LumiGAN: Unconditional generation of relightable 3D human faces,"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 Int. Conf. on 3D Vision (3DV)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2024, pp. 302–312, doi: 10.1109/3DV62453.2024.00081.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77118" y="603173"/>
            <a:ext cx="8956714" cy="4470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ctr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ctr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</a:t>
            </a: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pic>
        <p:nvPicPr>
          <p:cNvPr descr="🙏" id="236" name="Google Shape;2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8339" y="2173496"/>
            <a:ext cx="574254" cy="57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77118" y="603173"/>
            <a:ext cx="8956800" cy="4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7" lvl="0" marL="3571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Two-stage GAN pipeline transforming text prompts into forensic sketches, then into mugshot-quality images.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3362" lvl="0" marL="3571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Utilized CLIP for text-to-latent encoding, StyleGAN2-ADA for sketch creation, and ControlNet-guided diffusion for realism.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3362" lvl="0" marL="3571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Achieved state-of-the-art photorealism for forensic and synthetic-avatar applications.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77118" y="603174"/>
            <a:ext cx="8956714" cy="4321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Unrealistic Outputs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Difficulty generating photorealistic faces that look indistinguishable from real images</a:t>
            </a:r>
            <a:b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Control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 in accurately controlling and verifying specific facial features from text prompts</a:t>
            </a:r>
            <a:b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Resource Requirements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Demanding GPU compute and memory make the pipeline inaccessible to many users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77118" y="603174"/>
            <a:ext cx="8956714" cy="4321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a CLIP‐conditioned two‐stage GAN pipeline for sketch and mugshot synthesis</a:t>
            </a:r>
            <a:b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Achieve high‐resolution photorealism with accurate structural fidelity</a:t>
            </a:r>
            <a:b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Ensure diverse, unbiased face generation across demographics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 Done </a:t>
            </a:r>
            <a:r>
              <a:rPr b="0" lang="en" sz="2400"/>
              <a:t>(after Mid-Term Evaluation)</a:t>
            </a:r>
            <a:endParaRPr b="0"/>
          </a:p>
        </p:txBody>
      </p:sp>
      <p:sp>
        <p:nvSpPr>
          <p:cNvPr id="106" name="Google Shape;106;p21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Integrated CLIP-based text encoding with StyleGAN2-ADA to produce structured forensic sketches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multi-phase edge detection and morphological processing for crisp sketch extraction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Incorporated ControlNet-guided diffusion for high-fidelity mugshot synthesis from sketches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Design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77125" y="603175"/>
            <a:ext cx="5807400" cy="4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StyleGAN2-ADA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high-contrast line-art sketches.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ControlNet-augmented Stable Diffusion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photorealistic rendering.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Mixed-precision (float16)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attention slicing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GPU efficiency.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Metrics module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integrates timing, image-quality, and CLIP/VGG losses.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13" name="Google Shape;113;p22" title="flow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575" y="543400"/>
            <a:ext cx="2771374" cy="415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6524225" y="4238775"/>
            <a:ext cx="19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6327650" y="4632025"/>
            <a:ext cx="18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Flowchart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Design </a:t>
            </a:r>
            <a:r>
              <a:rPr b="0" lang="en" sz="2400"/>
              <a:t>(cont…)</a:t>
            </a:r>
            <a:endParaRPr b="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6100"/>
            <a:ext cx="9144000" cy="2606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1808550" y="4022125"/>
            <a:ext cx="552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Flow Diagram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Design </a:t>
            </a:r>
            <a:r>
              <a:rPr b="0" lang="en" sz="2400"/>
              <a:t>(cont…)</a:t>
            </a:r>
            <a:endParaRPr b="0"/>
          </a:p>
        </p:txBody>
      </p:sp>
      <p:sp>
        <p:nvSpPr>
          <p:cNvPr id="128" name="Google Shape;128;p24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Input: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Textual facial description is submitted to both sketch and realism pipelines.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 &amp; Models: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SKETCH/REALISTIC settings and StyleGAN2-ADA / ControlNet weights configure each pipeline.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Sketch Generation: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StyleGAN2-ADA produces a B&amp;W forensic sketch.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Realistic Rendering: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ControlNet-guided diffusion transforms the sketch into a photorealistic portrait.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Metrics &amp; Output: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Both images feed into metric computation before final results are returned.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s-8">
  <a:themeElements>
    <a:clrScheme name="Custom 1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206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