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8.xml" ContentType="application/vnd.openxmlformats-officedocument.them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7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theme/theme11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commentAuthors.xml" ContentType="application/vnd.openxmlformats-officedocument.presentationml.commentAuthor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8" r:id="rId2"/>
    <p:sldMasterId id="2147483706" r:id="rId3"/>
    <p:sldMasterId id="2147483698" r:id="rId4"/>
    <p:sldMasterId id="2147483713" r:id="rId5"/>
    <p:sldMasterId id="2147483716" r:id="rId6"/>
    <p:sldMasterId id="2147483718" r:id="rId7"/>
    <p:sldMasterId id="2147483720" r:id="rId8"/>
    <p:sldMasterId id="2147483723" r:id="rId9"/>
    <p:sldMasterId id="2147483729" r:id="rId10"/>
    <p:sldMasterId id="2147483733" r:id="rId11"/>
    <p:sldMasterId id="2147483739" r:id="rId12"/>
    <p:sldMasterId id="2147483747" r:id="rId13"/>
    <p:sldMasterId id="2147483754" r:id="rId14"/>
    <p:sldMasterId id="2147483759" r:id="rId15"/>
    <p:sldMasterId id="2147483772" r:id="rId16"/>
  </p:sldMasterIdLst>
  <p:notesMasterIdLst>
    <p:notesMasterId r:id="rId44"/>
  </p:notesMasterIdLst>
  <p:handoutMasterIdLst>
    <p:handoutMasterId r:id="rId45"/>
  </p:handoutMasterIdLst>
  <p:sldIdLst>
    <p:sldId id="350" r:id="rId17"/>
    <p:sldId id="569" r:id="rId18"/>
    <p:sldId id="490" r:id="rId19"/>
    <p:sldId id="553" r:id="rId20"/>
    <p:sldId id="538" r:id="rId21"/>
    <p:sldId id="575" r:id="rId22"/>
    <p:sldId id="576" r:id="rId23"/>
    <p:sldId id="578" r:id="rId24"/>
    <p:sldId id="577" r:id="rId25"/>
    <p:sldId id="588" r:id="rId26"/>
    <p:sldId id="573" r:id="rId27"/>
    <p:sldId id="587" r:id="rId28"/>
    <p:sldId id="579" r:id="rId29"/>
    <p:sldId id="530" r:id="rId30"/>
    <p:sldId id="582" r:id="rId31"/>
    <p:sldId id="583" r:id="rId32"/>
    <p:sldId id="584" r:id="rId33"/>
    <p:sldId id="585" r:id="rId34"/>
    <p:sldId id="572" r:id="rId35"/>
    <p:sldId id="580" r:id="rId36"/>
    <p:sldId id="586" r:id="rId37"/>
    <p:sldId id="589" r:id="rId38"/>
    <p:sldId id="590" r:id="rId39"/>
    <p:sldId id="591" r:id="rId40"/>
    <p:sldId id="592" r:id="rId41"/>
    <p:sldId id="593" r:id="rId42"/>
    <p:sldId id="35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hualong" initials="guhl" lastIdx="1" clrIdx="0"/>
  <p:cmAuthor id="1" name="侯关士" initials="hgs" lastIdx="0" clrIdx="1">
    <p:extLst>
      <p:ext uri="{19B8F6BF-5375-455C-9EA6-DF929625EA0E}">
        <p15:presenceInfo xmlns:p15="http://schemas.microsoft.com/office/powerpoint/2012/main" xmlns="" userId="侯关士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50012"/>
    <a:srgbClr val="89B1E1"/>
    <a:srgbClr val="77AADF"/>
    <a:srgbClr val="89B2E0"/>
    <a:srgbClr val="8BB3E3"/>
    <a:srgbClr val="0053BD"/>
    <a:srgbClr val="E0D6BE"/>
    <a:srgbClr val="F0ECF4"/>
    <a:srgbClr val="F4F3F4"/>
    <a:srgbClr val="FBEA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8" autoAdjust="0"/>
    <p:restoredTop sz="75342" autoAdjust="0"/>
  </p:normalViewPr>
  <p:slideViewPr>
    <p:cSldViewPr>
      <p:cViewPr varScale="1">
        <p:scale>
          <a:sx n="102" d="100"/>
          <a:sy n="102" d="100"/>
        </p:scale>
        <p:origin x="-96" y="-54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-78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86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>
        <p:guide orient="horz" pos="2880"/>
        <p:guide pos="2160"/>
      </p:guideLst>
    </p:cSldViewPr>
  </p:notes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96CA5-AEDE-40E4-80F1-059F2865F4A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2B7157-F3E8-4642-8F97-1A42F4B9AF1C}">
      <dgm:prSet phldrT="[文本]"/>
      <dgm:spPr/>
      <dgm:t>
        <a:bodyPr/>
        <a:lstStyle/>
        <a:p>
          <a:r>
            <a:rPr lang="en-US" altLang="zh-CN" dirty="0" smtClean="0"/>
            <a:t>C#</a:t>
          </a:r>
          <a:endParaRPr lang="zh-CN" altLang="en-US" dirty="0"/>
        </a:p>
      </dgm:t>
    </dgm:pt>
    <dgm:pt modelId="{5901D870-9394-4595-BBCB-00C4371501B0}" type="parTrans" cxnId="{00E82546-AB6F-4BFE-9705-74FB4CC87B01}">
      <dgm:prSet/>
      <dgm:spPr/>
      <dgm:t>
        <a:bodyPr/>
        <a:lstStyle/>
        <a:p>
          <a:endParaRPr lang="zh-CN" altLang="en-US"/>
        </a:p>
      </dgm:t>
    </dgm:pt>
    <dgm:pt modelId="{1FDFFA07-EB72-4791-8881-6AF191DF9695}" type="sibTrans" cxnId="{00E82546-AB6F-4BFE-9705-74FB4CC87B01}">
      <dgm:prSet/>
      <dgm:spPr/>
      <dgm:t>
        <a:bodyPr/>
        <a:lstStyle/>
        <a:p>
          <a:endParaRPr lang="zh-CN" altLang="en-US"/>
        </a:p>
      </dgm:t>
    </dgm:pt>
    <dgm:pt modelId="{735D4FD3-9CFF-4860-BC5C-A0E8E28C8FBB}">
      <dgm:prSet phldrT="[文本]"/>
      <dgm:spPr/>
      <dgm:t>
        <a:bodyPr/>
        <a:lstStyle/>
        <a:p>
          <a:endParaRPr lang="zh-CN" altLang="en-US" dirty="0"/>
        </a:p>
      </dgm:t>
    </dgm:pt>
    <dgm:pt modelId="{E62F6231-B9B4-4AB2-8AE4-30AC86BEBFBC}" type="parTrans" cxnId="{E4BAD284-F058-4451-A7F1-1DF908F0AA1C}">
      <dgm:prSet/>
      <dgm:spPr/>
      <dgm:t>
        <a:bodyPr/>
        <a:lstStyle/>
        <a:p>
          <a:endParaRPr lang="zh-CN" altLang="en-US"/>
        </a:p>
      </dgm:t>
    </dgm:pt>
    <dgm:pt modelId="{52449E38-728F-4B08-AFE7-A6EB26D41BD5}" type="sibTrans" cxnId="{E4BAD284-F058-4451-A7F1-1DF908F0AA1C}">
      <dgm:prSet/>
      <dgm:spPr/>
      <dgm:t>
        <a:bodyPr/>
        <a:lstStyle/>
        <a:p>
          <a:endParaRPr lang="zh-CN" altLang="en-US"/>
        </a:p>
      </dgm:t>
    </dgm:pt>
    <dgm:pt modelId="{786F0470-D479-4462-A458-8E97CA37FE2B}">
      <dgm:prSet phldrT="[文本]"/>
      <dgm:spPr/>
      <dgm:t>
        <a:bodyPr/>
        <a:lstStyle/>
        <a:p>
          <a:r>
            <a:rPr lang="en-US" altLang="zh-CN" dirty="0" err="1" smtClean="0"/>
            <a:t>Scala</a:t>
          </a:r>
          <a:endParaRPr lang="zh-CN" altLang="en-US" dirty="0"/>
        </a:p>
      </dgm:t>
    </dgm:pt>
    <dgm:pt modelId="{C29FDB37-715A-4BBE-8384-A1215B09E334}" type="parTrans" cxnId="{C6613565-891D-44B4-BA6F-EF9740A37A1F}">
      <dgm:prSet/>
      <dgm:spPr/>
      <dgm:t>
        <a:bodyPr/>
        <a:lstStyle/>
        <a:p>
          <a:endParaRPr lang="zh-CN" altLang="en-US"/>
        </a:p>
      </dgm:t>
    </dgm:pt>
    <dgm:pt modelId="{081FB6CE-5A7C-46D2-9D4C-8EBB658B7E32}" type="sibTrans" cxnId="{C6613565-891D-44B4-BA6F-EF9740A37A1F}">
      <dgm:prSet/>
      <dgm:spPr/>
      <dgm:t>
        <a:bodyPr/>
        <a:lstStyle/>
        <a:p>
          <a:endParaRPr lang="zh-CN" altLang="en-US"/>
        </a:p>
      </dgm:t>
    </dgm:pt>
    <dgm:pt modelId="{711B8B8E-C794-4566-8348-6476D83A9BCC}">
      <dgm:prSet phldrT="[文本]"/>
      <dgm:spPr/>
      <dgm:t>
        <a:bodyPr/>
        <a:lstStyle/>
        <a:p>
          <a:endParaRPr lang="zh-CN" altLang="en-US" dirty="0"/>
        </a:p>
      </dgm:t>
    </dgm:pt>
    <dgm:pt modelId="{EF1F1B9F-677D-415E-B718-B4FEC0BEC3F0}" type="parTrans" cxnId="{B8D0379F-35FC-439D-8D32-9A704773CFC0}">
      <dgm:prSet/>
      <dgm:spPr/>
      <dgm:t>
        <a:bodyPr/>
        <a:lstStyle/>
        <a:p>
          <a:endParaRPr lang="zh-CN" altLang="en-US"/>
        </a:p>
      </dgm:t>
    </dgm:pt>
    <dgm:pt modelId="{6B6E2AE3-F4B3-4F83-9378-006D996907D2}" type="sibTrans" cxnId="{B8D0379F-35FC-439D-8D32-9A704773CFC0}">
      <dgm:prSet/>
      <dgm:spPr/>
      <dgm:t>
        <a:bodyPr/>
        <a:lstStyle/>
        <a:p>
          <a:endParaRPr lang="zh-CN" altLang="en-US"/>
        </a:p>
      </dgm:t>
    </dgm:pt>
    <dgm:pt modelId="{E1FEFEE1-5677-4DD7-B39D-B99110C687DB}">
      <dgm:prSet phldrT="[文本]"/>
      <dgm:spPr/>
      <dgm:t>
        <a:bodyPr/>
        <a:lstStyle/>
        <a:p>
          <a:endParaRPr lang="zh-CN" altLang="en-US" dirty="0"/>
        </a:p>
      </dgm:t>
    </dgm:pt>
    <dgm:pt modelId="{B4B1357F-0987-40F2-9726-71E68628F790}" type="parTrans" cxnId="{4BB4783A-0D2C-4958-8321-C25A70306BF4}">
      <dgm:prSet/>
      <dgm:spPr/>
      <dgm:t>
        <a:bodyPr/>
        <a:lstStyle/>
        <a:p>
          <a:endParaRPr lang="zh-CN" altLang="en-US"/>
        </a:p>
      </dgm:t>
    </dgm:pt>
    <dgm:pt modelId="{BD7BF731-1CBE-4E9D-8728-CE9F3F18F8E0}" type="sibTrans" cxnId="{4BB4783A-0D2C-4958-8321-C25A70306BF4}">
      <dgm:prSet/>
      <dgm:spPr/>
      <dgm:t>
        <a:bodyPr/>
        <a:lstStyle/>
        <a:p>
          <a:endParaRPr lang="zh-CN" altLang="en-US"/>
        </a:p>
      </dgm:t>
    </dgm:pt>
    <dgm:pt modelId="{E90E0F46-D564-46AD-B54A-257F8DA0A3EB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     Orleans</a:t>
          </a:r>
          <a:endParaRPr lang="zh-CN" altLang="en-US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62EDA06-71E4-4A59-8185-3243060EFA6D}" type="parTrans" cxnId="{A18C845E-51E8-4EA1-BDE1-1043DAF06F0B}">
      <dgm:prSet/>
      <dgm:spPr/>
      <dgm:t>
        <a:bodyPr/>
        <a:lstStyle/>
        <a:p>
          <a:endParaRPr lang="zh-CN" altLang="en-US"/>
        </a:p>
      </dgm:t>
    </dgm:pt>
    <dgm:pt modelId="{11FEB153-E23B-4D00-88A5-7AD95DD3B832}" type="sibTrans" cxnId="{A18C845E-51E8-4EA1-BDE1-1043DAF06F0B}">
      <dgm:prSet/>
      <dgm:spPr/>
      <dgm:t>
        <a:bodyPr/>
        <a:lstStyle/>
        <a:p>
          <a:endParaRPr lang="zh-CN" altLang="en-US"/>
        </a:p>
      </dgm:t>
    </dgm:pt>
    <dgm:pt modelId="{8EF96FC3-0A75-4A72-AC83-084D42FE96BF}">
      <dgm:prSet phldrT="[文本]"/>
      <dgm:spPr>
        <a:solidFill>
          <a:schemeClr val="bg1">
            <a:lumMod val="95000"/>
            <a:alpha val="86000"/>
          </a:schemeClr>
        </a:solidFill>
      </dgm:spPr>
      <dgm:t>
        <a:bodyPr/>
        <a:lstStyle/>
        <a:p>
          <a:r>
            <a:rPr lang="en-US" altLang="zh-CN" baseline="0" dirty="0" smtClean="0">
              <a:solidFill>
                <a:schemeClr val="tx1">
                  <a:lumMod val="50000"/>
                  <a:lumOff val="50000"/>
                </a:schemeClr>
              </a:solidFill>
            </a:rPr>
            <a:t>Kafka</a:t>
          </a:r>
          <a:endParaRPr lang="zh-CN" altLang="en-US" baseline="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163BBD6A-DC0A-4EA0-ACC4-E751F8C69AD1}" type="parTrans" cxnId="{7B90FFF3-EC73-4920-A7FA-7DE032EEE742}">
      <dgm:prSet/>
      <dgm:spPr/>
      <dgm:t>
        <a:bodyPr/>
        <a:lstStyle/>
        <a:p>
          <a:endParaRPr lang="zh-CN" altLang="en-US"/>
        </a:p>
      </dgm:t>
    </dgm:pt>
    <dgm:pt modelId="{DA3A42EA-A8FB-4474-9A27-17A3DCF8FBA6}" type="sibTrans" cxnId="{7B90FFF3-EC73-4920-A7FA-7DE032EEE742}">
      <dgm:prSet/>
      <dgm:spPr/>
      <dgm:t>
        <a:bodyPr/>
        <a:lstStyle/>
        <a:p>
          <a:endParaRPr lang="zh-CN" altLang="en-US"/>
        </a:p>
      </dgm:t>
    </dgm:pt>
    <dgm:pt modelId="{D4E1E305-78D6-41B2-9E2A-7F958A6B587A}" type="pres">
      <dgm:prSet presAssocID="{14296CA5-AEDE-40E4-80F1-059F2865F4A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6A57A2B-1759-4DF1-A921-6D112DEF68DC}" type="pres">
      <dgm:prSet presAssocID="{6F2B7157-F3E8-4642-8F97-1A42F4B9AF1C}" presName="root" presStyleCnt="0"/>
      <dgm:spPr/>
    </dgm:pt>
    <dgm:pt modelId="{D139E97D-C59E-4E6F-9CC3-5D6687C197CD}" type="pres">
      <dgm:prSet presAssocID="{6F2B7157-F3E8-4642-8F97-1A42F4B9AF1C}" presName="rootComposite" presStyleCnt="0"/>
      <dgm:spPr/>
    </dgm:pt>
    <dgm:pt modelId="{6D14E1A9-9009-40AE-8F2E-A1738CA6F075}" type="pres">
      <dgm:prSet presAssocID="{6F2B7157-F3E8-4642-8F97-1A42F4B9AF1C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268335C6-A02D-48C0-9641-E6CD7B3BD61F}" type="pres">
      <dgm:prSet presAssocID="{6F2B7157-F3E8-4642-8F97-1A42F4B9AF1C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E676B243-1942-4D59-B576-F3EABE2E37D3}" type="pres">
      <dgm:prSet presAssocID="{6F2B7157-F3E8-4642-8F97-1A42F4B9AF1C}" presName="childShape" presStyleCnt="0"/>
      <dgm:spPr/>
    </dgm:pt>
    <dgm:pt modelId="{5EDFCA6D-EBE9-488E-A47A-CB3BD6F951C8}" type="pres">
      <dgm:prSet presAssocID="{E62F6231-B9B4-4AB2-8AE4-30AC86BEBFBC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DD556F5D-CF50-439A-B147-EE6A78F7FC6D}" type="pres">
      <dgm:prSet presAssocID="{735D4FD3-9CFF-4860-BC5C-A0E8E28C8FBB}" presName="childText" presStyleLbl="bgAcc1" presStyleIdx="0" presStyleCnt="5" custScaleX="1210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84D42-31AA-4515-9F5F-3E547C183965}" type="pres">
      <dgm:prSet presAssocID="{962EDA06-71E4-4A59-8185-3243060EFA6D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8D0C0AB2-CE2F-495B-A2BE-421F1C4B826B}" type="pres">
      <dgm:prSet presAssocID="{E90E0F46-D564-46AD-B54A-257F8DA0A3EB}" presName="childText" presStyleLbl="bgAcc1" presStyleIdx="1" presStyleCnt="5" custScaleX="1210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D81F9F-64D3-4EFD-8C63-F9F64FA89E53}" type="pres">
      <dgm:prSet presAssocID="{786F0470-D479-4462-A458-8E97CA37FE2B}" presName="root" presStyleCnt="0"/>
      <dgm:spPr/>
    </dgm:pt>
    <dgm:pt modelId="{43D87836-A62B-4EF4-B671-2547DD03963B}" type="pres">
      <dgm:prSet presAssocID="{786F0470-D479-4462-A458-8E97CA37FE2B}" presName="rootComposite" presStyleCnt="0"/>
      <dgm:spPr/>
    </dgm:pt>
    <dgm:pt modelId="{B919A112-8F68-4990-84DC-99D6E4AC3F73}" type="pres">
      <dgm:prSet presAssocID="{786F0470-D479-4462-A458-8E97CA37FE2B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08D0DEEB-E1DD-4116-A4E4-62BFA18F7BAF}" type="pres">
      <dgm:prSet presAssocID="{786F0470-D479-4462-A458-8E97CA37FE2B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D4DC5BE5-7F03-4175-A73D-BE3458B84B48}" type="pres">
      <dgm:prSet presAssocID="{786F0470-D479-4462-A458-8E97CA37FE2B}" presName="childShape" presStyleCnt="0"/>
      <dgm:spPr/>
    </dgm:pt>
    <dgm:pt modelId="{F470766F-F378-43B8-87D3-D7A77BBBDE5E}" type="pres">
      <dgm:prSet presAssocID="{EF1F1B9F-677D-415E-B718-B4FEC0BEC3F0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E2E26C43-DDD1-4ADA-92D6-71D10BFE77EF}" type="pres">
      <dgm:prSet presAssocID="{711B8B8E-C794-4566-8348-6476D83A9BCC}" presName="childText" presStyleLbl="bgAcc1" presStyleIdx="2" presStyleCnt="5" custScaleX="1335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61789-0EFF-43AF-AB86-0DD7575DD7F5}" type="pres">
      <dgm:prSet presAssocID="{B4B1357F-0987-40F2-9726-71E68628F790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EDE3B2A1-13DE-41BB-9B01-3BCBB817F021}" type="pres">
      <dgm:prSet presAssocID="{E1FEFEE1-5677-4DD7-B39D-B99110C687DB}" presName="childText" presStyleLbl="bgAcc1" presStyleIdx="3" presStyleCnt="5" custScaleX="1335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D5B41-3D18-413B-B091-FF0B5B434796}" type="pres">
      <dgm:prSet presAssocID="{163BBD6A-DC0A-4EA0-ACC4-E751F8C69AD1}" presName="Name13" presStyleLbl="parChTrans1D2" presStyleIdx="4" presStyleCnt="5"/>
      <dgm:spPr/>
      <dgm:t>
        <a:bodyPr/>
        <a:lstStyle/>
        <a:p>
          <a:endParaRPr lang="zh-CN" altLang="en-US"/>
        </a:p>
      </dgm:t>
    </dgm:pt>
    <dgm:pt modelId="{C4BD1271-94A1-403F-9674-18ABEA919A01}" type="pres">
      <dgm:prSet presAssocID="{8EF96FC3-0A75-4A72-AC83-084D42FE96BF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BAD284-F058-4451-A7F1-1DF908F0AA1C}" srcId="{6F2B7157-F3E8-4642-8F97-1A42F4B9AF1C}" destId="{735D4FD3-9CFF-4860-BC5C-A0E8E28C8FBB}" srcOrd="0" destOrd="0" parTransId="{E62F6231-B9B4-4AB2-8AE4-30AC86BEBFBC}" sibTransId="{52449E38-728F-4B08-AFE7-A6EB26D41BD5}"/>
    <dgm:cxn modelId="{AE9970EC-8BFE-41B1-8207-A028914F0198}" type="presOf" srcId="{735D4FD3-9CFF-4860-BC5C-A0E8E28C8FBB}" destId="{DD556F5D-CF50-439A-B147-EE6A78F7FC6D}" srcOrd="0" destOrd="0" presId="urn:microsoft.com/office/officeart/2005/8/layout/hierarchy3"/>
    <dgm:cxn modelId="{A8D195E2-1C76-45FB-841B-A7F1EF5EFBEC}" type="presOf" srcId="{163BBD6A-DC0A-4EA0-ACC4-E751F8C69AD1}" destId="{42AD5B41-3D18-413B-B091-FF0B5B434796}" srcOrd="0" destOrd="0" presId="urn:microsoft.com/office/officeart/2005/8/layout/hierarchy3"/>
    <dgm:cxn modelId="{1D04EAF8-A93F-4108-ADEE-C0CE5B5A090C}" type="presOf" srcId="{E90E0F46-D564-46AD-B54A-257F8DA0A3EB}" destId="{8D0C0AB2-CE2F-495B-A2BE-421F1C4B826B}" srcOrd="0" destOrd="0" presId="urn:microsoft.com/office/officeart/2005/8/layout/hierarchy3"/>
    <dgm:cxn modelId="{C6613565-891D-44B4-BA6F-EF9740A37A1F}" srcId="{14296CA5-AEDE-40E4-80F1-059F2865F4AD}" destId="{786F0470-D479-4462-A458-8E97CA37FE2B}" srcOrd="1" destOrd="0" parTransId="{C29FDB37-715A-4BBE-8384-A1215B09E334}" sibTransId="{081FB6CE-5A7C-46D2-9D4C-8EBB658B7E32}"/>
    <dgm:cxn modelId="{E7BB1A46-58D3-4A27-B6B1-DDBD52ECCD79}" type="presOf" srcId="{6F2B7157-F3E8-4642-8F97-1A42F4B9AF1C}" destId="{268335C6-A02D-48C0-9641-E6CD7B3BD61F}" srcOrd="1" destOrd="0" presId="urn:microsoft.com/office/officeart/2005/8/layout/hierarchy3"/>
    <dgm:cxn modelId="{C1F8EF9D-190F-4976-9CD1-7470483C50BE}" type="presOf" srcId="{8EF96FC3-0A75-4A72-AC83-084D42FE96BF}" destId="{C4BD1271-94A1-403F-9674-18ABEA919A01}" srcOrd="0" destOrd="0" presId="urn:microsoft.com/office/officeart/2005/8/layout/hierarchy3"/>
    <dgm:cxn modelId="{7B90FFF3-EC73-4920-A7FA-7DE032EEE742}" srcId="{786F0470-D479-4462-A458-8E97CA37FE2B}" destId="{8EF96FC3-0A75-4A72-AC83-084D42FE96BF}" srcOrd="2" destOrd="0" parTransId="{163BBD6A-DC0A-4EA0-ACC4-E751F8C69AD1}" sibTransId="{DA3A42EA-A8FB-4474-9A27-17A3DCF8FBA6}"/>
    <dgm:cxn modelId="{B8D0379F-35FC-439D-8D32-9A704773CFC0}" srcId="{786F0470-D479-4462-A458-8E97CA37FE2B}" destId="{711B8B8E-C794-4566-8348-6476D83A9BCC}" srcOrd="0" destOrd="0" parTransId="{EF1F1B9F-677D-415E-B718-B4FEC0BEC3F0}" sibTransId="{6B6E2AE3-F4B3-4F83-9378-006D996907D2}"/>
    <dgm:cxn modelId="{FC068649-16E6-483C-95C3-00A086963A30}" type="presOf" srcId="{E62F6231-B9B4-4AB2-8AE4-30AC86BEBFBC}" destId="{5EDFCA6D-EBE9-488E-A47A-CB3BD6F951C8}" srcOrd="0" destOrd="0" presId="urn:microsoft.com/office/officeart/2005/8/layout/hierarchy3"/>
    <dgm:cxn modelId="{D1B75D76-A4A7-4359-91FF-42F0A5C11EE3}" type="presOf" srcId="{14296CA5-AEDE-40E4-80F1-059F2865F4AD}" destId="{D4E1E305-78D6-41B2-9E2A-7F958A6B587A}" srcOrd="0" destOrd="0" presId="urn:microsoft.com/office/officeart/2005/8/layout/hierarchy3"/>
    <dgm:cxn modelId="{48D1D04D-85DA-4D79-B11F-E8DD09C2D95B}" type="presOf" srcId="{711B8B8E-C794-4566-8348-6476D83A9BCC}" destId="{E2E26C43-DDD1-4ADA-92D6-71D10BFE77EF}" srcOrd="0" destOrd="0" presId="urn:microsoft.com/office/officeart/2005/8/layout/hierarchy3"/>
    <dgm:cxn modelId="{A710CE06-1F25-41CB-A35E-F5434A477362}" type="presOf" srcId="{E1FEFEE1-5677-4DD7-B39D-B99110C687DB}" destId="{EDE3B2A1-13DE-41BB-9B01-3BCBB817F021}" srcOrd="0" destOrd="0" presId="urn:microsoft.com/office/officeart/2005/8/layout/hierarchy3"/>
    <dgm:cxn modelId="{00E82546-AB6F-4BFE-9705-74FB4CC87B01}" srcId="{14296CA5-AEDE-40E4-80F1-059F2865F4AD}" destId="{6F2B7157-F3E8-4642-8F97-1A42F4B9AF1C}" srcOrd="0" destOrd="0" parTransId="{5901D870-9394-4595-BBCB-00C4371501B0}" sibTransId="{1FDFFA07-EB72-4791-8881-6AF191DF9695}"/>
    <dgm:cxn modelId="{F98F8B21-E4F0-4E31-9D9A-A01A4957B2EE}" type="presOf" srcId="{6F2B7157-F3E8-4642-8F97-1A42F4B9AF1C}" destId="{6D14E1A9-9009-40AE-8F2E-A1738CA6F075}" srcOrd="0" destOrd="0" presId="urn:microsoft.com/office/officeart/2005/8/layout/hierarchy3"/>
    <dgm:cxn modelId="{75913326-3905-4F2E-9F8D-579487EF0D4B}" type="presOf" srcId="{786F0470-D479-4462-A458-8E97CA37FE2B}" destId="{08D0DEEB-E1DD-4116-A4E4-62BFA18F7BAF}" srcOrd="1" destOrd="0" presId="urn:microsoft.com/office/officeart/2005/8/layout/hierarchy3"/>
    <dgm:cxn modelId="{C7AFB29D-B06F-4639-8780-B025BEC34A1E}" type="presOf" srcId="{EF1F1B9F-677D-415E-B718-B4FEC0BEC3F0}" destId="{F470766F-F378-43B8-87D3-D7A77BBBDE5E}" srcOrd="0" destOrd="0" presId="urn:microsoft.com/office/officeart/2005/8/layout/hierarchy3"/>
    <dgm:cxn modelId="{A18C845E-51E8-4EA1-BDE1-1043DAF06F0B}" srcId="{6F2B7157-F3E8-4642-8F97-1A42F4B9AF1C}" destId="{E90E0F46-D564-46AD-B54A-257F8DA0A3EB}" srcOrd="1" destOrd="0" parTransId="{962EDA06-71E4-4A59-8185-3243060EFA6D}" sibTransId="{11FEB153-E23B-4D00-88A5-7AD95DD3B832}"/>
    <dgm:cxn modelId="{0120E872-3FEA-4534-8032-4EAB48FDC188}" type="presOf" srcId="{786F0470-D479-4462-A458-8E97CA37FE2B}" destId="{B919A112-8F68-4990-84DC-99D6E4AC3F73}" srcOrd="0" destOrd="0" presId="urn:microsoft.com/office/officeart/2005/8/layout/hierarchy3"/>
    <dgm:cxn modelId="{A06DA9D9-048C-4AE4-8609-D077CF64B45A}" type="presOf" srcId="{B4B1357F-0987-40F2-9726-71E68628F790}" destId="{36E61789-0EFF-43AF-AB86-0DD7575DD7F5}" srcOrd="0" destOrd="0" presId="urn:microsoft.com/office/officeart/2005/8/layout/hierarchy3"/>
    <dgm:cxn modelId="{D92BC9AE-0ABF-4CC8-9305-3062B16F6522}" type="presOf" srcId="{962EDA06-71E4-4A59-8185-3243060EFA6D}" destId="{A7E84D42-31AA-4515-9F5F-3E547C183965}" srcOrd="0" destOrd="0" presId="urn:microsoft.com/office/officeart/2005/8/layout/hierarchy3"/>
    <dgm:cxn modelId="{4BB4783A-0D2C-4958-8321-C25A70306BF4}" srcId="{786F0470-D479-4462-A458-8E97CA37FE2B}" destId="{E1FEFEE1-5677-4DD7-B39D-B99110C687DB}" srcOrd="1" destOrd="0" parTransId="{B4B1357F-0987-40F2-9726-71E68628F790}" sibTransId="{BD7BF731-1CBE-4E9D-8728-CE9F3F18F8E0}"/>
    <dgm:cxn modelId="{FD69E77A-17C2-45AF-BF7E-9DAD9C2C6F9A}" type="presParOf" srcId="{D4E1E305-78D6-41B2-9E2A-7F958A6B587A}" destId="{06A57A2B-1759-4DF1-A921-6D112DEF68DC}" srcOrd="0" destOrd="0" presId="urn:microsoft.com/office/officeart/2005/8/layout/hierarchy3"/>
    <dgm:cxn modelId="{74A02DC5-E22D-4A2A-8C8E-F04F3A225F1D}" type="presParOf" srcId="{06A57A2B-1759-4DF1-A921-6D112DEF68DC}" destId="{D139E97D-C59E-4E6F-9CC3-5D6687C197CD}" srcOrd="0" destOrd="0" presId="urn:microsoft.com/office/officeart/2005/8/layout/hierarchy3"/>
    <dgm:cxn modelId="{F52544B7-35FF-4AD1-A0A4-84340EEF61A2}" type="presParOf" srcId="{D139E97D-C59E-4E6F-9CC3-5D6687C197CD}" destId="{6D14E1A9-9009-40AE-8F2E-A1738CA6F075}" srcOrd="0" destOrd="0" presId="urn:microsoft.com/office/officeart/2005/8/layout/hierarchy3"/>
    <dgm:cxn modelId="{B132ED07-CF4E-42A4-8171-1A3DAB191BB0}" type="presParOf" srcId="{D139E97D-C59E-4E6F-9CC3-5D6687C197CD}" destId="{268335C6-A02D-48C0-9641-E6CD7B3BD61F}" srcOrd="1" destOrd="0" presId="urn:microsoft.com/office/officeart/2005/8/layout/hierarchy3"/>
    <dgm:cxn modelId="{2348D308-F662-43AE-9F3D-76CDE6A3F4E5}" type="presParOf" srcId="{06A57A2B-1759-4DF1-A921-6D112DEF68DC}" destId="{E676B243-1942-4D59-B576-F3EABE2E37D3}" srcOrd="1" destOrd="0" presId="urn:microsoft.com/office/officeart/2005/8/layout/hierarchy3"/>
    <dgm:cxn modelId="{4E7E971C-0115-4231-9FB4-C2273EB772C3}" type="presParOf" srcId="{E676B243-1942-4D59-B576-F3EABE2E37D3}" destId="{5EDFCA6D-EBE9-488E-A47A-CB3BD6F951C8}" srcOrd="0" destOrd="0" presId="urn:microsoft.com/office/officeart/2005/8/layout/hierarchy3"/>
    <dgm:cxn modelId="{A52B4952-2E69-4491-85C9-72F1AA5CB3E4}" type="presParOf" srcId="{E676B243-1942-4D59-B576-F3EABE2E37D3}" destId="{DD556F5D-CF50-439A-B147-EE6A78F7FC6D}" srcOrd="1" destOrd="0" presId="urn:microsoft.com/office/officeart/2005/8/layout/hierarchy3"/>
    <dgm:cxn modelId="{632A1349-17D5-4358-95C1-62E222030B51}" type="presParOf" srcId="{E676B243-1942-4D59-B576-F3EABE2E37D3}" destId="{A7E84D42-31AA-4515-9F5F-3E547C183965}" srcOrd="2" destOrd="0" presId="urn:microsoft.com/office/officeart/2005/8/layout/hierarchy3"/>
    <dgm:cxn modelId="{E05FF83A-C759-4773-93F6-E5205EFB42D2}" type="presParOf" srcId="{E676B243-1942-4D59-B576-F3EABE2E37D3}" destId="{8D0C0AB2-CE2F-495B-A2BE-421F1C4B826B}" srcOrd="3" destOrd="0" presId="urn:microsoft.com/office/officeart/2005/8/layout/hierarchy3"/>
    <dgm:cxn modelId="{D6224E4F-1E8C-46CA-8B3D-BE532E164580}" type="presParOf" srcId="{D4E1E305-78D6-41B2-9E2A-7F958A6B587A}" destId="{11D81F9F-64D3-4EFD-8C63-F9F64FA89E53}" srcOrd="1" destOrd="0" presId="urn:microsoft.com/office/officeart/2005/8/layout/hierarchy3"/>
    <dgm:cxn modelId="{00FD2A0D-7417-40CB-B9C7-C3D5CA113B83}" type="presParOf" srcId="{11D81F9F-64D3-4EFD-8C63-F9F64FA89E53}" destId="{43D87836-A62B-4EF4-B671-2547DD03963B}" srcOrd="0" destOrd="0" presId="urn:microsoft.com/office/officeart/2005/8/layout/hierarchy3"/>
    <dgm:cxn modelId="{710EB57B-4DB3-4112-AA9C-84ADA3D52824}" type="presParOf" srcId="{43D87836-A62B-4EF4-B671-2547DD03963B}" destId="{B919A112-8F68-4990-84DC-99D6E4AC3F73}" srcOrd="0" destOrd="0" presId="urn:microsoft.com/office/officeart/2005/8/layout/hierarchy3"/>
    <dgm:cxn modelId="{A231C86D-6276-4BF7-89F6-3CB314EC51B2}" type="presParOf" srcId="{43D87836-A62B-4EF4-B671-2547DD03963B}" destId="{08D0DEEB-E1DD-4116-A4E4-62BFA18F7BAF}" srcOrd="1" destOrd="0" presId="urn:microsoft.com/office/officeart/2005/8/layout/hierarchy3"/>
    <dgm:cxn modelId="{A06A30A5-7BE3-43D4-88E9-7B7AE938B020}" type="presParOf" srcId="{11D81F9F-64D3-4EFD-8C63-F9F64FA89E53}" destId="{D4DC5BE5-7F03-4175-A73D-BE3458B84B48}" srcOrd="1" destOrd="0" presId="urn:microsoft.com/office/officeart/2005/8/layout/hierarchy3"/>
    <dgm:cxn modelId="{5B3FD8BB-2F5C-4276-AC02-3551EBA7471E}" type="presParOf" srcId="{D4DC5BE5-7F03-4175-A73D-BE3458B84B48}" destId="{F470766F-F378-43B8-87D3-D7A77BBBDE5E}" srcOrd="0" destOrd="0" presId="urn:microsoft.com/office/officeart/2005/8/layout/hierarchy3"/>
    <dgm:cxn modelId="{8208B3E8-CBB2-429E-B7B5-0F7BC4CF14CC}" type="presParOf" srcId="{D4DC5BE5-7F03-4175-A73D-BE3458B84B48}" destId="{E2E26C43-DDD1-4ADA-92D6-71D10BFE77EF}" srcOrd="1" destOrd="0" presId="urn:microsoft.com/office/officeart/2005/8/layout/hierarchy3"/>
    <dgm:cxn modelId="{2F89CC0E-3471-4911-B127-50C39150D3B8}" type="presParOf" srcId="{D4DC5BE5-7F03-4175-A73D-BE3458B84B48}" destId="{36E61789-0EFF-43AF-AB86-0DD7575DD7F5}" srcOrd="2" destOrd="0" presId="urn:microsoft.com/office/officeart/2005/8/layout/hierarchy3"/>
    <dgm:cxn modelId="{D9424B7A-CC34-489E-B0F1-E3708DC16407}" type="presParOf" srcId="{D4DC5BE5-7F03-4175-A73D-BE3458B84B48}" destId="{EDE3B2A1-13DE-41BB-9B01-3BCBB817F021}" srcOrd="3" destOrd="0" presId="urn:microsoft.com/office/officeart/2005/8/layout/hierarchy3"/>
    <dgm:cxn modelId="{038E6F6A-0D41-44A6-9A4F-2CD1C3DE54F2}" type="presParOf" srcId="{D4DC5BE5-7F03-4175-A73D-BE3458B84B48}" destId="{42AD5B41-3D18-413B-B091-FF0B5B434796}" srcOrd="4" destOrd="0" presId="urn:microsoft.com/office/officeart/2005/8/layout/hierarchy3"/>
    <dgm:cxn modelId="{B6DF818C-E652-4CC9-9665-D45C57D83019}" type="presParOf" srcId="{D4DC5BE5-7F03-4175-A73D-BE3458B84B48}" destId="{C4BD1271-94A1-403F-9674-18ABEA919A0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14E1A9-9009-40AE-8F2E-A1738CA6F075}">
      <dsp:nvSpPr>
        <dsp:cNvPr id="0" name=""/>
        <dsp:cNvSpPr/>
      </dsp:nvSpPr>
      <dsp:spPr>
        <a:xfrm>
          <a:off x="1142966" y="3953"/>
          <a:ext cx="2178340" cy="10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200" kern="1200" dirty="0" smtClean="0"/>
            <a:t>C#</a:t>
          </a:r>
          <a:endParaRPr lang="zh-CN" altLang="en-US" sz="6200" kern="1200" dirty="0"/>
        </a:p>
      </dsp:txBody>
      <dsp:txXfrm>
        <a:off x="1142966" y="3953"/>
        <a:ext cx="2178340" cy="1089170"/>
      </dsp:txXfrm>
    </dsp:sp>
    <dsp:sp modelId="{5EDFCA6D-EBE9-488E-A47A-CB3BD6F951C8}">
      <dsp:nvSpPr>
        <dsp:cNvPr id="0" name=""/>
        <dsp:cNvSpPr/>
      </dsp:nvSpPr>
      <dsp:spPr>
        <a:xfrm>
          <a:off x="1360800" y="1093123"/>
          <a:ext cx="217834" cy="816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877"/>
              </a:lnTo>
              <a:lnTo>
                <a:pt x="217834" y="81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56F5D-CF50-439A-B147-EE6A78F7FC6D}">
      <dsp:nvSpPr>
        <dsp:cNvPr id="0" name=""/>
        <dsp:cNvSpPr/>
      </dsp:nvSpPr>
      <dsp:spPr>
        <a:xfrm>
          <a:off x="1578634" y="1365415"/>
          <a:ext cx="2110271" cy="1089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 dirty="0"/>
        </a:p>
      </dsp:txBody>
      <dsp:txXfrm>
        <a:off x="1578634" y="1365415"/>
        <a:ext cx="2110271" cy="1089170"/>
      </dsp:txXfrm>
    </dsp:sp>
    <dsp:sp modelId="{A7E84D42-31AA-4515-9F5F-3E547C183965}">
      <dsp:nvSpPr>
        <dsp:cNvPr id="0" name=""/>
        <dsp:cNvSpPr/>
      </dsp:nvSpPr>
      <dsp:spPr>
        <a:xfrm>
          <a:off x="1360800" y="1093123"/>
          <a:ext cx="217834" cy="2178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340"/>
              </a:lnTo>
              <a:lnTo>
                <a:pt x="217834" y="2178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0AB2-CE2F-495B-A2BE-421F1C4B826B}">
      <dsp:nvSpPr>
        <dsp:cNvPr id="0" name=""/>
        <dsp:cNvSpPr/>
      </dsp:nvSpPr>
      <dsp:spPr>
        <a:xfrm>
          <a:off x="1578634" y="2726878"/>
          <a:ext cx="2110271" cy="1089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    Orleans</a:t>
          </a:r>
          <a:endParaRPr lang="zh-CN" altLang="en-US" sz="3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78634" y="2726878"/>
        <a:ext cx="2110271" cy="1089170"/>
      </dsp:txXfrm>
    </dsp:sp>
    <dsp:sp modelId="{B919A112-8F68-4990-84DC-99D6E4AC3F73}">
      <dsp:nvSpPr>
        <dsp:cNvPr id="0" name=""/>
        <dsp:cNvSpPr/>
      </dsp:nvSpPr>
      <dsp:spPr>
        <a:xfrm>
          <a:off x="3865891" y="3953"/>
          <a:ext cx="2178340" cy="10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200" kern="1200" dirty="0" err="1" smtClean="0"/>
            <a:t>Scala</a:t>
          </a:r>
          <a:endParaRPr lang="zh-CN" altLang="en-US" sz="6200" kern="1200" dirty="0"/>
        </a:p>
      </dsp:txBody>
      <dsp:txXfrm>
        <a:off x="3865891" y="3953"/>
        <a:ext cx="2178340" cy="1089170"/>
      </dsp:txXfrm>
    </dsp:sp>
    <dsp:sp modelId="{F470766F-F378-43B8-87D3-D7A77BBBDE5E}">
      <dsp:nvSpPr>
        <dsp:cNvPr id="0" name=""/>
        <dsp:cNvSpPr/>
      </dsp:nvSpPr>
      <dsp:spPr>
        <a:xfrm>
          <a:off x="4083725" y="1093123"/>
          <a:ext cx="217834" cy="816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877"/>
              </a:lnTo>
              <a:lnTo>
                <a:pt x="217834" y="81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26C43-DDD1-4ADA-92D6-71D10BFE77EF}">
      <dsp:nvSpPr>
        <dsp:cNvPr id="0" name=""/>
        <dsp:cNvSpPr/>
      </dsp:nvSpPr>
      <dsp:spPr>
        <a:xfrm>
          <a:off x="4301559" y="1365415"/>
          <a:ext cx="2327669" cy="1089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 dirty="0"/>
        </a:p>
      </dsp:txBody>
      <dsp:txXfrm>
        <a:off x="4301559" y="1365415"/>
        <a:ext cx="2327669" cy="1089170"/>
      </dsp:txXfrm>
    </dsp:sp>
    <dsp:sp modelId="{36E61789-0EFF-43AF-AB86-0DD7575DD7F5}">
      <dsp:nvSpPr>
        <dsp:cNvPr id="0" name=""/>
        <dsp:cNvSpPr/>
      </dsp:nvSpPr>
      <dsp:spPr>
        <a:xfrm>
          <a:off x="4083725" y="1093123"/>
          <a:ext cx="217834" cy="2178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340"/>
              </a:lnTo>
              <a:lnTo>
                <a:pt x="217834" y="2178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3B2A1-13DE-41BB-9B01-3BCBB817F021}">
      <dsp:nvSpPr>
        <dsp:cNvPr id="0" name=""/>
        <dsp:cNvSpPr/>
      </dsp:nvSpPr>
      <dsp:spPr>
        <a:xfrm>
          <a:off x="4301559" y="2726878"/>
          <a:ext cx="2327669" cy="1089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 dirty="0"/>
        </a:p>
      </dsp:txBody>
      <dsp:txXfrm>
        <a:off x="4301559" y="2726878"/>
        <a:ext cx="2327669" cy="1089170"/>
      </dsp:txXfrm>
    </dsp:sp>
    <dsp:sp modelId="{42AD5B41-3D18-413B-B091-FF0B5B434796}">
      <dsp:nvSpPr>
        <dsp:cNvPr id="0" name=""/>
        <dsp:cNvSpPr/>
      </dsp:nvSpPr>
      <dsp:spPr>
        <a:xfrm>
          <a:off x="4083725" y="1093123"/>
          <a:ext cx="217834" cy="3539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9802"/>
              </a:lnTo>
              <a:lnTo>
                <a:pt x="217834" y="35398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D1271-94A1-403F-9674-18ABEA919A01}">
      <dsp:nvSpPr>
        <dsp:cNvPr id="0" name=""/>
        <dsp:cNvSpPr/>
      </dsp:nvSpPr>
      <dsp:spPr>
        <a:xfrm>
          <a:off x="4301559" y="4088340"/>
          <a:ext cx="1742672" cy="1089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86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baseline="0" dirty="0" smtClean="0">
              <a:solidFill>
                <a:schemeClr val="tx1">
                  <a:lumMod val="50000"/>
                  <a:lumOff val="50000"/>
                </a:schemeClr>
              </a:solidFill>
            </a:rPr>
            <a:t>Kafka</a:t>
          </a:r>
          <a:endParaRPr lang="zh-CN" altLang="en-US" sz="3400" kern="1200" baseline="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301559" y="4088340"/>
        <a:ext cx="1742672" cy="1089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BE417A-74B7-4DD6-8635-2A6BDBE3BE61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84B8670-73E0-40B9-BA20-21C3C7A7D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095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7BB0E-506F-4EF9-AD42-BE2452C4FE4C}" type="datetimeFigureOut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348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064ABAA-B256-4913-9CAE-8505AFC46C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4800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r>
              <a:rPr lang="en-US" altLang="zh-CN" dirty="0" smtClean="0"/>
              <a:t>(Programming paradigm)</a:t>
            </a:r>
            <a:r>
              <a:rPr lang="zh-CN" altLang="en-US" dirty="0" smtClean="0"/>
              <a:t>有几十种，这里列出的仅仅是主流的几种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188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188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这是今天答辩的提纲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101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10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656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这是今天答辩的提纲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101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975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974314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9912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7121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628549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314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9969414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840257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104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1143000"/>
            <a:ext cx="7239000" cy="3200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5314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5414313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84042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8704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4935664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9033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2337183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446869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0637944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294097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0005" y="2160002"/>
            <a:ext cx="8424000" cy="800219"/>
          </a:xfrm>
        </p:spPr>
        <p:txBody>
          <a:bodyPr lIns="0" tIns="0" rIns="0" bIns="0" rtlCol="0" anchor="t">
            <a:spAutoFit/>
          </a:bodyPr>
          <a:lstStyle>
            <a:lvl1pPr algn="l" defTabSz="911764" rtl="0" eaLnBrk="1" latinLnBrk="0" hangingPunct="1">
              <a:spcBef>
                <a:spcPct val="0"/>
              </a:spcBef>
              <a:buNone/>
              <a:defRPr lang="en-GB" sz="52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360363" y="6570663"/>
            <a:ext cx="360362" cy="122237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20725" y="6570663"/>
            <a:ext cx="5399088" cy="1222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0468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917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6814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790751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053916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0005" y="2160002"/>
            <a:ext cx="8424000" cy="800219"/>
          </a:xfrm>
        </p:spPr>
        <p:txBody>
          <a:bodyPr lIns="0" tIns="0" rIns="0" bIns="0" rtlCol="0" anchor="t">
            <a:spAutoFit/>
          </a:bodyPr>
          <a:lstStyle>
            <a:lvl1pPr algn="l" defTabSz="911764" rtl="0" eaLnBrk="1" latinLnBrk="0" hangingPunct="1">
              <a:spcBef>
                <a:spcPct val="0"/>
              </a:spcBef>
              <a:buNone/>
              <a:defRPr lang="en-GB" sz="52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360363" y="6570663"/>
            <a:ext cx="360362" cy="122237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20725" y="6570663"/>
            <a:ext cx="5399088" cy="1222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05839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42995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301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6972511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849596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104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6437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83274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905147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89236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4055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66849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07043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4308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41917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102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00613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10150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46593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52339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54276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3422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3888" y="6254751"/>
            <a:ext cx="2057400" cy="365125"/>
          </a:xfrm>
        </p:spPr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4188" y="6254751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88" y="6254751"/>
            <a:ext cx="2057400" cy="365125"/>
          </a:xfrm>
        </p:spPr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208698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86778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0215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24675" cy="4984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03"/>
            <a:ext cx="9144000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520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40861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46761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914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88202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06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5075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8115300" y="88900"/>
            <a:ext cx="866775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1677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3723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3801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241301"/>
            <a:ext cx="7886700" cy="8509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8719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909637"/>
            <a:ext cx="1971675" cy="526732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909637"/>
            <a:ext cx="5800725" cy="52673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05551"/>
            <a:ext cx="2057400" cy="365125"/>
          </a:xfrm>
        </p:spPr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05551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05551"/>
            <a:ext cx="2057400" cy="365125"/>
          </a:xfrm>
        </p:spPr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6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11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7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20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13.xm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1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4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16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9.xml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2012云长城PPT模板1.13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97063" y="3214688"/>
            <a:ext cx="53467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39863" y="2452688"/>
            <a:ext cx="63325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图片 2" descr="用友中文标识.png"/>
          <p:cNvPicPr>
            <a:picLocks noChangeAspect="1"/>
          </p:cNvPicPr>
          <p:nvPr userDrawn="1"/>
        </p:nvPicPr>
        <p:blipFill>
          <a:blip r:embed="rId4" cstate="print"/>
          <a:srcRect l="20094" t="21057" r="23207" b="24387"/>
          <a:stretch>
            <a:fillRect/>
          </a:stretch>
        </p:blipFill>
        <p:spPr bwMode="auto">
          <a:xfrm>
            <a:off x="242888" y="149225"/>
            <a:ext cx="116681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/>
              <a:t>2012 Yonyou Software Co.,Ltd.</a:t>
            </a:r>
            <a:endParaRPr kumimoji="1" lang="zh-CN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\\192.168.1.155\desktop\图片3副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43000"/>
            <a:ext cx="9144000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E:\yinfeifei\2012年工作项目\UFIDA用友 2012\2012软件园PPT模板 新\11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522663"/>
            <a:ext cx="31718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688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:\Documents and Settings\Administrator\桌面\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-7938"/>
            <a:ext cx="13223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322388" y="0"/>
            <a:ext cx="0" cy="6865938"/>
          </a:xfrm>
          <a:prstGeom prst="line">
            <a:avLst/>
          </a:prstGeom>
          <a:ln w="254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1001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9256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410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633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Blip>
          <a:blip r:embed="rId9"/>
        </a:buBlip>
        <a:defRPr kumimoji="1" sz="24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Blip>
          <a:blip r:embed="rId10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Arial" charset="0"/>
        <a:buBlip>
          <a:blip r:embed="rId11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E:\yinfeifei\2012年工作项目\UFIDA用友 2012\2012软件园PPT模板 新\未标题-5.png"/>
          <p:cNvPicPr>
            <a:picLocks noChangeAspect="1" noChangeArrowheads="1"/>
          </p:cNvPicPr>
          <p:nvPr/>
        </p:nvPicPr>
        <p:blipFill>
          <a:blip r:embed="rId9" cstate="print"/>
          <a:srcRect t="18951"/>
          <a:stretch>
            <a:fillRect/>
          </a:stretch>
        </p:blipFill>
        <p:spPr bwMode="auto">
          <a:xfrm>
            <a:off x="0" y="0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5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文本占位符 2"/>
          <p:cNvSpPr>
            <a:spLocks noGrp="1" noChangeArrowheads="1"/>
          </p:cNvSpPr>
          <p:nvPr/>
        </p:nvSpPr>
        <p:spPr bwMode="auto">
          <a:xfrm>
            <a:off x="1752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      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1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2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</a:p>
        </p:txBody>
      </p:sp>
      <p:sp>
        <p:nvSpPr>
          <p:cNvPr id="51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xmlns="" val="71805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1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2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Blip>
          <a:blip r:embed="rId13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E:\yinfeifei\2012年工作项目\UFIDA用友 2012\2012软件园PPT模板 新\未标题-5.png"/>
          <p:cNvPicPr>
            <a:picLocks noChangeAspect="1" noChangeArrowheads="1"/>
          </p:cNvPicPr>
          <p:nvPr/>
        </p:nvPicPr>
        <p:blipFill>
          <a:blip r:embed="rId8" cstate="print"/>
          <a:srcRect t="18951"/>
          <a:stretch>
            <a:fillRect/>
          </a:stretch>
        </p:blipFill>
        <p:spPr bwMode="auto">
          <a:xfrm>
            <a:off x="0" y="0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5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文本占位符 2"/>
          <p:cNvSpPr>
            <a:spLocks noGrp="1" noChangeArrowheads="1"/>
          </p:cNvSpPr>
          <p:nvPr/>
        </p:nvSpPr>
        <p:spPr bwMode="auto">
          <a:xfrm>
            <a:off x="1752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      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1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2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</a:p>
        </p:txBody>
      </p:sp>
      <p:sp>
        <p:nvSpPr>
          <p:cNvPr id="51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xmlns="" val="1286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0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1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Blip>
          <a:blip r:embed="rId12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\\192.168.1.155\desktop\图片2副本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38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C00000"/>
          </a:solidFill>
          <a:latin typeface="+mn-lt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B0FC-639C-4E93-A210-0DDDB6707A7F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41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2017/4/25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914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796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2云长城PPT模板1.123.png"/>
          <p:cNvPicPr>
            <a:picLocks noChangeAspect="1"/>
          </p:cNvPicPr>
          <p:nvPr userDrawn="1"/>
        </p:nvPicPr>
        <p:blipFill>
          <a:blip r:embed="rId4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图片 5" descr="用友中文标识.png"/>
          <p:cNvPicPr>
            <a:picLocks noChangeAspect="1"/>
          </p:cNvPicPr>
          <p:nvPr userDrawn="1"/>
        </p:nvPicPr>
        <p:blipFill>
          <a:blip r:embed="rId5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/>
              <a:t>2012 Yonyou Software Co.,Ltd.</a:t>
            </a:r>
            <a:endParaRPr kumimoji="1" lang="zh-CN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075" name="矩形 4"/>
          <p:cNvSpPr>
            <a:spLocks noChangeArrowheads="1"/>
          </p:cNvSpPr>
          <p:nvPr userDrawn="1"/>
        </p:nvSpPr>
        <p:spPr bwMode="auto"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905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3077" name="图片 2" descr="用友云中文标识.png"/>
          <p:cNvPicPr>
            <a:picLocks noChangeAspect="1"/>
          </p:cNvPicPr>
          <p:nvPr userDrawn="1"/>
        </p:nvPicPr>
        <p:blipFill>
          <a:blip r:embed="rId4" cstate="print"/>
          <a:srcRect l="31004" t="18736" r="34114" b="38774"/>
          <a:stretch>
            <a:fillRect/>
          </a:stretch>
        </p:blipFill>
        <p:spPr bwMode="auto">
          <a:xfrm>
            <a:off x="8029575" y="177800"/>
            <a:ext cx="917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图片 1" descr="2012云长城PPT模板1.123.png"/>
          <p:cNvPicPr>
            <a:picLocks noChangeAspect="1"/>
          </p:cNvPicPr>
          <p:nvPr userDrawn="1"/>
        </p:nvPicPr>
        <p:blipFill>
          <a:blip r:embed="rId5" cstate="print"/>
          <a:srcRect t="81572" b="5779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8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7"/>
        </a:buBlip>
        <a:defRPr kumimoji="1" sz="16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/>
          <p:cNvSpPr txBox="1">
            <a:spLocks noChangeArrowheads="1"/>
          </p:cNvSpPr>
          <p:nvPr userDrawn="1"/>
        </p:nvSpPr>
        <p:spPr bwMode="auto">
          <a:xfrm>
            <a:off x="3778250" y="4495800"/>
            <a:ext cx="1954213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www.yonyou.com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5" descr="C:\Documents and Settings\Administrator\桌面\未标题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5697538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2云长城PPT模板1.123.png"/>
          <p:cNvPicPr>
            <a:picLocks noChangeAspect="1"/>
          </p:cNvPicPr>
          <p:nvPr userDrawn="1"/>
        </p:nvPicPr>
        <p:blipFill>
          <a:blip r:embed="rId4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图片 5" descr="用友中文标识.png"/>
          <p:cNvPicPr>
            <a:picLocks noChangeAspect="1"/>
          </p:cNvPicPr>
          <p:nvPr userDrawn="1"/>
        </p:nvPicPr>
        <p:blipFill>
          <a:blip r:embed="rId5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000000"/>
                </a:solidFill>
              </a:rPr>
              <a:t>2012 Yonyou Software Co.,Ltd.</a:t>
            </a:r>
            <a:endParaRPr kumimoji="1"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\\192.168.1.155\desktop\图片2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Picture 7" descr="E:\yinfeifei\2012年工作项目\UFIDA用友 2012\2012软件园PPT模板 新\未标题-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C00000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CC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\\192.168.1.155\desktop\图片3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144000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E:\yinfeifei\2012年工作项目\UFIDA用友 2012\2012软件园PPT模板 新\1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522663"/>
            <a:ext cx="31718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2云长城PPT模板1.123.png"/>
          <p:cNvPicPr>
            <a:picLocks noChangeAspect="1"/>
          </p:cNvPicPr>
          <p:nvPr userDrawn="1"/>
        </p:nvPicPr>
        <p:blipFill>
          <a:blip r:embed="rId4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图片 5" descr="用友中文标识.png"/>
          <p:cNvPicPr>
            <a:picLocks noChangeAspect="1"/>
          </p:cNvPicPr>
          <p:nvPr userDrawn="1"/>
        </p:nvPicPr>
        <p:blipFill>
          <a:blip r:embed="rId5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000000"/>
                </a:solidFill>
              </a:rPr>
              <a:t>2012 Yonyou Software Co.,Ltd.</a:t>
            </a:r>
            <a:endParaRPr kumimoji="1"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:\Documents and Settings\Administrator\桌面\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-7938"/>
            <a:ext cx="13223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322388" y="0"/>
            <a:ext cx="0" cy="6865938"/>
          </a:xfrm>
          <a:prstGeom prst="line">
            <a:avLst/>
          </a:prstGeom>
          <a:ln w="254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1001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9256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410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" descr="2012云长城PPT模板1.123.png"/>
          <p:cNvPicPr>
            <a:picLocks noChangeAspect="1"/>
          </p:cNvPicPr>
          <p:nvPr userDrawn="1"/>
        </p:nvPicPr>
        <p:blipFill>
          <a:blip r:embed="rId9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5" descr="用友中文标识.png"/>
          <p:cNvPicPr>
            <a:picLocks noChangeAspect="1"/>
          </p:cNvPicPr>
          <p:nvPr userDrawn="1"/>
        </p:nvPicPr>
        <p:blipFill>
          <a:blip r:embed="rId10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/>
              <a:t>2012 Yonyou Software Co.,Ltd.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xmlns="" val="37409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Blip>
          <a:blip r:embed="rId11"/>
        </a:buBlip>
        <a:defRPr kumimoji="1" sz="24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Blip>
          <a:blip r:embed="rId12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Arial" charset="0"/>
        <a:buBlip>
          <a:blip r:embed="rId13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381110" y="3581396"/>
            <a:ext cx="8457978" cy="1447762"/>
          </a:xfrm>
        </p:spPr>
        <p:txBody>
          <a:bodyPr tIns="72000"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函数式语言与并行计算 </a:t>
            </a:r>
            <a:r>
              <a:rPr lang="en-US" altLang="zh-CN" sz="3600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 SIMD</a:t>
            </a:r>
            <a:r>
              <a:rPr lang="en-US" altLang="zh-CN" sz="36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36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2017 U8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平台“自学互学”系列讲座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6934138" y="5486346"/>
            <a:ext cx="1616148" cy="33598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2017-04-27,yl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543706" cy="5857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1-5 MIMD – Multiple Instruction Multiple Data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SIMD Vector.Min(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68" y="1676446"/>
            <a:ext cx="5143500" cy="3705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1-7 AVX 512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78" y="1066862"/>
            <a:ext cx="60388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506" y="4272677"/>
            <a:ext cx="820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操作系统在切换线程时，需要把</a:t>
            </a:r>
            <a:r>
              <a:rPr lang="en-US" altLang="zh-CN" sz="2000" b="1" dirty="0" smtClean="0">
                <a:latin typeface="+mn-ea"/>
                <a:ea typeface="+mn-ea"/>
              </a:rPr>
              <a:t>CPU</a:t>
            </a:r>
            <a:r>
              <a:rPr lang="zh-CN" altLang="en-US" sz="2000" b="1" dirty="0" smtClean="0">
                <a:latin typeface="+mn-ea"/>
                <a:ea typeface="+mn-ea"/>
              </a:rPr>
              <a:t>寄存器保存到内存，然后在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AVX512</a:t>
            </a:r>
            <a:r>
              <a:rPr lang="zh-CN" altLang="en-US" sz="2000" b="1" dirty="0" smtClean="0">
                <a:latin typeface="+mn-ea"/>
                <a:ea typeface="+mn-ea"/>
              </a:rPr>
              <a:t>的寄存器现场比过去大，</a:t>
            </a:r>
            <a:r>
              <a:rPr lang="en-US" altLang="zh-CN" sz="2000" b="1" dirty="0" smtClean="0">
                <a:latin typeface="+mn-ea"/>
                <a:ea typeface="+mn-ea"/>
              </a:rPr>
              <a:t>Win7</a:t>
            </a:r>
            <a:r>
              <a:rPr lang="zh-CN" altLang="en-US" sz="2000" b="1" dirty="0" smtClean="0">
                <a:latin typeface="+mn-ea"/>
                <a:ea typeface="+mn-ea"/>
              </a:rPr>
              <a:t>要改最核心的内核代码才能支持</a:t>
            </a:r>
            <a:r>
              <a:rPr lang="en-US" altLang="zh-CN" sz="2000" b="1" dirty="0" smtClean="0">
                <a:latin typeface="+mn-ea"/>
                <a:ea typeface="+mn-ea"/>
              </a:rPr>
              <a:t>AVX512</a:t>
            </a:r>
            <a:r>
              <a:rPr lang="zh-CN" altLang="en-US" sz="2000" b="1" dirty="0" smtClean="0">
                <a:latin typeface="+mn-ea"/>
                <a:ea typeface="+mn-ea"/>
              </a:rPr>
              <a:t>，但微软放弃了升级</a:t>
            </a:r>
            <a:r>
              <a:rPr lang="en-US" altLang="zh-CN" sz="2000" b="1" dirty="0" smtClean="0">
                <a:latin typeface="+mn-ea"/>
                <a:ea typeface="+mn-ea"/>
              </a:rPr>
              <a:t>Win7/8.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需要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Win10</a:t>
            </a:r>
            <a:r>
              <a:rPr lang="zh-CN" altLang="en-US" sz="2000" b="1" dirty="0" smtClean="0">
                <a:latin typeface="+mn-ea"/>
                <a:ea typeface="+mn-ea"/>
              </a:rPr>
              <a:t>才能支持</a:t>
            </a:r>
            <a:r>
              <a:rPr lang="en-US" altLang="zh-CN" sz="2000" b="1" dirty="0" smtClean="0">
                <a:latin typeface="+mn-ea"/>
                <a:ea typeface="+mn-ea"/>
              </a:rPr>
              <a:t>AVX512</a:t>
            </a: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1-6 SIMD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与当今处理器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2882681"/>
              </p:ext>
            </p:extLst>
          </p:nvPr>
        </p:nvGraphicFramePr>
        <p:xfrm>
          <a:off x="609704" y="1219258"/>
          <a:ext cx="6477000" cy="334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Size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bits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bits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bits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bits</a:t>
                      </a:r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 bits</a:t>
                      </a:r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AVX-512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 bits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506" y="5029159"/>
            <a:ext cx="820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ARM v6 v8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Advanced SIMD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Power / </a:t>
            </a:r>
            <a:r>
              <a:rPr lang="en-US" altLang="zh-CN" sz="2000" b="1" dirty="0" err="1" smtClean="0">
                <a:latin typeface="+mn-ea"/>
                <a:ea typeface="+mn-ea"/>
              </a:rPr>
              <a:t>UltraSPARK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3752" y="1981494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01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565" y="3314160"/>
            <a:ext cx="71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03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397" y="2008905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2397" y="2672673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 with C++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2397" y="3336441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 with C#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752" y="2667018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02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2-1 SIMD  C++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编译环境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110" y="2209832"/>
            <a:ext cx="820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Windows 8.1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函</a:t>
            </a:r>
            <a:r>
              <a:rPr lang="en-US" altLang="zh-CN" sz="2000" b="1" dirty="0" smtClean="0">
                <a:latin typeface="+mn-ea"/>
                <a:ea typeface="+mn-ea"/>
              </a:rPr>
              <a:t>Visual Studio 2013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Visual Studio 2013 features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auto-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  <a:ea typeface="+mn-ea"/>
              </a:rPr>
              <a:t>vectorization</a:t>
            </a:r>
            <a:r>
              <a:rPr lang="en-US" altLang="zh-CN" sz="2000" dirty="0" smtClean="0">
                <a:latin typeface="+mn-ea"/>
                <a:ea typeface="+mn-ea"/>
              </a:rPr>
              <a:t> which I have turned off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37775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2-2 C++ SISD(Scalar)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98" y="1143060"/>
            <a:ext cx="7043132" cy="495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2-2 C++ SISD(Scalar),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disassambly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100" y="990664"/>
            <a:ext cx="6476936" cy="514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2-3 SIMD Simple Program Source, Part 1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3086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038600" y="1365250"/>
            <a:ext cx="4572000" cy="2738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dirty="0"/>
              <a:t>Definition of vec4_t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The </a:t>
            </a:r>
            <a:r>
              <a:rPr lang="en-US" altLang="zh-CN" sz="1400" dirty="0" err="1"/>
              <a:t>xmmintrin.h</a:t>
            </a:r>
            <a:r>
              <a:rPr lang="en-US" altLang="zh-CN" sz="1400" dirty="0"/>
              <a:t> header gives the programmer access to intrinsic types and intrinsic operations 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There is an alignment requirement to store all four 32 bit floating point values in a 128 bit (or 16 byte) aligned intrinsic type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A four dimensional vector is com</a:t>
            </a:r>
            <a:r>
              <a:rPr lang="en-US" altLang="zh-CN" sz="1400" dirty="0">
                <a:solidFill>
                  <a:schemeClr val="bg1"/>
                </a:solidFill>
              </a:rPr>
              <a:t>posed of x, y, z, and w components</a:t>
            </a:r>
          </a:p>
        </p:txBody>
      </p:sp>
      <p:cxnSp>
        <p:nvCxnSpPr>
          <p:cNvPr id="9" name="Straight Arrow Connector 5"/>
          <p:cNvCxnSpPr/>
          <p:nvPr/>
        </p:nvCxnSpPr>
        <p:spPr>
          <a:xfrm flipH="1" flipV="1">
            <a:off x="2590800" y="1828800"/>
            <a:ext cx="14478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/>
          <p:nvPr/>
        </p:nvCxnSpPr>
        <p:spPr>
          <a:xfrm flipH="1">
            <a:off x="2590800" y="2895600"/>
            <a:ext cx="1447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6"/>
          <p:cNvCxnSpPr/>
          <p:nvPr/>
        </p:nvCxnSpPr>
        <p:spPr>
          <a:xfrm flipH="1">
            <a:off x="2590800" y="3733800"/>
            <a:ext cx="14478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2-4 SIMD Simple Program Source, Part 2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2819400"/>
            <a:ext cx="8001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Both functions compute addition of two four dimensional vectors</a:t>
            </a:r>
          </a:p>
          <a:p>
            <a:endParaRPr lang="en-US" altLang="zh-CN" dirty="0"/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zh-CN" sz="1400" dirty="0"/>
              <a:t>The first function uses normal SISD instructions to do so, similar to our first SISD example</a:t>
            </a:r>
          </a:p>
          <a:p>
            <a:pPr marL="800100" lvl="1" indent="-342900">
              <a:buFont typeface="Calibri" pitchFamily="34" charset="0"/>
              <a:buAutoNum type="arabicPeriod"/>
            </a:pPr>
            <a:endParaRPr lang="en-US" altLang="zh-CN" sz="1400" dirty="0"/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zh-CN" sz="1400" dirty="0"/>
              <a:t>The second function uses _</a:t>
            </a:r>
            <a:r>
              <a:rPr lang="en-US" altLang="zh-CN" sz="1400" dirty="0" err="1"/>
              <a:t>mm_add_ps</a:t>
            </a:r>
            <a:r>
              <a:rPr lang="en-US" altLang="zh-CN" sz="1400" dirty="0"/>
              <a:t>, which is an intrinsic function that consumes two m128 types, does parallelized component addition using SIMD, and returns the resulting m128 type</a:t>
            </a:r>
          </a:p>
          <a:p>
            <a:pPr marL="800100" lvl="1" indent="-342900">
              <a:buFont typeface="Calibri" pitchFamily="34" charset="0"/>
              <a:buAutoNum type="arabicPeriod"/>
            </a:pPr>
            <a:endParaRPr lang="en-US" altLang="zh-CN" sz="1400" dirty="0"/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zh-CN" sz="1400" dirty="0"/>
              <a:t>As shown in the first function, we typically pass objects by const reference to function parameters for read operations. But with SIMD, the cost of indirection through references is ill-advised. It is </a:t>
            </a:r>
            <a:r>
              <a:rPr lang="en-US" altLang="zh-CN" sz="1400" dirty="0">
                <a:solidFill>
                  <a:schemeClr val="bg1"/>
                </a:solidFill>
              </a:rPr>
              <a:t>cheaper to copy the values.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0294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467508" cy="5857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2-5 SIMD Simple Program Disassembly, Part 2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09750"/>
            <a:ext cx="44291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5943600" y="1655763"/>
            <a:ext cx="2667000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/>
              <a:t>Disassembly of function add (SIMD)</a:t>
            </a:r>
          </a:p>
          <a:p>
            <a:endParaRPr lang="en-US" altLang="en-US" sz="1400" dirty="0"/>
          </a:p>
          <a:p>
            <a:endParaRPr lang="en-US" altLang="en-US" sz="1400" dirty="0"/>
          </a:p>
          <a:p>
            <a:r>
              <a:rPr lang="en-US" altLang="en-US" sz="1400" dirty="0"/>
              <a:t>Immediate storage into SIMD registers</a:t>
            </a:r>
          </a:p>
          <a:p>
            <a:endParaRPr lang="en-US" altLang="en-US" sz="1400" dirty="0"/>
          </a:p>
          <a:p>
            <a:r>
              <a:rPr lang="en-US" altLang="en-US" sz="1400" dirty="0"/>
              <a:t>A single, parallelized add operation using </a:t>
            </a:r>
            <a:r>
              <a:rPr lang="en-US" altLang="en-US" sz="1400" dirty="0" err="1"/>
              <a:t>addps</a:t>
            </a:r>
            <a:endParaRPr lang="en-US" altLang="en-US" sz="1400" dirty="0"/>
          </a:p>
        </p:txBody>
      </p:sp>
      <p:cxnSp>
        <p:nvCxnSpPr>
          <p:cNvPr id="9" name="Straight Arrow Connector 18"/>
          <p:cNvCxnSpPr/>
          <p:nvPr/>
        </p:nvCxnSpPr>
        <p:spPr>
          <a:xfrm flipH="1" flipV="1">
            <a:off x="3657600" y="1981200"/>
            <a:ext cx="22098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0"/>
          <p:cNvCxnSpPr/>
          <p:nvPr/>
        </p:nvCxnSpPr>
        <p:spPr>
          <a:xfrm flipH="1" flipV="1">
            <a:off x="3886200" y="2438400"/>
            <a:ext cx="198120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/>
          <p:cNvCxnSpPr/>
          <p:nvPr/>
        </p:nvCxnSpPr>
        <p:spPr>
          <a:xfrm>
            <a:off x="1227138" y="2362200"/>
            <a:ext cx="3730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0-1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函数式语言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685902" y="1066862"/>
          <a:ext cx="7772196" cy="5181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362" name="Picture 2" descr="“c# 7 Rx”的图片搜索结果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60" y="2438426"/>
            <a:ext cx="1904950" cy="1071011"/>
          </a:xfrm>
          <a:prstGeom prst="rect">
            <a:avLst/>
          </a:prstGeom>
          <a:noFill/>
        </p:spPr>
      </p:pic>
      <p:pic>
        <p:nvPicPr>
          <p:cNvPr id="15364" name="Picture 4" descr="https://msdnshared.blob.core.windows.net/media/2016/11/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64" y="3962386"/>
            <a:ext cx="685782" cy="685782"/>
          </a:xfrm>
          <a:prstGeom prst="rect">
            <a:avLst/>
          </a:prstGeom>
          <a:noFill/>
        </p:spPr>
      </p:pic>
      <p:pic>
        <p:nvPicPr>
          <p:cNvPr id="15366" name="Picture 6" descr="“Spark”的图片搜索结果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57782" y="2438426"/>
            <a:ext cx="1752554" cy="932210"/>
          </a:xfrm>
          <a:prstGeom prst="rect">
            <a:avLst/>
          </a:prstGeom>
          <a:noFill/>
        </p:spPr>
      </p:pic>
      <p:pic>
        <p:nvPicPr>
          <p:cNvPr id="15368" name="Picture 8" descr="“Akka”的图片搜索结果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29188" y="3962386"/>
            <a:ext cx="2133544" cy="87475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3752" y="1981494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01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565" y="3314160"/>
            <a:ext cx="71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03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397" y="2008905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2397" y="2672673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 with C++</a:t>
            </a:r>
            <a:endParaRPr lang="zh-CN" altLang="en-US" sz="24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2397" y="3336441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 with C#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752" y="2667018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02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3-1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SIMD in JIT(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即使没有使用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Vector)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 descr="D:\USER\Yangli\PIC\DOTNET程序中已经加入了SSE指令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5621270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3-2 SIMD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C#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需要的运行环境有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使用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Vector)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100" y="990664"/>
            <a:ext cx="7858167" cy="365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704" y="4876762"/>
            <a:ext cx="820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latin typeface="+mn-ea"/>
                <a:ea typeface="+mn-ea"/>
              </a:rPr>
              <a:t>.net</a:t>
            </a:r>
            <a:r>
              <a:rPr lang="en-US" altLang="zh-CN" sz="2000" b="1" dirty="0" smtClean="0">
                <a:latin typeface="+mn-ea"/>
                <a:ea typeface="+mn-ea"/>
              </a:rPr>
              <a:t> core 1.0 / </a:t>
            </a:r>
            <a:r>
              <a:rPr lang="en-US" altLang="zh-CN" sz="2000" b="1" dirty="0" err="1" smtClean="0">
                <a:latin typeface="+mn-ea"/>
                <a:ea typeface="+mn-ea"/>
              </a:rPr>
              <a:t>.net</a:t>
            </a:r>
            <a:r>
              <a:rPr lang="en-US" altLang="zh-CN" sz="2000" b="1" dirty="0" smtClean="0">
                <a:latin typeface="+mn-ea"/>
                <a:ea typeface="+mn-ea"/>
              </a:rPr>
              <a:t> framework 4.6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latin typeface="+mn-ea"/>
                <a:ea typeface="+mn-ea"/>
              </a:rPr>
              <a:t>.net</a:t>
            </a:r>
            <a:r>
              <a:rPr lang="en-US" altLang="zh-CN" sz="2000" b="1" dirty="0" smtClean="0">
                <a:latin typeface="+mn-ea"/>
                <a:ea typeface="+mn-ea"/>
              </a:rPr>
              <a:t> 4.5.2 </a:t>
            </a:r>
            <a:r>
              <a:rPr lang="zh-CN" altLang="en-US" sz="2000" b="1" dirty="0" smtClean="0">
                <a:latin typeface="+mn-ea"/>
                <a:ea typeface="+mn-ea"/>
              </a:rPr>
              <a:t>内置 </a:t>
            </a:r>
            <a:r>
              <a:rPr lang="en-US" altLang="zh-CN" sz="2000" b="1" dirty="0" err="1" smtClean="0">
                <a:solidFill>
                  <a:srgbClr val="E50012"/>
                </a:solidFill>
                <a:latin typeface="+mn-ea"/>
              </a:rPr>
              <a:t>RyuJIT</a:t>
            </a:r>
            <a:r>
              <a:rPr lang="en-US" altLang="zh-CN" sz="2000" b="1" dirty="0" smtClean="0">
                <a:solidFill>
                  <a:srgbClr val="E50012"/>
                </a:solidFill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但此隐藏功能需要修改注册表打开。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X64</a:t>
            </a:r>
            <a:r>
              <a:rPr lang="zh-CN" altLang="en-US" sz="2000" b="1" dirty="0" smtClean="0">
                <a:latin typeface="+mn-ea"/>
                <a:ea typeface="+mn-ea"/>
              </a:rPr>
              <a:t>时真正开启硬件加速，</a:t>
            </a:r>
            <a:r>
              <a:rPr lang="en-US" altLang="zh-CN" sz="2000" b="1" dirty="0" smtClean="0">
                <a:latin typeface="+mn-ea"/>
                <a:ea typeface="+mn-ea"/>
              </a:rPr>
              <a:t>X86</a:t>
            </a:r>
            <a:r>
              <a:rPr lang="zh-CN" altLang="en-US" sz="2000" b="1" dirty="0" smtClean="0">
                <a:latin typeface="+mn-ea"/>
                <a:ea typeface="+mn-ea"/>
              </a:rPr>
              <a:t>保证逻辑正确但性能比不加速还低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3-3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RyuJIT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性能暴增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902" y="1371654"/>
            <a:ext cx="7485924" cy="358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3-4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计算向量的内积（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Scalar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标量版）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912" y="2057436"/>
            <a:ext cx="8199980" cy="297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3-5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计算向量的内积（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Vector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向量版）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110" y="1828842"/>
            <a:ext cx="8336191" cy="457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08" y="1066862"/>
            <a:ext cx="7397556" cy="38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3-7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性能比较 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2882681"/>
              </p:ext>
            </p:extLst>
          </p:nvPr>
        </p:nvGraphicFramePr>
        <p:xfrm>
          <a:off x="1066892" y="2209832"/>
          <a:ext cx="6477000" cy="125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41846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向量化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计算时间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8.43</a:t>
                      </a:r>
                      <a:r>
                        <a:rPr lang="zh-CN" altLang="en-US" dirty="0" smtClean="0"/>
                        <a:t>秒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Vector&lt;float&gt;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2.62</a:t>
                      </a:r>
                      <a:r>
                        <a:rPr lang="zh-CN" altLang="en-US" dirty="0" smtClean="0"/>
                        <a:t>秒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9000" y="4038584"/>
            <a:ext cx="820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计算</a:t>
            </a:r>
            <a:r>
              <a:rPr lang="en-US" altLang="zh-CN" sz="2000" b="1" dirty="0" smtClean="0">
                <a:latin typeface="+mn-ea"/>
                <a:ea typeface="+mn-ea"/>
              </a:rPr>
              <a:t>10,0000</a:t>
            </a:r>
            <a:r>
              <a:rPr lang="zh-CN" altLang="en-US" sz="2000" b="1" dirty="0" smtClean="0">
                <a:latin typeface="+mn-ea"/>
                <a:ea typeface="+mn-ea"/>
              </a:rPr>
              <a:t>维向量内积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Intel i3-4360 @ 3.7GHz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Win10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0-2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并行计算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43636" y="2500306"/>
            <a:ext cx="2357454" cy="335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 25"/>
          <p:cNvSpPr/>
          <p:nvPr/>
        </p:nvSpPr>
        <p:spPr>
          <a:xfrm>
            <a:off x="357158" y="1475509"/>
            <a:ext cx="7487978" cy="5088395"/>
          </a:xfrm>
          <a:custGeom>
            <a:avLst/>
            <a:gdLst>
              <a:gd name="connsiteX0" fmla="*/ 301337 w 7408718"/>
              <a:gd name="connsiteY0" fmla="*/ 0 h 5088395"/>
              <a:gd name="connsiteX1" fmla="*/ 301337 w 7408718"/>
              <a:gd name="connsiteY1" fmla="*/ 0 h 5088395"/>
              <a:gd name="connsiteX2" fmla="*/ 405246 w 7408718"/>
              <a:gd name="connsiteY2" fmla="*/ 10391 h 5088395"/>
              <a:gd name="connsiteX3" fmla="*/ 1215737 w 7408718"/>
              <a:gd name="connsiteY3" fmla="*/ 10391 h 5088395"/>
              <a:gd name="connsiteX4" fmla="*/ 1922318 w 7408718"/>
              <a:gd name="connsiteY4" fmla="*/ 20782 h 5088395"/>
              <a:gd name="connsiteX5" fmla="*/ 1984664 w 7408718"/>
              <a:gd name="connsiteY5" fmla="*/ 41564 h 5088395"/>
              <a:gd name="connsiteX6" fmla="*/ 2026227 w 7408718"/>
              <a:gd name="connsiteY6" fmla="*/ 62346 h 5088395"/>
              <a:gd name="connsiteX7" fmla="*/ 2057400 w 7408718"/>
              <a:gd name="connsiteY7" fmla="*/ 83127 h 5088395"/>
              <a:gd name="connsiteX8" fmla="*/ 2088573 w 7408718"/>
              <a:gd name="connsiteY8" fmla="*/ 93518 h 5088395"/>
              <a:gd name="connsiteX9" fmla="*/ 2150918 w 7408718"/>
              <a:gd name="connsiteY9" fmla="*/ 145473 h 5088395"/>
              <a:gd name="connsiteX10" fmla="*/ 2171700 w 7408718"/>
              <a:gd name="connsiteY10" fmla="*/ 457200 h 5088395"/>
              <a:gd name="connsiteX11" fmla="*/ 2192482 w 7408718"/>
              <a:gd name="connsiteY11" fmla="*/ 519546 h 5088395"/>
              <a:gd name="connsiteX12" fmla="*/ 2234046 w 7408718"/>
              <a:gd name="connsiteY12" fmla="*/ 571500 h 5088395"/>
              <a:gd name="connsiteX13" fmla="*/ 2254827 w 7408718"/>
              <a:gd name="connsiteY13" fmla="*/ 602673 h 5088395"/>
              <a:gd name="connsiteX14" fmla="*/ 2358737 w 7408718"/>
              <a:gd name="connsiteY14" fmla="*/ 644236 h 5088395"/>
              <a:gd name="connsiteX15" fmla="*/ 2421082 w 7408718"/>
              <a:gd name="connsiteY15" fmla="*/ 665018 h 5088395"/>
              <a:gd name="connsiteX16" fmla="*/ 2473037 w 7408718"/>
              <a:gd name="connsiteY16" fmla="*/ 675409 h 5088395"/>
              <a:gd name="connsiteX17" fmla="*/ 5039591 w 7408718"/>
              <a:gd name="connsiteY17" fmla="*/ 685800 h 5088395"/>
              <a:gd name="connsiteX18" fmla="*/ 5153891 w 7408718"/>
              <a:gd name="connsiteY18" fmla="*/ 696191 h 5088395"/>
              <a:gd name="connsiteX19" fmla="*/ 5216237 w 7408718"/>
              <a:gd name="connsiteY19" fmla="*/ 716973 h 5088395"/>
              <a:gd name="connsiteX20" fmla="*/ 5299364 w 7408718"/>
              <a:gd name="connsiteY20" fmla="*/ 737755 h 5088395"/>
              <a:gd name="connsiteX21" fmla="*/ 5340927 w 7408718"/>
              <a:gd name="connsiteY21" fmla="*/ 748146 h 5088395"/>
              <a:gd name="connsiteX22" fmla="*/ 5403273 w 7408718"/>
              <a:gd name="connsiteY22" fmla="*/ 768927 h 5088395"/>
              <a:gd name="connsiteX23" fmla="*/ 5455227 w 7408718"/>
              <a:gd name="connsiteY23" fmla="*/ 852055 h 5088395"/>
              <a:gd name="connsiteX24" fmla="*/ 5517573 w 7408718"/>
              <a:gd name="connsiteY24" fmla="*/ 976746 h 5088395"/>
              <a:gd name="connsiteX25" fmla="*/ 5559137 w 7408718"/>
              <a:gd name="connsiteY25" fmla="*/ 1122218 h 5088395"/>
              <a:gd name="connsiteX26" fmla="*/ 5569527 w 7408718"/>
              <a:gd name="connsiteY26" fmla="*/ 1153391 h 5088395"/>
              <a:gd name="connsiteX27" fmla="*/ 5579918 w 7408718"/>
              <a:gd name="connsiteY27" fmla="*/ 1984664 h 5088395"/>
              <a:gd name="connsiteX28" fmla="*/ 5590309 w 7408718"/>
              <a:gd name="connsiteY28" fmla="*/ 3075709 h 5088395"/>
              <a:gd name="connsiteX29" fmla="*/ 5673437 w 7408718"/>
              <a:gd name="connsiteY29" fmla="*/ 3158836 h 5088395"/>
              <a:gd name="connsiteX30" fmla="*/ 5704609 w 7408718"/>
              <a:gd name="connsiteY30" fmla="*/ 3169227 h 5088395"/>
              <a:gd name="connsiteX31" fmla="*/ 5735782 w 7408718"/>
              <a:gd name="connsiteY31" fmla="*/ 3179618 h 5088395"/>
              <a:gd name="connsiteX32" fmla="*/ 5933209 w 7408718"/>
              <a:gd name="connsiteY32" fmla="*/ 3169227 h 5088395"/>
              <a:gd name="connsiteX33" fmla="*/ 5964382 w 7408718"/>
              <a:gd name="connsiteY33" fmla="*/ 3158836 h 5088395"/>
              <a:gd name="connsiteX34" fmla="*/ 7221682 w 7408718"/>
              <a:gd name="connsiteY34" fmla="*/ 3169227 h 5088395"/>
              <a:gd name="connsiteX35" fmla="*/ 7315200 w 7408718"/>
              <a:gd name="connsiteY35" fmla="*/ 3190009 h 5088395"/>
              <a:gd name="connsiteX36" fmla="*/ 7335982 w 7408718"/>
              <a:gd name="connsiteY36" fmla="*/ 3221182 h 5088395"/>
              <a:gd name="connsiteX37" fmla="*/ 7367155 w 7408718"/>
              <a:gd name="connsiteY37" fmla="*/ 3252355 h 5088395"/>
              <a:gd name="connsiteX38" fmla="*/ 7398327 w 7408718"/>
              <a:gd name="connsiteY38" fmla="*/ 3345873 h 5088395"/>
              <a:gd name="connsiteX39" fmla="*/ 7408718 w 7408718"/>
              <a:gd name="connsiteY39" fmla="*/ 3377046 h 5088395"/>
              <a:gd name="connsiteX40" fmla="*/ 7377546 w 7408718"/>
              <a:gd name="connsiteY40" fmla="*/ 3397827 h 5088395"/>
              <a:gd name="connsiteX41" fmla="*/ 7252855 w 7408718"/>
              <a:gd name="connsiteY41" fmla="*/ 3429000 h 5088395"/>
              <a:gd name="connsiteX42" fmla="*/ 7169727 w 7408718"/>
              <a:gd name="connsiteY42" fmla="*/ 3470564 h 5088395"/>
              <a:gd name="connsiteX43" fmla="*/ 7096991 w 7408718"/>
              <a:gd name="connsiteY43" fmla="*/ 3501736 h 5088395"/>
              <a:gd name="connsiteX44" fmla="*/ 7003473 w 7408718"/>
              <a:gd name="connsiteY44" fmla="*/ 3532909 h 5088395"/>
              <a:gd name="connsiteX45" fmla="*/ 6961909 w 7408718"/>
              <a:gd name="connsiteY45" fmla="*/ 3553691 h 5088395"/>
              <a:gd name="connsiteX46" fmla="*/ 6858000 w 7408718"/>
              <a:gd name="connsiteY46" fmla="*/ 3574473 h 5088395"/>
              <a:gd name="connsiteX47" fmla="*/ 6795655 w 7408718"/>
              <a:gd name="connsiteY47" fmla="*/ 3595255 h 5088395"/>
              <a:gd name="connsiteX48" fmla="*/ 6764482 w 7408718"/>
              <a:gd name="connsiteY48" fmla="*/ 3605646 h 5088395"/>
              <a:gd name="connsiteX49" fmla="*/ 6681355 w 7408718"/>
              <a:gd name="connsiteY49" fmla="*/ 3616036 h 5088395"/>
              <a:gd name="connsiteX50" fmla="*/ 6515100 w 7408718"/>
              <a:gd name="connsiteY50" fmla="*/ 3636818 h 5088395"/>
              <a:gd name="connsiteX51" fmla="*/ 6452755 w 7408718"/>
              <a:gd name="connsiteY51" fmla="*/ 3647209 h 5088395"/>
              <a:gd name="connsiteX52" fmla="*/ 5600700 w 7408718"/>
              <a:gd name="connsiteY52" fmla="*/ 3667991 h 5088395"/>
              <a:gd name="connsiteX53" fmla="*/ 5611091 w 7408718"/>
              <a:gd name="connsiteY53" fmla="*/ 4156364 h 5088395"/>
              <a:gd name="connsiteX54" fmla="*/ 5621482 w 7408718"/>
              <a:gd name="connsiteY54" fmla="*/ 4270664 h 5088395"/>
              <a:gd name="connsiteX55" fmla="*/ 5631873 w 7408718"/>
              <a:gd name="connsiteY55" fmla="*/ 4457700 h 5088395"/>
              <a:gd name="connsiteX56" fmla="*/ 5621482 w 7408718"/>
              <a:gd name="connsiteY56" fmla="*/ 4603173 h 5088395"/>
              <a:gd name="connsiteX57" fmla="*/ 5611091 w 7408718"/>
              <a:gd name="connsiteY57" fmla="*/ 4634346 h 5088395"/>
              <a:gd name="connsiteX58" fmla="*/ 5579918 w 7408718"/>
              <a:gd name="connsiteY58" fmla="*/ 4665518 h 5088395"/>
              <a:gd name="connsiteX59" fmla="*/ 5559137 w 7408718"/>
              <a:gd name="connsiteY59" fmla="*/ 4696691 h 5088395"/>
              <a:gd name="connsiteX60" fmla="*/ 5486400 w 7408718"/>
              <a:gd name="connsiteY60" fmla="*/ 4738255 h 5088395"/>
              <a:gd name="connsiteX61" fmla="*/ 5340927 w 7408718"/>
              <a:gd name="connsiteY61" fmla="*/ 4790209 h 5088395"/>
              <a:gd name="connsiteX62" fmla="*/ 5309755 w 7408718"/>
              <a:gd name="connsiteY62" fmla="*/ 4800600 h 5088395"/>
              <a:gd name="connsiteX63" fmla="*/ 5278582 w 7408718"/>
              <a:gd name="connsiteY63" fmla="*/ 4810991 h 5088395"/>
              <a:gd name="connsiteX64" fmla="*/ 5237018 w 7408718"/>
              <a:gd name="connsiteY64" fmla="*/ 4831773 h 5088395"/>
              <a:gd name="connsiteX65" fmla="*/ 5153891 w 7408718"/>
              <a:gd name="connsiteY65" fmla="*/ 4842164 h 5088395"/>
              <a:gd name="connsiteX66" fmla="*/ 5122718 w 7408718"/>
              <a:gd name="connsiteY66" fmla="*/ 4862946 h 5088395"/>
              <a:gd name="connsiteX67" fmla="*/ 5070764 w 7408718"/>
              <a:gd name="connsiteY67" fmla="*/ 4873336 h 5088395"/>
              <a:gd name="connsiteX68" fmla="*/ 4987637 w 7408718"/>
              <a:gd name="connsiteY68" fmla="*/ 4894118 h 5088395"/>
              <a:gd name="connsiteX69" fmla="*/ 4883727 w 7408718"/>
              <a:gd name="connsiteY69" fmla="*/ 4925291 h 5088395"/>
              <a:gd name="connsiteX70" fmla="*/ 4842164 w 7408718"/>
              <a:gd name="connsiteY70" fmla="*/ 4935682 h 5088395"/>
              <a:gd name="connsiteX71" fmla="*/ 4696691 w 7408718"/>
              <a:gd name="connsiteY71" fmla="*/ 4946073 h 5088395"/>
              <a:gd name="connsiteX72" fmla="*/ 685800 w 7408718"/>
              <a:gd name="connsiteY72" fmla="*/ 4925291 h 5088395"/>
              <a:gd name="connsiteX73" fmla="*/ 613064 w 7408718"/>
              <a:gd name="connsiteY73" fmla="*/ 4904509 h 5088395"/>
              <a:gd name="connsiteX74" fmla="*/ 519546 w 7408718"/>
              <a:gd name="connsiteY74" fmla="*/ 4873336 h 5088395"/>
              <a:gd name="connsiteX75" fmla="*/ 467591 w 7408718"/>
              <a:gd name="connsiteY75" fmla="*/ 4862946 h 5088395"/>
              <a:gd name="connsiteX76" fmla="*/ 415637 w 7408718"/>
              <a:gd name="connsiteY76" fmla="*/ 4842164 h 5088395"/>
              <a:gd name="connsiteX77" fmla="*/ 374073 w 7408718"/>
              <a:gd name="connsiteY77" fmla="*/ 4831773 h 5088395"/>
              <a:gd name="connsiteX78" fmla="*/ 280555 w 7408718"/>
              <a:gd name="connsiteY78" fmla="*/ 4759036 h 5088395"/>
              <a:gd name="connsiteX79" fmla="*/ 259773 w 7408718"/>
              <a:gd name="connsiteY79" fmla="*/ 4717473 h 5088395"/>
              <a:gd name="connsiteX80" fmla="*/ 218209 w 7408718"/>
              <a:gd name="connsiteY80" fmla="*/ 4644736 h 5088395"/>
              <a:gd name="connsiteX81" fmla="*/ 197427 w 7408718"/>
              <a:gd name="connsiteY81" fmla="*/ 4561609 h 5088395"/>
              <a:gd name="connsiteX82" fmla="*/ 187037 w 7408718"/>
              <a:gd name="connsiteY82" fmla="*/ 4520046 h 5088395"/>
              <a:gd name="connsiteX83" fmla="*/ 166255 w 7408718"/>
              <a:gd name="connsiteY83" fmla="*/ 4468091 h 5088395"/>
              <a:gd name="connsiteX84" fmla="*/ 145473 w 7408718"/>
              <a:gd name="connsiteY84" fmla="*/ 4384964 h 5088395"/>
              <a:gd name="connsiteX85" fmla="*/ 135082 w 7408718"/>
              <a:gd name="connsiteY85" fmla="*/ 4343400 h 5088395"/>
              <a:gd name="connsiteX86" fmla="*/ 114300 w 7408718"/>
              <a:gd name="connsiteY86" fmla="*/ 4312227 h 5088395"/>
              <a:gd name="connsiteX87" fmla="*/ 103909 w 7408718"/>
              <a:gd name="connsiteY87" fmla="*/ 4229100 h 5088395"/>
              <a:gd name="connsiteX88" fmla="*/ 93518 w 7408718"/>
              <a:gd name="connsiteY88" fmla="*/ 4197927 h 5088395"/>
              <a:gd name="connsiteX89" fmla="*/ 83127 w 7408718"/>
              <a:gd name="connsiteY89" fmla="*/ 4125191 h 5088395"/>
              <a:gd name="connsiteX90" fmla="*/ 62346 w 7408718"/>
              <a:gd name="connsiteY90" fmla="*/ 4042064 h 5088395"/>
              <a:gd name="connsiteX91" fmla="*/ 41564 w 7408718"/>
              <a:gd name="connsiteY91" fmla="*/ 3927764 h 5088395"/>
              <a:gd name="connsiteX92" fmla="*/ 31173 w 7408718"/>
              <a:gd name="connsiteY92" fmla="*/ 3896591 h 5088395"/>
              <a:gd name="connsiteX93" fmla="*/ 20782 w 7408718"/>
              <a:gd name="connsiteY93" fmla="*/ 3834246 h 5088395"/>
              <a:gd name="connsiteX94" fmla="*/ 0 w 7408718"/>
              <a:gd name="connsiteY94" fmla="*/ 3761509 h 5088395"/>
              <a:gd name="connsiteX95" fmla="*/ 20782 w 7408718"/>
              <a:gd name="connsiteY95" fmla="*/ 2161309 h 5088395"/>
              <a:gd name="connsiteX96" fmla="*/ 51955 w 7408718"/>
              <a:gd name="connsiteY96" fmla="*/ 2098964 h 5088395"/>
              <a:gd name="connsiteX97" fmla="*/ 93518 w 7408718"/>
              <a:gd name="connsiteY97" fmla="*/ 1963882 h 5088395"/>
              <a:gd name="connsiteX98" fmla="*/ 103909 w 7408718"/>
              <a:gd name="connsiteY98" fmla="*/ 1849582 h 5088395"/>
              <a:gd name="connsiteX99" fmla="*/ 114300 w 7408718"/>
              <a:gd name="connsiteY99" fmla="*/ 1808018 h 5088395"/>
              <a:gd name="connsiteX100" fmla="*/ 124691 w 7408718"/>
              <a:gd name="connsiteY100" fmla="*/ 1371600 h 5088395"/>
              <a:gd name="connsiteX101" fmla="*/ 135082 w 7408718"/>
              <a:gd name="connsiteY101" fmla="*/ 1278082 h 5088395"/>
              <a:gd name="connsiteX102" fmla="*/ 155864 w 7408718"/>
              <a:gd name="connsiteY102" fmla="*/ 1143000 h 5088395"/>
              <a:gd name="connsiteX103" fmla="*/ 166255 w 7408718"/>
              <a:gd name="connsiteY103" fmla="*/ 280555 h 5088395"/>
              <a:gd name="connsiteX104" fmla="*/ 187037 w 7408718"/>
              <a:gd name="connsiteY104" fmla="*/ 166255 h 5088395"/>
              <a:gd name="connsiteX105" fmla="*/ 207818 w 7408718"/>
              <a:gd name="connsiteY105" fmla="*/ 103909 h 5088395"/>
              <a:gd name="connsiteX106" fmla="*/ 218209 w 7408718"/>
              <a:gd name="connsiteY106" fmla="*/ 72736 h 5088395"/>
              <a:gd name="connsiteX107" fmla="*/ 238991 w 7408718"/>
              <a:gd name="connsiteY107" fmla="*/ 41564 h 5088395"/>
              <a:gd name="connsiteX108" fmla="*/ 301337 w 7408718"/>
              <a:gd name="connsiteY108" fmla="*/ 10391 h 5088395"/>
              <a:gd name="connsiteX109" fmla="*/ 301337 w 7408718"/>
              <a:gd name="connsiteY109" fmla="*/ 0 h 508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7408718" h="5088395">
                <a:moveTo>
                  <a:pt x="301337" y="0"/>
                </a:moveTo>
                <a:lnTo>
                  <a:pt x="301337" y="0"/>
                </a:lnTo>
                <a:cubicBezTo>
                  <a:pt x="335973" y="3464"/>
                  <a:pt x="370447" y="9572"/>
                  <a:pt x="405246" y="10391"/>
                </a:cubicBezTo>
                <a:cubicBezTo>
                  <a:pt x="1172937" y="28454"/>
                  <a:pt x="939052" y="102619"/>
                  <a:pt x="1215737" y="10391"/>
                </a:cubicBezTo>
                <a:cubicBezTo>
                  <a:pt x="1451264" y="13855"/>
                  <a:pt x="1686959" y="11240"/>
                  <a:pt x="1922318" y="20782"/>
                </a:cubicBezTo>
                <a:cubicBezTo>
                  <a:pt x="1944206" y="21669"/>
                  <a:pt x="1965071" y="31767"/>
                  <a:pt x="1984664" y="41564"/>
                </a:cubicBezTo>
                <a:cubicBezTo>
                  <a:pt x="1998518" y="48491"/>
                  <a:pt x="2012778" y="54661"/>
                  <a:pt x="2026227" y="62346"/>
                </a:cubicBezTo>
                <a:cubicBezTo>
                  <a:pt x="2037070" y="68542"/>
                  <a:pt x="2046230" y="77542"/>
                  <a:pt x="2057400" y="83127"/>
                </a:cubicBezTo>
                <a:cubicBezTo>
                  <a:pt x="2067197" y="88025"/>
                  <a:pt x="2078776" y="88620"/>
                  <a:pt x="2088573" y="93518"/>
                </a:cubicBezTo>
                <a:cubicBezTo>
                  <a:pt x="2117507" y="107985"/>
                  <a:pt x="2127937" y="122491"/>
                  <a:pt x="2150918" y="145473"/>
                </a:cubicBezTo>
                <a:cubicBezTo>
                  <a:pt x="2193430" y="273008"/>
                  <a:pt x="2139311" y="100922"/>
                  <a:pt x="2171700" y="457200"/>
                </a:cubicBezTo>
                <a:cubicBezTo>
                  <a:pt x="2173683" y="479016"/>
                  <a:pt x="2185555" y="498764"/>
                  <a:pt x="2192482" y="519546"/>
                </a:cubicBezTo>
                <a:cubicBezTo>
                  <a:pt x="2206822" y="562565"/>
                  <a:pt x="2193760" y="544643"/>
                  <a:pt x="2234046" y="571500"/>
                </a:cubicBezTo>
                <a:cubicBezTo>
                  <a:pt x="2240973" y="581891"/>
                  <a:pt x="2245233" y="594678"/>
                  <a:pt x="2254827" y="602673"/>
                </a:cubicBezTo>
                <a:cubicBezTo>
                  <a:pt x="2275214" y="619662"/>
                  <a:pt x="2339354" y="637775"/>
                  <a:pt x="2358737" y="644236"/>
                </a:cubicBezTo>
                <a:cubicBezTo>
                  <a:pt x="2358741" y="644237"/>
                  <a:pt x="2421079" y="665017"/>
                  <a:pt x="2421082" y="665018"/>
                </a:cubicBezTo>
                <a:cubicBezTo>
                  <a:pt x="2438400" y="668482"/>
                  <a:pt x="2455376" y="675269"/>
                  <a:pt x="2473037" y="675409"/>
                </a:cubicBezTo>
                <a:lnTo>
                  <a:pt x="5039591" y="685800"/>
                </a:lnTo>
                <a:cubicBezTo>
                  <a:pt x="5077691" y="689264"/>
                  <a:pt x="5116216" y="689542"/>
                  <a:pt x="5153891" y="696191"/>
                </a:cubicBezTo>
                <a:cubicBezTo>
                  <a:pt x="5175464" y="699998"/>
                  <a:pt x="5194985" y="711660"/>
                  <a:pt x="5216237" y="716973"/>
                </a:cubicBezTo>
                <a:lnTo>
                  <a:pt x="5299364" y="737755"/>
                </a:lnTo>
                <a:cubicBezTo>
                  <a:pt x="5313218" y="741219"/>
                  <a:pt x="5327379" y="743630"/>
                  <a:pt x="5340927" y="748146"/>
                </a:cubicBezTo>
                <a:lnTo>
                  <a:pt x="5403273" y="768927"/>
                </a:lnTo>
                <a:cubicBezTo>
                  <a:pt x="5466267" y="863418"/>
                  <a:pt x="5367482" y="714169"/>
                  <a:pt x="5455227" y="852055"/>
                </a:cubicBezTo>
                <a:cubicBezTo>
                  <a:pt x="5497059" y="917791"/>
                  <a:pt x="5499316" y="903717"/>
                  <a:pt x="5517573" y="976746"/>
                </a:cubicBezTo>
                <a:cubicBezTo>
                  <a:pt x="5543672" y="1081142"/>
                  <a:pt x="5529319" y="1032764"/>
                  <a:pt x="5559137" y="1122218"/>
                </a:cubicBezTo>
                <a:lnTo>
                  <a:pt x="5569527" y="1153391"/>
                </a:lnTo>
                <a:cubicBezTo>
                  <a:pt x="5572991" y="1430482"/>
                  <a:pt x="5576922" y="1707568"/>
                  <a:pt x="5579918" y="1984664"/>
                </a:cubicBezTo>
                <a:cubicBezTo>
                  <a:pt x="5583850" y="2348341"/>
                  <a:pt x="5580483" y="2712144"/>
                  <a:pt x="5590309" y="3075709"/>
                </a:cubicBezTo>
                <a:cubicBezTo>
                  <a:pt x="5592324" y="3150273"/>
                  <a:pt x="5616003" y="3139692"/>
                  <a:pt x="5673437" y="3158836"/>
                </a:cubicBezTo>
                <a:lnTo>
                  <a:pt x="5704609" y="3169227"/>
                </a:lnTo>
                <a:lnTo>
                  <a:pt x="5735782" y="3179618"/>
                </a:lnTo>
                <a:cubicBezTo>
                  <a:pt x="5801591" y="3176154"/>
                  <a:pt x="5867580" y="3175193"/>
                  <a:pt x="5933209" y="3169227"/>
                </a:cubicBezTo>
                <a:cubicBezTo>
                  <a:pt x="5944117" y="3168235"/>
                  <a:pt x="5953429" y="3158836"/>
                  <a:pt x="5964382" y="3158836"/>
                </a:cubicBezTo>
                <a:lnTo>
                  <a:pt x="7221682" y="3169227"/>
                </a:lnTo>
                <a:cubicBezTo>
                  <a:pt x="7222320" y="3169333"/>
                  <a:pt x="7301737" y="3179239"/>
                  <a:pt x="7315200" y="3190009"/>
                </a:cubicBezTo>
                <a:cubicBezTo>
                  <a:pt x="7324952" y="3197810"/>
                  <a:pt x="7327987" y="3211588"/>
                  <a:pt x="7335982" y="3221182"/>
                </a:cubicBezTo>
                <a:cubicBezTo>
                  <a:pt x="7345390" y="3232471"/>
                  <a:pt x="7356764" y="3241964"/>
                  <a:pt x="7367155" y="3252355"/>
                </a:cubicBezTo>
                <a:lnTo>
                  <a:pt x="7398327" y="3345873"/>
                </a:lnTo>
                <a:lnTo>
                  <a:pt x="7408718" y="3377046"/>
                </a:lnTo>
                <a:cubicBezTo>
                  <a:pt x="7398327" y="3383973"/>
                  <a:pt x="7388958" y="3392755"/>
                  <a:pt x="7377546" y="3397827"/>
                </a:cubicBezTo>
                <a:cubicBezTo>
                  <a:pt x="7328145" y="3419783"/>
                  <a:pt x="7305135" y="3420287"/>
                  <a:pt x="7252855" y="3429000"/>
                </a:cubicBezTo>
                <a:cubicBezTo>
                  <a:pt x="7180630" y="3477150"/>
                  <a:pt x="7271411" y="3419721"/>
                  <a:pt x="7169727" y="3470564"/>
                </a:cubicBezTo>
                <a:cubicBezTo>
                  <a:pt x="7097971" y="3506443"/>
                  <a:pt x="7183493" y="3480113"/>
                  <a:pt x="7096991" y="3501736"/>
                </a:cubicBezTo>
                <a:cubicBezTo>
                  <a:pt x="6992518" y="3553973"/>
                  <a:pt x="7124332" y="3492622"/>
                  <a:pt x="7003473" y="3532909"/>
                </a:cubicBezTo>
                <a:cubicBezTo>
                  <a:pt x="6988778" y="3537807"/>
                  <a:pt x="6976413" y="3548252"/>
                  <a:pt x="6961909" y="3553691"/>
                </a:cubicBezTo>
                <a:cubicBezTo>
                  <a:pt x="6927369" y="3566644"/>
                  <a:pt x="6893917" y="3565494"/>
                  <a:pt x="6858000" y="3574473"/>
                </a:cubicBezTo>
                <a:cubicBezTo>
                  <a:pt x="6836748" y="3579786"/>
                  <a:pt x="6816437" y="3588328"/>
                  <a:pt x="6795655" y="3595255"/>
                </a:cubicBezTo>
                <a:cubicBezTo>
                  <a:pt x="6785264" y="3598719"/>
                  <a:pt x="6775351" y="3604288"/>
                  <a:pt x="6764482" y="3605646"/>
                </a:cubicBezTo>
                <a:lnTo>
                  <a:pt x="6681355" y="3616036"/>
                </a:lnTo>
                <a:cubicBezTo>
                  <a:pt x="6602939" y="3642175"/>
                  <a:pt x="6679246" y="3619539"/>
                  <a:pt x="6515100" y="3636818"/>
                </a:cubicBezTo>
                <a:cubicBezTo>
                  <a:pt x="6494147" y="3639024"/>
                  <a:pt x="6473719" y="3645113"/>
                  <a:pt x="6452755" y="3647209"/>
                </a:cubicBezTo>
                <a:cubicBezTo>
                  <a:pt x="6199762" y="3672509"/>
                  <a:pt x="5738431" y="3665966"/>
                  <a:pt x="5600700" y="3667991"/>
                </a:cubicBezTo>
                <a:cubicBezTo>
                  <a:pt x="5604164" y="3830782"/>
                  <a:pt x="5605480" y="3993633"/>
                  <a:pt x="5611091" y="4156364"/>
                </a:cubicBezTo>
                <a:cubicBezTo>
                  <a:pt x="5612409" y="4194598"/>
                  <a:pt x="5618850" y="4232498"/>
                  <a:pt x="5621482" y="4270664"/>
                </a:cubicBezTo>
                <a:cubicBezTo>
                  <a:pt x="5625778" y="4332958"/>
                  <a:pt x="5628409" y="4395355"/>
                  <a:pt x="5631873" y="4457700"/>
                </a:cubicBezTo>
                <a:cubicBezTo>
                  <a:pt x="5628409" y="4506191"/>
                  <a:pt x="5627162" y="4554891"/>
                  <a:pt x="5621482" y="4603173"/>
                </a:cubicBezTo>
                <a:cubicBezTo>
                  <a:pt x="5620202" y="4614051"/>
                  <a:pt x="5617167" y="4625233"/>
                  <a:pt x="5611091" y="4634346"/>
                </a:cubicBezTo>
                <a:cubicBezTo>
                  <a:pt x="5602940" y="4646573"/>
                  <a:pt x="5589325" y="4654229"/>
                  <a:pt x="5579918" y="4665518"/>
                </a:cubicBezTo>
                <a:cubicBezTo>
                  <a:pt x="5571923" y="4675112"/>
                  <a:pt x="5567967" y="4687860"/>
                  <a:pt x="5559137" y="4696691"/>
                </a:cubicBezTo>
                <a:cubicBezTo>
                  <a:pt x="5545765" y="4710064"/>
                  <a:pt x="5501069" y="4731736"/>
                  <a:pt x="5486400" y="4738255"/>
                </a:cubicBezTo>
                <a:cubicBezTo>
                  <a:pt x="5439229" y="4759220"/>
                  <a:pt x="5389800" y="4773918"/>
                  <a:pt x="5340927" y="4790209"/>
                </a:cubicBezTo>
                <a:lnTo>
                  <a:pt x="5309755" y="4800600"/>
                </a:lnTo>
                <a:cubicBezTo>
                  <a:pt x="5299364" y="4804064"/>
                  <a:pt x="5288379" y="4806093"/>
                  <a:pt x="5278582" y="4810991"/>
                </a:cubicBezTo>
                <a:cubicBezTo>
                  <a:pt x="5264727" y="4817918"/>
                  <a:pt x="5252045" y="4828016"/>
                  <a:pt x="5237018" y="4831773"/>
                </a:cubicBezTo>
                <a:cubicBezTo>
                  <a:pt x="5209927" y="4838546"/>
                  <a:pt x="5181600" y="4838700"/>
                  <a:pt x="5153891" y="4842164"/>
                </a:cubicBezTo>
                <a:cubicBezTo>
                  <a:pt x="5143500" y="4849091"/>
                  <a:pt x="5134411" y="4858561"/>
                  <a:pt x="5122718" y="4862946"/>
                </a:cubicBezTo>
                <a:cubicBezTo>
                  <a:pt x="5106182" y="4869147"/>
                  <a:pt x="5087973" y="4869365"/>
                  <a:pt x="5070764" y="4873336"/>
                </a:cubicBezTo>
                <a:cubicBezTo>
                  <a:pt x="5042934" y="4879758"/>
                  <a:pt x="5014156" y="4883510"/>
                  <a:pt x="4987637" y="4894118"/>
                </a:cubicBezTo>
                <a:cubicBezTo>
                  <a:pt x="4910009" y="4925169"/>
                  <a:pt x="4962754" y="4907729"/>
                  <a:pt x="4883727" y="4925291"/>
                </a:cubicBezTo>
                <a:cubicBezTo>
                  <a:pt x="4869786" y="4928389"/>
                  <a:pt x="4856357" y="4934105"/>
                  <a:pt x="4842164" y="4935682"/>
                </a:cubicBezTo>
                <a:cubicBezTo>
                  <a:pt x="4793847" y="4941051"/>
                  <a:pt x="4745182" y="4942609"/>
                  <a:pt x="4696691" y="4946073"/>
                </a:cubicBezTo>
                <a:lnTo>
                  <a:pt x="685800" y="4925291"/>
                </a:lnTo>
                <a:cubicBezTo>
                  <a:pt x="669110" y="4925163"/>
                  <a:pt x="630558" y="4909507"/>
                  <a:pt x="613064" y="4904509"/>
                </a:cubicBezTo>
                <a:cubicBezTo>
                  <a:pt x="54454" y="4744906"/>
                  <a:pt x="1236426" y="5088395"/>
                  <a:pt x="519546" y="4873336"/>
                </a:cubicBezTo>
                <a:cubicBezTo>
                  <a:pt x="502630" y="4868261"/>
                  <a:pt x="484909" y="4866409"/>
                  <a:pt x="467591" y="4862946"/>
                </a:cubicBezTo>
                <a:cubicBezTo>
                  <a:pt x="450273" y="4856019"/>
                  <a:pt x="433332" y="4848062"/>
                  <a:pt x="415637" y="4842164"/>
                </a:cubicBezTo>
                <a:cubicBezTo>
                  <a:pt x="402089" y="4837648"/>
                  <a:pt x="386846" y="4838160"/>
                  <a:pt x="374073" y="4831773"/>
                </a:cubicBezTo>
                <a:cubicBezTo>
                  <a:pt x="350197" y="4819835"/>
                  <a:pt x="299561" y="4785645"/>
                  <a:pt x="280555" y="4759036"/>
                </a:cubicBezTo>
                <a:cubicBezTo>
                  <a:pt x="271552" y="4746431"/>
                  <a:pt x="267458" y="4730922"/>
                  <a:pt x="259773" y="4717473"/>
                </a:cubicBezTo>
                <a:cubicBezTo>
                  <a:pt x="241530" y="4685549"/>
                  <a:pt x="230769" y="4682416"/>
                  <a:pt x="218209" y="4644736"/>
                </a:cubicBezTo>
                <a:cubicBezTo>
                  <a:pt x="209177" y="4617640"/>
                  <a:pt x="204354" y="4589318"/>
                  <a:pt x="197427" y="4561609"/>
                </a:cubicBezTo>
                <a:cubicBezTo>
                  <a:pt x="193963" y="4547755"/>
                  <a:pt x="192341" y="4533305"/>
                  <a:pt x="187037" y="4520046"/>
                </a:cubicBezTo>
                <a:cubicBezTo>
                  <a:pt x="180110" y="4502728"/>
                  <a:pt x="171740" y="4485919"/>
                  <a:pt x="166255" y="4468091"/>
                </a:cubicBezTo>
                <a:cubicBezTo>
                  <a:pt x="157855" y="4440792"/>
                  <a:pt x="152400" y="4412673"/>
                  <a:pt x="145473" y="4384964"/>
                </a:cubicBezTo>
                <a:cubicBezTo>
                  <a:pt x="142009" y="4371109"/>
                  <a:pt x="143004" y="4355283"/>
                  <a:pt x="135082" y="4343400"/>
                </a:cubicBezTo>
                <a:lnTo>
                  <a:pt x="114300" y="4312227"/>
                </a:lnTo>
                <a:cubicBezTo>
                  <a:pt x="110836" y="4284518"/>
                  <a:pt x="108904" y="4256574"/>
                  <a:pt x="103909" y="4229100"/>
                </a:cubicBezTo>
                <a:cubicBezTo>
                  <a:pt x="101950" y="4218324"/>
                  <a:pt x="95666" y="4208667"/>
                  <a:pt x="93518" y="4197927"/>
                </a:cubicBezTo>
                <a:cubicBezTo>
                  <a:pt x="88715" y="4173911"/>
                  <a:pt x="87930" y="4149207"/>
                  <a:pt x="83127" y="4125191"/>
                </a:cubicBezTo>
                <a:cubicBezTo>
                  <a:pt x="77526" y="4097184"/>
                  <a:pt x="67455" y="4070165"/>
                  <a:pt x="62346" y="4042064"/>
                </a:cubicBezTo>
                <a:cubicBezTo>
                  <a:pt x="55419" y="4003964"/>
                  <a:pt x="49678" y="3965629"/>
                  <a:pt x="41564" y="3927764"/>
                </a:cubicBezTo>
                <a:cubicBezTo>
                  <a:pt x="39269" y="3917054"/>
                  <a:pt x="33549" y="3907283"/>
                  <a:pt x="31173" y="3896591"/>
                </a:cubicBezTo>
                <a:cubicBezTo>
                  <a:pt x="26603" y="3876024"/>
                  <a:pt x="24914" y="3854905"/>
                  <a:pt x="20782" y="3834246"/>
                </a:cubicBezTo>
                <a:cubicBezTo>
                  <a:pt x="14258" y="3801627"/>
                  <a:pt x="9904" y="3791220"/>
                  <a:pt x="0" y="3761509"/>
                </a:cubicBezTo>
                <a:cubicBezTo>
                  <a:pt x="6927" y="3228109"/>
                  <a:pt x="4120" y="2694494"/>
                  <a:pt x="20782" y="2161309"/>
                </a:cubicBezTo>
                <a:cubicBezTo>
                  <a:pt x="21508" y="2138086"/>
                  <a:pt x="43019" y="2120411"/>
                  <a:pt x="51955" y="2098964"/>
                </a:cubicBezTo>
                <a:cubicBezTo>
                  <a:pt x="65027" y="2067591"/>
                  <a:pt x="84772" y="1994494"/>
                  <a:pt x="93518" y="1963882"/>
                </a:cubicBezTo>
                <a:cubicBezTo>
                  <a:pt x="96982" y="1925782"/>
                  <a:pt x="98853" y="1887504"/>
                  <a:pt x="103909" y="1849582"/>
                </a:cubicBezTo>
                <a:cubicBezTo>
                  <a:pt x="105796" y="1835426"/>
                  <a:pt x="113680" y="1822286"/>
                  <a:pt x="114300" y="1808018"/>
                </a:cubicBezTo>
                <a:cubicBezTo>
                  <a:pt x="120621" y="1662641"/>
                  <a:pt x="118989" y="1517002"/>
                  <a:pt x="124691" y="1371600"/>
                </a:cubicBezTo>
                <a:cubicBezTo>
                  <a:pt x="125920" y="1340260"/>
                  <a:pt x="131799" y="1309274"/>
                  <a:pt x="135082" y="1278082"/>
                </a:cubicBezTo>
                <a:cubicBezTo>
                  <a:pt x="147446" y="1160625"/>
                  <a:pt x="134188" y="1208029"/>
                  <a:pt x="155864" y="1143000"/>
                </a:cubicBezTo>
                <a:cubicBezTo>
                  <a:pt x="159328" y="855518"/>
                  <a:pt x="159796" y="567985"/>
                  <a:pt x="166255" y="280555"/>
                </a:cubicBezTo>
                <a:cubicBezTo>
                  <a:pt x="166449" y="271921"/>
                  <a:pt x="183496" y="179241"/>
                  <a:pt x="187037" y="166255"/>
                </a:cubicBezTo>
                <a:cubicBezTo>
                  <a:pt x="192801" y="145121"/>
                  <a:pt x="200891" y="124691"/>
                  <a:pt x="207818" y="103909"/>
                </a:cubicBezTo>
                <a:cubicBezTo>
                  <a:pt x="211282" y="93518"/>
                  <a:pt x="212133" y="81849"/>
                  <a:pt x="218209" y="72736"/>
                </a:cubicBezTo>
                <a:cubicBezTo>
                  <a:pt x="225136" y="62345"/>
                  <a:pt x="230160" y="50394"/>
                  <a:pt x="238991" y="41564"/>
                </a:cubicBezTo>
                <a:cubicBezTo>
                  <a:pt x="253353" y="27202"/>
                  <a:pt x="281054" y="13772"/>
                  <a:pt x="301337" y="10391"/>
                </a:cubicBezTo>
                <a:cubicBezTo>
                  <a:pt x="311586" y="8683"/>
                  <a:pt x="301337" y="1732"/>
                  <a:pt x="301337" y="0"/>
                </a:cubicBezTo>
                <a:close/>
              </a:path>
            </a:pathLst>
          </a:custGeom>
          <a:solidFill>
            <a:schemeClr val="tx1">
              <a:lumMod val="5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43306" y="1000108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并行计算</a:t>
            </a:r>
            <a:endParaRPr lang="zh-CN" alt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6950" y="312420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Scalar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6357950" y="3643314"/>
            <a:ext cx="19288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6950" y="396238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OOO/RISC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9388" y="471488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SIMD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9388" y="521495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EPIC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15140" y="278605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指令并行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857224" y="2500306"/>
            <a:ext cx="2357454" cy="367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1000100" y="3643314"/>
            <a:ext cx="20717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28728" y="278605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任务并行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43090" y="380999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Mult-Threading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66892" y="55625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Task / PLINQ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43090" y="518155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OpenMP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500430" y="2500306"/>
            <a:ext cx="2357454" cy="33575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3643306" y="3643314"/>
            <a:ext cx="20717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57624" y="441957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CUDA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29058" y="278605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细粒度并行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66892" y="320040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Mult</a:t>
            </a:r>
            <a:r>
              <a:rPr lang="en-US" altLang="zh-CN" dirty="0" smtClean="0"/>
              <a:t>-Core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33822" y="320040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Many-Core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7624" y="502915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OpenCL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57224" y="1714488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显式并行</a:t>
            </a:r>
            <a:endParaRPr lang="zh-CN" alt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1143090" y="472436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结构化并行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43090" y="426717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NUMA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3752" y="1981494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01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565" y="3314160"/>
            <a:ext cx="71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03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397" y="2008905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2397" y="2672673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 with C++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2397" y="3336441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 with C#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752" y="2667018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02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1-1 Flynn’s Taxonomy(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弗林分类法）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7308" y="2362228"/>
            <a:ext cx="8205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基于两个特征分类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Parallelism exhibited with its </a:t>
            </a:r>
            <a:r>
              <a:rPr lang="en-US" altLang="zh-CN" sz="2000" b="1" dirty="0" smtClean="0">
                <a:solidFill>
                  <a:srgbClr val="E50012"/>
                </a:solidFill>
                <a:latin typeface="+mn-ea"/>
                <a:ea typeface="+mn-ea"/>
              </a:rPr>
              <a:t>instruction streams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Parallelism exhibited with its </a:t>
            </a:r>
            <a:r>
              <a:rPr lang="en-US" altLang="zh-CN" sz="2000" b="1" dirty="0" smtClean="0">
                <a:solidFill>
                  <a:srgbClr val="E50012"/>
                </a:solidFill>
                <a:latin typeface="+mn-ea"/>
                <a:ea typeface="+mn-ea"/>
              </a:rPr>
              <a:t>data streams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Four distinct classifications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SISD / </a:t>
            </a:r>
            <a:r>
              <a:rPr lang="en-US" altLang="zh-CN" sz="2000" b="1" dirty="0" smtClean="0">
                <a:solidFill>
                  <a:srgbClr val="E50012"/>
                </a:solidFill>
                <a:latin typeface="+mn-ea"/>
                <a:ea typeface="+mn-ea"/>
              </a:rPr>
              <a:t>SIMD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MISD / MIMD</a:t>
            </a: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  <p:sp>
        <p:nvSpPr>
          <p:cNvPr id="17" name="矩形 16"/>
          <p:cNvSpPr/>
          <p:nvPr/>
        </p:nvSpPr>
        <p:spPr>
          <a:xfrm>
            <a:off x="304912" y="1066862"/>
            <a:ext cx="8616461" cy="1012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1966 </a:t>
            </a:r>
            <a:r>
              <a:rPr lang="zh-CN" altLang="en-US" sz="2400" b="1" dirty="0" smtClean="0">
                <a:latin typeface="+mn-ea"/>
              </a:rPr>
              <a:t>年 </a:t>
            </a:r>
            <a:r>
              <a:rPr lang="en-US" altLang="zh-CN" sz="2400" b="1" dirty="0" smtClean="0">
                <a:latin typeface="+mn-ea"/>
              </a:rPr>
              <a:t>Michael Flynn </a:t>
            </a:r>
            <a:r>
              <a:rPr lang="zh-CN" altLang="en-US" sz="2400" b="1" dirty="0" smtClean="0">
                <a:latin typeface="+mn-ea"/>
              </a:rPr>
              <a:t>所提出的计算机体系结构的分类体系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506" y="76200"/>
            <a:ext cx="6477000" cy="5857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1-2 SISD – Single Instruction Single Data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File:SISD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Single CPU systems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smtClean="0"/>
              <a:t>Specifically </a:t>
            </a:r>
            <a:r>
              <a:rPr lang="en-US" altLang="zh-CN" sz="1400" dirty="0" err="1" smtClean="0"/>
              <a:t>uniprocessors</a:t>
            </a:r>
            <a:r>
              <a:rPr lang="en-US" altLang="zh-CN" sz="1400" dirty="0" smtClean="0"/>
              <a:t> 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smtClean="0"/>
              <a:t>Co-processors do not count.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altLang="zh-CN" sz="1400" dirty="0" smtClean="0"/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Concurrent processing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smtClean="0"/>
              <a:t>Pipelined execution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err="1" smtClean="0"/>
              <a:t>Prefetching</a:t>
            </a:r>
            <a:endParaRPr lang="en-US" altLang="zh-CN" sz="1400" dirty="0" smtClean="0"/>
          </a:p>
          <a:p>
            <a:pPr lvl="1" eaLnBrk="1" hangingPunct="1">
              <a:buFont typeface="Calibri" pitchFamily="34" charset="0"/>
              <a:buAutoNum type="arabicPeriod"/>
            </a:pPr>
            <a:endParaRPr lang="en-US" altLang="zh-CN" sz="1400" dirty="0" smtClean="0"/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Concurrent Execution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smtClean="0"/>
              <a:t>Independent concurrent tasks can execute different sequences of operations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altLang="zh-CN" sz="1400" dirty="0" smtClean="0"/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Examples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smtClean="0"/>
              <a:t>Personal computers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en-US" altLang="zh-CN" sz="1800" dirty="0" smtClean="0">
              <a:solidFill>
                <a:srgbClr val="8EB4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238914" cy="5857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1-3 SIMD – Single Instruction Multiple Data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File:SIMD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912" y="1752644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91010" y="990664"/>
            <a:ext cx="4343400" cy="5714850"/>
          </a:xfrm>
        </p:spPr>
        <p:txBody>
          <a:bodyPr>
            <a:normAutofit/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One instruction stream is broadcasted to all processors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smtClean="0"/>
              <a:t>In reality, that processor will be simple, such as an ALU (Arithmetic Logic Unit)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altLang="zh-CN" sz="1400" dirty="0" smtClean="0"/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All active processors execute the same instructions synchronously, but on different data</a:t>
            </a:r>
            <a:endParaRPr lang="en-US" altLang="zh-CN" sz="1400" dirty="0" smtClean="0"/>
          </a:p>
          <a:p>
            <a:pPr lvl="1" eaLnBrk="1" hangingPunct="1">
              <a:buFont typeface="Calibri" pitchFamily="34" charset="0"/>
              <a:buAutoNum type="arabicPeriod"/>
            </a:pPr>
            <a:endParaRPr lang="en-US" altLang="zh-CN" sz="1400" dirty="0" smtClean="0"/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The data items are aligned in an array (or vector)</a:t>
            </a:r>
            <a:endParaRPr lang="en-US" altLang="zh-CN" sz="1400" dirty="0" smtClean="0"/>
          </a:p>
          <a:p>
            <a:pPr lvl="1" eaLnBrk="1" hangingPunct="1">
              <a:buFont typeface="Calibri" pitchFamily="34" charset="0"/>
              <a:buAutoNum type="arabicPeriod"/>
            </a:pPr>
            <a:endParaRPr lang="en-US" altLang="zh-CN" sz="1400" dirty="0" smtClean="0"/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An instruction can act on the complete array in one cycle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en-US" altLang="zh-CN" sz="1800" dirty="0" smtClean="0"/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Examples later on</a:t>
            </a:r>
            <a:endParaRPr lang="en-US" altLang="zh-CN" sz="1400" dirty="0" smtClean="0"/>
          </a:p>
          <a:p>
            <a:pPr lvl="1" eaLnBrk="1" hangingPunct="1">
              <a:buFont typeface="Calibri" pitchFamily="34" charset="0"/>
              <a:buAutoNum type="arabicPeriod"/>
            </a:pPr>
            <a:endParaRPr lang="en-US" altLang="zh-CN" sz="1400" dirty="0" smtClean="0"/>
          </a:p>
          <a:p>
            <a:pPr eaLnBrk="1" hangingPunct="1">
              <a:buFont typeface="Calibri" pitchFamily="34" charset="0"/>
              <a:buAutoNum type="arabicPeriod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162716" cy="5857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1-4 MISD – Multiple Instruction Single Data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File:MISD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100" y="1600248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19604" y="1524050"/>
            <a:ext cx="4343400" cy="4525963"/>
          </a:xfrm>
        </p:spPr>
        <p:txBody>
          <a:bodyPr>
            <a:normAutofit/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Uncommon architecture type that is used for specialized purposes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smtClean="0"/>
              <a:t>Redundancy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smtClean="0"/>
              <a:t>Fault Tolerance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altLang="zh-CN" sz="1400" dirty="0" smtClean="0"/>
              <a:t>Task replication</a:t>
            </a:r>
          </a:p>
          <a:p>
            <a:pPr lvl="1" eaLnBrk="1" hangingPunct="1">
              <a:buFont typeface="Arial" charset="0"/>
              <a:buNone/>
            </a:pPr>
            <a:endParaRPr lang="en-US" altLang="zh-CN" sz="1800" dirty="0" smtClean="0"/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zh-CN" sz="1800" dirty="0" smtClean="0"/>
              <a:t>Example</a:t>
            </a:r>
          </a:p>
          <a:p>
            <a:pPr lvl="1">
              <a:buFont typeface="Calibri" pitchFamily="34" charset="0"/>
              <a:buAutoNum type="arabicPeriod"/>
            </a:pPr>
            <a:r>
              <a:rPr lang="zh-CN" altLang="en-US" sz="1400" dirty="0" smtClean="0"/>
              <a:t>坦克</a:t>
            </a:r>
            <a:endParaRPr lang="en-US" altLang="zh-CN" sz="1400" dirty="0" smtClean="0"/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zh-CN" altLang="en-US" sz="1400" dirty="0" smtClean="0"/>
              <a:t>航天飞机飞行控制系统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543706" cy="5857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1-5 MIMD – Multiple Instruction Multiple Data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0" y="2819416"/>
            <a:ext cx="4343400" cy="2544815"/>
          </a:xfrm>
        </p:spPr>
        <p:txBody>
          <a:bodyPr>
            <a:normAutofit/>
          </a:bodyPr>
          <a:lstStyle/>
          <a:p>
            <a:pPr lvl="1" eaLnBrk="1" hangingPunct="1">
              <a:buFont typeface="Arial" charset="0"/>
              <a:buNone/>
            </a:pPr>
            <a:r>
              <a:rPr lang="zh-CN" altLang="en-US" sz="1800" dirty="0" smtClean="0"/>
              <a:t>基于我的见识，</a:t>
            </a:r>
            <a:endParaRPr lang="en-US" altLang="zh-CN" sz="1800" dirty="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1800" dirty="0" smtClean="0"/>
              <a:t>这只是一种理论存在</a:t>
            </a:r>
            <a:endParaRPr lang="en-US" altLang="zh-CN" sz="1800" dirty="0" smtClean="0"/>
          </a:p>
          <a:p>
            <a:pPr lvl="1" eaLnBrk="1" hangingPunct="1">
              <a:buFont typeface="Arial" charset="0"/>
              <a:buNone/>
            </a:pPr>
            <a:endParaRPr lang="en-US" altLang="zh-CN" sz="1800" dirty="0" smtClean="0"/>
          </a:p>
          <a:p>
            <a:pPr lvl="1" eaLnBrk="1" hangingPunct="1">
              <a:buFont typeface="Arial" charset="0"/>
              <a:buNone/>
            </a:pPr>
            <a:endParaRPr lang="en-US" altLang="zh-CN" sz="1800" dirty="0" smtClean="0"/>
          </a:p>
        </p:txBody>
      </p:sp>
      <p:pic>
        <p:nvPicPr>
          <p:cNvPr id="13" name="Picture 2" descr="File:MIMD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100" y="152405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7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4年工作计划.pptx" id="{E313C2F0-857F-4188-990B-A76AC922BAB3}" vid="{FF03C374-C9A6-41D7-AA65-DD05B968B704}"/>
    </a:ext>
  </a:extLst>
</a:theme>
</file>

<file path=ppt/theme/theme11.xml><?xml version="1.0" encoding="utf-8"?>
<a:theme xmlns:a="http://schemas.openxmlformats.org/drawingml/2006/main" name="12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4年工作计划.pptx" id="{E313C2F0-857F-4188-990B-A76AC922BAB3}" vid="{840FBE03-47FA-4CE3-9817-A2F0AC8B929F}"/>
    </a:ext>
  </a:extLst>
</a:theme>
</file>

<file path=ppt/theme/theme12.xml><?xml version="1.0" encoding="utf-8"?>
<a:theme xmlns:a="http://schemas.openxmlformats.org/drawingml/2006/main" name="13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4年工作计划.pptx" id="{E313C2F0-857F-4188-990B-A76AC922BAB3}" vid="{4A6C720C-EF3E-4988-B72C-983761DD82E2}"/>
    </a:ext>
  </a:extLst>
</a:theme>
</file>

<file path=ppt/theme/theme13.xml><?xml version="1.0" encoding="utf-8"?>
<a:theme xmlns:a="http://schemas.openxmlformats.org/drawingml/2006/main" name="14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4年工作计划.pptx" id="{E313C2F0-857F-4188-990B-A76AC922BAB3}" vid="{628135B0-C0B8-4731-87FD-716A75711D5E}"/>
    </a:ext>
  </a:extLst>
</a:theme>
</file>

<file path=ppt/theme/theme14.xml><?xml version="1.0" encoding="utf-8"?>
<a:theme xmlns:a="http://schemas.openxmlformats.org/drawingml/2006/main" name="15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4年工作计划.pptx" id="{E313C2F0-857F-4188-990B-A76AC922BAB3}" vid="{F984978C-7257-4F3E-A6C5-26AD73EEF2A0}"/>
    </a:ext>
  </a:extLst>
</a:theme>
</file>

<file path=ppt/theme/theme1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0E1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2014年工作计划.pptx" id="{E313C2F0-857F-4188-990B-A76AC922BAB3}" vid="{847D1DCE-2B2D-43CE-B88E-3A3A23D9FCDE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E1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E1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6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4年工作计划.pptx" id="{E313C2F0-857F-4188-990B-A76AC922BAB3}" vid="{72A4A4EB-9839-4C06-8F35-0EE367A5EE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26818</TotalTime>
  <Pages>0</Pages>
  <Words>771</Words>
  <Characters>0</Characters>
  <Application>Microsoft Office PowerPoint</Application>
  <DocSecurity>0</DocSecurity>
  <PresentationFormat>全屏显示(4:3)</PresentationFormat>
  <Lines>0</Lines>
  <Paragraphs>191</Paragraphs>
  <Slides>27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16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6_Office 主题</vt:lpstr>
      <vt:lpstr>5_Office 主题</vt:lpstr>
      <vt:lpstr>8_Office 主题</vt:lpstr>
      <vt:lpstr>35_Office 主题</vt:lpstr>
      <vt:lpstr>7_Office 主题</vt:lpstr>
      <vt:lpstr>9_Office 主题</vt:lpstr>
      <vt:lpstr>36_Office 主题</vt:lpstr>
      <vt:lpstr>10_Office 主题</vt:lpstr>
      <vt:lpstr>11_Office 主题</vt:lpstr>
      <vt:lpstr>37_Office 主题</vt:lpstr>
      <vt:lpstr>12_Office 主题</vt:lpstr>
      <vt:lpstr>13_Office 主题</vt:lpstr>
      <vt:lpstr>14_Office 主题</vt:lpstr>
      <vt:lpstr>15_Office 主题</vt:lpstr>
      <vt:lpstr>自定义设计方案</vt:lpstr>
      <vt:lpstr>Office 主题</vt:lpstr>
      <vt:lpstr>函数式语言与并行计算 - SIMD 2017 U8平台“自学互学”系列讲座</vt:lpstr>
      <vt:lpstr>0-1 函数式语言</vt:lpstr>
      <vt:lpstr>0-2 并行计算</vt:lpstr>
      <vt:lpstr>幻灯片 4</vt:lpstr>
      <vt:lpstr>1-1 Flynn’s Taxonomy(弗林分类法）</vt:lpstr>
      <vt:lpstr>1-2 SISD – Single Instruction Single Data</vt:lpstr>
      <vt:lpstr>1-3 SIMD – Single Instruction Multiple Data</vt:lpstr>
      <vt:lpstr>1-4 MISD – Multiple Instruction Single Data</vt:lpstr>
      <vt:lpstr>1-5 MIMD – Multiple Instruction Multiple Data</vt:lpstr>
      <vt:lpstr>1-5 MIMD – Multiple Instruction Multiple Data</vt:lpstr>
      <vt:lpstr>1-7 AVX 512</vt:lpstr>
      <vt:lpstr>1-6 SIMD 与当今处理器</vt:lpstr>
      <vt:lpstr>幻灯片 13</vt:lpstr>
      <vt:lpstr>2-1 SIMD  C++ 编译环境</vt:lpstr>
      <vt:lpstr>2-2 C++ SISD(Scalar)</vt:lpstr>
      <vt:lpstr>2-2 C++ SISD(Scalar),disassambly</vt:lpstr>
      <vt:lpstr>2-3 SIMD Simple Program Source, Part 1</vt:lpstr>
      <vt:lpstr>2-4 SIMD Simple Program Source, Part 2</vt:lpstr>
      <vt:lpstr>2-5 SIMD Simple Program Disassembly, Part 2</vt:lpstr>
      <vt:lpstr>幻灯片 20</vt:lpstr>
      <vt:lpstr>3-1 SIMD in JIT(即使没有使用Vector)</vt:lpstr>
      <vt:lpstr>3-2 SIMD C# 需要的运行环境有使用Vector)</vt:lpstr>
      <vt:lpstr>3-3 RyuJIT 性能暴增</vt:lpstr>
      <vt:lpstr>3-4 计算向量的内积（Scalar标量版）</vt:lpstr>
      <vt:lpstr>3-5 计算向量的内积（Vector向量版）</vt:lpstr>
      <vt:lpstr>3-7 性能比较 </vt:lpstr>
      <vt:lpstr>幻灯片 27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guhualong</dc:creator>
  <cp:lastModifiedBy>杨历</cp:lastModifiedBy>
  <cp:revision>895</cp:revision>
  <cp:lastPrinted>1601-01-01T00:00:00Z</cp:lastPrinted>
  <dcterms:created xsi:type="dcterms:W3CDTF">2009-12-16T05:52:57Z</dcterms:created>
  <dcterms:modified xsi:type="dcterms:W3CDTF">2017-04-25T14:29:10Z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