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20" Type="http://schemas.microsoft.com/office/2016/11/relationships/changesInfo" Target="changesInfos/changesInfo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06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8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04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18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96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28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59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82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269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77180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5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72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9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1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44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5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3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69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8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 rot="5400000">
            <a:off x="8982409" y="3181373"/>
            <a:ext cx="3199729" cy="1949652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0" y="620909"/>
            <a:ext cx="11344993" cy="18633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000" b="1" i="0" dirty="0">
                <a:effectLst/>
                <a:latin typeface="Roboto" panose="020F0502020204030204" pitchFamily="2" charset="0"/>
              </a:rPr>
            </a:br>
            <a:endParaRPr sz="4000"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2884854"/>
            <a:ext cx="7962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STUDENT NAME: Prajith Sanjeev 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REGISTER NO:  312207829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DEPARTMENT: Bcom ( Accounting and Finance)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COLLEGE: The Quaide Millet college for men,</a:t>
            </a:r>
          </a:p>
          <a:p>
            <a:r>
              <a:rPr lang="en-US" sz="2400" i="1" dirty="0"/>
              <a:t>                       medavakkam, Chennai -600100.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cs typeface="Trebuchet MS"/>
              </a:rPr>
              <a:t>M</a:t>
            </a:r>
            <a:r>
              <a:rPr sz="4800" b="1" dirty="0">
                <a:cs typeface="Trebuchet MS"/>
              </a:rPr>
              <a:t>O</a:t>
            </a:r>
            <a:r>
              <a:rPr sz="4800" b="1" spc="-15" dirty="0">
                <a:cs typeface="Trebuchet MS"/>
              </a:rPr>
              <a:t>D</a:t>
            </a:r>
            <a:r>
              <a:rPr sz="4800" b="1" spc="-35" dirty="0">
                <a:cs typeface="Trebuchet MS"/>
              </a:rPr>
              <a:t>E</a:t>
            </a:r>
            <a:r>
              <a:rPr sz="4800" b="1" spc="-30" dirty="0">
                <a:cs typeface="Trebuchet MS"/>
              </a:rPr>
              <a:t>LL</a:t>
            </a:r>
            <a:r>
              <a:rPr sz="4800" b="1" spc="-5" dirty="0">
                <a:cs typeface="Trebuchet MS"/>
              </a:rPr>
              <a:t>I</a:t>
            </a:r>
            <a:r>
              <a:rPr sz="4800" b="1" spc="30" dirty="0">
                <a:cs typeface="Trebuchet MS"/>
              </a:rPr>
              <a:t>N</a:t>
            </a:r>
            <a:r>
              <a:rPr sz="4800" b="1" spc="5" dirty="0">
                <a:cs typeface="Trebuchet MS"/>
              </a:rPr>
              <a:t>G</a:t>
            </a:r>
            <a:endParaRPr sz="4800" dirty="0"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9A2671-77D6-5DC5-B8F7-1D11A135C7CD}"/>
              </a:ext>
            </a:extLst>
          </p:cNvPr>
          <p:cNvSpPr txBox="1"/>
          <p:nvPr/>
        </p:nvSpPr>
        <p:spPr>
          <a:xfrm>
            <a:off x="1766605" y="2404611"/>
            <a:ext cx="57469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/>
              <a:t> Interview results were then transformed to tabular format for better  analysis </a:t>
            </a:r>
          </a:p>
          <a:p>
            <a:pPr algn="l"/>
            <a:endParaRPr lang="en-US" sz="2400" i="1" dirty="0"/>
          </a:p>
          <a:p>
            <a:pPr algn="l"/>
            <a:r>
              <a:rPr lang="en-US" sz="2400" i="1" dirty="0"/>
              <a:t>Interview results are then cleaned and updated for better analysis </a:t>
            </a:r>
          </a:p>
          <a:p>
            <a:pPr algn="l"/>
            <a:endParaRPr lang="en-US" sz="2400" i="1" dirty="0"/>
          </a:p>
          <a:p>
            <a:pPr algn="l"/>
            <a:r>
              <a:rPr lang="en-US" sz="2400" i="1" dirty="0"/>
              <a:t>Created new columns for Organization structure and HR &amp; Others with standard terminology and group departments into HR and Others.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03C36-0D73-0326-BB42-4116EE6D7091}"/>
              </a:ext>
            </a:extLst>
          </p:cNvPr>
          <p:cNvSpPr txBox="1"/>
          <p:nvPr/>
        </p:nvSpPr>
        <p:spPr>
          <a:xfrm>
            <a:off x="1559705" y="104933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B5FBEE-5013-B462-8BE3-8AAF52BFAF18}"/>
              </a:ext>
            </a:extLst>
          </p:cNvPr>
          <p:cNvSpPr txBox="1"/>
          <p:nvPr/>
        </p:nvSpPr>
        <p:spPr>
          <a:xfrm>
            <a:off x="1011735" y="1203542"/>
            <a:ext cx="3628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1" dirty="0"/>
              <a:t>Headline:</a:t>
            </a:r>
            <a:r>
              <a:rPr lang="en-US" sz="2400" i="1" dirty="0"/>
              <a:t> Data Modelling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2C21A4-A8B6-41F6-6C5A-65479A94EB93}"/>
              </a:ext>
            </a:extLst>
          </p:cNvPr>
          <p:cNvSpPr txBox="1"/>
          <p:nvPr/>
        </p:nvSpPr>
        <p:spPr>
          <a:xfrm rot="10800000" flipV="1">
            <a:off x="1011735" y="1804076"/>
            <a:ext cx="3573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1" dirty="0"/>
              <a:t>Bullet points: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767B61-344B-01A6-EEE2-1993E4D72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07" y="209436"/>
            <a:ext cx="11179186" cy="6439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CE20B6-BDFE-9C76-5B3F-2C3006EB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952" y="358307"/>
            <a:ext cx="8351296" cy="1092836"/>
          </a:xfrm>
          <a:solidFill>
            <a:schemeClr val="accent5"/>
          </a:solidFill>
        </p:spPr>
        <p:txBody>
          <a:bodyPr/>
          <a:lstStyle/>
          <a:p>
            <a:r>
              <a:rPr lang="en-US" dirty="0">
                <a:latin typeface="+mn-lt"/>
              </a:rPr>
              <a:t>Employee Data analytics using Excel:</a:t>
            </a:r>
          </a:p>
        </p:txBody>
      </p:sp>
    </p:spTree>
    <p:extLst>
      <p:ext uri="{BB962C8B-B14F-4D97-AF65-F5344CB8AC3E}">
        <p14:creationId xmlns:p14="http://schemas.microsoft.com/office/powerpoint/2010/main" val="3565844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4510" y="566342"/>
            <a:ext cx="24371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+mn-lt"/>
              </a:rPr>
              <a:t>R</a:t>
            </a:r>
            <a:r>
              <a:rPr b="1" spc="-40" dirty="0">
                <a:latin typeface="+mn-lt"/>
              </a:rPr>
              <a:t>E</a:t>
            </a:r>
            <a:r>
              <a:rPr b="1" spc="15" dirty="0">
                <a:latin typeface="+mn-lt"/>
              </a:rPr>
              <a:t>S</a:t>
            </a:r>
            <a:r>
              <a:rPr b="1" spc="-30" dirty="0">
                <a:latin typeface="+mn-lt"/>
              </a:rPr>
              <a:t>U</a:t>
            </a:r>
            <a:r>
              <a:rPr b="1" spc="-405" dirty="0">
                <a:latin typeface="+mn-lt"/>
              </a:rPr>
              <a:t>L</a:t>
            </a:r>
            <a:r>
              <a:rPr b="1" dirty="0">
                <a:latin typeface="+mn-lt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238FE2-0149-6E12-C51E-45D52AA6F972}"/>
              </a:ext>
            </a:extLst>
          </p:cNvPr>
          <p:cNvSpPr txBox="1"/>
          <p:nvPr/>
        </p:nvSpPr>
        <p:spPr>
          <a:xfrm>
            <a:off x="1022932" y="1695450"/>
            <a:ext cx="54445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/>
              <a:t>Hope we Learned how employees Data are analyzed using Excel from the PPT presented .</a:t>
            </a:r>
          </a:p>
          <a:p>
            <a:pPr algn="l"/>
            <a:endParaRPr lang="en-US" sz="2400" i="1" dirty="0"/>
          </a:p>
          <a:p>
            <a:pPr algn="l"/>
            <a:r>
              <a:rPr lang="en-US" sz="2400" i="1" dirty="0"/>
              <a:t>The procedures involved in analysis of employees Data using Excel is observed.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585" y="417856"/>
            <a:ext cx="3401032" cy="1143633"/>
          </a:xfrm>
        </p:spPr>
        <p:txBody>
          <a:bodyPr/>
          <a:lstStyle/>
          <a:p>
            <a:r>
              <a:rPr lang="en-US" b="1" dirty="0">
                <a:latin typeface="+mn-lt"/>
                <a:cs typeface="Times New Roman" panose="02020603050405020304" pitchFamily="18" charset="0"/>
              </a:rPr>
              <a:t>Conclusion :</a:t>
            </a:r>
            <a:endParaRPr lang="en-IN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925DE-8704-64CC-EB0D-B5263DE03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47" y="1446720"/>
            <a:ext cx="8874106" cy="499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 rot="5400000">
            <a:off x="2887310" y="-2548472"/>
            <a:ext cx="6426679" cy="10986168"/>
            <a:chOff x="7448612" y="0"/>
            <a:chExt cx="4743796" cy="6858466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45" name="Diagonal Stripe 44">
            <a:extLst>
              <a:ext uri="{FF2B5EF4-FFF2-40B4-BE49-F238E27FC236}">
                <a16:creationId xmlns:a16="http://schemas.microsoft.com/office/drawing/2014/main" id="{2B85D7F4-4A77-8CCC-5D6A-7862E60B6ABE}"/>
              </a:ext>
            </a:extLst>
          </p:cNvPr>
          <p:cNvSpPr/>
          <p:nvPr/>
        </p:nvSpPr>
        <p:spPr>
          <a:xfrm rot="14029622">
            <a:off x="2646746" y="-4192629"/>
            <a:ext cx="6283164" cy="9726387"/>
          </a:xfrm>
          <a:prstGeom prst="diagStripe">
            <a:avLst>
              <a:gd name="adj" fmla="val 49218"/>
            </a:avLst>
          </a:prstGeom>
          <a:solidFill>
            <a:schemeClr val="accent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747837" y="1664792"/>
            <a:ext cx="79031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</a:p>
          <a:p>
            <a:endParaRPr lang="en-US" sz="44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4400" i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By;</a:t>
            </a:r>
          </a:p>
          <a:p>
            <a:r>
              <a:rPr lang="en-US" sz="4400" i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Prajith Sanjeev D </a:t>
            </a:r>
          </a:p>
          <a:p>
            <a:r>
              <a:rPr lang="en-US" sz="4400" i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On 28/08/2024</a:t>
            </a:r>
          </a:p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Arrow: Pentagon 45">
            <a:extLst>
              <a:ext uri="{FF2B5EF4-FFF2-40B4-BE49-F238E27FC236}">
                <a16:creationId xmlns:a16="http://schemas.microsoft.com/office/drawing/2014/main" id="{691CD47C-EA0E-FF2D-0E7D-00734C47740C}"/>
              </a:ext>
            </a:extLst>
          </p:cNvPr>
          <p:cNvSpPr/>
          <p:nvPr/>
        </p:nvSpPr>
        <p:spPr>
          <a:xfrm rot="5400000">
            <a:off x="7890315" y="2565817"/>
            <a:ext cx="6858000" cy="1728109"/>
          </a:xfrm>
          <a:prstGeom prst="homePlate">
            <a:avLst>
              <a:gd name="adj" fmla="val 12493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47675" y="1010012"/>
            <a:ext cx="41382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i="1" spc="5" dirty="0">
                <a:solidFill>
                  <a:schemeClr val="bg1"/>
                </a:solidFill>
              </a:rPr>
              <a:t>PROJECT</a:t>
            </a:r>
            <a:r>
              <a:rPr sz="4250" b="1" i="1" spc="-85" dirty="0">
                <a:solidFill>
                  <a:schemeClr val="bg1"/>
                </a:solidFill>
              </a:rPr>
              <a:t> </a:t>
            </a:r>
            <a:r>
              <a:rPr sz="4250" b="1" i="1" spc="25" dirty="0">
                <a:solidFill>
                  <a:schemeClr val="bg1"/>
                </a:solidFill>
              </a:rPr>
              <a:t>TITLE</a:t>
            </a:r>
            <a:endParaRPr sz="425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5416248" y="387983"/>
            <a:ext cx="5029200" cy="5860417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412" y="4229560"/>
            <a:ext cx="2263169" cy="262844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52475" y="543038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25" dirty="0">
                <a:latin typeface="+mn-lt"/>
              </a:rPr>
              <a:t>A</a:t>
            </a:r>
            <a:r>
              <a:rPr b="1" spc="-5" dirty="0">
                <a:latin typeface="+mn-lt"/>
              </a:rPr>
              <a:t>G</a:t>
            </a:r>
            <a:r>
              <a:rPr b="1" spc="-35" dirty="0">
                <a:latin typeface="+mn-lt"/>
              </a:rPr>
              <a:t>E</a:t>
            </a:r>
            <a:r>
              <a:rPr b="1" spc="15" dirty="0">
                <a:latin typeface="+mn-lt"/>
              </a:rPr>
              <a:t>N</a:t>
            </a:r>
            <a:r>
              <a:rPr b="1" dirty="0">
                <a:latin typeface="+mn-lt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729971" y="1031697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1" dirty="0"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effectLst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effectLst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effectLst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effectLst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i="1" dirty="0">
                <a:cs typeface="Times New Roman" panose="02020603050405020304" pitchFamily="18" charset="0"/>
              </a:rPr>
              <a:t>Dataset Description</a:t>
            </a:r>
            <a:endParaRPr lang="en-US" sz="2800" b="0" i="1" dirty="0"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effectLst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effectLst/>
                <a:cs typeface="Times New Roman" panose="02020603050405020304" pitchFamily="18" charset="0"/>
              </a:rPr>
              <a:t>Results and </a:t>
            </a:r>
            <a:r>
              <a:rPr lang="en-US" sz="2800" i="1" dirty="0">
                <a:cs typeface="Times New Roman" panose="02020603050405020304" pitchFamily="18" charset="0"/>
              </a:rPr>
              <a:t>Discussion</a:t>
            </a:r>
            <a:endParaRPr lang="en-US" sz="2800" b="0" i="1" dirty="0"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effectLst/>
                <a:cs typeface="Times New Roman" panose="02020603050405020304" pitchFamily="18" charset="0"/>
              </a:rPr>
              <a:t>Conclusion</a:t>
            </a:r>
          </a:p>
          <a:p>
            <a:endParaRPr lang="en-IN" sz="2800" i="1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latin typeface="+mn-lt"/>
              </a:rPr>
              <a:t>P</a:t>
            </a:r>
            <a:r>
              <a:rPr sz="4250" b="1" spc="15" dirty="0">
                <a:latin typeface="+mn-lt"/>
              </a:rPr>
              <a:t>ROB</a:t>
            </a:r>
            <a:r>
              <a:rPr sz="4250" b="1" spc="55" dirty="0">
                <a:latin typeface="+mn-lt"/>
              </a:rPr>
              <a:t>L</a:t>
            </a:r>
            <a:r>
              <a:rPr sz="4250" b="1" spc="-20" dirty="0">
                <a:latin typeface="+mn-lt"/>
              </a:rPr>
              <a:t>E</a:t>
            </a:r>
            <a:r>
              <a:rPr sz="4250" b="1" spc="20" dirty="0">
                <a:latin typeface="+mn-lt"/>
              </a:rPr>
              <a:t>M</a:t>
            </a:r>
            <a:r>
              <a:rPr sz="4250" b="1" dirty="0">
                <a:latin typeface="+mn-lt"/>
              </a:rPr>
              <a:t>	</a:t>
            </a:r>
            <a:r>
              <a:rPr sz="4250" b="1" spc="10" dirty="0">
                <a:latin typeface="+mn-lt"/>
              </a:rPr>
              <a:t>S</a:t>
            </a:r>
            <a:r>
              <a:rPr sz="4250" b="1" spc="-370" dirty="0">
                <a:latin typeface="+mn-lt"/>
              </a:rPr>
              <a:t>T</a:t>
            </a:r>
            <a:r>
              <a:rPr sz="4250" b="1" spc="-375" dirty="0">
                <a:latin typeface="+mn-lt"/>
              </a:rPr>
              <a:t>A</a:t>
            </a:r>
            <a:r>
              <a:rPr sz="4250" b="1" spc="15" dirty="0">
                <a:latin typeface="+mn-lt"/>
              </a:rPr>
              <a:t>T</a:t>
            </a:r>
            <a:r>
              <a:rPr sz="4250" b="1" spc="-10" dirty="0">
                <a:latin typeface="+mn-lt"/>
              </a:rPr>
              <a:t>E</a:t>
            </a:r>
            <a:r>
              <a:rPr sz="4250" b="1" spc="-20" dirty="0">
                <a:latin typeface="+mn-lt"/>
              </a:rPr>
              <a:t>ME</a:t>
            </a:r>
            <a:r>
              <a:rPr sz="4250" b="1" spc="10" dirty="0">
                <a:latin typeface="+mn-lt"/>
              </a:rPr>
              <a:t>NT</a:t>
            </a:r>
            <a:endParaRPr sz="4250" b="1">
              <a:latin typeface="+mn-l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CFEBDD-CF09-523D-F5E7-9653C21FD4A1}"/>
              </a:ext>
            </a:extLst>
          </p:cNvPr>
          <p:cNvSpPr txBox="1"/>
          <p:nvPr/>
        </p:nvSpPr>
        <p:spPr>
          <a:xfrm>
            <a:off x="1227139" y="1857375"/>
            <a:ext cx="6372225" cy="378565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2400" b="1" i="1" dirty="0"/>
              <a:t>Headline:</a:t>
            </a:r>
          </a:p>
          <a:p>
            <a:r>
              <a:rPr lang="en-US" sz="2400" b="1" i="1" dirty="0"/>
              <a:t>      </a:t>
            </a:r>
            <a:r>
              <a:rPr lang="en-US" sz="2400" i="1" dirty="0"/>
              <a:t>The Challenge: Understanding and Improving Employee Performance .</a:t>
            </a:r>
          </a:p>
          <a:p>
            <a:r>
              <a:rPr lang="en-US" sz="2400" b="1" i="1" dirty="0"/>
              <a:t>Bullet Points:</a:t>
            </a:r>
          </a:p>
          <a:p>
            <a:r>
              <a:rPr lang="en-US" sz="2400" b="1" i="1" dirty="0"/>
              <a:t>      </a:t>
            </a:r>
            <a:r>
              <a:rPr lang="en-US" sz="2400" i="1" dirty="0"/>
              <a:t>Traditional performance reviews are often subjective and inconsistent.</a:t>
            </a:r>
          </a:p>
          <a:p>
            <a:r>
              <a:rPr lang="en-US" sz="2400" i="1" dirty="0"/>
              <a:t>      Lack of data-driven insights makes it difficult to identify areas for improvement.</a:t>
            </a:r>
          </a:p>
          <a:p>
            <a:r>
              <a:rPr lang="en-US" sz="2400" i="1" dirty="0"/>
              <a:t>      Organizations struggle to effectively track and measure progress.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latin typeface="+mn-lt"/>
              </a:rPr>
              <a:t>PROJECT	</a:t>
            </a:r>
            <a:r>
              <a:rPr sz="4250" b="1" spc="-20" dirty="0">
                <a:latin typeface="+mn-lt"/>
              </a:rPr>
              <a:t>OVERVIEW</a:t>
            </a:r>
            <a:endParaRPr sz="4250" b="1" dirty="0">
              <a:latin typeface="+mn-l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66486" y="2110323"/>
            <a:ext cx="7924801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sz="2400" b="1" i="1" dirty="0">
                <a:cs typeface="Times New Roman" panose="02020603050405020304" pitchFamily="18" charset="0"/>
              </a:rPr>
              <a:t>Headline: </a:t>
            </a:r>
            <a:r>
              <a:rPr lang="en-US" sz="2400" i="1" dirty="0">
                <a:cs typeface="Times New Roman" panose="02020603050405020304" pitchFamily="18" charset="0"/>
              </a:rPr>
              <a:t> Our Goal: Data-Driven Performance Insight</a:t>
            </a:r>
          </a:p>
          <a:p>
            <a:endParaRPr lang="en-US" sz="2400" i="1" dirty="0">
              <a:cs typeface="Times New Roman" panose="02020603050405020304" pitchFamily="18" charset="0"/>
            </a:endParaRPr>
          </a:p>
          <a:p>
            <a:r>
              <a:rPr lang="en-US" sz="2400" b="1" i="1" dirty="0">
                <a:cs typeface="Times New Roman" panose="02020603050405020304" pitchFamily="18" charset="0"/>
              </a:rPr>
              <a:t>Bullet points:</a:t>
            </a:r>
          </a:p>
          <a:p>
            <a:r>
              <a:rPr lang="en-US" sz="2400" i="1" dirty="0">
                <a:cs typeface="Times New Roman" panose="02020603050405020304" pitchFamily="18" charset="0"/>
              </a:rPr>
              <a:t>Develop a structured approach to employee performance analysis using Excel.</a:t>
            </a:r>
          </a:p>
          <a:p>
            <a:endParaRPr lang="en-US" sz="2400" i="1" dirty="0">
              <a:cs typeface="Times New Roman" panose="02020603050405020304" pitchFamily="18" charset="0"/>
            </a:endParaRPr>
          </a:p>
          <a:p>
            <a:r>
              <a:rPr lang="en-US" sz="2400" i="1" dirty="0">
                <a:cs typeface="Times New Roman" panose="02020603050405020304" pitchFamily="18" charset="0"/>
              </a:rPr>
              <a:t>Leverage readily available data to gain valuable insights.</a:t>
            </a:r>
          </a:p>
          <a:p>
            <a:endParaRPr lang="en-US" sz="2400" i="1" dirty="0">
              <a:cs typeface="Times New Roman" panose="02020603050405020304" pitchFamily="18" charset="0"/>
            </a:endParaRPr>
          </a:p>
          <a:p>
            <a:r>
              <a:rPr lang="en-US" sz="2400" i="1" dirty="0">
                <a:cs typeface="Times New Roman" panose="02020603050405020304" pitchFamily="18" charset="0"/>
              </a:rPr>
              <a:t>Create a framework for continuous improvement and development.</a:t>
            </a:r>
            <a:endParaRPr lang="en-IN" sz="2400" i="1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latin typeface="+mn-lt"/>
              </a:rPr>
              <a:t>W</a:t>
            </a:r>
            <a:r>
              <a:rPr sz="3200" b="1" spc="-20" dirty="0">
                <a:latin typeface="+mn-lt"/>
              </a:rPr>
              <a:t>H</a:t>
            </a:r>
            <a:r>
              <a:rPr sz="3200" b="1" spc="20" dirty="0">
                <a:latin typeface="+mn-lt"/>
              </a:rPr>
              <a:t>O</a:t>
            </a:r>
            <a:r>
              <a:rPr sz="3200" b="1" spc="-235" dirty="0">
                <a:latin typeface="+mn-lt"/>
              </a:rPr>
              <a:t> </a:t>
            </a:r>
            <a:r>
              <a:rPr sz="3200" b="1" spc="-10" dirty="0">
                <a:latin typeface="+mn-lt"/>
              </a:rPr>
              <a:t>AR</a:t>
            </a:r>
            <a:r>
              <a:rPr sz="3200" b="1" spc="15" dirty="0">
                <a:latin typeface="+mn-lt"/>
              </a:rPr>
              <a:t>E</a:t>
            </a:r>
            <a:r>
              <a:rPr sz="3200" b="1" spc="-35" dirty="0">
                <a:latin typeface="+mn-lt"/>
              </a:rPr>
              <a:t> </a:t>
            </a:r>
            <a:r>
              <a:rPr sz="3200" b="1" spc="-10" dirty="0">
                <a:latin typeface="+mn-lt"/>
              </a:rPr>
              <a:t>T</a:t>
            </a:r>
            <a:r>
              <a:rPr sz="3200" b="1" spc="-15" dirty="0">
                <a:latin typeface="+mn-lt"/>
              </a:rPr>
              <a:t>H</a:t>
            </a:r>
            <a:r>
              <a:rPr sz="3200" b="1" spc="15" dirty="0">
                <a:latin typeface="+mn-lt"/>
              </a:rPr>
              <a:t>E</a:t>
            </a:r>
            <a:r>
              <a:rPr sz="3200" b="1" spc="-35" dirty="0">
                <a:latin typeface="+mn-lt"/>
              </a:rPr>
              <a:t> </a:t>
            </a:r>
            <a:r>
              <a:rPr sz="3200" b="1" spc="-20" dirty="0">
                <a:latin typeface="+mn-lt"/>
              </a:rPr>
              <a:t>E</a:t>
            </a:r>
            <a:r>
              <a:rPr sz="3200" b="1" spc="30" dirty="0">
                <a:latin typeface="+mn-lt"/>
              </a:rPr>
              <a:t>N</a:t>
            </a:r>
            <a:r>
              <a:rPr sz="3200" b="1" spc="15" dirty="0">
                <a:latin typeface="+mn-lt"/>
              </a:rPr>
              <a:t>D</a:t>
            </a:r>
            <a:r>
              <a:rPr sz="3200" b="1" spc="-45" dirty="0">
                <a:latin typeface="+mn-lt"/>
              </a:rPr>
              <a:t> </a:t>
            </a:r>
            <a:r>
              <a:rPr sz="3200" b="1" dirty="0">
                <a:latin typeface="+mn-lt"/>
              </a:rPr>
              <a:t>U</a:t>
            </a:r>
            <a:r>
              <a:rPr sz="3200" b="1" spc="10" dirty="0">
                <a:latin typeface="+mn-lt"/>
              </a:rPr>
              <a:t>S</a:t>
            </a:r>
            <a:r>
              <a:rPr sz="3200" b="1" spc="-25" dirty="0">
                <a:latin typeface="+mn-lt"/>
              </a:rPr>
              <a:t>E</a:t>
            </a:r>
            <a:r>
              <a:rPr sz="3200" b="1" spc="-10" dirty="0">
                <a:latin typeface="+mn-lt"/>
              </a:rPr>
              <a:t>R</a:t>
            </a:r>
            <a:r>
              <a:rPr sz="3200" b="1" spc="5" dirty="0">
                <a:latin typeface="+mn-lt"/>
              </a:rPr>
              <a:t>S?</a:t>
            </a:r>
            <a:endParaRPr sz="3200" b="1">
              <a:latin typeface="+mn-l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4A7B-1E05-6417-BFC4-1A429B13688B}"/>
              </a:ext>
            </a:extLst>
          </p:cNvPr>
          <p:cNvSpPr txBox="1"/>
          <p:nvPr/>
        </p:nvSpPr>
        <p:spPr>
          <a:xfrm>
            <a:off x="723899" y="1649967"/>
            <a:ext cx="44536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1" dirty="0"/>
              <a:t>Headline: </a:t>
            </a:r>
            <a:r>
              <a:rPr lang="en-US" sz="2400" i="1" dirty="0"/>
              <a:t>Who</a:t>
            </a:r>
            <a:r>
              <a:rPr lang="en-US" sz="2400" b="1" i="1" dirty="0"/>
              <a:t> </a:t>
            </a:r>
            <a:r>
              <a:rPr lang="en-US" sz="2400" i="1" dirty="0"/>
              <a:t>Benefits?</a:t>
            </a:r>
          </a:p>
          <a:p>
            <a:pPr algn="l"/>
            <a:endParaRPr lang="en-US" sz="2400" b="1" i="1" dirty="0"/>
          </a:p>
          <a:p>
            <a:pPr algn="l"/>
            <a:r>
              <a:rPr lang="en-US" sz="2400" b="1" i="1" dirty="0"/>
              <a:t>Bullet points:</a:t>
            </a:r>
          </a:p>
          <a:p>
            <a:pPr algn="l"/>
            <a:endParaRPr lang="en-US" sz="2400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E91FE9-5897-CBF5-A2C6-8292345F36E9}"/>
              </a:ext>
            </a:extLst>
          </p:cNvPr>
          <p:cNvSpPr txBox="1"/>
          <p:nvPr/>
        </p:nvSpPr>
        <p:spPr>
          <a:xfrm>
            <a:off x="1555235" y="2852713"/>
            <a:ext cx="41588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/>
              <a:t>HR Managers and Recruiters</a:t>
            </a:r>
          </a:p>
          <a:p>
            <a:pPr algn="l"/>
            <a:endParaRPr lang="en-US" sz="2400" i="1" dirty="0"/>
          </a:p>
          <a:p>
            <a:pPr algn="l"/>
            <a:r>
              <a:rPr lang="en-US" sz="2400" i="1" dirty="0"/>
              <a:t>Team Leaders and Supervisors</a:t>
            </a:r>
          </a:p>
          <a:p>
            <a:pPr algn="l"/>
            <a:endParaRPr lang="en-US" sz="2400" i="1" dirty="0"/>
          </a:p>
          <a:p>
            <a:pPr algn="l"/>
            <a:r>
              <a:rPr lang="en-US" sz="2400" i="1" dirty="0"/>
              <a:t>Employees themselves (for self-improvement)</a:t>
            </a:r>
          </a:p>
          <a:p>
            <a:pPr algn="l"/>
            <a:endParaRPr lang="en-US" sz="2400" i="1" dirty="0"/>
          </a:p>
          <a:p>
            <a:pPr algn="l"/>
            <a:r>
              <a:rPr lang="en-US" sz="2400" i="1" dirty="0"/>
              <a:t>Executive Management (for strategic decision-making)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4BC7CD-BCA9-F9DB-EA78-2B48EBCAC3C7}"/>
              </a:ext>
            </a:extLst>
          </p:cNvPr>
          <p:cNvSpPr txBox="1"/>
          <p:nvPr/>
        </p:nvSpPr>
        <p:spPr>
          <a:xfrm>
            <a:off x="5194738" y="252534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3" name="Diagonal Stripe 2">
            <a:extLst>
              <a:ext uri="{FF2B5EF4-FFF2-40B4-BE49-F238E27FC236}">
                <a16:creationId xmlns:a16="http://schemas.microsoft.com/office/drawing/2014/main" id="{D8765D96-EB7D-BADF-A6D1-4473C32FD733}"/>
              </a:ext>
            </a:extLst>
          </p:cNvPr>
          <p:cNvSpPr/>
          <p:nvPr/>
        </p:nvSpPr>
        <p:spPr>
          <a:xfrm>
            <a:off x="6096000" y="0"/>
            <a:ext cx="5170652" cy="2075464"/>
          </a:xfrm>
          <a:prstGeom prst="diagStri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9140" y="647813"/>
            <a:ext cx="975926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latin typeface="+mn-lt"/>
              </a:rPr>
              <a:t>O</a:t>
            </a:r>
            <a:r>
              <a:rPr sz="3600" b="1" spc="25" dirty="0">
                <a:latin typeface="+mn-lt"/>
              </a:rPr>
              <a:t>U</a:t>
            </a:r>
            <a:r>
              <a:rPr sz="3600" b="1" dirty="0">
                <a:latin typeface="+mn-lt"/>
              </a:rPr>
              <a:t>R</a:t>
            </a:r>
            <a:r>
              <a:rPr sz="3600" b="1" spc="5" dirty="0">
                <a:latin typeface="+mn-lt"/>
              </a:rPr>
              <a:t> </a:t>
            </a:r>
            <a:r>
              <a:rPr sz="3600" b="1" spc="25" dirty="0">
                <a:latin typeface="+mn-lt"/>
              </a:rPr>
              <a:t>S</a:t>
            </a:r>
            <a:r>
              <a:rPr sz="3600" b="1" spc="10" dirty="0">
                <a:latin typeface="+mn-lt"/>
              </a:rPr>
              <a:t>O</a:t>
            </a:r>
            <a:r>
              <a:rPr sz="3600" b="1" spc="25" dirty="0">
                <a:latin typeface="+mn-lt"/>
              </a:rPr>
              <a:t>LU</a:t>
            </a:r>
            <a:r>
              <a:rPr sz="3600" b="1" spc="-35" dirty="0">
                <a:latin typeface="+mn-lt"/>
              </a:rPr>
              <a:t>T</a:t>
            </a:r>
            <a:r>
              <a:rPr sz="3600" b="1" spc="-30" dirty="0">
                <a:latin typeface="+mn-lt"/>
              </a:rPr>
              <a:t>I</a:t>
            </a:r>
            <a:r>
              <a:rPr sz="3600" b="1" spc="10" dirty="0">
                <a:latin typeface="+mn-lt"/>
              </a:rPr>
              <a:t>O</a:t>
            </a:r>
            <a:r>
              <a:rPr sz="3600" b="1" dirty="0">
                <a:latin typeface="+mn-lt"/>
              </a:rPr>
              <a:t>N</a:t>
            </a:r>
            <a:r>
              <a:rPr sz="3600" b="1" spc="-345" dirty="0">
                <a:latin typeface="+mn-lt"/>
              </a:rPr>
              <a:t> </a:t>
            </a:r>
            <a:r>
              <a:rPr sz="3600" b="1" spc="-35" dirty="0">
                <a:latin typeface="+mn-lt"/>
              </a:rPr>
              <a:t>A</a:t>
            </a:r>
            <a:r>
              <a:rPr sz="3600" b="1" spc="-5" dirty="0">
                <a:latin typeface="+mn-lt"/>
              </a:rPr>
              <a:t>N</a:t>
            </a:r>
            <a:r>
              <a:rPr sz="3600" b="1" dirty="0">
                <a:latin typeface="+mn-lt"/>
              </a:rPr>
              <a:t>D</a:t>
            </a:r>
            <a:r>
              <a:rPr sz="3600" b="1" spc="35" dirty="0">
                <a:latin typeface="+mn-lt"/>
              </a:rPr>
              <a:t> </a:t>
            </a:r>
            <a:r>
              <a:rPr sz="3600" b="1" spc="-30" dirty="0">
                <a:latin typeface="+mn-lt"/>
              </a:rPr>
              <a:t>I</a:t>
            </a:r>
            <a:r>
              <a:rPr sz="3600" b="1" spc="-35" dirty="0">
                <a:latin typeface="+mn-lt"/>
              </a:rPr>
              <a:t>T</a:t>
            </a:r>
            <a:r>
              <a:rPr sz="3600" b="1" dirty="0">
                <a:latin typeface="+mn-lt"/>
              </a:rPr>
              <a:t>S</a:t>
            </a:r>
            <a:r>
              <a:rPr sz="3600" b="1" spc="60" dirty="0">
                <a:latin typeface="+mn-lt"/>
              </a:rPr>
              <a:t> </a:t>
            </a:r>
            <a:r>
              <a:rPr sz="3600" b="1" spc="-295" dirty="0">
                <a:latin typeface="+mn-lt"/>
              </a:rPr>
              <a:t>V</a:t>
            </a:r>
            <a:r>
              <a:rPr sz="3600" b="1" spc="-35" dirty="0">
                <a:latin typeface="+mn-lt"/>
              </a:rPr>
              <a:t>A</a:t>
            </a:r>
            <a:r>
              <a:rPr sz="3600" b="1" spc="25" dirty="0">
                <a:latin typeface="+mn-lt"/>
              </a:rPr>
              <a:t>LU</a:t>
            </a:r>
            <a:r>
              <a:rPr sz="3600" b="1" dirty="0">
                <a:latin typeface="+mn-lt"/>
              </a:rPr>
              <a:t>E</a:t>
            </a:r>
            <a:r>
              <a:rPr sz="3600" b="1" spc="-65" dirty="0">
                <a:latin typeface="+mn-lt"/>
              </a:rPr>
              <a:t> </a:t>
            </a:r>
            <a:r>
              <a:rPr sz="3600" b="1" spc="-15" dirty="0">
                <a:latin typeface="+mn-lt"/>
              </a:rPr>
              <a:t>P</a:t>
            </a:r>
            <a:r>
              <a:rPr sz="3600" b="1" spc="-30" dirty="0">
                <a:latin typeface="+mn-lt"/>
              </a:rPr>
              <a:t>R</a:t>
            </a:r>
            <a:r>
              <a:rPr sz="3600" b="1" spc="10" dirty="0">
                <a:latin typeface="+mn-lt"/>
              </a:rPr>
              <a:t>O</a:t>
            </a:r>
            <a:r>
              <a:rPr sz="3600" b="1" spc="-15" dirty="0">
                <a:latin typeface="+mn-lt"/>
              </a:rPr>
              <a:t>P</a:t>
            </a:r>
            <a:r>
              <a:rPr sz="3600" b="1" spc="10" dirty="0">
                <a:latin typeface="+mn-lt"/>
              </a:rPr>
              <a:t>O</a:t>
            </a:r>
            <a:r>
              <a:rPr sz="3600" b="1" spc="25" dirty="0">
                <a:latin typeface="+mn-lt"/>
              </a:rPr>
              <a:t>S</a:t>
            </a:r>
            <a:r>
              <a:rPr sz="3600" b="1" spc="-30" dirty="0">
                <a:latin typeface="+mn-lt"/>
              </a:rPr>
              <a:t>I</a:t>
            </a:r>
            <a:r>
              <a:rPr sz="3600" b="1" spc="-35" dirty="0">
                <a:latin typeface="+mn-lt"/>
              </a:rPr>
              <a:t>T</a:t>
            </a:r>
            <a:r>
              <a:rPr sz="3600" b="1" spc="-30" dirty="0">
                <a:latin typeface="+mn-lt"/>
              </a:rPr>
              <a:t>I</a:t>
            </a:r>
            <a:r>
              <a:rPr sz="3600" b="1" spc="10" dirty="0">
                <a:latin typeface="+mn-lt"/>
              </a:rPr>
              <a:t>O</a:t>
            </a:r>
            <a:r>
              <a:rPr sz="3600" b="1" dirty="0">
                <a:latin typeface="+mn-lt"/>
              </a:rPr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0DB7E9-CA1B-419C-45BD-67B4C886D4C4}"/>
              </a:ext>
            </a:extLst>
          </p:cNvPr>
          <p:cNvSpPr txBox="1"/>
          <p:nvPr/>
        </p:nvSpPr>
        <p:spPr>
          <a:xfrm>
            <a:off x="3165062" y="1669225"/>
            <a:ext cx="61884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1" dirty="0"/>
              <a:t>Headline</a:t>
            </a:r>
            <a:r>
              <a:rPr lang="en-US" sz="2400" i="1" dirty="0"/>
              <a:t>: The Excel Solution: A Powerful Tool for Performance Analysis</a:t>
            </a:r>
          </a:p>
          <a:p>
            <a:pPr algn="l"/>
            <a:endParaRPr lang="en-US" sz="2400" i="1" dirty="0"/>
          </a:p>
          <a:p>
            <a:pPr algn="l"/>
            <a:r>
              <a:rPr lang="en-US" sz="2400" b="1" i="1" dirty="0"/>
              <a:t>Bullet points: </a:t>
            </a:r>
          </a:p>
          <a:p>
            <a:pPr algn="l"/>
            <a:r>
              <a:rPr lang="en-US" sz="2400" i="1" dirty="0"/>
              <a:t>Utilizing Excel’s capabilities for data manipulation, visualization, and analysis.</a:t>
            </a:r>
          </a:p>
          <a:p>
            <a:pPr algn="l"/>
            <a:r>
              <a:rPr lang="en-US" sz="2400" i="1" dirty="0"/>
              <a:t>Creating dashboards and reports to track key performance indicators (KPIs)         </a:t>
            </a:r>
          </a:p>
          <a:p>
            <a:pPr algn="l"/>
            <a:r>
              <a:rPr lang="en-US" sz="2400" i="1" dirty="0"/>
              <a:t> Providing a cost-effective and  accessible solution.</a:t>
            </a:r>
          </a:p>
          <a:p>
            <a:pPr algn="l"/>
            <a:r>
              <a:rPr lang="en-US" sz="2400" i="1" dirty="0"/>
              <a:t>               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94" y="475020"/>
            <a:ext cx="10889652" cy="1178869"/>
          </a:xfrm>
        </p:spPr>
        <p:txBody>
          <a:bodyPr/>
          <a:lstStyle/>
          <a:p>
            <a:r>
              <a:rPr lang="en-IN" b="1" dirty="0">
                <a:latin typeface="+mn-lt"/>
              </a:rPr>
              <a:t>Dataset Descriptions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BA3257-DA63-F0F8-0347-2E33C2AB3F54}"/>
              </a:ext>
            </a:extLst>
          </p:cNvPr>
          <p:cNvSpPr txBox="1"/>
          <p:nvPr/>
        </p:nvSpPr>
        <p:spPr>
          <a:xfrm>
            <a:off x="1095725" y="1701958"/>
            <a:ext cx="76648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1" dirty="0"/>
              <a:t>Headline</a:t>
            </a:r>
            <a:r>
              <a:rPr lang="en-US" sz="2400" i="1" dirty="0"/>
              <a:t>:  The Data We'll Analyze</a:t>
            </a:r>
          </a:p>
          <a:p>
            <a:pPr algn="l"/>
            <a:endParaRPr lang="en-US" sz="2400" i="1" dirty="0"/>
          </a:p>
          <a:p>
            <a:pPr algn="l"/>
            <a:r>
              <a:rPr lang="en-US" sz="2400" b="1" i="1" dirty="0"/>
              <a:t>Bullet points:</a:t>
            </a:r>
          </a:p>
          <a:p>
            <a:pPr algn="l"/>
            <a:r>
              <a:rPr lang="en-US" sz="2400" b="1" i="1" dirty="0"/>
              <a:t>       </a:t>
            </a:r>
            <a:r>
              <a:rPr lang="en-US" sz="2400" i="1" dirty="0"/>
              <a:t>Employee demographics (age, tenure, department, etc.)</a:t>
            </a:r>
          </a:p>
          <a:p>
            <a:pPr algn="l"/>
            <a:endParaRPr lang="en-US" sz="2400" i="1" dirty="0"/>
          </a:p>
          <a:p>
            <a:pPr algn="l"/>
            <a:r>
              <a:rPr lang="en-US" sz="2400" i="1" dirty="0"/>
              <a:t>       Performance metrics (sales figures, customer satisfaction ratings, project completion rates, etc.)</a:t>
            </a:r>
          </a:p>
          <a:p>
            <a:pPr algn="l"/>
            <a:r>
              <a:rPr lang="en-US" sz="2400" i="1" dirty="0"/>
              <a:t>       </a:t>
            </a:r>
          </a:p>
          <a:p>
            <a:pPr algn="l"/>
            <a:r>
              <a:rPr lang="en-US" sz="2400" i="1" dirty="0"/>
              <a:t>        Visual:  A sample table showing the dataset structure (if possible)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latin typeface="+mn-lt"/>
              </a:rPr>
              <a:t>THE</a:t>
            </a:r>
            <a:r>
              <a:rPr sz="4250" b="1" spc="20" dirty="0">
                <a:latin typeface="+mn-lt"/>
              </a:rPr>
              <a:t> </a:t>
            </a:r>
            <a:r>
              <a:rPr lang="en-US" sz="4250" b="1" spc="20" dirty="0">
                <a:latin typeface="+mn-lt"/>
              </a:rPr>
              <a:t>"</a:t>
            </a:r>
            <a:r>
              <a:rPr sz="4250" b="1" spc="10" dirty="0">
                <a:latin typeface="+mn-lt"/>
              </a:rPr>
              <a:t>WOW</a:t>
            </a:r>
            <a:r>
              <a:rPr lang="en-US" sz="4250" b="1" spc="10" dirty="0">
                <a:latin typeface="+mn-lt"/>
              </a:rPr>
              <a:t>"</a:t>
            </a:r>
            <a:r>
              <a:rPr sz="4250" b="1" spc="85" dirty="0">
                <a:latin typeface="+mn-lt"/>
              </a:rPr>
              <a:t> </a:t>
            </a:r>
            <a:r>
              <a:rPr sz="4250" b="1" spc="10" dirty="0">
                <a:latin typeface="+mn-lt"/>
              </a:rPr>
              <a:t>IN</a:t>
            </a:r>
            <a:r>
              <a:rPr sz="4250" b="1" spc="-5" dirty="0">
                <a:latin typeface="+mn-lt"/>
              </a:rPr>
              <a:t> </a:t>
            </a:r>
            <a:r>
              <a:rPr sz="4250" b="1" spc="15" dirty="0">
                <a:latin typeface="+mn-lt"/>
              </a:rPr>
              <a:t>OUR</a:t>
            </a:r>
            <a:r>
              <a:rPr sz="4250" b="1" spc="-10" dirty="0">
                <a:latin typeface="+mn-lt"/>
              </a:rPr>
              <a:t> </a:t>
            </a:r>
            <a:r>
              <a:rPr sz="4250" b="1" spc="20" dirty="0">
                <a:latin typeface="+mn-lt"/>
              </a:rPr>
              <a:t>SOLUTION</a:t>
            </a:r>
            <a:endParaRPr sz="4250" b="1" dirty="0">
              <a:latin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686181" y="1848007"/>
            <a:ext cx="8916451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i="1" dirty="0">
                <a:cs typeface="Times New Roman" panose="02020603050405020304" pitchFamily="18" charset="0"/>
              </a:rPr>
              <a:t>Technique and memorable Experience During the Onboarding Process that leave a lasting Impression on us</a:t>
            </a:r>
          </a:p>
          <a:p>
            <a:pPr algn="l"/>
            <a:endParaRPr lang="en-US" sz="2800" b="0" i="1" dirty="0">
              <a:effectLst/>
              <a:cs typeface="Times New Roman" panose="02020603050405020304" pitchFamily="18" charset="0"/>
            </a:endParaRPr>
          </a:p>
          <a:p>
            <a:pPr algn="l"/>
            <a:r>
              <a:rPr lang="en-US" sz="2800" b="0" i="1" dirty="0">
                <a:effectLst/>
                <a:cs typeface="Times New Roman" panose="02020603050405020304" pitchFamily="18" charset="0"/>
              </a:rPr>
              <a:t>These moments typically evoke Positive emotions and establish a strong connection  between the Employee and Organization.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Celestial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Descriptions</vt:lpstr>
      <vt:lpstr>THE "WOW" IN OUR SOLUTION</vt:lpstr>
      <vt:lpstr>PowerPoint Presentation</vt:lpstr>
      <vt:lpstr>Employee Data analytics using Excel:</vt:lpstr>
      <vt:lpstr>RESULTS</vt:lpstr>
      <vt:lpstr>Conclusion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Prajith Sanjeev D</cp:lastModifiedBy>
  <cp:revision>16</cp:revision>
  <dcterms:created xsi:type="dcterms:W3CDTF">2024-03-29T15:07:22Z</dcterms:created>
  <dcterms:modified xsi:type="dcterms:W3CDTF">2024-09-03T16:13:14Z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