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79" r:id="rId4"/>
    <p:sldId id="259" r:id="rId5"/>
    <p:sldId id="282" r:id="rId6"/>
    <p:sldId id="281" r:id="rId7"/>
    <p:sldId id="264" r:id="rId8"/>
    <p:sldId id="265" r:id="rId9"/>
    <p:sldId id="266" r:id="rId10"/>
    <p:sldId id="267" r:id="rId11"/>
    <p:sldId id="268" r:id="rId12"/>
    <p:sldId id="278" r:id="rId13"/>
    <p:sldId id="269" r:id="rId14"/>
    <p:sldId id="271" r:id="rId15"/>
    <p:sldId id="270" r:id="rId16"/>
    <p:sldId id="274" r:id="rId17"/>
    <p:sldId id="283" r:id="rId18"/>
    <p:sldId id="275" r:id="rId19"/>
    <p:sldId id="276" r:id="rId20"/>
    <p:sldId id="284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47"/>
    <p:restoredTop sz="76788"/>
  </p:normalViewPr>
  <p:slideViewPr>
    <p:cSldViewPr snapToGrid="0" snapToObjects="1">
      <p:cViewPr>
        <p:scale>
          <a:sx n="59" d="100"/>
          <a:sy n="59" d="100"/>
        </p:scale>
        <p:origin x="2416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0A966-6B48-0645-BA04-0DB819678936}" type="datetimeFigureOut">
              <a:rPr lang="en-US" smtClean="0"/>
              <a:t>3/23/22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71A05-2014-C746-A889-69A8B770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6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71A05-2014-C746-A889-69A8B7705EB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86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9E0C-AF15-0D4A-8C50-C54055094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39A7D-998A-E945-ABD3-7D0DFB0CA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3E839-B720-2F45-AC1D-A5D86AC9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A9A4-BC81-4C45-85A3-48B48646A4CC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547DA-90C3-764B-A8BD-9FD11396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5578C-9F11-B947-A5DC-01B94FB6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27C6-4B54-6140-8B92-826B0C5F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0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EAE7-CE9C-3E4E-8600-EC68D445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0C716-BF7A-8144-9125-80A60A3FD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CBF37-B387-1549-B06D-B90926B09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A9A4-BC81-4C45-85A3-48B48646A4CC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BE2D8-0BC6-CB45-8B81-C01377B67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69B1E-CA93-DF44-A42E-2E1D51D8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27C6-4B54-6140-8B92-826B0C5F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0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098EB5-07B4-0148-9CAC-E6B37BF90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9EDB6-7033-8849-9BE2-7E098016F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22080-9324-8E4F-B50B-7BBFC95F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A9A4-BC81-4C45-85A3-48B48646A4CC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D1883-F87A-E24F-9F60-838B1E89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496B1-ECFC-0F47-B185-CE92CAE5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27C6-4B54-6140-8B92-826B0C5F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8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3131-4DDC-8544-98C2-93CF451E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52B75-8E9C-A840-9479-135911342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537F1-AEFA-4E4F-883C-219C5B74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A9A4-BC81-4C45-85A3-48B48646A4CC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FAB40-3D0D-904B-931E-1B248C8F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9E78C-A29D-E844-9874-CEF9C45D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27C6-4B54-6140-8B92-826B0C5F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6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C4485-818D-7B4D-BEE7-649BF978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D01C8-E7EA-EE4B-A77B-ADAE8AA31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B04CE-4C73-2F4C-8EF7-AD599DAA7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A9A4-BC81-4C45-85A3-48B48646A4CC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83BC5-1C25-A242-B885-9033BAD27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8A55E-1D4D-9D44-B7C4-D1E3CBF3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27C6-4B54-6140-8B92-826B0C5F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1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57B6-1E29-B645-AB95-66D6687C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0BD79-E500-8543-A1F8-DBE1154AD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D732A-EFA7-FB44-ACBA-654641FE5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B7ADE-1D04-644C-8F0F-898FD89B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A9A4-BC81-4C45-85A3-48B48646A4CC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B0915-8F79-894C-8089-86E467CE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90EC6-5A16-B345-BA30-847FEB5E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27C6-4B54-6140-8B92-826B0C5F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8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DD941-6979-4441-9BA7-6DAC8FF1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A51D3-26B3-1E42-AFD9-F7DEDDFE8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3B14B-27C5-D342-A1EC-468A61D1E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4EB66F-4CF3-2D4E-AD05-3DC02E39D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FCFE9C-599A-4642-A820-208069C3F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518E71-187E-6840-BE61-AF00E0475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A9A4-BC81-4C45-85A3-48B48646A4CC}" type="datetimeFigureOut">
              <a:rPr lang="en-US" smtClean="0"/>
              <a:t>3/22/22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06BA5-7034-904F-B478-8CFAF959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AAE153-D7F4-0640-A7D8-BF1E7476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27C6-4B54-6140-8B92-826B0C5F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7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D2D8B-9344-7A4E-9074-6947A4A0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0EDA1E-43A0-5542-BFF2-E69ECA9F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A9A4-BC81-4C45-85A3-48B48646A4CC}" type="datetimeFigureOut">
              <a:rPr lang="en-US" smtClean="0"/>
              <a:t>3/22/22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960E3-8409-4F4F-9959-09F7691D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5D75D-4439-6D4E-8232-978788C9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27C6-4B54-6140-8B92-826B0C5F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44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BCED5D-8487-1043-AAB1-DF105B12A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A9A4-BC81-4C45-85A3-48B48646A4CC}" type="datetimeFigureOut">
              <a:rPr lang="en-US" smtClean="0"/>
              <a:t>3/22/22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AE2A60-916B-8845-B4E3-675CB95A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7E30D-4814-1B42-905B-6A9A6347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27C6-4B54-6140-8B92-826B0C5F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9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6C07-5C4A-EF45-BA57-84420B489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1373-8A39-0C4D-8346-D2D867C9F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B9953-7286-1D42-9D5F-0A5F4E524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0F12B-14B7-0C45-98AB-4E97B3262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A9A4-BC81-4C45-85A3-48B48646A4CC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3BD72-A950-8B4E-87FB-33701935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6AF81-4965-034B-B114-91921B20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27C6-4B54-6140-8B92-826B0C5F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8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1E01-A5BE-B542-8BCA-B34D5F582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88CA5-627F-5043-95F9-2B106B1C3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78DFC-5E88-C64F-A85E-C48C73497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13BA4-0144-F14D-9D17-B3D7579F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A9A4-BC81-4C45-85A3-48B48646A4CC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2043D-C58D-B949-ADA0-169CB72F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7B44E-136C-914D-BA94-5A829336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27C6-4B54-6140-8B92-826B0C5F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7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D334F-296F-EC40-84D7-C84E54841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9F5A9-B64A-014F-B059-6B891286A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639B0-51BF-4F4B-89AC-8AE10D9A4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EA9A4-BC81-4C45-85A3-48B48646A4CC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28338-8C2F-7841-8951-7760E824E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F6A3E-65BD-F147-A92A-005937838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927C6-4B54-6140-8B92-826B0C5F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2l.a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239F-E8B7-9940-9491-7EE7BB4C6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200"/>
            <a:ext cx="9144000" cy="1041083"/>
          </a:xfrm>
        </p:spPr>
        <p:txBody>
          <a:bodyPr/>
          <a:lstStyle/>
          <a:p>
            <a:r>
              <a:rPr lang="en-US" b="1" dirty="0"/>
              <a:t>Optimizing Deep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14600-49F7-5247-8BF3-A51C81315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95283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j-lt"/>
              </a:rPr>
              <a:t>7.5: Batch Normalization</a:t>
            </a:r>
          </a:p>
          <a:p>
            <a:r>
              <a:rPr lang="en-US" sz="4800" dirty="0">
                <a:latin typeface="+mj-lt"/>
              </a:rPr>
              <a:t>11.11: Learning Rate Scheduling</a:t>
            </a:r>
          </a:p>
        </p:txBody>
      </p:sp>
    </p:spTree>
    <p:extLst>
      <p:ext uri="{BB962C8B-B14F-4D97-AF65-F5344CB8AC3E}">
        <p14:creationId xmlns:p14="http://schemas.microsoft.com/office/powerpoint/2010/main" val="1605000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9AF442-9694-024D-BB86-D6AA93D16E95}"/>
              </a:ext>
            </a:extLst>
          </p:cNvPr>
          <p:cNvSpPr/>
          <p:nvPr/>
        </p:nvSpPr>
        <p:spPr>
          <a:xfrm>
            <a:off x="0" y="0"/>
            <a:ext cx="121920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84051-E8E6-584A-8A97-A84B41A2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4503420" cy="48466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6D6A-4DD0-5541-89C4-722B7A776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834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Batch normalization has been shown to:</a:t>
            </a:r>
          </a:p>
          <a:p>
            <a:pPr marL="0" indent="0">
              <a:buNone/>
            </a:pPr>
            <a:r>
              <a:rPr lang="en-US" dirty="0"/>
              <a:t>	1. Accelerate training</a:t>
            </a:r>
          </a:p>
          <a:p>
            <a:pPr marL="0" indent="0">
              <a:buNone/>
            </a:pPr>
            <a:r>
              <a:rPr lang="en-US" dirty="0"/>
              <a:t>	2. Increase generalization accuracy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does it work for the reason it was initially thought to?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FEC58C-7388-2545-9B80-08EFE2E3D2D1}"/>
              </a:ext>
            </a:extLst>
          </p:cNvPr>
          <p:cNvSpPr txBox="1">
            <a:spLocks/>
          </p:cNvSpPr>
          <p:nvPr/>
        </p:nvSpPr>
        <p:spPr>
          <a:xfrm>
            <a:off x="838200" y="624800"/>
            <a:ext cx="7711440" cy="107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</a:t>
            </a:r>
          </a:p>
        </p:txBody>
      </p:sp>
      <p:pic>
        <p:nvPicPr>
          <p:cNvPr id="8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5739C2A-05C9-A14A-9FDC-9491EAA381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0" t="1932" r="63569" b="43614"/>
          <a:stretch/>
        </p:blipFill>
        <p:spPr>
          <a:xfrm>
            <a:off x="8114260" y="1164272"/>
            <a:ext cx="3422073" cy="2722783"/>
          </a:xfrm>
          <a:prstGeom prst="rect">
            <a:avLst/>
          </a:prstGeom>
        </p:spPr>
      </p:pic>
      <p:pic>
        <p:nvPicPr>
          <p:cNvPr id="9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6DC8647-F796-E14D-B196-6051FD993E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31" t="1932" r="32228" b="43614"/>
          <a:stretch/>
        </p:blipFill>
        <p:spPr>
          <a:xfrm>
            <a:off x="8323001" y="3887055"/>
            <a:ext cx="3422073" cy="272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50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9AF442-9694-024D-BB86-D6AA93D16E95}"/>
              </a:ext>
            </a:extLst>
          </p:cNvPr>
          <p:cNvSpPr/>
          <p:nvPr/>
        </p:nvSpPr>
        <p:spPr>
          <a:xfrm>
            <a:off x="0" y="0"/>
            <a:ext cx="121920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84051-E8E6-584A-8A97-A84B41A2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4503420" cy="48466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6D6A-4DD0-5541-89C4-722B7A776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It is a </a:t>
            </a:r>
            <a:r>
              <a:rPr lang="en-US" sz="3200" i="1" dirty="0"/>
              <a:t>popular </a:t>
            </a:r>
            <a:r>
              <a:rPr lang="en-US" sz="3200" dirty="0"/>
              <a:t>and </a:t>
            </a:r>
            <a:r>
              <a:rPr lang="en-US" sz="3200" i="1" dirty="0"/>
              <a:t>effective</a:t>
            </a:r>
            <a:r>
              <a:rPr lang="en-US" sz="3200" dirty="0"/>
              <a:t> way to accelerate and improve the training of a deep network</a:t>
            </a:r>
          </a:p>
          <a:p>
            <a:r>
              <a:rPr lang="en-US" sz="3200" dirty="0"/>
              <a:t>It continuously adjusts the intermediate outputs of the network to make the layers more stable</a:t>
            </a:r>
          </a:p>
          <a:p>
            <a:r>
              <a:rPr lang="en-US" sz="3200" dirty="0"/>
              <a:t>It allows you to use larger learning rates</a:t>
            </a:r>
          </a:p>
          <a:p>
            <a:r>
              <a:rPr lang="en-US" sz="3200" dirty="0"/>
              <a:t>It can be applied to most network types</a:t>
            </a:r>
          </a:p>
          <a:p>
            <a:r>
              <a:rPr lang="en-US" sz="3200" dirty="0"/>
              <a:t>Intuitively, it makes the optimization landscape smoother, but has faced controversy over the technical reason it works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FEC58C-7388-2545-9B80-08EFE2E3D2D1}"/>
              </a:ext>
            </a:extLst>
          </p:cNvPr>
          <p:cNvSpPr txBox="1">
            <a:spLocks/>
          </p:cNvSpPr>
          <p:nvPr/>
        </p:nvSpPr>
        <p:spPr>
          <a:xfrm>
            <a:off x="838199" y="624800"/>
            <a:ext cx="8860971" cy="107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Take </a:t>
            </a:r>
            <a:r>
              <a:rPr lang="en-US" dirty="0" err="1"/>
              <a:t>aways</a:t>
            </a:r>
            <a:r>
              <a:rPr lang="en-US" dirty="0"/>
              <a:t> about batch normalization</a:t>
            </a:r>
          </a:p>
        </p:txBody>
      </p:sp>
    </p:spTree>
    <p:extLst>
      <p:ext uri="{BB962C8B-B14F-4D97-AF65-F5344CB8AC3E}">
        <p14:creationId xmlns:p14="http://schemas.microsoft.com/office/powerpoint/2010/main" val="3731507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E9139-8668-CC4F-8B37-BC0A3053DA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Rate Scheduling</a:t>
            </a:r>
          </a:p>
        </p:txBody>
      </p:sp>
    </p:spTree>
    <p:extLst>
      <p:ext uri="{BB962C8B-B14F-4D97-AF65-F5344CB8AC3E}">
        <p14:creationId xmlns:p14="http://schemas.microsoft.com/office/powerpoint/2010/main" val="4253828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9AF442-9694-024D-BB86-D6AA93D16E95}"/>
              </a:ext>
            </a:extLst>
          </p:cNvPr>
          <p:cNvSpPr/>
          <p:nvPr/>
        </p:nvSpPr>
        <p:spPr>
          <a:xfrm>
            <a:off x="0" y="0"/>
            <a:ext cx="12192000" cy="5029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84051-E8E6-584A-8A97-A84B41A2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4503420" cy="48466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Learning Rate Schedulers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FEC58C-7388-2545-9B80-08EFE2E3D2D1}"/>
              </a:ext>
            </a:extLst>
          </p:cNvPr>
          <p:cNvSpPr txBox="1">
            <a:spLocks/>
          </p:cNvSpPr>
          <p:nvPr/>
        </p:nvSpPr>
        <p:spPr>
          <a:xfrm>
            <a:off x="838199" y="624800"/>
            <a:ext cx="10515599" cy="107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matters when it comes to learning rate?</a:t>
            </a:r>
          </a:p>
        </p:txBody>
      </p:sp>
      <p:pic>
        <p:nvPicPr>
          <p:cNvPr id="6" name="Picture 2" descr="Fig. 1. - &#10;Different scenarios with different learning rate values (a) When learning is too small, (b) When learning rate is optimal, (c) When learning rate is too large.&#10;">
            <a:extLst>
              <a:ext uri="{FF2B5EF4-FFF2-40B4-BE49-F238E27FC236}">
                <a16:creationId xmlns:a16="http://schemas.microsoft.com/office/drawing/2014/main" id="{DCF5C527-18B8-FF48-98DE-1A386BF173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7"/>
          <a:stretch/>
        </p:blipFill>
        <p:spPr bwMode="auto">
          <a:xfrm>
            <a:off x="1260148" y="4114800"/>
            <a:ext cx="9671703" cy="211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5FEE17-80AE-B248-8759-9C6A6C359657}"/>
              </a:ext>
            </a:extLst>
          </p:cNvPr>
          <p:cNvSpPr txBox="1"/>
          <p:nvPr/>
        </p:nvSpPr>
        <p:spPr>
          <a:xfrm>
            <a:off x="965200" y="1703744"/>
            <a:ext cx="1016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/>
              <a:t>Magnitude </a:t>
            </a:r>
            <a:r>
              <a:rPr lang="en-US" sz="2400" dirty="0"/>
              <a:t>– How large is our step size?</a:t>
            </a:r>
          </a:p>
          <a:p>
            <a:pPr marL="342900" indent="-342900">
              <a:buAutoNum type="arabicPeriod"/>
            </a:pPr>
            <a:r>
              <a:rPr lang="en-US" sz="2400" b="1" dirty="0"/>
              <a:t>Rate of decay </a:t>
            </a:r>
            <a:r>
              <a:rPr lang="en-US" sz="2400" dirty="0"/>
              <a:t>– How does the step size evolve with time?</a:t>
            </a:r>
          </a:p>
          <a:p>
            <a:pPr marL="342900" indent="-342900">
              <a:buAutoNum type="arabicPeriod"/>
            </a:pPr>
            <a:r>
              <a:rPr lang="en-US" sz="2400" b="1" dirty="0"/>
              <a:t>Initialization </a:t>
            </a:r>
            <a:r>
              <a:rPr lang="en-US" sz="2400" dirty="0"/>
              <a:t>– How do we set our parameters and how to do they evolve initially?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98491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9AF442-9694-024D-BB86-D6AA93D16E95}"/>
              </a:ext>
            </a:extLst>
          </p:cNvPr>
          <p:cNvSpPr/>
          <p:nvPr/>
        </p:nvSpPr>
        <p:spPr>
          <a:xfrm>
            <a:off x="0" y="0"/>
            <a:ext cx="12192000" cy="5029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84051-E8E6-584A-8A97-A84B41A2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4503420" cy="48466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Learning Rate Schedulers</a:t>
            </a:r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9CD3B8B-4F0C-1848-B7F9-A511CAF50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692400"/>
            <a:ext cx="9627615" cy="2461856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DFEC58C-7388-2545-9B80-08EFE2E3D2D1}"/>
              </a:ext>
            </a:extLst>
          </p:cNvPr>
          <p:cNvSpPr txBox="1">
            <a:spLocks/>
          </p:cNvSpPr>
          <p:nvPr/>
        </p:nvSpPr>
        <p:spPr>
          <a:xfrm>
            <a:off x="838199" y="624800"/>
            <a:ext cx="10515599" cy="107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can we adjust the learning rate?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F8D6B7-6CB0-B546-A613-6ABC4732D7CC}"/>
              </a:ext>
            </a:extLst>
          </p:cNvPr>
          <p:cNvSpPr txBox="1"/>
          <p:nvPr/>
        </p:nvSpPr>
        <p:spPr>
          <a:xfrm>
            <a:off x="838199" y="1703744"/>
            <a:ext cx="9293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Option 1: Update learning rate explicitly at each step (could be every epoch or even every minibatch)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713B12-6769-0E41-8794-BF4D06C766CF}"/>
              </a:ext>
            </a:extLst>
          </p:cNvPr>
          <p:cNvSpPr txBox="1"/>
          <p:nvPr/>
        </p:nvSpPr>
        <p:spPr>
          <a:xfrm>
            <a:off x="838198" y="5496581"/>
            <a:ext cx="9293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Option 2: Define a scheduler</a:t>
            </a:r>
          </a:p>
        </p:txBody>
      </p:sp>
    </p:spTree>
    <p:extLst>
      <p:ext uri="{BB962C8B-B14F-4D97-AF65-F5344CB8AC3E}">
        <p14:creationId xmlns:p14="http://schemas.microsoft.com/office/powerpoint/2010/main" val="1794148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9AF442-9694-024D-BB86-D6AA93D16E95}"/>
              </a:ext>
            </a:extLst>
          </p:cNvPr>
          <p:cNvSpPr/>
          <p:nvPr/>
        </p:nvSpPr>
        <p:spPr>
          <a:xfrm>
            <a:off x="0" y="0"/>
            <a:ext cx="12192000" cy="5029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84051-E8E6-584A-8A97-A84B41A2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4503420" cy="48466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Learning Rate Schedulers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6D6A-4DD0-5541-89C4-722B7A776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318" y="1618803"/>
            <a:ext cx="10515600" cy="4351338"/>
          </a:xfrm>
        </p:spPr>
        <p:txBody>
          <a:bodyPr/>
          <a:lstStyle/>
          <a:p>
            <a:r>
              <a:rPr lang="en-US" dirty="0"/>
              <a:t>A scheduler should take the number of updates we’re on and return the appropriate learning rate</a:t>
            </a:r>
          </a:p>
          <a:p>
            <a:r>
              <a:rPr lang="en-US" dirty="0"/>
              <a:t>For example, consider a square root scheduler.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FEC58C-7388-2545-9B80-08EFE2E3D2D1}"/>
              </a:ext>
            </a:extLst>
          </p:cNvPr>
          <p:cNvSpPr txBox="1">
            <a:spLocks/>
          </p:cNvSpPr>
          <p:nvPr/>
        </p:nvSpPr>
        <p:spPr>
          <a:xfrm>
            <a:off x="838199" y="624800"/>
            <a:ext cx="10515599" cy="107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a scheduler?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8EBFC74-224F-CC4E-83D5-0BB13A210D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29"/>
          <a:stretch/>
        </p:blipFill>
        <p:spPr>
          <a:xfrm>
            <a:off x="8054843" y="2504320"/>
            <a:ext cx="2180677" cy="630613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CD023B4-191B-894B-A181-21B02EF9F3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864"/>
          <a:stretch/>
        </p:blipFill>
        <p:spPr>
          <a:xfrm>
            <a:off x="782318" y="3202083"/>
            <a:ext cx="5353050" cy="1460500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ED151490-36FD-7646-A629-D1E155851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5006" y="3175413"/>
            <a:ext cx="4470400" cy="3022600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9BC03921-B4FE-714F-9BC2-262A2A7007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318" y="4773745"/>
            <a:ext cx="5353050" cy="9461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0851AE-1E3E-774F-AD2A-07DEE83739DC}"/>
              </a:ext>
            </a:extLst>
          </p:cNvPr>
          <p:cNvSpPr txBox="1"/>
          <p:nvPr/>
        </p:nvSpPr>
        <p:spPr>
          <a:xfrm>
            <a:off x="2982594" y="6081303"/>
            <a:ext cx="6226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But does it work?</a:t>
            </a:r>
          </a:p>
        </p:txBody>
      </p:sp>
    </p:spTree>
    <p:extLst>
      <p:ext uri="{BB962C8B-B14F-4D97-AF65-F5344CB8AC3E}">
        <p14:creationId xmlns:p14="http://schemas.microsoft.com/office/powerpoint/2010/main" val="99486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9AF442-9694-024D-BB86-D6AA93D16E95}"/>
              </a:ext>
            </a:extLst>
          </p:cNvPr>
          <p:cNvSpPr/>
          <p:nvPr/>
        </p:nvSpPr>
        <p:spPr>
          <a:xfrm>
            <a:off x="0" y="0"/>
            <a:ext cx="12192000" cy="5029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84051-E8E6-584A-8A97-A84B41A2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4503420" cy="48466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Learning Rate Schedulers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FEC58C-7388-2545-9B80-08EFE2E3D2D1}"/>
              </a:ext>
            </a:extLst>
          </p:cNvPr>
          <p:cNvSpPr txBox="1">
            <a:spLocks/>
          </p:cNvSpPr>
          <p:nvPr/>
        </p:nvSpPr>
        <p:spPr>
          <a:xfrm>
            <a:off x="838199" y="624800"/>
            <a:ext cx="10515599" cy="107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Popular Policies</a:t>
            </a:r>
          </a:p>
        </p:txBody>
      </p:sp>
      <p:pic>
        <p:nvPicPr>
          <p:cNvPr id="9" name="Picture 8" descr="Chart, line chart, histogram&#10;&#10;Description automatically generated">
            <a:extLst>
              <a:ext uri="{FF2B5EF4-FFF2-40B4-BE49-F238E27FC236}">
                <a16:creationId xmlns:a16="http://schemas.microsoft.com/office/drawing/2014/main" id="{70ABA70E-1BF5-9140-8F5D-153CD8980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00" y="2483966"/>
            <a:ext cx="3519037" cy="2433916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9F7FE902-A282-2042-A134-50E056C63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096" y="10361874"/>
            <a:ext cx="3789082" cy="2609054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D1B0527F-BC68-B445-B3B8-5629A0C3C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1244" y="2500100"/>
            <a:ext cx="3705921" cy="26090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EB078E-13EC-FD48-B20C-87026726CE30}"/>
              </a:ext>
            </a:extLst>
          </p:cNvPr>
          <p:cNvSpPr txBox="1"/>
          <p:nvPr/>
        </p:nvSpPr>
        <p:spPr>
          <a:xfrm>
            <a:off x="590899" y="1840312"/>
            <a:ext cx="3024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Continuous Decay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EBB0AA-3438-894C-894F-6DC5D9B98392}"/>
              </a:ext>
            </a:extLst>
          </p:cNvPr>
          <p:cNvSpPr txBox="1"/>
          <p:nvPr/>
        </p:nvSpPr>
        <p:spPr>
          <a:xfrm>
            <a:off x="4869341" y="1840312"/>
            <a:ext cx="3024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Piecewise Decay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990CBE-7629-6E4A-A94D-439A6E45658E}"/>
              </a:ext>
            </a:extLst>
          </p:cNvPr>
          <p:cNvSpPr txBox="1"/>
          <p:nvPr/>
        </p:nvSpPr>
        <p:spPr>
          <a:xfrm>
            <a:off x="8731986" y="1840312"/>
            <a:ext cx="3024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Cosine Decay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7DF73E-C774-6448-BE7C-FF7A031B9CA9}"/>
              </a:ext>
            </a:extLst>
          </p:cNvPr>
          <p:cNvSpPr txBox="1"/>
          <p:nvPr/>
        </p:nvSpPr>
        <p:spPr>
          <a:xfrm>
            <a:off x="714549" y="5109154"/>
            <a:ext cx="27771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Generally, a polynomial or multiplicative (above) decay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641A39-483D-4C48-B386-6F533E46F358}"/>
              </a:ext>
            </a:extLst>
          </p:cNvPr>
          <p:cNvSpPr txBox="1"/>
          <p:nvPr/>
        </p:nvSpPr>
        <p:spPr>
          <a:xfrm>
            <a:off x="4503420" y="5125957"/>
            <a:ext cx="36613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Let’s optimization proceed until a stationary point is reached and only then decreases learning rate.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A815B3-B9E6-CD4E-966C-741A0799A20F}"/>
              </a:ext>
            </a:extLst>
          </p:cNvPr>
          <p:cNvSpPr txBox="1"/>
          <p:nvPr/>
        </p:nvSpPr>
        <p:spPr>
          <a:xfrm>
            <a:off x="8391244" y="5089902"/>
            <a:ext cx="38734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Based on idea that we might want a slow decay in the beginning but very small learning rate later. </a:t>
            </a:r>
          </a:p>
          <a:p>
            <a:r>
              <a:rPr lang="en-US" sz="2000" dirty="0"/>
              <a:t>Can work very well with computer vision problems.</a:t>
            </a:r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EDE9CCCD-C04D-8D41-B3B3-C6ADC43035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" t="10886" r="-992" b="-4068"/>
          <a:stretch/>
        </p:blipFill>
        <p:spPr bwMode="auto">
          <a:xfrm>
            <a:off x="4411364" y="2560167"/>
            <a:ext cx="3918001" cy="243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926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9AF442-9694-024D-BB86-D6AA93D16E95}"/>
              </a:ext>
            </a:extLst>
          </p:cNvPr>
          <p:cNvSpPr/>
          <p:nvPr/>
        </p:nvSpPr>
        <p:spPr>
          <a:xfrm>
            <a:off x="0" y="0"/>
            <a:ext cx="12192000" cy="5029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84051-E8E6-584A-8A97-A84B41A2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4503420" cy="48466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Learning Rate Schedulers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FEC58C-7388-2545-9B80-08EFE2E3D2D1}"/>
              </a:ext>
            </a:extLst>
          </p:cNvPr>
          <p:cNvSpPr txBox="1">
            <a:spLocks/>
          </p:cNvSpPr>
          <p:nvPr/>
        </p:nvSpPr>
        <p:spPr>
          <a:xfrm>
            <a:off x="838199" y="624800"/>
            <a:ext cx="10515599" cy="107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Choosing a policy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8810B4-7224-4942-B6DC-5219242908F4}"/>
              </a:ext>
            </a:extLst>
          </p:cNvPr>
          <p:cNvSpPr txBox="1"/>
          <p:nvPr/>
        </p:nvSpPr>
        <p:spPr>
          <a:xfrm>
            <a:off x="6829425" y="1825624"/>
            <a:ext cx="45243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Depends on the task and the network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Cyclical learning rate = vary between two boundary values. Prevents you getting stuck on a plateau.</a:t>
            </a:r>
          </a:p>
        </p:txBody>
      </p:sp>
      <p:pic>
        <p:nvPicPr>
          <p:cNvPr id="3074" name="Picture 2" descr="Fig. 9. - &#10;Accuracy vs Epochs for learning rates on MNIST&#10;">
            <a:extLst>
              <a:ext uri="{FF2B5EF4-FFF2-40B4-BE49-F238E27FC236}">
                <a16:creationId xmlns:a16="http://schemas.microsoft.com/office/drawing/2014/main" id="{C6168EDC-2742-504D-BBB5-E6804FE60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3" y="1529297"/>
            <a:ext cx="5768975" cy="430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37B313-75A6-8641-9B06-20FA1BA3A331}"/>
              </a:ext>
            </a:extLst>
          </p:cNvPr>
          <p:cNvSpPr txBox="1"/>
          <p:nvPr/>
        </p:nvSpPr>
        <p:spPr>
          <a:xfrm>
            <a:off x="693736" y="5817701"/>
            <a:ext cx="5768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comparison between learning rate schedules for learning the MNIST dataset</a:t>
            </a:r>
          </a:p>
        </p:txBody>
      </p:sp>
    </p:spTree>
    <p:extLst>
      <p:ext uri="{BB962C8B-B14F-4D97-AF65-F5344CB8AC3E}">
        <p14:creationId xmlns:p14="http://schemas.microsoft.com/office/powerpoint/2010/main" val="1450913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9AF442-9694-024D-BB86-D6AA93D16E95}"/>
              </a:ext>
            </a:extLst>
          </p:cNvPr>
          <p:cNvSpPr/>
          <p:nvPr/>
        </p:nvSpPr>
        <p:spPr>
          <a:xfrm>
            <a:off x="0" y="0"/>
            <a:ext cx="12192000" cy="5029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84051-E8E6-584A-8A97-A84B41A2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4503420" cy="48466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Learning Rate Schedulers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B694F024-4BC7-A246-B242-2759935E2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7280" y="863503"/>
            <a:ext cx="3269396" cy="238990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DFEC58C-7388-2545-9B80-08EFE2E3D2D1}"/>
              </a:ext>
            </a:extLst>
          </p:cNvPr>
          <p:cNvSpPr txBox="1">
            <a:spLocks/>
          </p:cNvSpPr>
          <p:nvPr/>
        </p:nvSpPr>
        <p:spPr>
          <a:xfrm>
            <a:off x="249383" y="629231"/>
            <a:ext cx="10515599" cy="107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Warm Up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810399-B97B-F148-B8B5-510C036AB5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689"/>
          <a:stretch/>
        </p:blipFill>
        <p:spPr>
          <a:xfrm>
            <a:off x="255568" y="5994497"/>
            <a:ext cx="10509414" cy="381045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1B5610D1-75FD-BF47-8BAC-05A713C32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280" y="3259281"/>
            <a:ext cx="3199878" cy="23899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086C0B-C39C-074A-8ADE-D5E5B92CCC74}"/>
              </a:ext>
            </a:extLst>
          </p:cNvPr>
          <p:cNvSpPr txBox="1"/>
          <p:nvPr/>
        </p:nvSpPr>
        <p:spPr>
          <a:xfrm>
            <a:off x="249383" y="1552561"/>
            <a:ext cx="78350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Random parameter initialization -&gt; May be far from a good solution</a:t>
            </a:r>
          </a:p>
          <a:p>
            <a:r>
              <a:rPr lang="en-US" sz="2800" dirty="0"/>
              <a:t>Large learning rate -&gt; Potential divergence</a:t>
            </a:r>
          </a:p>
          <a:p>
            <a:r>
              <a:rPr lang="en-US" sz="2800" dirty="0"/>
              <a:t>Small learning rate -&gt; Slow progress</a:t>
            </a:r>
          </a:p>
          <a:p>
            <a:endParaRPr lang="en-US" sz="2800" dirty="0"/>
          </a:p>
          <a:p>
            <a:r>
              <a:rPr lang="en-US" sz="2800" dirty="0"/>
              <a:t>Solution: Use a warmup period where the learning rate increases (generally linearly) to its initial maximum and then apply your learning rate decay as before. </a:t>
            </a:r>
          </a:p>
        </p:txBody>
      </p:sp>
    </p:spTree>
    <p:extLst>
      <p:ext uri="{BB962C8B-B14F-4D97-AF65-F5344CB8AC3E}">
        <p14:creationId xmlns:p14="http://schemas.microsoft.com/office/powerpoint/2010/main" val="2309960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9AF442-9694-024D-BB86-D6AA93D16E95}"/>
              </a:ext>
            </a:extLst>
          </p:cNvPr>
          <p:cNvSpPr/>
          <p:nvPr/>
        </p:nvSpPr>
        <p:spPr>
          <a:xfrm>
            <a:off x="0" y="0"/>
            <a:ext cx="12192000" cy="5029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84051-E8E6-584A-8A97-A84B41A2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4503420" cy="48466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Learning Rate Schedulers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6D6A-4DD0-5541-89C4-722B7A776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Decreasing the learning rate during training can improve accuracy </a:t>
            </a:r>
            <a:r>
              <a:rPr lang="en-US" b="1" dirty="0"/>
              <a:t>and </a:t>
            </a:r>
            <a:r>
              <a:rPr lang="en-US" dirty="0"/>
              <a:t>reduce overfitting</a:t>
            </a:r>
          </a:p>
          <a:p>
            <a:r>
              <a:rPr lang="en-US" dirty="0"/>
              <a:t>A piecewise decay is effective in many scenarios</a:t>
            </a:r>
          </a:p>
          <a:p>
            <a:r>
              <a:rPr lang="en-US" dirty="0"/>
              <a:t>Cosine schedulers are popular for some computer vision problems</a:t>
            </a:r>
          </a:p>
          <a:p>
            <a:r>
              <a:rPr lang="en-US" dirty="0"/>
              <a:t>Circular schedulers can prevent getting stuck on a plateau</a:t>
            </a:r>
          </a:p>
          <a:p>
            <a:r>
              <a:rPr lang="en-US" dirty="0"/>
              <a:t>Warmup can prevent divergence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FEC58C-7388-2545-9B80-08EFE2E3D2D1}"/>
              </a:ext>
            </a:extLst>
          </p:cNvPr>
          <p:cNvSpPr txBox="1">
            <a:spLocks/>
          </p:cNvSpPr>
          <p:nvPr/>
        </p:nvSpPr>
        <p:spPr>
          <a:xfrm>
            <a:off x="838199" y="624800"/>
            <a:ext cx="10515599" cy="107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Summary (+ a few new things)</a:t>
            </a:r>
          </a:p>
        </p:txBody>
      </p:sp>
    </p:spTree>
    <p:extLst>
      <p:ext uri="{BB962C8B-B14F-4D97-AF65-F5344CB8AC3E}">
        <p14:creationId xmlns:p14="http://schemas.microsoft.com/office/powerpoint/2010/main" val="206319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C341-6FFC-084E-A0F0-851AF281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Challenges in Deep Learning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512DA6-30CA-E04C-8AF3-7DDE1C559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2041" cy="4351338"/>
          </a:xfrm>
        </p:spPr>
        <p:txBody>
          <a:bodyPr>
            <a:normAutofit/>
          </a:bodyPr>
          <a:lstStyle/>
          <a:p>
            <a:r>
              <a:rPr lang="en-US" sz="3200" b="1" dirty="0"/>
              <a:t>Diverging weights </a:t>
            </a:r>
            <a:r>
              <a:rPr lang="en-US" sz="3200" dirty="0"/>
              <a:t>– changing weights in one layer result in different inputs to next</a:t>
            </a:r>
          </a:p>
          <a:p>
            <a:r>
              <a:rPr lang="en-US" sz="3200" b="1" dirty="0"/>
              <a:t>Overfitting</a:t>
            </a:r>
            <a:r>
              <a:rPr lang="en-US" sz="3200" dirty="0"/>
              <a:t> – deeper networks are more complex, so regularization becomes more critical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71ADE4-04C7-264A-B7B9-DF6E63FF9C72}"/>
              </a:ext>
            </a:extLst>
          </p:cNvPr>
          <p:cNvCxnSpPr>
            <a:cxnSpLocks/>
          </p:cNvCxnSpPr>
          <p:nvPr/>
        </p:nvCxnSpPr>
        <p:spPr>
          <a:xfrm>
            <a:off x="8569036" y="5010150"/>
            <a:ext cx="3463636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C3DE5C-76EA-4341-AD7C-527DAF965EF6}"/>
              </a:ext>
            </a:extLst>
          </p:cNvPr>
          <p:cNvCxnSpPr>
            <a:cxnSpLocks/>
          </p:cNvCxnSpPr>
          <p:nvPr/>
        </p:nvCxnSpPr>
        <p:spPr>
          <a:xfrm flipV="1">
            <a:off x="8569036" y="1546514"/>
            <a:ext cx="0" cy="346363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F911BE4-3996-D640-AD7A-6734313E0623}"/>
              </a:ext>
            </a:extLst>
          </p:cNvPr>
          <p:cNvSpPr txBox="1"/>
          <p:nvPr/>
        </p:nvSpPr>
        <p:spPr>
          <a:xfrm rot="16200000">
            <a:off x="7183648" y="2372094"/>
            <a:ext cx="1947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Efficiency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FC49ED-C3CC-0940-AA3B-E82673224C33}"/>
              </a:ext>
            </a:extLst>
          </p:cNvPr>
          <p:cNvSpPr txBox="1"/>
          <p:nvPr/>
        </p:nvSpPr>
        <p:spPr>
          <a:xfrm>
            <a:off x="9508549" y="5010150"/>
            <a:ext cx="3067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Generalizability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2408AC-E606-8341-977B-720DA1CE1113}"/>
              </a:ext>
            </a:extLst>
          </p:cNvPr>
          <p:cNvCxnSpPr>
            <a:cxnSpLocks/>
          </p:cNvCxnSpPr>
          <p:nvPr/>
        </p:nvCxnSpPr>
        <p:spPr>
          <a:xfrm flipH="1">
            <a:off x="7029450" y="5010150"/>
            <a:ext cx="1539586" cy="152400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2EF5CF1-4F1B-EE4B-AC2C-6C9655BB97B3}"/>
              </a:ext>
            </a:extLst>
          </p:cNvPr>
          <p:cNvSpPr txBox="1"/>
          <p:nvPr/>
        </p:nvSpPr>
        <p:spPr>
          <a:xfrm rot="18932403">
            <a:off x="6721185" y="4973398"/>
            <a:ext cx="2609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943250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1571-25CB-5C4E-BDD2-2C88A69B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Final Note on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2BA0F-D92C-9E47-A1B9-7291128B0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The main purpose of optimization algorithms is to minimize training loss. But different choices of of optimization algorithms, learning rate schedules, and regularization strategies can also affect </a:t>
            </a:r>
            <a:r>
              <a:rPr lang="en-US" sz="4000" b="1" dirty="0"/>
              <a:t>efficiency </a:t>
            </a:r>
            <a:r>
              <a:rPr lang="en-US" sz="4000" dirty="0"/>
              <a:t>and </a:t>
            </a:r>
            <a:r>
              <a:rPr lang="en-US" sz="4000" b="1" dirty="0"/>
              <a:t>generalization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5543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D9491-A1D4-414E-BE04-C5D39431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644A0-C49E-844E-8663-3EF287F08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457200">
              <a:spcAft>
                <a:spcPts val="1200"/>
              </a:spcAft>
              <a:buNone/>
            </a:pPr>
            <a:r>
              <a:rPr lang="en-US" dirty="0"/>
              <a:t>Dive into Deep Learning, Ch. 7.5, 11.11 (</a:t>
            </a:r>
            <a:r>
              <a:rPr lang="en-US" dirty="0">
                <a:hlinkClick r:id="rId2"/>
              </a:rPr>
              <a:t>https://d2l.ai/</a:t>
            </a:r>
            <a:r>
              <a:rPr lang="en-US" dirty="0"/>
              <a:t>)</a:t>
            </a:r>
          </a:p>
          <a:p>
            <a:pPr marL="0" indent="-457200">
              <a:spcAft>
                <a:spcPts val="1200"/>
              </a:spcAft>
              <a:buNone/>
            </a:pPr>
            <a:r>
              <a:rPr lang="en-US" dirty="0"/>
              <a:t>S. </a:t>
            </a:r>
            <a:r>
              <a:rPr lang="en-US" dirty="0" err="1"/>
              <a:t>Ioffe</a:t>
            </a:r>
            <a:r>
              <a:rPr lang="en-US" dirty="0"/>
              <a:t> and C. </a:t>
            </a:r>
            <a:r>
              <a:rPr lang="en-US" dirty="0" err="1"/>
              <a:t>Szegedy</a:t>
            </a:r>
            <a:r>
              <a:rPr lang="en-US" dirty="0"/>
              <a:t> (2015) “Batch Normalization: Accelerating Deep Network Training by Reducing Internal Covariate Shift”</a:t>
            </a:r>
          </a:p>
          <a:p>
            <a:pPr marL="0" indent="-457200">
              <a:spcAft>
                <a:spcPts val="1200"/>
              </a:spcAft>
              <a:buNone/>
            </a:pPr>
            <a:r>
              <a:rPr lang="en-US" dirty="0"/>
              <a:t>J. </a:t>
            </a:r>
            <a:r>
              <a:rPr lang="en-US" dirty="0" err="1"/>
              <a:t>Bjorck</a:t>
            </a:r>
            <a:r>
              <a:rPr lang="en-US" dirty="0"/>
              <a:t> et al. (2018) “Understanding Batch Normalization”</a:t>
            </a:r>
          </a:p>
          <a:p>
            <a:pPr marL="0" indent="-457200">
              <a:spcAft>
                <a:spcPts val="1200"/>
              </a:spcAft>
              <a:buNone/>
            </a:pPr>
            <a:r>
              <a:rPr lang="en-US" dirty="0"/>
              <a:t>J. </a:t>
            </a:r>
            <a:r>
              <a:rPr lang="en-US" dirty="0" err="1"/>
              <a:t>Konar</a:t>
            </a:r>
            <a:r>
              <a:rPr lang="en-US" dirty="0"/>
              <a:t> et al. (2020) “Comparison of Various Learning Rate Scheduling </a:t>
            </a:r>
            <a:r>
              <a:rPr lang="en-US" dirty="0" err="1"/>
              <a:t>Tecnhiques</a:t>
            </a:r>
            <a:r>
              <a:rPr lang="en-US" dirty="0"/>
              <a:t> on Convolutional Neural Network”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66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4749-FF2B-C643-BB4E-28AFC8FFF2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</p:spTree>
    <p:extLst>
      <p:ext uri="{BB962C8B-B14F-4D97-AF65-F5344CB8AC3E}">
        <p14:creationId xmlns:p14="http://schemas.microsoft.com/office/powerpoint/2010/main" val="105885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9AF442-9694-024D-BB86-D6AA93D16E95}"/>
              </a:ext>
            </a:extLst>
          </p:cNvPr>
          <p:cNvSpPr/>
          <p:nvPr/>
        </p:nvSpPr>
        <p:spPr>
          <a:xfrm>
            <a:off x="0" y="0"/>
            <a:ext cx="121920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84051-E8E6-584A-8A97-A84B41A2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4503420" cy="48466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Batch Normalization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FEC58C-7388-2545-9B80-08EFE2E3D2D1}"/>
              </a:ext>
            </a:extLst>
          </p:cNvPr>
          <p:cNvSpPr txBox="1">
            <a:spLocks/>
          </p:cNvSpPr>
          <p:nvPr/>
        </p:nvSpPr>
        <p:spPr>
          <a:xfrm>
            <a:off x="838200" y="624800"/>
            <a:ext cx="7711440" cy="107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Batch Normalization?</a:t>
            </a:r>
          </a:p>
        </p:txBody>
      </p:sp>
      <p:pic>
        <p:nvPicPr>
          <p:cNvPr id="6" name="Picture 5" descr="A picture containing scissors, tool&#10;&#10;Description automatically generated">
            <a:extLst>
              <a:ext uri="{FF2B5EF4-FFF2-40B4-BE49-F238E27FC236}">
                <a16:creationId xmlns:a16="http://schemas.microsoft.com/office/drawing/2014/main" id="{3F39B453-0193-1446-9E1D-7E0598D1D3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01604"/>
            <a:ext cx="10584873" cy="26563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6EB448-0A1C-AA49-B2FE-29110964AF75}"/>
              </a:ext>
            </a:extLst>
          </p:cNvPr>
          <p:cNvSpPr txBox="1"/>
          <p:nvPr/>
        </p:nvSpPr>
        <p:spPr>
          <a:xfrm>
            <a:off x="245327" y="1703744"/>
            <a:ext cx="1168647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Standard Normalization </a:t>
            </a:r>
            <a:r>
              <a:rPr lang="en-US" sz="2800" dirty="0"/>
              <a:t>- Used in pre-processing and applied over the full dataset.</a:t>
            </a:r>
          </a:p>
          <a:p>
            <a:r>
              <a:rPr lang="en-US" sz="2800" b="1" dirty="0"/>
              <a:t>Batch Normalization </a:t>
            </a:r>
            <a:r>
              <a:rPr lang="en-US" sz="2800" dirty="0"/>
              <a:t>– Applied to individual layers and over a single mini-batch at a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Popular and effective for accelerating convergence of deep 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Makes it possible to train networks with over 100 layers!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1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9AF442-9694-024D-BB86-D6AA93D16E95}"/>
              </a:ext>
            </a:extLst>
          </p:cNvPr>
          <p:cNvSpPr/>
          <p:nvPr/>
        </p:nvSpPr>
        <p:spPr>
          <a:xfrm>
            <a:off x="0" y="0"/>
            <a:ext cx="121920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84051-E8E6-584A-8A97-A84B41A2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4503420" cy="48466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Batch Normalization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FEC58C-7388-2545-9B80-08EFE2E3D2D1}"/>
              </a:ext>
            </a:extLst>
          </p:cNvPr>
          <p:cNvSpPr txBox="1">
            <a:spLocks/>
          </p:cNvSpPr>
          <p:nvPr/>
        </p:nvSpPr>
        <p:spPr>
          <a:xfrm>
            <a:off x="838200" y="624800"/>
            <a:ext cx="7711440" cy="107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does it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FDEF04-F23A-7D48-BFA3-6ACD840D1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Find mean and standard deviation of inputs to layer for one minibatch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Normalize inputs using that mean and standard deviation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Apply a scale coefficient (𝛾) and a scale offset (β) – these are additional model parameters that need to be learned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5FFEEB35-C246-B147-A638-FD84403130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7" t="27061" r="64785" b="51580"/>
          <a:stretch/>
        </p:blipFill>
        <p:spPr>
          <a:xfrm>
            <a:off x="3943642" y="2192922"/>
            <a:ext cx="2214864" cy="1125262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4BA66BF9-874E-FF4F-990E-FE10EDF1E5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2" t="46667" r="51159" b="32897"/>
          <a:stretch/>
        </p:blipFill>
        <p:spPr>
          <a:xfrm>
            <a:off x="6346882" y="2192922"/>
            <a:ext cx="3536536" cy="1125262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74209763-432D-D84C-9AFD-EE80D2F391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2" t="67104" r="63959" b="15964"/>
          <a:stretch/>
        </p:blipFill>
        <p:spPr>
          <a:xfrm>
            <a:off x="4103648" y="3910445"/>
            <a:ext cx="2214864" cy="892098"/>
          </a:xfrm>
          <a:prstGeom prst="rect">
            <a:avLst/>
          </a:prstGeom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058B90C4-4B9B-7F42-8DDD-772C570F64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0" t="82867" r="44552" b="7856"/>
          <a:stretch/>
        </p:blipFill>
        <p:spPr>
          <a:xfrm>
            <a:off x="4103648" y="5754761"/>
            <a:ext cx="4109717" cy="54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96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9AF442-9694-024D-BB86-D6AA93D16E95}"/>
              </a:ext>
            </a:extLst>
          </p:cNvPr>
          <p:cNvSpPr/>
          <p:nvPr/>
        </p:nvSpPr>
        <p:spPr>
          <a:xfrm>
            <a:off x="0" y="0"/>
            <a:ext cx="121920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84051-E8E6-584A-8A97-A84B41A2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4503420" cy="48466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Batch Normalization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FEC58C-7388-2545-9B80-08EFE2E3D2D1}"/>
              </a:ext>
            </a:extLst>
          </p:cNvPr>
          <p:cNvSpPr txBox="1">
            <a:spLocks/>
          </p:cNvSpPr>
          <p:nvPr/>
        </p:nvSpPr>
        <p:spPr>
          <a:xfrm>
            <a:off x="838200" y="624800"/>
            <a:ext cx="7711440" cy="107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does it work?</a:t>
            </a:r>
          </a:p>
        </p:txBody>
      </p:sp>
      <p:pic>
        <p:nvPicPr>
          <p:cNvPr id="16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7435824-1627-4C4B-831F-1C945D12CD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90" t="4895" r="21179" b="56356"/>
          <a:stretch/>
        </p:blipFill>
        <p:spPr>
          <a:xfrm>
            <a:off x="2065760" y="1595164"/>
            <a:ext cx="8060480" cy="520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1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9AF442-9694-024D-BB86-D6AA93D16E95}"/>
              </a:ext>
            </a:extLst>
          </p:cNvPr>
          <p:cNvSpPr/>
          <p:nvPr/>
        </p:nvSpPr>
        <p:spPr>
          <a:xfrm>
            <a:off x="0" y="0"/>
            <a:ext cx="121920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84051-E8E6-584A-8A97-A84B41A2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4503420" cy="48466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Batch Normalization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FEC58C-7388-2545-9B80-08EFE2E3D2D1}"/>
              </a:ext>
            </a:extLst>
          </p:cNvPr>
          <p:cNvSpPr txBox="1">
            <a:spLocks/>
          </p:cNvSpPr>
          <p:nvPr/>
        </p:nvSpPr>
        <p:spPr>
          <a:xfrm>
            <a:off x="838200" y="624800"/>
            <a:ext cx="7711440" cy="107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 Practice</a:t>
            </a:r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800216F0-8E2F-E04B-9575-04116E132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026591"/>
            <a:ext cx="10201507" cy="289649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9D23950-26E2-3147-BBF2-523049D884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22" t="40393" r="42096" b="41551"/>
          <a:stretch/>
        </p:blipFill>
        <p:spPr>
          <a:xfrm>
            <a:off x="6096000" y="3730935"/>
            <a:ext cx="3604136" cy="6856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9AE733-5498-AF4D-8F90-4C1288CA6B17}"/>
              </a:ext>
            </a:extLst>
          </p:cNvPr>
          <p:cNvSpPr txBox="1"/>
          <p:nvPr/>
        </p:nvSpPr>
        <p:spPr>
          <a:xfrm>
            <a:off x="838200" y="1594792"/>
            <a:ext cx="95324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Batch normalization is applied to individual layers (sometimes all)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r>
              <a:rPr lang="en-US" sz="2400" dirty="0"/>
              <a:t>Example: applying to a normal layer in a fully-connected network.</a:t>
            </a:r>
          </a:p>
          <a:p>
            <a:pPr marL="342900" indent="-342900">
              <a:buAutoNum type="arabicPeriod"/>
            </a:pPr>
            <a:r>
              <a:rPr lang="en-US" sz="2400" dirty="0"/>
              <a:t>Take some initial input x</a:t>
            </a:r>
          </a:p>
          <a:p>
            <a:pPr marL="342900" indent="-342900">
              <a:buAutoNum type="arabicPeriod"/>
            </a:pPr>
            <a:r>
              <a:rPr lang="en-US" sz="2400" dirty="0"/>
              <a:t>Perform the transformation </a:t>
            </a:r>
            <a:r>
              <a:rPr lang="en-US" sz="2400" dirty="0" err="1"/>
              <a:t>Wx+b</a:t>
            </a:r>
            <a:r>
              <a:rPr lang="en-US" sz="2400" dirty="0"/>
              <a:t> where W is the weight and b is the bias</a:t>
            </a:r>
          </a:p>
          <a:p>
            <a:pPr marL="342900" indent="-342900">
              <a:buAutoNum type="arabicPeriod"/>
            </a:pPr>
            <a:r>
              <a:rPr lang="en-US" sz="2400" b="1" dirty="0"/>
              <a:t>*Perform batch normalization*</a:t>
            </a:r>
          </a:p>
          <a:p>
            <a:pPr marL="342900" indent="-342900">
              <a:buAutoNum type="arabicPeriod"/>
            </a:pPr>
            <a:r>
              <a:rPr lang="en-US" sz="2400" dirty="0"/>
              <a:t>Apply some activation function (</a:t>
            </a:r>
            <a:r>
              <a:rPr lang="en-US" sz="2400" dirty="0" err="1"/>
              <a:t>φ</a:t>
            </a:r>
            <a:r>
              <a:rPr lang="en-US" sz="24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0D698B-03E4-6A44-9EF3-37F562351BED}"/>
              </a:ext>
            </a:extLst>
          </p:cNvPr>
          <p:cNvSpPr txBox="1"/>
          <p:nvPr/>
        </p:nvSpPr>
        <p:spPr>
          <a:xfrm>
            <a:off x="9310611" y="729618"/>
            <a:ext cx="27891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Practitioner’s Note:</a:t>
            </a:r>
          </a:p>
          <a:p>
            <a:r>
              <a:rPr lang="en-US" dirty="0"/>
              <a:t>When applying to a convolutional layer, normalize after the convolution, but before the activation and separately for different channels.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22AA77-9B36-4B40-B2C4-9FB9A347031A}"/>
              </a:ext>
            </a:extLst>
          </p:cNvPr>
          <p:cNvSpPr/>
          <p:nvPr/>
        </p:nvSpPr>
        <p:spPr>
          <a:xfrm>
            <a:off x="9310611" y="798576"/>
            <a:ext cx="2688101" cy="20271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5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9AF442-9694-024D-BB86-D6AA93D16E95}"/>
              </a:ext>
            </a:extLst>
          </p:cNvPr>
          <p:cNvSpPr/>
          <p:nvPr/>
        </p:nvSpPr>
        <p:spPr>
          <a:xfrm>
            <a:off x="0" y="0"/>
            <a:ext cx="121920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84051-E8E6-584A-8A97-A84B41A2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4503420" cy="48466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Batch Normalization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FEC58C-7388-2545-9B80-08EFE2E3D2D1}"/>
              </a:ext>
            </a:extLst>
          </p:cNvPr>
          <p:cNvSpPr txBox="1">
            <a:spLocks/>
          </p:cNvSpPr>
          <p:nvPr/>
        </p:nvSpPr>
        <p:spPr>
          <a:xfrm>
            <a:off x="838200" y="624800"/>
            <a:ext cx="7711440" cy="107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 Practice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5854E55-94BA-7B43-A680-C1085243C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514" y="2858360"/>
            <a:ext cx="11586971" cy="38421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65A4B9-D6E7-804A-BA52-5F878CE8A359}"/>
              </a:ext>
            </a:extLst>
          </p:cNvPr>
          <p:cNvSpPr txBox="1"/>
          <p:nvPr/>
        </p:nvSpPr>
        <p:spPr>
          <a:xfrm>
            <a:off x="838200" y="1447084"/>
            <a:ext cx="101699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Batch normalization:</a:t>
            </a:r>
          </a:p>
          <a:p>
            <a:r>
              <a:rPr lang="en-US" sz="2400" dirty="0"/>
              <a:t>1. Can be applied to most network types</a:t>
            </a:r>
          </a:p>
          <a:p>
            <a:r>
              <a:rPr lang="en-US" sz="2400" dirty="0"/>
              <a:t>2. Works differently during the training and at test time</a:t>
            </a:r>
          </a:p>
          <a:p>
            <a:r>
              <a:rPr lang="en-US" sz="2400" dirty="0"/>
              <a:t>3. Allows for more aggressive learning rates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9394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9AF442-9694-024D-BB86-D6AA93D16E95}"/>
              </a:ext>
            </a:extLst>
          </p:cNvPr>
          <p:cNvSpPr/>
          <p:nvPr/>
        </p:nvSpPr>
        <p:spPr>
          <a:xfrm>
            <a:off x="0" y="0"/>
            <a:ext cx="121920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84051-E8E6-584A-8A97-A84B41A2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4503420" cy="48466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Batch Normalization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2C0AA7-7907-AD42-A564-803DB97DA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382" y="2355273"/>
            <a:ext cx="10815235" cy="2687422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DFEC58C-7388-2545-9B80-08EFE2E3D2D1}"/>
              </a:ext>
            </a:extLst>
          </p:cNvPr>
          <p:cNvSpPr txBox="1">
            <a:spLocks/>
          </p:cNvSpPr>
          <p:nvPr/>
        </p:nvSpPr>
        <p:spPr>
          <a:xfrm>
            <a:off x="838200" y="624800"/>
            <a:ext cx="7711440" cy="107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 Practice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A8C6D5-5961-A84A-956D-2C42398AFEBB}"/>
              </a:ext>
            </a:extLst>
          </p:cNvPr>
          <p:cNvSpPr/>
          <p:nvPr/>
        </p:nvSpPr>
        <p:spPr>
          <a:xfrm>
            <a:off x="5874327" y="2798618"/>
            <a:ext cx="2466109" cy="277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90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859</Words>
  <Application>Microsoft Macintosh PowerPoint</Application>
  <PresentationFormat>Widescreen</PresentationFormat>
  <Paragraphs>117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Optimizing Deep Networks</vt:lpstr>
      <vt:lpstr>Practical Challenges in Deep Learning</vt:lpstr>
      <vt:lpstr>Batch Normalization</vt:lpstr>
      <vt:lpstr>Batch Normalization</vt:lpstr>
      <vt:lpstr>Batch Normalization</vt:lpstr>
      <vt:lpstr>Batch Normalization</vt:lpstr>
      <vt:lpstr>Batch Normalization</vt:lpstr>
      <vt:lpstr>Batch Normalization</vt:lpstr>
      <vt:lpstr>Batch Normalization</vt:lpstr>
      <vt:lpstr>Batch Normalization</vt:lpstr>
      <vt:lpstr>Batch Normalization</vt:lpstr>
      <vt:lpstr>Learning Rate Scheduling</vt:lpstr>
      <vt:lpstr>Learning Rate Schedulers</vt:lpstr>
      <vt:lpstr>Learning Rate Schedulers</vt:lpstr>
      <vt:lpstr>Learning Rate Schedulers</vt:lpstr>
      <vt:lpstr>Learning Rate Schedulers</vt:lpstr>
      <vt:lpstr>Learning Rate Schedulers</vt:lpstr>
      <vt:lpstr>Learning Rate Schedulers</vt:lpstr>
      <vt:lpstr>Learning Rate Schedulers</vt:lpstr>
      <vt:lpstr>A Final Note on Optimization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Deep Networks</dc:title>
  <dc:creator>Haley Bowden</dc:creator>
  <cp:lastModifiedBy>Haley Bowden</cp:lastModifiedBy>
  <cp:revision>14</cp:revision>
  <dcterms:created xsi:type="dcterms:W3CDTF">2022-03-23T03:04:12Z</dcterms:created>
  <dcterms:modified xsi:type="dcterms:W3CDTF">2022-03-23T22:58:24Z</dcterms:modified>
</cp:coreProperties>
</file>