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69" r:id="rId5"/>
    <p:sldId id="267" r:id="rId6"/>
    <p:sldId id="268" r:id="rId7"/>
    <p:sldId id="261" r:id="rId8"/>
    <p:sldId id="263" r:id="rId9"/>
    <p:sldId id="264" r:id="rId10"/>
    <p:sldId id="270" r:id="rId11"/>
    <p:sldId id="265" r:id="rId12"/>
    <p:sldId id="266" r:id="rId13"/>
    <p:sldId id="262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3" r:id="rId23"/>
    <p:sldId id="280" r:id="rId24"/>
    <p:sldId id="281" r:id="rId25"/>
    <p:sldId id="284" r:id="rId26"/>
    <p:sldId id="286" r:id="rId27"/>
    <p:sldId id="285" r:id="rId28"/>
    <p:sldId id="287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/>
    <p:restoredTop sz="95958"/>
  </p:normalViewPr>
  <p:slideViewPr>
    <p:cSldViewPr snapToGrid="0" snapToObjects="1">
      <p:cViewPr varScale="1">
        <p:scale>
          <a:sx n="116" d="100"/>
          <a:sy n="11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9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3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0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7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5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946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1FC9-57D5-A57C-08A9-CC9C9FEBF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275074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NETWORK TOPOLOGY DESIGN AT 27,000 KM/HOUR</a:t>
            </a:r>
            <a:br>
              <a:rPr lang="en-US" dirty="0"/>
            </a:br>
            <a:r>
              <a:rPr lang="en-US" sz="1800" dirty="0">
                <a:effectLst/>
                <a:latin typeface="LinLibertineT"/>
              </a:rPr>
              <a:t>Debopam Bhattacherjee, Ankit Singla.</a:t>
            </a:r>
            <a:br>
              <a:rPr lang="en-US" sz="1800" dirty="0">
                <a:effectLst/>
                <a:latin typeface="LinLibertineT"/>
              </a:rPr>
            </a:br>
            <a:r>
              <a:rPr lang="en-US" sz="1800" dirty="0">
                <a:effectLst/>
                <a:latin typeface="LinLibertineT"/>
              </a:rPr>
              <a:t>Department of Computer Science, ETH Zürich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8DA86-D583-821C-746B-E10B8AFA4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48" y="5808626"/>
            <a:ext cx="10993546" cy="590321"/>
          </a:xfrm>
        </p:spPr>
        <p:txBody>
          <a:bodyPr/>
          <a:lstStyle/>
          <a:p>
            <a:pPr algn="r"/>
            <a:r>
              <a:rPr lang="en-US" dirty="0"/>
              <a:t>PRESENTER: OGHENEVOVWE A. IKUMARIEGBE</a:t>
            </a:r>
          </a:p>
        </p:txBody>
      </p:sp>
    </p:spTree>
    <p:extLst>
      <p:ext uri="{BB962C8B-B14F-4D97-AF65-F5344CB8AC3E}">
        <p14:creationId xmlns:p14="http://schemas.microsoft.com/office/powerpoint/2010/main" val="23126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C5556D-FD09-AFE9-D68D-D6DF1791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10469429" cy="689514"/>
          </a:xfrm>
        </p:spPr>
        <p:txBody>
          <a:bodyPr/>
          <a:lstStyle/>
          <a:p>
            <a:r>
              <a:rPr lang="en-US" dirty="0"/>
              <a:t>Satellite path vs geodesic distance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C2E540-F81A-DFD6-39CC-FE4570912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48" y="755350"/>
            <a:ext cx="7918315" cy="3146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98AB6-25D5-C348-185D-37CFB9F3A483}"/>
              </a:ext>
            </a:extLst>
          </p:cNvPr>
          <p:cNvSpPr txBox="1"/>
          <p:nvPr/>
        </p:nvSpPr>
        <p:spPr>
          <a:xfrm>
            <a:off x="758757" y="4212666"/>
            <a:ext cx="1143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Customized ILP: Satellites “too far away” from the geodic between endpoints shouldn’t carry traffic.</a:t>
            </a:r>
          </a:p>
        </p:txBody>
      </p:sp>
    </p:spTree>
    <p:extLst>
      <p:ext uri="{BB962C8B-B14F-4D97-AF65-F5344CB8AC3E}">
        <p14:creationId xmlns:p14="http://schemas.microsoft.com/office/powerpoint/2010/main" val="38082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02CE-18B5-0658-BEB8-9E127D90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520B5-73BC-9F7A-9EFC-DC2558E44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Results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20 cities, ILP’s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↓54%</m:t>
                    </m:r>
                  </m:oMath>
                </a14:m>
                <a:r>
                  <a:rPr lang="en-US" dirty="0"/>
                  <a:t>  +Grid’s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Issues</a:t>
                </a:r>
              </a:p>
              <a:p>
                <a:r>
                  <a:rPr lang="en-US" dirty="0"/>
                  <a:t>Poor scalability.</a:t>
                </a:r>
              </a:p>
              <a:p>
                <a:r>
                  <a:rPr lang="en-US" dirty="0"/>
                  <a:t>Temporal dynamics : too many link changes in a minute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520B5-73BC-9F7A-9EFC-DC2558E44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1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8CE1-D004-EF2C-EE91-4C955DC8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Regular Graphs (Customized)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D1EE-16B6-DD44-1426-487DD78B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243" y="2219407"/>
            <a:ext cx="5856051" cy="36783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Idea: </a:t>
            </a:r>
            <a:r>
              <a:rPr lang="en-US" dirty="0"/>
              <a:t>Sampling permissible edges. </a:t>
            </a:r>
          </a:p>
          <a:p>
            <a:pPr marL="0" indent="0">
              <a:buNone/>
            </a:pPr>
            <a:r>
              <a:rPr lang="en-US" b="1" dirty="0"/>
              <a:t>Constraint: </a:t>
            </a:r>
            <a:r>
              <a:rPr lang="en-US" dirty="0"/>
              <a:t>Only satellites with fewer than 4 connections are added.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F3307-1D6F-66B0-12E7-DC8530BB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2" y="2646495"/>
            <a:ext cx="2679700" cy="252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8AC44-26B1-404E-1376-3B3922BB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65" y="2678245"/>
            <a:ext cx="26289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671A-C530-D84C-8AC0-58B54E9A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96223-B2B9-5E74-A50D-D253958B1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Results</a:t>
                </a:r>
              </a:p>
              <a:p>
                <a:pPr marL="0" indent="0">
                  <a:buNone/>
                </a:pPr>
                <a:r>
                  <a:rPr lang="en-US" dirty="0"/>
                  <a:t>Decrease hop count (median) by 53% by </a:t>
                </a:r>
              </a:p>
              <a:p>
                <a:pPr marL="0" indent="0">
                  <a:buNone/>
                </a:pPr>
                <a:r>
                  <a:rPr lang="en-US" dirty="0"/>
                  <a:t>sacrificing median stretch by 11%</a:t>
                </a:r>
              </a:p>
              <a:p>
                <a:pPr marL="0" indent="0">
                  <a:buNone/>
                </a:pPr>
                <a:r>
                  <a:rPr lang="en-US" dirty="0"/>
                  <a:t>RRG’s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↓42%</m:t>
                    </m:r>
                  </m:oMath>
                </a14:m>
                <a:r>
                  <a:rPr lang="en-US" dirty="0"/>
                  <a:t>  +Grid’s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RRG’s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↓43%</m:t>
                    </m:r>
                  </m:oMath>
                </a14:m>
                <a:r>
                  <a:rPr lang="en-US" dirty="0"/>
                  <a:t>  +Grid’s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Issues</a:t>
                </a:r>
              </a:p>
              <a:p>
                <a:r>
                  <a:rPr lang="en-US" dirty="0"/>
                  <a:t>Temporal dynamics</a:t>
                </a:r>
              </a:p>
              <a:p>
                <a:r>
                  <a:rPr lang="en-US" dirty="0"/>
                  <a:t>Inflexibility.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96223-B2B9-5E74-A50D-D253958B1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44F922-859C-3227-7D11-CEE91331B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57" y="2180496"/>
            <a:ext cx="6560715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3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FF51-5891-0C8E-ED8C-DE561BEA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ANT-COLONY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B095-75BF-C79A-927F-043952B1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Optimized from random graphs.</a:t>
            </a:r>
          </a:p>
          <a:p>
            <a:pPr marL="0" indent="0">
              <a:buNone/>
            </a:pPr>
            <a:r>
              <a:rPr lang="en-US" sz="2800" b="1" dirty="0"/>
              <a:t>Conclusion.</a:t>
            </a:r>
          </a:p>
          <a:p>
            <a:pPr marL="0" indent="0">
              <a:buNone/>
            </a:pPr>
            <a:r>
              <a:rPr lang="en-US" sz="2800" dirty="0"/>
              <a:t>Works well for small problem sizes, but doesn’t converge for big ones. It also causes huge link churn.</a:t>
            </a:r>
          </a:p>
        </p:txBody>
      </p:sp>
    </p:spTree>
    <p:extLst>
      <p:ext uri="{BB962C8B-B14F-4D97-AF65-F5344CB8AC3E}">
        <p14:creationId xmlns:p14="http://schemas.microsoft.com/office/powerpoint/2010/main" val="5192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BA1E-248D-59B0-CB16-DCED695C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APPROACH : MOT</a:t>
            </a:r>
            <a:r>
              <a:rPr lang="en-US" u="sng" dirty="0"/>
              <a:t>IFS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E603-1517-0D6B-2039-F1DE5F17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02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Motifs : repeated connectivity pattern (3-satellite, 2-links) across the constellation,. Can be considered as a generalization of +Grid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8C49B-9821-6451-0AD1-FC32C42D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69" y="2923551"/>
            <a:ext cx="4513093" cy="268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2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6DBF-97A4-2754-8155-A9C8EBCD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192B-9911-4CF1-3A77-6866A3FCE4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 ONE:</a:t>
            </a:r>
          </a:p>
          <a:p>
            <a:pPr>
              <a:buFontTx/>
              <a:buChar char="-"/>
            </a:pPr>
            <a:r>
              <a:rPr lang="en-US" dirty="0"/>
              <a:t>Evaluating all possible motifs to select one with the best performance</a:t>
            </a:r>
          </a:p>
          <a:p>
            <a:pPr marL="0" indent="0">
              <a:buNone/>
            </a:pPr>
            <a:r>
              <a:rPr lang="en-US" dirty="0"/>
              <a:t>Observation : There are fewer in-range satellites at the Equator. So, selecting motifs near the Equator ensures that links are kept throughout the constellation, that is, no link churn.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63BB5C-D855-D967-C4C3-A6FD89D56D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Summary</a:t>
                </a:r>
              </a:p>
              <a:p>
                <a:r>
                  <a:rPr lang="en-US" dirty="0"/>
                  <a:t>A satellite at the Equator , e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e</a:t>
                </a:r>
                <a:r>
                  <a:rPr lang="en-US" dirty="0"/>
                  <a:t>  - the set of all satellites within e’s range</a:t>
                </a:r>
              </a:p>
              <a:p>
                <a:r>
                  <a:rPr lang="en-US" dirty="0"/>
                  <a:t>Set of all motifs,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best motif,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63BB5C-D855-D967-C4C3-A6FD89D56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2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F626-B01E-5BA3-A38B-74DC1B9D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AT AN Arbitrary snapshot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06CCE-3A15-30EB-348A-C78D4D3B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8" y="1951612"/>
            <a:ext cx="8307420" cy="46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23D9-E911-2E63-7553-9DBEF446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FBD6B-F9ED-3A14-A2C3-5C31123CF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effectLst/>
                    <a:latin typeface="LinLibertineT"/>
                  </a:rPr>
                  <a:t>The best motif achieves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LinLibertineT"/>
                  </a:rPr>
                  <a:t> 44% (43%) lower than +Grid in the median (95th percentile).</a:t>
                </a:r>
              </a:p>
              <a:p>
                <a:pPr marL="0" indent="0">
                  <a:buNone/>
                </a:pPr>
                <a:endParaRPr lang="en-US" dirty="0">
                  <a:latin typeface="LinLibertineT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LinLibertineT"/>
                </a:endParaRPr>
              </a:p>
              <a:p>
                <a:pPr marL="0" indent="0">
                  <a:buNone/>
                </a:pPr>
                <a:endParaRPr lang="en-US" dirty="0">
                  <a:latin typeface="LinLibertineT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LinLibertineT"/>
                </a:endParaRPr>
              </a:p>
              <a:p>
                <a:pPr marL="0" indent="0">
                  <a:buNone/>
                </a:pPr>
                <a:endParaRPr lang="en-US" dirty="0">
                  <a:latin typeface="LinLibertineT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LinLibertine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LinLibertineT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FBD6B-F9ED-3A14-A2C3-5C31123CF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4E42E5-C8C0-A430-E22C-C20EA659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22119"/>
            <a:ext cx="6267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3311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7086-7689-BB83-ABF3-C05792BD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 DIFFERENT CONSTELLATION SIZES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3B0D5-2106-1108-6DE4-D8982B02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60" y="2349500"/>
            <a:ext cx="7746290" cy="41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0A48-C6D9-F334-7E19-5C83959A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A262-CA12-13F5-B59C-CDC81080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paper was aimed at exploring network topology design for LEO constellation networks. </a:t>
            </a:r>
          </a:p>
          <a:p>
            <a:pPr marL="0" indent="0">
              <a:buNone/>
            </a:pPr>
            <a:r>
              <a:rPr lang="en-US" sz="2400" dirty="0"/>
              <a:t>Key observation: Increasing the capacity of the inter-satellite network would increase throughput between end-to-end ground stations. </a:t>
            </a:r>
          </a:p>
        </p:txBody>
      </p:sp>
    </p:spTree>
    <p:extLst>
      <p:ext uri="{BB962C8B-B14F-4D97-AF65-F5344CB8AC3E}">
        <p14:creationId xmlns:p14="http://schemas.microsoft.com/office/powerpoint/2010/main" val="15731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F748-6DA6-532A-7E44-3EA9B52A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 DIFFERENT INCLINATIONS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19EFE-63C3-2A5A-16B3-6069E605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16" y="2339142"/>
            <a:ext cx="7759784" cy="3816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531DA-A24B-8B29-2C9D-0D1506C421A7}"/>
              </a:ext>
            </a:extLst>
          </p:cNvPr>
          <p:cNvSpPr txBox="1"/>
          <p:nvPr/>
        </p:nvSpPr>
        <p:spPr>
          <a:xfrm>
            <a:off x="8991600" y="2609850"/>
            <a:ext cx="2619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LinLibertineT"/>
              </a:rPr>
              <a:t>The median improvement in </a:t>
            </a:r>
            <a:r>
              <a:rPr lang="en-US" sz="1800" dirty="0">
                <a:effectLst/>
                <a:latin typeface="LinLibertineI"/>
              </a:rPr>
              <a:t>M</a:t>
            </a:r>
            <a:r>
              <a:rPr lang="en-US" baseline="-25000" dirty="0">
                <a:latin typeface="LinLibertineT"/>
              </a:rPr>
              <a:t>1</a:t>
            </a:r>
            <a:r>
              <a:rPr lang="en-US" sz="1800" dirty="0">
                <a:effectLst/>
                <a:latin typeface="LinLibertineT"/>
              </a:rPr>
              <a:t> going from +Grid to motifs is 46% for the polar constellation, compared to 44</a:t>
            </a:r>
            <a:r>
              <a:rPr lang="en-US" sz="1800" dirty="0">
                <a:effectLst/>
                <a:latin typeface="rtxmi"/>
              </a:rPr>
              <a:t>.</a:t>
            </a:r>
            <a:r>
              <a:rPr lang="en-US" sz="1800" dirty="0">
                <a:effectLst/>
                <a:latin typeface="LinLibertineT"/>
              </a:rPr>
              <a:t>5% for the 53° one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E0F8-6FED-74FE-6DBD-2C246968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LIMITATIONS – MAXIMUM ISL RANGE AT 3000 km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7ABBB-50DF-9AE9-4B8A-011E4E53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044699"/>
            <a:ext cx="7486650" cy="44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A39-EC7E-A069-FB2B-758DB12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TRAFFIC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8A599-532C-83F3-9DCF-4C86979B3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LinLibertineT"/>
                  </a:rPr>
                  <a:t>Scale city-city traffic volume by the products of city pairs.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LinLibertineT"/>
                  </a:rPr>
                  <a:t>Result: For the 40</a:t>
                </a:r>
                <a:r>
                  <a:rPr lang="en-US" sz="1800" baseline="30000" dirty="0">
                    <a:effectLst/>
                    <a:latin typeface="LinLibertineT"/>
                  </a:rPr>
                  <a:t>2</a:t>
                </a:r>
                <a:r>
                  <a:rPr lang="en-US" sz="1800" dirty="0">
                    <a:effectLst/>
                    <a:latin typeface="LinLibertineT"/>
                  </a:rPr>
                  <a:t> inclined constellation, the best motif achieves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LinLibertineT"/>
                  </a:rPr>
                  <a:t> 34% lower (better) than +Grid for this trac matrix.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8A599-532C-83F3-9DCF-4C86979B3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8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A688-6603-09C5-EC33-5BDF1BAD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APPROACH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0199E-FAF4-9A68-4F16-4BC0A01A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previous observation, different motifs can be computed for different latitudes.</a:t>
            </a:r>
          </a:p>
          <a:p>
            <a:pPr marL="0" indent="0">
              <a:buNone/>
            </a:pPr>
            <a:r>
              <a:rPr lang="en-US" dirty="0"/>
              <a:t>Issues: Huge, impractical computation needed,</a:t>
            </a:r>
          </a:p>
        </p:txBody>
      </p:sp>
    </p:spTree>
    <p:extLst>
      <p:ext uri="{BB962C8B-B14F-4D97-AF65-F5344CB8AC3E}">
        <p14:creationId xmlns:p14="http://schemas.microsoft.com/office/powerpoint/2010/main" val="88700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94C-19AF-CAAB-5145-560EE80D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BBCE-F235-9906-F3AE-6038FA95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motifs computed for different latitudes zones.</a:t>
            </a:r>
          </a:p>
          <a:p>
            <a:pPr marL="0" indent="0">
              <a:buNone/>
            </a:pPr>
            <a:r>
              <a:rPr lang="en-US" dirty="0"/>
              <a:t>For 53</a:t>
            </a:r>
            <a:r>
              <a:rPr lang="en-US" sz="1800" dirty="0">
                <a:effectLst/>
                <a:latin typeface="LinLibertineT"/>
              </a:rPr>
              <a:t>°</a:t>
            </a:r>
            <a:r>
              <a:rPr lang="en-US" dirty="0"/>
              <a:t> constellation, a zone width of 18</a:t>
            </a:r>
            <a:r>
              <a:rPr lang="en-US" sz="1800" dirty="0">
                <a:effectLst/>
                <a:latin typeface="LinLibertineT"/>
              </a:rPr>
              <a:t>°</a:t>
            </a:r>
            <a:r>
              <a:rPr lang="en-US" dirty="0"/>
              <a:t> results in 3 zones: </a:t>
            </a:r>
            <a:r>
              <a:rPr lang="en-US" sz="1800" dirty="0">
                <a:effectLst/>
                <a:latin typeface="LinLibertineT"/>
              </a:rPr>
              <a:t>0-18°, 18-36°, 36-53° </a:t>
            </a:r>
          </a:p>
          <a:p>
            <a:pPr marL="0" indent="0">
              <a:buNone/>
            </a:pPr>
            <a:endParaRPr lang="en-US" dirty="0">
              <a:latin typeface="LinLibertineT"/>
            </a:endParaRPr>
          </a:p>
          <a:p>
            <a:pPr marL="0" indent="0">
              <a:buNone/>
            </a:pPr>
            <a:endParaRPr lang="en-US" dirty="0">
              <a:latin typeface="LinLibertineT"/>
            </a:endParaRPr>
          </a:p>
          <a:p>
            <a:pPr marL="0" indent="0">
              <a:buNone/>
            </a:pPr>
            <a:endParaRPr lang="en-US" dirty="0">
              <a:latin typeface="LinLibertineT"/>
            </a:endParaRPr>
          </a:p>
          <a:p>
            <a:pPr marL="0" indent="0">
              <a:buNone/>
            </a:pPr>
            <a:endParaRPr lang="en-US" dirty="0">
              <a:latin typeface="LinLibertineT"/>
            </a:endParaRPr>
          </a:p>
          <a:p>
            <a:pPr marL="0" indent="0">
              <a:buNone/>
            </a:pPr>
            <a:endParaRPr lang="en-US" dirty="0">
              <a:latin typeface="LinLibertineT"/>
            </a:endParaRPr>
          </a:p>
          <a:p>
            <a:pPr marL="0" indent="0">
              <a:buNone/>
            </a:pPr>
            <a:endParaRPr lang="en-US" dirty="0">
              <a:latin typeface="LinLibertine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F2940-72E4-324C-A6E2-B303C94C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3048096"/>
            <a:ext cx="11192578" cy="29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5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C534-80ED-AF51-AA51-89C161DE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SATURATE AFTER THREE ZONES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68F6B-FDF9-AA8E-A8C4-4E5FF220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34577"/>
            <a:ext cx="8020050" cy="43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51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2B89-4159-7E26-0673-CB74C6FA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STARLINK AND KUIPER - optimizations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0478F-907F-2EDF-0225-836C7C19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17" y="2641599"/>
            <a:ext cx="8160233" cy="3285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2DA0D-009C-F9BB-564B-F827934D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2641600"/>
            <a:ext cx="3911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8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9A3C-440F-057E-DDC5-29305B15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AND HOP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1228B-4DA4-827D-58DE-5EACE7330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LinLibertine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LinLibertine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LinLibertineT"/>
                  </a:rPr>
                  <a:t> </a:t>
                </a:r>
                <a:r>
                  <a:rPr lang="en-US" sz="1800" dirty="0">
                    <a:effectLst/>
                    <a:latin typeface="LinLibertineT"/>
                  </a:rPr>
                  <a:t> improvements are respectively 48%, 30%, and 20% over +Grid </a:t>
                </a:r>
              </a:p>
              <a:p>
                <a:pPr marL="0" indent="0">
                  <a:buNone/>
                </a:pPr>
                <a:endParaRPr lang="en-US" dirty="0">
                  <a:latin typeface="LinLibertineT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LinLibertineT"/>
                </a:endParaRPr>
              </a:p>
              <a:p>
                <a:pPr marL="0" indent="0">
                  <a:buNone/>
                </a:pPr>
                <a:endParaRPr lang="en-US" dirty="0">
                  <a:latin typeface="LinLibertineT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LinLibertineT"/>
                </a:endParaRPr>
              </a:p>
              <a:p>
                <a:pPr marL="0" indent="0">
                  <a:buNone/>
                </a:pPr>
                <a:endParaRPr lang="en-US" dirty="0">
                  <a:latin typeface="LinLibertineT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LinLibertine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1228B-4DA4-827D-58DE-5EACE7330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836DDE-E874-4648-1850-D3DBEFFA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840480"/>
            <a:ext cx="6165850" cy="367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4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C54B-4AC5-4327-A440-D3D3E4E3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A39D-914F-5400-C2A4-3AFC8612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they mention that longer ISLs ranges are needed when there’s a visibility constraint?</a:t>
            </a:r>
          </a:p>
          <a:p>
            <a:pPr marL="0" indent="0">
              <a:buNone/>
            </a:pPr>
            <a:r>
              <a:rPr lang="en-US" dirty="0"/>
              <a:t>Answer: It was mentioned for the </a:t>
            </a:r>
            <a:r>
              <a:rPr lang="en-US" dirty="0" err="1"/>
              <a:t>Telesat</a:t>
            </a:r>
            <a:r>
              <a:rPr lang="en-US" dirty="0"/>
              <a:t> satellite constellation. It has a higher altitude and hence a longer ISL range.</a:t>
            </a:r>
          </a:p>
        </p:txBody>
      </p:sp>
    </p:spTree>
    <p:extLst>
      <p:ext uri="{BB962C8B-B14F-4D97-AF65-F5344CB8AC3E}">
        <p14:creationId xmlns:p14="http://schemas.microsoft.com/office/powerpoint/2010/main" val="157834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C4262-FBBB-15A8-91D8-B643D35B1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302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D2C3-C89E-9D7E-62EA-5EFE2B85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MAINSTREAM IDEA: GRID-LIKE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91736-6789-5AAC-F275-244557CD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663" y="2180496"/>
            <a:ext cx="5696144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topology design consisting of links to neighboring satellites in the four directions (a grid-like) structure, </a:t>
            </a:r>
            <a:r>
              <a:rPr lang="en-US" sz="2400" b="1" dirty="0"/>
              <a:t>+Grid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However, such design is limiting and underutilizes the network since an ISL has a farther reach than the neighboring satellite.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AAD1DA3-0267-4A07-0A1F-0FE65467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34926"/>
            <a:ext cx="4317528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2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7B7A-748B-CDA8-91BB-58164927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LEO SATELLITE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86C7-7E12-A16B-BC69-2A1957B7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Kuiper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DB1FD7-FE91-8042-7796-E6E8DE207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0661"/>
              </p:ext>
            </p:extLst>
          </p:nvPr>
        </p:nvGraphicFramePr>
        <p:xfrm>
          <a:off x="1104900" y="3429000"/>
          <a:ext cx="9169401" cy="240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392134308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03102234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76700943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6534104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6102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/>
                        <a:t>Orbital Planes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4395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/>
                        <a:t>Satellite per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7696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/>
                        <a:t>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="1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4275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r>
                        <a:rPr lang="en-US" dirty="0"/>
                        <a:t>Inclination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1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387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FDD9-9C20-CFC4-8A18-A515B726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A LEO SATELLITE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271D-5B5F-F6F0-AB2E-5711D8D9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Satellites move very fast.</a:t>
            </a:r>
          </a:p>
          <a:p>
            <a:r>
              <a:rPr lang="en-US" sz="2400" dirty="0"/>
              <a:t>ISLs are needed because using just GS up-and-down links would incur high overhead and latency.</a:t>
            </a:r>
          </a:p>
          <a:p>
            <a:r>
              <a:rPr lang="en-US" sz="2400" dirty="0"/>
              <a:t>ISLs are constrained mainly by </a:t>
            </a:r>
            <a:r>
              <a:rPr lang="en-US" sz="2400" b="1" dirty="0"/>
              <a:t>visibility</a:t>
            </a:r>
            <a:r>
              <a:rPr lang="en-US" sz="2400" dirty="0"/>
              <a:t> and power.</a:t>
            </a:r>
          </a:p>
          <a:p>
            <a:r>
              <a:rPr lang="en-US" sz="2400" dirty="0"/>
              <a:t>Less hops implies that less satellites are used to carry a particular traffic.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634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C16F-1514-406F-A42A-CECA4E84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F7A50-5E43-6998-C76C-475EB29C9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9" y="2180496"/>
                <a:ext cx="5640729" cy="31315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𝐼𝑆𝐿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+80)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satellite with an altitude of 550 km, the maximum ISL length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𝐼𝑆𝐿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6371.8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6378.1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+80)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𝐼𝑆𝐿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5016 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3F7A50-5E43-6998-C76C-475EB29C9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9" y="2180496"/>
                <a:ext cx="5640729" cy="3131540"/>
              </a:xfrm>
              <a:blipFill>
                <a:blip r:embed="rId2"/>
                <a:stretch>
                  <a:fillRect l="-899" r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E5047F9-827C-CDC4-D520-BB59E3C2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80496"/>
            <a:ext cx="6057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9FF8-7FBD-6215-F3AA-5ABDF658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traditional network design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5168-BBE8-6899-C088-554414D9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network design approaches for terrestrial networks were evaluated for a dynamic, satellite network.</a:t>
            </a:r>
          </a:p>
          <a:p>
            <a:r>
              <a:rPr lang="en-US" sz="2400" dirty="0"/>
              <a:t>Integer linear programming</a:t>
            </a:r>
          </a:p>
          <a:p>
            <a:r>
              <a:rPr lang="en-US" sz="2400" dirty="0"/>
              <a:t>Random regular graphs</a:t>
            </a:r>
          </a:p>
          <a:p>
            <a:r>
              <a:rPr lang="en-US" sz="2400" dirty="0"/>
              <a:t>Ant-colony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31004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CA2B-2AD7-2554-E050-5F751297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941A-77AA-7924-1CFE-319C9769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Inputs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Satellites trajectories.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Number of inter-satellite connection units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Target traffic matrix between terrestrial end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A network design that minimizes latency and hop-count in end-end paths.</a:t>
            </a:r>
          </a:p>
        </p:txBody>
      </p:sp>
    </p:spTree>
    <p:extLst>
      <p:ext uri="{BB962C8B-B14F-4D97-AF65-F5344CB8AC3E}">
        <p14:creationId xmlns:p14="http://schemas.microsoft.com/office/powerpoint/2010/main" val="101245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A90B-8CBC-649D-C024-60872B1D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LINEAR PROG</a:t>
            </a:r>
            <a:r>
              <a:rPr lang="en-US" u="sng" dirty="0"/>
              <a:t>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10C8-A86C-446D-C6EA-B04FB3A95C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Inputs</a:t>
            </a:r>
            <a:endParaRPr lang="en-US" sz="1800" b="1" dirty="0"/>
          </a:p>
          <a:p>
            <a:r>
              <a:rPr lang="en-US" dirty="0">
                <a:effectLst/>
              </a:rPr>
              <a:t>L : Maximum number of ISLs allowed per satellite.</a:t>
            </a:r>
          </a:p>
          <a:p>
            <a:r>
              <a:rPr lang="en-US" dirty="0">
                <a:effectLst/>
                <a:latin typeface="Lucida Calligraphy" panose="03010101010101010101" pitchFamily="66" charset="77"/>
              </a:rPr>
              <a:t>v</a:t>
            </a:r>
            <a:r>
              <a:rPr lang="en-US" baseline="-25000" dirty="0">
                <a:effectLst/>
              </a:rPr>
              <a:t>ab</a:t>
            </a:r>
            <a:r>
              <a:rPr lang="en-US" dirty="0">
                <a:effectLst/>
              </a:rPr>
              <a:t> : Is sat</a:t>
            </a:r>
            <a:r>
              <a:rPr lang="en-US" baseline="-25000" dirty="0">
                <a:effectLst/>
              </a:rPr>
              <a:t>a</a:t>
            </a:r>
            <a:r>
              <a:rPr lang="en-US" dirty="0">
                <a:effectLst/>
              </a:rPr>
              <a:t> visible to sat</a:t>
            </a:r>
            <a:r>
              <a:rPr lang="en-US" baseline="-25000" dirty="0">
                <a:effectLst/>
              </a:rPr>
              <a:t>b</a:t>
            </a:r>
            <a:r>
              <a:rPr lang="en-US" dirty="0">
                <a:effectLst/>
              </a:rPr>
              <a:t> and within its range?</a:t>
            </a:r>
          </a:p>
          <a:p>
            <a:r>
              <a:rPr lang="en-US" i="1" dirty="0">
                <a:latin typeface="Lucida Calligraphy" panose="03010101010101010101" pitchFamily="66" charset="77"/>
              </a:rPr>
              <a:t>d</a:t>
            </a:r>
            <a:r>
              <a:rPr lang="en-US" baseline="-25000" dirty="0">
                <a:effectLst/>
              </a:rPr>
              <a:t>ab</a:t>
            </a:r>
            <a:r>
              <a:rPr lang="en-US" dirty="0">
                <a:effectLst/>
              </a:rPr>
              <a:t> : Linear distance between satellite sat</a:t>
            </a:r>
            <a:r>
              <a:rPr lang="en-US" baseline="-25000" dirty="0">
                <a:effectLst/>
              </a:rPr>
              <a:t>a</a:t>
            </a:r>
            <a:r>
              <a:rPr lang="en-US" dirty="0">
                <a:effectLst/>
              </a:rPr>
              <a:t> and sat</a:t>
            </a:r>
            <a:r>
              <a:rPr lang="en-US" baseline="-25000" dirty="0">
                <a:effectLst/>
              </a:rPr>
              <a:t>b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A traffic matrix, H , between terrestrial sites.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Outputs</a:t>
            </a:r>
          </a:p>
          <a:p>
            <a:r>
              <a:rPr lang="en-US" dirty="0">
                <a:effectLst/>
                <a:latin typeface="Lucida Calligraphy" panose="03010101010101010101" pitchFamily="66" charset="77"/>
              </a:rPr>
              <a:t>y</a:t>
            </a:r>
            <a:r>
              <a:rPr lang="en-US" baseline="-25000" dirty="0">
                <a:effectLst/>
              </a:rPr>
              <a:t>ab</a:t>
            </a:r>
          </a:p>
          <a:p>
            <a:r>
              <a:rPr lang="en-US" dirty="0">
                <a:effectLst/>
                <a:latin typeface="Lucida Calligraphy" panose="03010101010101010101" pitchFamily="66" charset="77"/>
              </a:rPr>
              <a:t>x</a:t>
            </a:r>
            <a:r>
              <a:rPr lang="en-US" baseline="30000" dirty="0">
                <a:effectLst/>
                <a:latin typeface="Lucida Calligraphy" panose="03010101010101010101" pitchFamily="66" charset="77"/>
              </a:rPr>
              <a:t>st</a:t>
            </a:r>
            <a:r>
              <a:rPr lang="en-US" baseline="-25000" dirty="0">
                <a:effectLst/>
              </a:rPr>
              <a:t>ab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18511D-ADA2-58EA-7B0C-6B3A2EBF2E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2228003"/>
                <a:ext cx="5422392" cy="36330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Intermediate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:r>
                  <a:rPr lang="en-US" dirty="0"/>
                  <a:t>	S – stretch, ratio of network path to geodesic path</a:t>
                </a:r>
              </a:p>
              <a:p>
                <a:pPr marL="0" indent="0">
                  <a:buNone/>
                </a:pPr>
                <a:r>
                  <a:rPr lang="en-US" dirty="0"/>
                  <a:t>	B – hop count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weight for the stretch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18511D-ADA2-58EA-7B0C-6B3A2EBF2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2228003"/>
                <a:ext cx="5422392" cy="3633047"/>
              </a:xfrm>
              <a:blipFill>
                <a:blip r:embed="rId2"/>
                <a:stretch>
                  <a:fillRect l="-701" t="-4878" b="-27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320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897</Words>
  <Application>Microsoft Macintosh PowerPoint</Application>
  <PresentationFormat>Widescreen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Cambria Math</vt:lpstr>
      <vt:lpstr>Gill Sans MT</vt:lpstr>
      <vt:lpstr>LinLibertine</vt:lpstr>
      <vt:lpstr>LinLibertineI</vt:lpstr>
      <vt:lpstr>LinLibertineT</vt:lpstr>
      <vt:lpstr>Lucida Calligraphy</vt:lpstr>
      <vt:lpstr>rtxmi</vt:lpstr>
      <vt:lpstr>Wingdings 2</vt:lpstr>
      <vt:lpstr>Dividend</vt:lpstr>
      <vt:lpstr>NETWORK TOPOLOGY DESIGN AT 27,000 KM/HOUR Debopam Bhattacherjee, Ankit Singla. Department of Computer Science, ETH Zürich </vt:lpstr>
      <vt:lpstr>LEO NETWORKS</vt:lpstr>
      <vt:lpstr>MAINSTREAM IDEA: GRID-LIKE STRUCTURE</vt:lpstr>
      <vt:lpstr>AN EXAMPLE OF A LEO SATELLITE NETWORK</vt:lpstr>
      <vt:lpstr>KEY POINTS ABOUT A LEO SATELLITE NETWORK</vt:lpstr>
      <vt:lpstr>VISIBILITY</vt:lpstr>
      <vt:lpstr>Investigating traditional network design approaches</vt:lpstr>
      <vt:lpstr>OPTIMIZATION PROBLEM</vt:lpstr>
      <vt:lpstr>Integer LINEAR PROGRAMMING</vt:lpstr>
      <vt:lpstr>Satellite path vs geodesic distance</vt:lpstr>
      <vt:lpstr>Results and issues</vt:lpstr>
      <vt:lpstr>Random Regular Graphs (Customized)</vt:lpstr>
      <vt:lpstr>Results and issues</vt:lpstr>
      <vt:lpstr>ANT-COLONY OPTIMIZATION</vt:lpstr>
      <vt:lpstr>NOVEL APPROACH : MOTIFS</vt:lpstr>
      <vt:lpstr>OBSERVATIONS AND APPROACH</vt:lpstr>
      <vt:lpstr>PERFORMANCE AT AN Arbitrary snapshot</vt:lpstr>
      <vt:lpstr>PERFORMANCE OVER TIME</vt:lpstr>
      <vt:lpstr>PERFORMANCE OVER DIFFERENT CONSTELLATION SIZES</vt:lpstr>
      <vt:lpstr>PERFORMANCE OVER DIFFERENT INCLINATIONS</vt:lpstr>
      <vt:lpstr>POWER LIMITATIONS – MAXIMUM ISL RANGE AT 3000 km</vt:lpstr>
      <vt:lpstr>GDP TRAFFIC MATRIX</vt:lpstr>
      <vt:lpstr>APPROACH 2</vt:lpstr>
      <vt:lpstr>APPROACH 3</vt:lpstr>
      <vt:lpstr>IMPROVEMENTS SATURATE AFTER THREE ZONES</vt:lpstr>
      <vt:lpstr>STARLINK AND KUIPER - optimizations</vt:lpstr>
      <vt:lpstr>STRETCH AND HOP counts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 DESIGN AT 27,000 KM/HOUR Debopam Bhattacherjee, Ankit Singla. Department of Computer Science, ETH Zürich </dc:title>
  <dc:creator>Microsoft Office User</dc:creator>
  <cp:lastModifiedBy>Microsoft Office User</cp:lastModifiedBy>
  <cp:revision>4</cp:revision>
  <dcterms:created xsi:type="dcterms:W3CDTF">2023-02-03T03:43:18Z</dcterms:created>
  <dcterms:modified xsi:type="dcterms:W3CDTF">2023-02-06T07:12:52Z</dcterms:modified>
</cp:coreProperties>
</file>