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58" r:id="rId4"/>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82" d="100"/>
          <a:sy n="82" d="100"/>
        </p:scale>
        <p:origin x="209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98A53E-243E-4485-9060-91AF9F14605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7FA1D-DF98-47DE-AC91-A70FCBEA3A88}" type="slidenum">
              <a:rPr lang="en-US" smtClean="0"/>
              <a:t>‹#›</a:t>
            </a:fld>
            <a:endParaRPr lang="en-US"/>
          </a:p>
        </p:txBody>
      </p:sp>
    </p:spTree>
    <p:extLst>
      <p:ext uri="{BB962C8B-B14F-4D97-AF65-F5344CB8AC3E}">
        <p14:creationId xmlns:p14="http://schemas.microsoft.com/office/powerpoint/2010/main" val="253184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8A53E-243E-4485-9060-91AF9F14605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7FA1D-DF98-47DE-AC91-A70FCBEA3A88}" type="slidenum">
              <a:rPr lang="en-US" smtClean="0"/>
              <a:t>‹#›</a:t>
            </a:fld>
            <a:endParaRPr lang="en-US"/>
          </a:p>
        </p:txBody>
      </p:sp>
    </p:spTree>
    <p:extLst>
      <p:ext uri="{BB962C8B-B14F-4D97-AF65-F5344CB8AC3E}">
        <p14:creationId xmlns:p14="http://schemas.microsoft.com/office/powerpoint/2010/main" val="204946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8A53E-243E-4485-9060-91AF9F14605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7FA1D-DF98-47DE-AC91-A70FCBEA3A88}" type="slidenum">
              <a:rPr lang="en-US" smtClean="0"/>
              <a:t>‹#›</a:t>
            </a:fld>
            <a:endParaRPr lang="en-US"/>
          </a:p>
        </p:txBody>
      </p:sp>
    </p:spTree>
    <p:extLst>
      <p:ext uri="{BB962C8B-B14F-4D97-AF65-F5344CB8AC3E}">
        <p14:creationId xmlns:p14="http://schemas.microsoft.com/office/powerpoint/2010/main" val="348651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8A53E-243E-4485-9060-91AF9F14605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7FA1D-DF98-47DE-AC91-A70FCBEA3A88}" type="slidenum">
              <a:rPr lang="en-US" smtClean="0"/>
              <a:t>‹#›</a:t>
            </a:fld>
            <a:endParaRPr lang="en-US"/>
          </a:p>
        </p:txBody>
      </p:sp>
    </p:spTree>
    <p:extLst>
      <p:ext uri="{BB962C8B-B14F-4D97-AF65-F5344CB8AC3E}">
        <p14:creationId xmlns:p14="http://schemas.microsoft.com/office/powerpoint/2010/main" val="51209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8A53E-243E-4485-9060-91AF9F14605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7FA1D-DF98-47DE-AC91-A70FCBEA3A88}" type="slidenum">
              <a:rPr lang="en-US" smtClean="0"/>
              <a:t>‹#›</a:t>
            </a:fld>
            <a:endParaRPr lang="en-US"/>
          </a:p>
        </p:txBody>
      </p:sp>
    </p:spTree>
    <p:extLst>
      <p:ext uri="{BB962C8B-B14F-4D97-AF65-F5344CB8AC3E}">
        <p14:creationId xmlns:p14="http://schemas.microsoft.com/office/powerpoint/2010/main" val="73179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98A53E-243E-4485-9060-91AF9F146058}"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7FA1D-DF98-47DE-AC91-A70FCBEA3A88}" type="slidenum">
              <a:rPr lang="en-US" smtClean="0"/>
              <a:t>‹#›</a:t>
            </a:fld>
            <a:endParaRPr lang="en-US"/>
          </a:p>
        </p:txBody>
      </p:sp>
    </p:spTree>
    <p:extLst>
      <p:ext uri="{BB962C8B-B14F-4D97-AF65-F5344CB8AC3E}">
        <p14:creationId xmlns:p14="http://schemas.microsoft.com/office/powerpoint/2010/main" val="73458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98A53E-243E-4485-9060-91AF9F146058}"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7FA1D-DF98-47DE-AC91-A70FCBEA3A88}" type="slidenum">
              <a:rPr lang="en-US" smtClean="0"/>
              <a:t>‹#›</a:t>
            </a:fld>
            <a:endParaRPr lang="en-US"/>
          </a:p>
        </p:txBody>
      </p:sp>
    </p:spTree>
    <p:extLst>
      <p:ext uri="{BB962C8B-B14F-4D97-AF65-F5344CB8AC3E}">
        <p14:creationId xmlns:p14="http://schemas.microsoft.com/office/powerpoint/2010/main" val="212602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98A53E-243E-4485-9060-91AF9F146058}"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7FA1D-DF98-47DE-AC91-A70FCBEA3A88}" type="slidenum">
              <a:rPr lang="en-US" smtClean="0"/>
              <a:t>‹#›</a:t>
            </a:fld>
            <a:endParaRPr lang="en-US"/>
          </a:p>
        </p:txBody>
      </p:sp>
    </p:spTree>
    <p:extLst>
      <p:ext uri="{BB962C8B-B14F-4D97-AF65-F5344CB8AC3E}">
        <p14:creationId xmlns:p14="http://schemas.microsoft.com/office/powerpoint/2010/main" val="268548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8A53E-243E-4485-9060-91AF9F146058}"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7FA1D-DF98-47DE-AC91-A70FCBEA3A88}" type="slidenum">
              <a:rPr lang="en-US" smtClean="0"/>
              <a:t>‹#›</a:t>
            </a:fld>
            <a:endParaRPr lang="en-US"/>
          </a:p>
        </p:txBody>
      </p:sp>
    </p:spTree>
    <p:extLst>
      <p:ext uri="{BB962C8B-B14F-4D97-AF65-F5344CB8AC3E}">
        <p14:creationId xmlns:p14="http://schemas.microsoft.com/office/powerpoint/2010/main" val="182716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A98A53E-243E-4485-9060-91AF9F146058}"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7FA1D-DF98-47DE-AC91-A70FCBEA3A88}" type="slidenum">
              <a:rPr lang="en-US" smtClean="0"/>
              <a:t>‹#›</a:t>
            </a:fld>
            <a:endParaRPr lang="en-US"/>
          </a:p>
        </p:txBody>
      </p:sp>
    </p:spTree>
    <p:extLst>
      <p:ext uri="{BB962C8B-B14F-4D97-AF65-F5344CB8AC3E}">
        <p14:creationId xmlns:p14="http://schemas.microsoft.com/office/powerpoint/2010/main" val="378384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A98A53E-243E-4485-9060-91AF9F146058}"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7FA1D-DF98-47DE-AC91-A70FCBEA3A88}" type="slidenum">
              <a:rPr lang="en-US" smtClean="0"/>
              <a:t>‹#›</a:t>
            </a:fld>
            <a:endParaRPr lang="en-US"/>
          </a:p>
        </p:txBody>
      </p:sp>
    </p:spTree>
    <p:extLst>
      <p:ext uri="{BB962C8B-B14F-4D97-AF65-F5344CB8AC3E}">
        <p14:creationId xmlns:p14="http://schemas.microsoft.com/office/powerpoint/2010/main" val="332506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82000"/>
                  </a:schemeClr>
                </a:solidFill>
              </a:defRPr>
            </a:lvl1pPr>
          </a:lstStyle>
          <a:p>
            <a:fld id="{7A98A53E-243E-4485-9060-91AF9F146058}" type="datetimeFigureOut">
              <a:rPr lang="en-US" smtClean="0"/>
              <a:t>3/9/2024</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82000"/>
                  </a:schemeClr>
                </a:solidFill>
              </a:defRPr>
            </a:lvl1pPr>
          </a:lstStyle>
          <a:p>
            <a:fld id="{1647FA1D-DF98-47DE-AC91-A70FCBEA3A88}" type="slidenum">
              <a:rPr lang="en-US" smtClean="0"/>
              <a:t>‹#›</a:t>
            </a:fld>
            <a:endParaRPr lang="en-US"/>
          </a:p>
        </p:txBody>
      </p:sp>
    </p:spTree>
    <p:extLst>
      <p:ext uri="{BB962C8B-B14F-4D97-AF65-F5344CB8AC3E}">
        <p14:creationId xmlns:p14="http://schemas.microsoft.com/office/powerpoint/2010/main" val="1928475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022C3C2-E21F-F491-5F0E-9CBB9BFFB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562" y="1253982"/>
            <a:ext cx="4678219" cy="3038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2542E7-B131-B702-BE46-63463AB88CB2}"/>
              </a:ext>
            </a:extLst>
          </p:cNvPr>
          <p:cNvSpPr txBox="1"/>
          <p:nvPr/>
        </p:nvSpPr>
        <p:spPr>
          <a:xfrm>
            <a:off x="1275961" y="4295001"/>
            <a:ext cx="4459819" cy="1015663"/>
          </a:xfrm>
          <a:prstGeom prst="rect">
            <a:avLst/>
          </a:prstGeom>
          <a:noFill/>
        </p:spPr>
        <p:txBody>
          <a:bodyPr wrap="square">
            <a:spAutoFit/>
          </a:bodyPr>
          <a:lstStyle/>
          <a:p>
            <a:r>
              <a:rPr lang="en-US" sz="1200" b="1" i="0" u="none" strike="noStrike" dirty="0">
                <a:solidFill>
                  <a:srgbClr val="222222"/>
                </a:solidFill>
                <a:effectLst/>
                <a:latin typeface="Arial" panose="020B0604020202020204" pitchFamily="34" charset="0"/>
              </a:rPr>
              <a:t>Figure 1. Author position and total number. </a:t>
            </a:r>
            <a:r>
              <a:rPr lang="en-US" sz="1200" i="0" u="none" strike="noStrike" dirty="0">
                <a:solidFill>
                  <a:srgbClr val="222222"/>
                </a:solidFill>
                <a:effectLst/>
                <a:latin typeface="Arial" panose="020B0604020202020204" pitchFamily="34" charset="0"/>
              </a:rPr>
              <a:t>The average author position of candidates was 3.5 for males (blue) and 3.34 for females (red). On average, male candidates worked in research groups with 9.66 authors (orange) while females worked in groups of 8.92 authors (green).</a:t>
            </a:r>
            <a:endParaRPr lang="en-US" sz="1200" dirty="0"/>
          </a:p>
        </p:txBody>
      </p:sp>
    </p:spTree>
    <p:extLst>
      <p:ext uri="{BB962C8B-B14F-4D97-AF65-F5344CB8AC3E}">
        <p14:creationId xmlns:p14="http://schemas.microsoft.com/office/powerpoint/2010/main" val="92967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BCFDCE7-2F49-4FDC-0D9C-1C192522378B}"/>
              </a:ext>
            </a:extLst>
          </p:cNvPr>
          <p:cNvGrpSpPr/>
          <p:nvPr/>
        </p:nvGrpSpPr>
        <p:grpSpPr>
          <a:xfrm>
            <a:off x="1225188" y="696685"/>
            <a:ext cx="4678136" cy="4493623"/>
            <a:chOff x="1225188" y="696685"/>
            <a:chExt cx="4678136" cy="4493623"/>
          </a:xfrm>
        </p:grpSpPr>
        <p:grpSp>
          <p:nvGrpSpPr>
            <p:cNvPr id="7" name="Group 6">
              <a:extLst>
                <a:ext uri="{FF2B5EF4-FFF2-40B4-BE49-F238E27FC236}">
                  <a16:creationId xmlns:a16="http://schemas.microsoft.com/office/drawing/2014/main" id="{0BEBCF29-FA53-C86F-CF53-A1FC4555BC47}"/>
                </a:ext>
              </a:extLst>
            </p:cNvPr>
            <p:cNvGrpSpPr/>
            <p:nvPr/>
          </p:nvGrpSpPr>
          <p:grpSpPr>
            <a:xfrm>
              <a:off x="1225188" y="696685"/>
              <a:ext cx="4678136" cy="4493623"/>
              <a:chOff x="1225188" y="696685"/>
              <a:chExt cx="4678136" cy="4493623"/>
            </a:xfrm>
          </p:grpSpPr>
          <p:pic>
            <p:nvPicPr>
              <p:cNvPr id="5" name="Picture 4" descr="A map of the united states&#10;&#10;Description automatically generated">
                <a:extLst>
                  <a:ext uri="{FF2B5EF4-FFF2-40B4-BE49-F238E27FC236}">
                    <a16:creationId xmlns:a16="http://schemas.microsoft.com/office/drawing/2014/main" id="{154157B6-DAA4-961A-C2CC-44786FA7E3B8}"/>
                  </a:ext>
                </a:extLst>
              </p:cNvPr>
              <p:cNvPicPr>
                <a:picLocks noChangeAspect="1"/>
              </p:cNvPicPr>
              <p:nvPr/>
            </p:nvPicPr>
            <p:blipFill rotWithShape="1">
              <a:blip r:embed="rId2">
                <a:extLst>
                  <a:ext uri="{28A0092B-C50C-407E-A947-70E740481C1C}">
                    <a14:useLocalDpi xmlns:a14="http://schemas.microsoft.com/office/drawing/2010/main" val="0"/>
                  </a:ext>
                </a:extLst>
              </a:blip>
              <a:srcRect l="23124" t="12519" r="-1" b="8769"/>
              <a:stretch/>
            </p:blipFill>
            <p:spPr>
              <a:xfrm>
                <a:off x="1225188" y="2943497"/>
                <a:ext cx="4678136" cy="2246811"/>
              </a:xfrm>
              <a:prstGeom prst="rect">
                <a:avLst/>
              </a:prstGeom>
            </p:spPr>
          </p:pic>
          <p:pic>
            <p:nvPicPr>
              <p:cNvPr id="6" name="Picture 5" descr="A map with blue dots&#10;&#10;Description automatically generated">
                <a:extLst>
                  <a:ext uri="{FF2B5EF4-FFF2-40B4-BE49-F238E27FC236}">
                    <a16:creationId xmlns:a16="http://schemas.microsoft.com/office/drawing/2014/main" id="{729ECEE3-E546-7B78-9842-2CC3055FCDC5}"/>
                  </a:ext>
                </a:extLst>
              </p:cNvPr>
              <p:cNvPicPr>
                <a:picLocks noChangeAspect="1"/>
              </p:cNvPicPr>
              <p:nvPr/>
            </p:nvPicPr>
            <p:blipFill rotWithShape="1">
              <a:blip r:embed="rId3">
                <a:extLst>
                  <a:ext uri="{28A0092B-C50C-407E-A947-70E740481C1C}">
                    <a14:useLocalDpi xmlns:a14="http://schemas.microsoft.com/office/drawing/2010/main" val="0"/>
                  </a:ext>
                </a:extLst>
              </a:blip>
              <a:srcRect l="23135" t="10953" b="6406"/>
              <a:stretch/>
            </p:blipFill>
            <p:spPr>
              <a:xfrm>
                <a:off x="1225188" y="696685"/>
                <a:ext cx="4678136" cy="2246812"/>
              </a:xfrm>
              <a:prstGeom prst="rect">
                <a:avLst/>
              </a:prstGeom>
            </p:spPr>
          </p:pic>
        </p:grpSp>
        <p:sp>
          <p:nvSpPr>
            <p:cNvPr id="8" name="TextBox 7">
              <a:extLst>
                <a:ext uri="{FF2B5EF4-FFF2-40B4-BE49-F238E27FC236}">
                  <a16:creationId xmlns:a16="http://schemas.microsoft.com/office/drawing/2014/main" id="{7365FA61-06A3-C8F9-1F1F-174FA3300869}"/>
                </a:ext>
              </a:extLst>
            </p:cNvPr>
            <p:cNvSpPr txBox="1"/>
            <p:nvPr/>
          </p:nvSpPr>
          <p:spPr>
            <a:xfrm>
              <a:off x="5155475" y="2394269"/>
              <a:ext cx="182880" cy="369332"/>
            </a:xfrm>
            <a:prstGeom prst="rect">
              <a:avLst/>
            </a:prstGeom>
            <a:noFill/>
          </p:spPr>
          <p:txBody>
            <a:bodyPr wrap="square" rtlCol="0">
              <a:spAutoFit/>
            </a:bodyPr>
            <a:lstStyle/>
            <a:p>
              <a:r>
                <a:rPr lang="en-US" dirty="0"/>
                <a:t>a</a:t>
              </a:r>
            </a:p>
          </p:txBody>
        </p:sp>
        <p:sp>
          <p:nvSpPr>
            <p:cNvPr id="9" name="TextBox 8">
              <a:extLst>
                <a:ext uri="{FF2B5EF4-FFF2-40B4-BE49-F238E27FC236}">
                  <a16:creationId xmlns:a16="http://schemas.microsoft.com/office/drawing/2014/main" id="{A5490B62-0630-CAF6-21F1-5C922493CC8A}"/>
                </a:ext>
              </a:extLst>
            </p:cNvPr>
            <p:cNvSpPr txBox="1"/>
            <p:nvPr/>
          </p:nvSpPr>
          <p:spPr>
            <a:xfrm>
              <a:off x="5155475" y="4641081"/>
              <a:ext cx="182880" cy="369332"/>
            </a:xfrm>
            <a:prstGeom prst="rect">
              <a:avLst/>
            </a:prstGeom>
            <a:noFill/>
          </p:spPr>
          <p:txBody>
            <a:bodyPr wrap="square" rtlCol="0">
              <a:spAutoFit/>
            </a:bodyPr>
            <a:lstStyle/>
            <a:p>
              <a:r>
                <a:rPr lang="en-US" dirty="0"/>
                <a:t>b</a:t>
              </a:r>
            </a:p>
          </p:txBody>
        </p:sp>
      </p:grpSp>
      <p:sp>
        <p:nvSpPr>
          <p:cNvPr id="12" name="TextBox 11">
            <a:extLst>
              <a:ext uri="{FF2B5EF4-FFF2-40B4-BE49-F238E27FC236}">
                <a16:creationId xmlns:a16="http://schemas.microsoft.com/office/drawing/2014/main" id="{70A2B684-ABCD-0FA0-9A9A-EF95B55D8539}"/>
              </a:ext>
            </a:extLst>
          </p:cNvPr>
          <p:cNvSpPr txBox="1"/>
          <p:nvPr/>
        </p:nvSpPr>
        <p:spPr>
          <a:xfrm>
            <a:off x="997638" y="5469559"/>
            <a:ext cx="5133236" cy="830997"/>
          </a:xfrm>
          <a:prstGeom prst="rect">
            <a:avLst/>
          </a:prstGeom>
          <a:noFill/>
        </p:spPr>
        <p:txBody>
          <a:bodyPr wrap="square">
            <a:spAutoFit/>
          </a:bodyPr>
          <a:lstStyle/>
          <a:p>
            <a:pPr rtl="0">
              <a:spcBef>
                <a:spcPts val="1100"/>
              </a:spcBef>
              <a:spcAft>
                <a:spcPts val="2000"/>
              </a:spcAft>
            </a:pPr>
            <a:r>
              <a:rPr lang="en-US" sz="1200" b="1" i="0" u="none" strike="noStrike" dirty="0">
                <a:solidFill>
                  <a:srgbClr val="222222"/>
                </a:solidFill>
                <a:effectLst/>
                <a:latin typeface="Arial" panose="020B0604020202020204" pitchFamily="34" charset="0"/>
              </a:rPr>
              <a:t>Figure 2. Geographic distribution of Residents and Research affiliations</a:t>
            </a:r>
            <a:r>
              <a:rPr lang="en-US" sz="1200" b="0" i="0" u="none" strike="noStrike" dirty="0">
                <a:solidFill>
                  <a:srgbClr val="222222"/>
                </a:solidFill>
                <a:effectLst/>
                <a:latin typeface="Arial" panose="020B0604020202020204" pitchFamily="34" charset="0"/>
              </a:rPr>
              <a:t>.</a:t>
            </a:r>
            <a:r>
              <a:rPr lang="en-US" sz="1200" b="1" i="0" u="none" strike="noStrike" dirty="0">
                <a:solidFill>
                  <a:srgbClr val="222222"/>
                </a:solidFill>
                <a:effectLst/>
                <a:latin typeface="Arial" panose="020B0604020202020204" pitchFamily="34" charset="0"/>
              </a:rPr>
              <a:t> </a:t>
            </a:r>
            <a:r>
              <a:rPr lang="en-US" sz="1200" b="0" i="0" u="none" strike="noStrike" dirty="0">
                <a:solidFill>
                  <a:srgbClr val="222222"/>
                </a:solidFill>
                <a:effectLst/>
                <a:latin typeface="Arial" panose="020B0604020202020204" pitchFamily="34" charset="0"/>
              </a:rPr>
              <a:t>Heatmaps showing the distribution of (a) incoming neurosurgery residents and (b) the research affiliations linked to their publications</a:t>
            </a:r>
            <a:r>
              <a:rPr lang="en-US" sz="1200" dirty="0">
                <a:solidFill>
                  <a:srgbClr val="222222"/>
                </a:solidFill>
                <a:latin typeface="Arial" panose="020B0604020202020204" pitchFamily="34" charset="0"/>
              </a:rPr>
              <a:t>.</a:t>
            </a:r>
            <a:endParaRPr lang="en-US" sz="1200" b="0" dirty="0">
              <a:effectLst/>
            </a:endParaRPr>
          </a:p>
        </p:txBody>
      </p:sp>
    </p:spTree>
    <p:extLst>
      <p:ext uri="{BB962C8B-B14F-4D97-AF65-F5344CB8AC3E}">
        <p14:creationId xmlns:p14="http://schemas.microsoft.com/office/powerpoint/2010/main" val="163643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AB089FD-EF27-FF29-E0BE-DA755B720FC3}"/>
              </a:ext>
            </a:extLst>
          </p:cNvPr>
          <p:cNvGrpSpPr/>
          <p:nvPr/>
        </p:nvGrpSpPr>
        <p:grpSpPr>
          <a:xfrm>
            <a:off x="62519" y="-1"/>
            <a:ext cx="6808120" cy="3901492"/>
            <a:chOff x="62519" y="-1"/>
            <a:chExt cx="6808120" cy="3901492"/>
          </a:xfrm>
        </p:grpSpPr>
        <p:grpSp>
          <p:nvGrpSpPr>
            <p:cNvPr id="19" name="Group 18">
              <a:extLst>
                <a:ext uri="{FF2B5EF4-FFF2-40B4-BE49-F238E27FC236}">
                  <a16:creationId xmlns:a16="http://schemas.microsoft.com/office/drawing/2014/main" id="{6DB87126-C1A0-A8EF-387F-93E6D65F6245}"/>
                </a:ext>
              </a:extLst>
            </p:cNvPr>
            <p:cNvGrpSpPr/>
            <p:nvPr/>
          </p:nvGrpSpPr>
          <p:grpSpPr>
            <a:xfrm>
              <a:off x="62519" y="-1"/>
              <a:ext cx="6808120" cy="3901492"/>
              <a:chOff x="62520" y="-1"/>
              <a:chExt cx="5018912" cy="2876160"/>
            </a:xfrm>
          </p:grpSpPr>
          <p:pic>
            <p:nvPicPr>
              <p:cNvPr id="17" name="Picture 16" descr="A map with many dots&#10;&#10;Description automatically generated">
                <a:extLst>
                  <a:ext uri="{FF2B5EF4-FFF2-40B4-BE49-F238E27FC236}">
                    <a16:creationId xmlns:a16="http://schemas.microsoft.com/office/drawing/2014/main" id="{F3515AB4-439B-0B49-96CC-ADB6C4403DBD}"/>
                  </a:ext>
                </a:extLst>
              </p:cNvPr>
              <p:cNvPicPr>
                <a:picLocks noChangeAspect="1"/>
              </p:cNvPicPr>
              <p:nvPr/>
            </p:nvPicPr>
            <p:blipFill rotWithShape="1">
              <a:blip r:embed="rId2">
                <a:extLst>
                  <a:ext uri="{28A0092B-C50C-407E-A947-70E740481C1C}">
                    <a14:useLocalDpi xmlns:a14="http://schemas.microsoft.com/office/drawing/2010/main" val="0"/>
                  </a:ext>
                </a:extLst>
              </a:blip>
              <a:srcRect l="23347"/>
              <a:stretch/>
            </p:blipFill>
            <p:spPr>
              <a:xfrm>
                <a:off x="62520" y="1343450"/>
                <a:ext cx="2499744" cy="1532709"/>
              </a:xfrm>
              <a:prstGeom prst="rect">
                <a:avLst/>
              </a:prstGeom>
            </p:spPr>
          </p:pic>
          <p:pic>
            <p:nvPicPr>
              <p:cNvPr id="7" name="Picture 6" descr="A map with blue dots&#10;&#10;Description automatically generated">
                <a:extLst>
                  <a:ext uri="{FF2B5EF4-FFF2-40B4-BE49-F238E27FC236}">
                    <a16:creationId xmlns:a16="http://schemas.microsoft.com/office/drawing/2014/main" id="{88F394A9-CE4A-1D06-E6A0-E89AC55C2D8E}"/>
                  </a:ext>
                </a:extLst>
              </p:cNvPr>
              <p:cNvPicPr>
                <a:picLocks noChangeAspect="1"/>
              </p:cNvPicPr>
              <p:nvPr/>
            </p:nvPicPr>
            <p:blipFill rotWithShape="1">
              <a:blip r:embed="rId3">
                <a:extLst>
                  <a:ext uri="{28A0092B-C50C-407E-A947-70E740481C1C}">
                    <a14:useLocalDpi xmlns:a14="http://schemas.microsoft.com/office/drawing/2010/main" val="0"/>
                  </a:ext>
                </a:extLst>
              </a:blip>
              <a:srcRect l="23037"/>
              <a:stretch/>
            </p:blipFill>
            <p:spPr>
              <a:xfrm>
                <a:off x="2562265" y="-1"/>
                <a:ext cx="2509848" cy="1532709"/>
              </a:xfrm>
              <a:prstGeom prst="rect">
                <a:avLst/>
              </a:prstGeom>
            </p:spPr>
          </p:pic>
          <p:pic>
            <p:nvPicPr>
              <p:cNvPr id="13" name="Picture 12" descr="A map of the united states&#10;&#10;Description automatically generated">
                <a:extLst>
                  <a:ext uri="{FF2B5EF4-FFF2-40B4-BE49-F238E27FC236}">
                    <a16:creationId xmlns:a16="http://schemas.microsoft.com/office/drawing/2014/main" id="{715A78F9-24EB-22E5-5C1F-CCC42E503330}"/>
                  </a:ext>
                </a:extLst>
              </p:cNvPr>
              <p:cNvPicPr>
                <a:picLocks noChangeAspect="1"/>
              </p:cNvPicPr>
              <p:nvPr/>
            </p:nvPicPr>
            <p:blipFill rotWithShape="1">
              <a:blip r:embed="rId4">
                <a:extLst>
                  <a:ext uri="{28A0092B-C50C-407E-A947-70E740481C1C}">
                    <a14:useLocalDpi xmlns:a14="http://schemas.microsoft.com/office/drawing/2010/main" val="0"/>
                  </a:ext>
                </a:extLst>
              </a:blip>
              <a:srcRect l="23346"/>
              <a:stretch/>
            </p:blipFill>
            <p:spPr>
              <a:xfrm>
                <a:off x="62521" y="0"/>
                <a:ext cx="2499744" cy="1532709"/>
              </a:xfrm>
              <a:prstGeom prst="rect">
                <a:avLst/>
              </a:prstGeom>
            </p:spPr>
          </p:pic>
          <p:pic>
            <p:nvPicPr>
              <p:cNvPr id="11" name="Picture 10" descr="A map with blue circles&#10;&#10;Description automatically generated">
                <a:extLst>
                  <a:ext uri="{FF2B5EF4-FFF2-40B4-BE49-F238E27FC236}">
                    <a16:creationId xmlns:a16="http://schemas.microsoft.com/office/drawing/2014/main" id="{D7687A7E-1638-2DA4-9736-4D3CD2416574}"/>
                  </a:ext>
                </a:extLst>
              </p:cNvPr>
              <p:cNvPicPr>
                <a:picLocks noChangeAspect="1"/>
              </p:cNvPicPr>
              <p:nvPr/>
            </p:nvPicPr>
            <p:blipFill rotWithShape="1">
              <a:blip r:embed="rId5">
                <a:extLst>
                  <a:ext uri="{28A0092B-C50C-407E-A947-70E740481C1C}">
                    <a14:useLocalDpi xmlns:a14="http://schemas.microsoft.com/office/drawing/2010/main" val="0"/>
                  </a:ext>
                </a:extLst>
              </a:blip>
              <a:srcRect l="22750"/>
              <a:stretch/>
            </p:blipFill>
            <p:spPr>
              <a:xfrm>
                <a:off x="2562264" y="1343450"/>
                <a:ext cx="2519168" cy="1532709"/>
              </a:xfrm>
              <a:prstGeom prst="rect">
                <a:avLst/>
              </a:prstGeom>
            </p:spPr>
          </p:pic>
        </p:grpSp>
        <p:sp>
          <p:nvSpPr>
            <p:cNvPr id="20" name="TextBox 19">
              <a:extLst>
                <a:ext uri="{FF2B5EF4-FFF2-40B4-BE49-F238E27FC236}">
                  <a16:creationId xmlns:a16="http://schemas.microsoft.com/office/drawing/2014/main" id="{DD2CF4E8-CACB-F91D-81F3-793583D99C54}"/>
                </a:ext>
              </a:extLst>
            </p:cNvPr>
            <p:cNvSpPr txBox="1"/>
            <p:nvPr/>
          </p:nvSpPr>
          <p:spPr>
            <a:xfrm>
              <a:off x="2865120" y="1453743"/>
              <a:ext cx="182880" cy="369332"/>
            </a:xfrm>
            <a:prstGeom prst="rect">
              <a:avLst/>
            </a:prstGeom>
            <a:noFill/>
          </p:spPr>
          <p:txBody>
            <a:bodyPr wrap="square" rtlCol="0">
              <a:spAutoFit/>
            </a:bodyPr>
            <a:lstStyle/>
            <a:p>
              <a:r>
                <a:rPr lang="en-US" dirty="0"/>
                <a:t>a</a:t>
              </a:r>
            </a:p>
          </p:txBody>
        </p:sp>
        <p:sp>
          <p:nvSpPr>
            <p:cNvPr id="21" name="TextBox 20">
              <a:extLst>
                <a:ext uri="{FF2B5EF4-FFF2-40B4-BE49-F238E27FC236}">
                  <a16:creationId xmlns:a16="http://schemas.microsoft.com/office/drawing/2014/main" id="{D6AE707E-FEEE-9E78-387F-C677C868EA04}"/>
                </a:ext>
              </a:extLst>
            </p:cNvPr>
            <p:cNvSpPr txBox="1"/>
            <p:nvPr/>
          </p:nvSpPr>
          <p:spPr>
            <a:xfrm>
              <a:off x="6263930" y="1453743"/>
              <a:ext cx="182880" cy="646331"/>
            </a:xfrm>
            <a:prstGeom prst="rect">
              <a:avLst/>
            </a:prstGeom>
            <a:noFill/>
          </p:spPr>
          <p:txBody>
            <a:bodyPr wrap="square" rtlCol="0">
              <a:spAutoFit/>
            </a:bodyPr>
            <a:lstStyle/>
            <a:p>
              <a:r>
                <a:rPr lang="en-US" dirty="0"/>
                <a:t>b	</a:t>
              </a:r>
            </a:p>
          </p:txBody>
        </p:sp>
        <p:sp>
          <p:nvSpPr>
            <p:cNvPr id="23" name="TextBox 22">
              <a:extLst>
                <a:ext uri="{FF2B5EF4-FFF2-40B4-BE49-F238E27FC236}">
                  <a16:creationId xmlns:a16="http://schemas.microsoft.com/office/drawing/2014/main" id="{F530C9C7-03D0-072D-E687-BB7C736C5C9C}"/>
                </a:ext>
              </a:extLst>
            </p:cNvPr>
            <p:cNvSpPr txBox="1"/>
            <p:nvPr/>
          </p:nvSpPr>
          <p:spPr>
            <a:xfrm>
              <a:off x="6263930" y="3204725"/>
              <a:ext cx="182880" cy="369332"/>
            </a:xfrm>
            <a:prstGeom prst="rect">
              <a:avLst/>
            </a:prstGeom>
            <a:noFill/>
          </p:spPr>
          <p:txBody>
            <a:bodyPr wrap="square" rtlCol="0">
              <a:spAutoFit/>
            </a:bodyPr>
            <a:lstStyle/>
            <a:p>
              <a:r>
                <a:rPr lang="en-US" dirty="0"/>
                <a:t>d</a:t>
              </a:r>
            </a:p>
          </p:txBody>
        </p:sp>
        <p:sp>
          <p:nvSpPr>
            <p:cNvPr id="25" name="TextBox 24">
              <a:extLst>
                <a:ext uri="{FF2B5EF4-FFF2-40B4-BE49-F238E27FC236}">
                  <a16:creationId xmlns:a16="http://schemas.microsoft.com/office/drawing/2014/main" id="{0C5E1876-1493-612F-2134-0E069CF24F2A}"/>
                </a:ext>
              </a:extLst>
            </p:cNvPr>
            <p:cNvSpPr txBox="1"/>
            <p:nvPr/>
          </p:nvSpPr>
          <p:spPr>
            <a:xfrm>
              <a:off x="2865120" y="3204725"/>
              <a:ext cx="182880" cy="369332"/>
            </a:xfrm>
            <a:prstGeom prst="rect">
              <a:avLst/>
            </a:prstGeom>
            <a:noFill/>
          </p:spPr>
          <p:txBody>
            <a:bodyPr wrap="square" rtlCol="0">
              <a:spAutoFit/>
            </a:bodyPr>
            <a:lstStyle/>
            <a:p>
              <a:r>
                <a:rPr lang="en-US" dirty="0"/>
                <a:t>c</a:t>
              </a:r>
            </a:p>
          </p:txBody>
        </p:sp>
      </p:grpSp>
      <p:sp>
        <p:nvSpPr>
          <p:cNvPr id="3" name="TextBox 2">
            <a:extLst>
              <a:ext uri="{FF2B5EF4-FFF2-40B4-BE49-F238E27FC236}">
                <a16:creationId xmlns:a16="http://schemas.microsoft.com/office/drawing/2014/main" id="{0221B5F3-5A47-C878-78C8-DEFDD3CC76C6}"/>
              </a:ext>
            </a:extLst>
          </p:cNvPr>
          <p:cNvSpPr txBox="1"/>
          <p:nvPr/>
        </p:nvSpPr>
        <p:spPr>
          <a:xfrm>
            <a:off x="-1" y="3736895"/>
            <a:ext cx="6870639" cy="1456809"/>
          </a:xfrm>
          <a:prstGeom prst="rect">
            <a:avLst/>
          </a:prstGeom>
          <a:noFill/>
        </p:spPr>
        <p:txBody>
          <a:bodyPr wrap="square">
            <a:spAutoFit/>
          </a:bodyPr>
          <a:lstStyle/>
          <a:p>
            <a:pPr rtl="0">
              <a:spcBef>
                <a:spcPts val="0"/>
              </a:spcBef>
              <a:spcAft>
                <a:spcPts val="2000"/>
              </a:spcAft>
            </a:pPr>
            <a:r>
              <a:rPr lang="en-US" sz="1200" b="1" i="0" u="none" strike="noStrike" dirty="0">
                <a:solidFill>
                  <a:srgbClr val="222222"/>
                </a:solidFill>
                <a:effectLst/>
                <a:latin typeface="Arial" panose="020B0604020202020204" pitchFamily="34" charset="0"/>
              </a:rPr>
              <a:t>Figure </a:t>
            </a:r>
            <a:r>
              <a:rPr lang="en-US" sz="1200" b="1" dirty="0">
                <a:solidFill>
                  <a:srgbClr val="222222"/>
                </a:solidFill>
                <a:latin typeface="Arial" panose="020B0604020202020204" pitchFamily="34" charset="0"/>
              </a:rPr>
              <a:t>3</a:t>
            </a:r>
            <a:r>
              <a:rPr lang="en-US" sz="1200" b="1" i="0" u="none" strike="noStrike" dirty="0">
                <a:solidFill>
                  <a:srgbClr val="222222"/>
                </a:solidFill>
                <a:effectLst/>
                <a:latin typeface="Arial" panose="020B0604020202020204" pitchFamily="34" charset="0"/>
              </a:rPr>
              <a:t> - Gender Comparison of Paper Density</a:t>
            </a:r>
            <a:r>
              <a:rPr lang="en-US" sz="1200" b="0" i="0" u="none" strike="noStrike" dirty="0">
                <a:solidFill>
                  <a:srgbClr val="222222"/>
                </a:solidFill>
                <a:effectLst/>
                <a:latin typeface="Arial" panose="020B0604020202020204" pitchFamily="34" charset="0"/>
              </a:rPr>
              <a:t> Comparison of where male residents and female residents completed their research. (a) Distribution of male author affiliations. (b) Distribution of female author affiliations. (c) Fraction of authors that are male at each sampled location. (d) Fraction of female authors within each location.</a:t>
            </a:r>
            <a:endParaRPr lang="en-US" sz="1200" b="0" dirty="0">
              <a:effectLst/>
            </a:endParaRPr>
          </a:p>
          <a:p>
            <a:br>
              <a:rPr lang="en-US" sz="1200" dirty="0"/>
            </a:br>
            <a:endParaRPr lang="en-US" sz="1200" dirty="0"/>
          </a:p>
        </p:txBody>
      </p:sp>
    </p:spTree>
    <p:extLst>
      <p:ext uri="{BB962C8B-B14F-4D97-AF65-F5344CB8AC3E}">
        <p14:creationId xmlns:p14="http://schemas.microsoft.com/office/powerpoint/2010/main" val="3149282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1449</TotalTime>
  <Words>160</Words>
  <Application>Microsoft Office PowerPoint</Application>
  <PresentationFormat>On-screen Show (4:3)</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Caominh - (cm600286)</dc:creator>
  <cp:lastModifiedBy>Le, Caominh - (cm600286)</cp:lastModifiedBy>
  <cp:revision>1</cp:revision>
  <dcterms:created xsi:type="dcterms:W3CDTF">2024-03-10T06:47:25Z</dcterms:created>
  <dcterms:modified xsi:type="dcterms:W3CDTF">2024-03-11T06:56:37Z</dcterms:modified>
</cp:coreProperties>
</file>