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7" Type="http://schemas.openxmlformats.org/officeDocument/2006/relationships/slideLayout" Target="../slideLayouts/slideLayout1.xml"/><Relationship Id="rId8"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5-1.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6" Type="http://schemas.openxmlformats.org/officeDocument/2006/relationships/slideLayout" Target="../slideLayouts/slideLayout1.xml"/><Relationship Id="rId7"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7-1.pn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8-1.png"/><Relationship Id="rId2" Type="http://schemas.openxmlformats.org/officeDocument/2006/relationships/image" Target="../media/image-8-2.png"/><Relationship Id="rId4" Type="http://schemas.openxmlformats.org/officeDocument/2006/relationships/slideLayout" Target="../slideLayouts/slideLayout1.xml"/><Relationship Id="rId5"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p:cNvPr>
          <p:cNvPicPr>
            <a:picLocks noChangeAspect="1"/>
          </p:cNvPicPr>
          <p:nvPr/>
        </p:nvPicPr>
        <p:blipFill>
          <a:blip r:embed="rId1"/>
          <a:stretch>
            <a:fillRect/>
          </a:stretch>
        </p:blipFill>
        <p:spPr>
          <a:xfrm>
            <a:off x="9151620" y="0"/>
            <a:ext cx="5486400" cy="8229600"/>
          </a:xfrm>
          <a:prstGeom prst="rect">
            <a:avLst/>
          </a:prstGeom>
        </p:spPr>
      </p:pic>
      <p:sp>
        <p:nvSpPr>
          <p:cNvPr id="5" name="Text 2"/>
          <p:cNvSpPr/>
          <p:nvPr/>
        </p:nvSpPr>
        <p:spPr>
          <a:xfrm>
            <a:off x="833199" y="1844278"/>
            <a:ext cx="7477601" cy="2874645"/>
          </a:xfrm>
          <a:prstGeom prst="rect">
            <a:avLst/>
          </a:prstGeom>
          <a:noFill/>
          <a:ln/>
        </p:spPr>
        <p:txBody>
          <a:bodyPr wrap="square" rtlCol="0" anchor="t"/>
          <a:lstStyle/>
          <a:p>
            <a:pPr indent="0" marL="0">
              <a:lnSpc>
                <a:spcPts val="7545"/>
              </a:lnSpc>
              <a:buNone/>
            </a:pPr>
            <a:r>
              <a:rPr lang="en-US" sz="6036" spc="-181" kern="0" dirty="0">
                <a:solidFill>
                  <a:srgbClr val="2C3F42"/>
                </a:solidFill>
                <a:latin typeface="Bitter" pitchFamily="34" charset="0"/>
                <a:ea typeface="Bitter" pitchFamily="34" charset="-122"/>
                <a:cs typeface="Bitter" pitchFamily="34" charset="-120"/>
              </a:rPr>
              <a:t>Phishing: Defend Against Cyber Deception</a:t>
            </a:r>
            <a:endParaRPr lang="en-US" sz="6036" dirty="0"/>
          </a:p>
        </p:txBody>
      </p:sp>
      <p:sp>
        <p:nvSpPr>
          <p:cNvPr id="6" name="Text 3"/>
          <p:cNvSpPr/>
          <p:nvPr/>
        </p:nvSpPr>
        <p:spPr>
          <a:xfrm>
            <a:off x="833199" y="5052179"/>
            <a:ext cx="7477601" cy="1333024"/>
          </a:xfrm>
          <a:prstGeom prst="rect">
            <a:avLst/>
          </a:prstGeom>
          <a:noFill/>
          <a:ln/>
        </p:spPr>
        <p:txBody>
          <a:bodyPr wrap="square" rtlCol="0" anchor="t"/>
          <a:lstStyle/>
          <a:p>
            <a:pPr indent="0" marL="0">
              <a:lnSpc>
                <a:spcPts val="2624"/>
              </a:lnSpc>
              <a:buNone/>
            </a:pPr>
            <a:r>
              <a:rPr lang="en-US" sz="1750" spc="-35" kern="0" dirty="0">
                <a:solidFill>
                  <a:srgbClr val="2B2E3C"/>
                </a:solidFill>
                <a:latin typeface="Open Sans" pitchFamily="34" charset="0"/>
                <a:ea typeface="Open Sans" pitchFamily="34" charset="-122"/>
                <a:cs typeface="Open Sans" pitchFamily="34" charset="-120"/>
              </a:rPr>
              <a:t>Phishing is a form of cybercrime where attackers use fraudulent emails, websites, or messages to trick victims into revealing sensitive information, such as login credentials or financial data. By understanding common phishing tactics, you can protect yourself and your organization.</a:t>
            </a:r>
            <a:endParaRPr lang="en-US" sz="1750" dirty="0"/>
          </a:p>
        </p:txBody>
      </p:sp>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4" name="Text 2"/>
          <p:cNvSpPr/>
          <p:nvPr/>
        </p:nvSpPr>
        <p:spPr>
          <a:xfrm>
            <a:off x="2037993" y="2105501"/>
            <a:ext cx="6331863" cy="694373"/>
          </a:xfrm>
          <a:prstGeom prst="rect">
            <a:avLst/>
          </a:prstGeom>
          <a:noFill/>
          <a:ln/>
        </p:spPr>
        <p:txBody>
          <a:bodyPr wrap="none" rtlCol="0" anchor="t"/>
          <a:lstStyle/>
          <a:p>
            <a:pPr indent="0" marL="0">
              <a:lnSpc>
                <a:spcPts val="5468"/>
              </a:lnSpc>
              <a:buNone/>
            </a:pPr>
            <a:r>
              <a:rPr lang="en-US" sz="4374" spc="-131" kern="0" dirty="0">
                <a:solidFill>
                  <a:srgbClr val="2C3F42"/>
                </a:solidFill>
                <a:latin typeface="Bitter" pitchFamily="34" charset="0"/>
                <a:ea typeface="Bitter" pitchFamily="34" charset="-122"/>
                <a:cs typeface="Bitter" pitchFamily="34" charset="-120"/>
              </a:rPr>
              <a:t>Common Phishing Tactics</a:t>
            </a:r>
            <a:endParaRPr lang="en-US" sz="4374" dirty="0"/>
          </a:p>
        </p:txBody>
      </p:sp>
      <p:sp>
        <p:nvSpPr>
          <p:cNvPr id="5" name="Text 3"/>
          <p:cNvSpPr/>
          <p:nvPr/>
        </p:nvSpPr>
        <p:spPr>
          <a:xfrm>
            <a:off x="2037993" y="3355300"/>
            <a:ext cx="2777490" cy="347186"/>
          </a:xfrm>
          <a:prstGeom prst="rect">
            <a:avLst/>
          </a:prstGeom>
          <a:noFill/>
          <a:ln/>
        </p:spPr>
        <p:txBody>
          <a:bodyPr wrap="none" rtlCol="0" anchor="t"/>
          <a:lstStyle/>
          <a:p>
            <a:pPr indent="0" marL="0">
              <a:lnSpc>
                <a:spcPts val="2734"/>
              </a:lnSpc>
              <a:buNone/>
            </a:pPr>
            <a:r>
              <a:rPr lang="en-US" sz="2187" spc="-66" kern="0" dirty="0">
                <a:solidFill>
                  <a:srgbClr val="2C3F42"/>
                </a:solidFill>
                <a:latin typeface="Bitter" pitchFamily="34" charset="0"/>
                <a:ea typeface="Bitter" pitchFamily="34" charset="-122"/>
                <a:cs typeface="Bitter" pitchFamily="34" charset="-120"/>
              </a:rPr>
              <a:t>Spoofed Emails</a:t>
            </a:r>
            <a:endParaRPr lang="en-US" sz="2187" dirty="0"/>
          </a:p>
        </p:txBody>
      </p:sp>
      <p:sp>
        <p:nvSpPr>
          <p:cNvPr id="6" name="Text 4"/>
          <p:cNvSpPr/>
          <p:nvPr/>
        </p:nvSpPr>
        <p:spPr>
          <a:xfrm>
            <a:off x="2037993" y="3924657"/>
            <a:ext cx="3156347" cy="1999536"/>
          </a:xfrm>
          <a:prstGeom prst="rect">
            <a:avLst/>
          </a:prstGeom>
          <a:noFill/>
          <a:ln/>
        </p:spPr>
        <p:txBody>
          <a:bodyPr wrap="square" rtlCol="0" anchor="t"/>
          <a:lstStyle/>
          <a:p>
            <a:pPr indent="0" marL="0">
              <a:lnSpc>
                <a:spcPts val="2624"/>
              </a:lnSpc>
              <a:buNone/>
            </a:pPr>
            <a:r>
              <a:rPr lang="en-US" sz="1750" spc="-35" kern="0" dirty="0">
                <a:solidFill>
                  <a:srgbClr val="2B2E3C"/>
                </a:solidFill>
                <a:latin typeface="Open Sans" pitchFamily="34" charset="0"/>
                <a:ea typeface="Open Sans" pitchFamily="34" charset="-122"/>
                <a:cs typeface="Open Sans" pitchFamily="34" charset="-120"/>
              </a:rPr>
              <a:t>Phishers create emails that appear to be from legitimate organizations, tricking recipients into clicking malicious links or providing personal information.</a:t>
            </a:r>
            <a:endParaRPr lang="en-US" sz="1750" dirty="0"/>
          </a:p>
        </p:txBody>
      </p:sp>
      <p:sp>
        <p:nvSpPr>
          <p:cNvPr id="7" name="Text 5"/>
          <p:cNvSpPr/>
          <p:nvPr/>
        </p:nvSpPr>
        <p:spPr>
          <a:xfrm>
            <a:off x="5743932" y="3355300"/>
            <a:ext cx="2777490" cy="347186"/>
          </a:xfrm>
          <a:prstGeom prst="rect">
            <a:avLst/>
          </a:prstGeom>
          <a:noFill/>
          <a:ln/>
        </p:spPr>
        <p:txBody>
          <a:bodyPr wrap="none" rtlCol="0" anchor="t"/>
          <a:lstStyle/>
          <a:p>
            <a:pPr indent="0" marL="0">
              <a:lnSpc>
                <a:spcPts val="2734"/>
              </a:lnSpc>
              <a:buNone/>
            </a:pPr>
            <a:r>
              <a:rPr lang="en-US" sz="2187" spc="-66" kern="0" dirty="0">
                <a:solidFill>
                  <a:srgbClr val="2C3F42"/>
                </a:solidFill>
                <a:latin typeface="Bitter" pitchFamily="34" charset="0"/>
                <a:ea typeface="Bitter" pitchFamily="34" charset="-122"/>
                <a:cs typeface="Bitter" pitchFamily="34" charset="-120"/>
              </a:rPr>
              <a:t>Fake Websites</a:t>
            </a:r>
            <a:endParaRPr lang="en-US" sz="2187" dirty="0"/>
          </a:p>
        </p:txBody>
      </p:sp>
      <p:sp>
        <p:nvSpPr>
          <p:cNvPr id="8" name="Text 6"/>
          <p:cNvSpPr/>
          <p:nvPr/>
        </p:nvSpPr>
        <p:spPr>
          <a:xfrm>
            <a:off x="5743932" y="3924657"/>
            <a:ext cx="3156347" cy="1666280"/>
          </a:xfrm>
          <a:prstGeom prst="rect">
            <a:avLst/>
          </a:prstGeom>
          <a:noFill/>
          <a:ln/>
        </p:spPr>
        <p:txBody>
          <a:bodyPr wrap="square" rtlCol="0" anchor="t"/>
          <a:lstStyle/>
          <a:p>
            <a:pPr indent="0" marL="0">
              <a:lnSpc>
                <a:spcPts val="2624"/>
              </a:lnSpc>
              <a:buNone/>
            </a:pPr>
            <a:r>
              <a:rPr lang="en-US" sz="1750" spc="-35" kern="0" dirty="0">
                <a:solidFill>
                  <a:srgbClr val="2B2E3C"/>
                </a:solidFill>
                <a:latin typeface="Open Sans" pitchFamily="34" charset="0"/>
                <a:ea typeface="Open Sans" pitchFamily="34" charset="-122"/>
                <a:cs typeface="Open Sans" pitchFamily="34" charset="-120"/>
              </a:rPr>
              <a:t>Fraudulent websites are designed to mimic real, trusted websites in order to steal login credentials and other sensitive data.</a:t>
            </a:r>
            <a:endParaRPr lang="en-US" sz="1750" dirty="0"/>
          </a:p>
        </p:txBody>
      </p:sp>
      <p:sp>
        <p:nvSpPr>
          <p:cNvPr id="9" name="Text 7"/>
          <p:cNvSpPr/>
          <p:nvPr/>
        </p:nvSpPr>
        <p:spPr>
          <a:xfrm>
            <a:off x="9449872" y="3355300"/>
            <a:ext cx="2777490" cy="347186"/>
          </a:xfrm>
          <a:prstGeom prst="rect">
            <a:avLst/>
          </a:prstGeom>
          <a:noFill/>
          <a:ln/>
        </p:spPr>
        <p:txBody>
          <a:bodyPr wrap="none" rtlCol="0" anchor="t"/>
          <a:lstStyle/>
          <a:p>
            <a:pPr indent="0" marL="0">
              <a:lnSpc>
                <a:spcPts val="2734"/>
              </a:lnSpc>
              <a:buNone/>
            </a:pPr>
            <a:r>
              <a:rPr lang="en-US" sz="2187" spc="-66" kern="0" dirty="0">
                <a:solidFill>
                  <a:srgbClr val="2C3F42"/>
                </a:solidFill>
                <a:latin typeface="Bitter" pitchFamily="34" charset="0"/>
                <a:ea typeface="Bitter" pitchFamily="34" charset="-122"/>
                <a:cs typeface="Bitter" pitchFamily="34" charset="-120"/>
              </a:rPr>
              <a:t>Urgency and Threats</a:t>
            </a:r>
            <a:endParaRPr lang="en-US" sz="2187" dirty="0"/>
          </a:p>
        </p:txBody>
      </p:sp>
      <p:sp>
        <p:nvSpPr>
          <p:cNvPr id="10" name="Text 8"/>
          <p:cNvSpPr/>
          <p:nvPr/>
        </p:nvSpPr>
        <p:spPr>
          <a:xfrm>
            <a:off x="9449872" y="3924657"/>
            <a:ext cx="3156347" cy="1666280"/>
          </a:xfrm>
          <a:prstGeom prst="rect">
            <a:avLst/>
          </a:prstGeom>
          <a:noFill/>
          <a:ln/>
        </p:spPr>
        <p:txBody>
          <a:bodyPr wrap="square" rtlCol="0" anchor="t"/>
          <a:lstStyle/>
          <a:p>
            <a:pPr indent="0" marL="0">
              <a:lnSpc>
                <a:spcPts val="2624"/>
              </a:lnSpc>
              <a:buNone/>
            </a:pPr>
            <a:r>
              <a:rPr lang="en-US" sz="1750" spc="-35" kern="0" dirty="0">
                <a:solidFill>
                  <a:srgbClr val="2B2E3C"/>
                </a:solidFill>
                <a:latin typeface="Open Sans" pitchFamily="34" charset="0"/>
                <a:ea typeface="Open Sans" pitchFamily="34" charset="-122"/>
                <a:cs typeface="Open Sans" pitchFamily="34" charset="-120"/>
              </a:rPr>
              <a:t>Phishers create a sense of urgency or fear to pressure victims into taking immediate action, such as verifying account information.</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4" name="Text 2"/>
          <p:cNvSpPr/>
          <p:nvPr/>
        </p:nvSpPr>
        <p:spPr>
          <a:xfrm>
            <a:off x="2037993" y="2037517"/>
            <a:ext cx="6716792" cy="694373"/>
          </a:xfrm>
          <a:prstGeom prst="rect">
            <a:avLst/>
          </a:prstGeom>
          <a:noFill/>
          <a:ln/>
        </p:spPr>
        <p:txBody>
          <a:bodyPr wrap="none" rtlCol="0" anchor="t"/>
          <a:lstStyle/>
          <a:p>
            <a:pPr indent="0" marL="0">
              <a:lnSpc>
                <a:spcPts val="5468"/>
              </a:lnSpc>
              <a:buNone/>
            </a:pPr>
            <a:r>
              <a:rPr lang="en-US" sz="4374" spc="-131" kern="0" dirty="0">
                <a:solidFill>
                  <a:srgbClr val="2C3F42"/>
                </a:solidFill>
                <a:latin typeface="Bitter" pitchFamily="34" charset="0"/>
                <a:ea typeface="Bitter" pitchFamily="34" charset="-122"/>
                <a:cs typeface="Bitter" pitchFamily="34" charset="-120"/>
              </a:rPr>
              <a:t>Identifying Phishing Emails</a:t>
            </a:r>
            <a:endParaRPr lang="en-US" sz="4374" dirty="0"/>
          </a:p>
        </p:txBody>
      </p:sp>
      <p:sp>
        <p:nvSpPr>
          <p:cNvPr id="5" name="Shape 3"/>
          <p:cNvSpPr/>
          <p:nvPr/>
        </p:nvSpPr>
        <p:spPr>
          <a:xfrm>
            <a:off x="2037993" y="3426142"/>
            <a:ext cx="499943" cy="499943"/>
          </a:xfrm>
          <a:prstGeom prst="roundRect">
            <a:avLst>
              <a:gd name="adj" fmla="val 20000"/>
            </a:avLst>
          </a:prstGeom>
          <a:solidFill>
            <a:srgbClr val="FCE2CF"/>
          </a:solidFill>
          <a:ln w="7620">
            <a:solidFill>
              <a:srgbClr val="E2C8B5"/>
            </a:solidFill>
            <a:prstDash val="solid"/>
          </a:ln>
        </p:spPr>
      </p:sp>
      <p:sp>
        <p:nvSpPr>
          <p:cNvPr id="6" name="Text 4"/>
          <p:cNvSpPr/>
          <p:nvPr/>
        </p:nvSpPr>
        <p:spPr>
          <a:xfrm>
            <a:off x="2223730" y="3467814"/>
            <a:ext cx="128349" cy="416481"/>
          </a:xfrm>
          <a:prstGeom prst="rect">
            <a:avLst/>
          </a:prstGeom>
          <a:noFill/>
          <a:ln/>
        </p:spPr>
        <p:txBody>
          <a:bodyPr wrap="none" rtlCol="0" anchor="t"/>
          <a:lstStyle/>
          <a:p>
            <a:pPr algn="ctr" indent="0" marL="0">
              <a:lnSpc>
                <a:spcPts val="3281"/>
              </a:lnSpc>
              <a:buNone/>
            </a:pPr>
            <a:r>
              <a:rPr lang="en-US" sz="2624" spc="-79" kern="0" dirty="0">
                <a:solidFill>
                  <a:srgbClr val="2B2E3C"/>
                </a:solidFill>
                <a:latin typeface="Bitter" pitchFamily="34" charset="0"/>
                <a:ea typeface="Bitter" pitchFamily="34" charset="-122"/>
                <a:cs typeface="Bitter" pitchFamily="34" charset="-120"/>
              </a:rPr>
              <a:t>1</a:t>
            </a:r>
            <a:endParaRPr lang="en-US" sz="2624" dirty="0"/>
          </a:p>
        </p:txBody>
      </p:sp>
      <p:sp>
        <p:nvSpPr>
          <p:cNvPr id="7" name="Text 5"/>
          <p:cNvSpPr/>
          <p:nvPr/>
        </p:nvSpPr>
        <p:spPr>
          <a:xfrm>
            <a:off x="2760107" y="3426142"/>
            <a:ext cx="3016091" cy="347186"/>
          </a:xfrm>
          <a:prstGeom prst="rect">
            <a:avLst/>
          </a:prstGeom>
          <a:noFill/>
          <a:ln/>
        </p:spPr>
        <p:txBody>
          <a:bodyPr wrap="none" rtlCol="0" anchor="t"/>
          <a:lstStyle/>
          <a:p>
            <a:pP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Unusual Sender Address</a:t>
            </a:r>
            <a:endParaRPr lang="en-US" sz="2187" dirty="0"/>
          </a:p>
        </p:txBody>
      </p:sp>
      <p:sp>
        <p:nvSpPr>
          <p:cNvPr id="8" name="Text 6"/>
          <p:cNvSpPr/>
          <p:nvPr/>
        </p:nvSpPr>
        <p:spPr>
          <a:xfrm>
            <a:off x="2760107" y="3906560"/>
            <a:ext cx="4444008" cy="666512"/>
          </a:xfrm>
          <a:prstGeom prst="rect">
            <a:avLst/>
          </a:prstGeom>
          <a:noFill/>
          <a:ln/>
        </p:spPr>
        <p:txBody>
          <a:bodyPr wrap="square" rtlCol="0" anchor="t"/>
          <a:lstStyle/>
          <a:p>
            <a:pPr indent="0" marL="0">
              <a:lnSpc>
                <a:spcPts val="2624"/>
              </a:lnSpc>
              <a:buNone/>
            </a:pPr>
            <a:r>
              <a:rPr lang="en-US" sz="1750" spc="-35" kern="0" dirty="0">
                <a:solidFill>
                  <a:srgbClr val="2B2E3C"/>
                </a:solidFill>
                <a:latin typeface="Open Sans" pitchFamily="34" charset="0"/>
                <a:ea typeface="Open Sans" pitchFamily="34" charset="-122"/>
                <a:cs typeface="Open Sans" pitchFamily="34" charset="-120"/>
              </a:rPr>
              <a:t>Check the email address - it may not match the purported sender's domain.</a:t>
            </a:r>
            <a:endParaRPr lang="en-US" sz="1750" dirty="0"/>
          </a:p>
        </p:txBody>
      </p:sp>
      <p:sp>
        <p:nvSpPr>
          <p:cNvPr id="9" name="Shape 7"/>
          <p:cNvSpPr/>
          <p:nvPr/>
        </p:nvSpPr>
        <p:spPr>
          <a:xfrm>
            <a:off x="7426285" y="3426142"/>
            <a:ext cx="499943" cy="499943"/>
          </a:xfrm>
          <a:prstGeom prst="roundRect">
            <a:avLst>
              <a:gd name="adj" fmla="val 20000"/>
            </a:avLst>
          </a:prstGeom>
          <a:solidFill>
            <a:srgbClr val="FCE2CF"/>
          </a:solidFill>
          <a:ln w="7620">
            <a:solidFill>
              <a:srgbClr val="E2C8B5"/>
            </a:solidFill>
            <a:prstDash val="solid"/>
          </a:ln>
        </p:spPr>
      </p:sp>
      <p:sp>
        <p:nvSpPr>
          <p:cNvPr id="10" name="Text 8"/>
          <p:cNvSpPr/>
          <p:nvPr/>
        </p:nvSpPr>
        <p:spPr>
          <a:xfrm>
            <a:off x="7589520" y="3467814"/>
            <a:ext cx="173355" cy="416481"/>
          </a:xfrm>
          <a:prstGeom prst="rect">
            <a:avLst/>
          </a:prstGeom>
          <a:noFill/>
          <a:ln/>
        </p:spPr>
        <p:txBody>
          <a:bodyPr wrap="none" rtlCol="0" anchor="t"/>
          <a:lstStyle/>
          <a:p>
            <a:pPr algn="ctr" indent="0" marL="0">
              <a:lnSpc>
                <a:spcPts val="3281"/>
              </a:lnSpc>
              <a:buNone/>
            </a:pPr>
            <a:r>
              <a:rPr lang="en-US" sz="2624" spc="-79" kern="0" dirty="0">
                <a:solidFill>
                  <a:srgbClr val="2B2E3C"/>
                </a:solidFill>
                <a:latin typeface="Bitter" pitchFamily="34" charset="0"/>
                <a:ea typeface="Bitter" pitchFamily="34" charset="-122"/>
                <a:cs typeface="Bitter" pitchFamily="34" charset="-120"/>
              </a:rPr>
              <a:t>2</a:t>
            </a:r>
            <a:endParaRPr lang="en-US" sz="2624" dirty="0"/>
          </a:p>
        </p:txBody>
      </p:sp>
      <p:sp>
        <p:nvSpPr>
          <p:cNvPr id="11" name="Text 9"/>
          <p:cNvSpPr/>
          <p:nvPr/>
        </p:nvSpPr>
        <p:spPr>
          <a:xfrm>
            <a:off x="8148399" y="3426142"/>
            <a:ext cx="2777490" cy="347186"/>
          </a:xfrm>
          <a:prstGeom prst="rect">
            <a:avLst/>
          </a:prstGeom>
          <a:noFill/>
          <a:ln/>
        </p:spPr>
        <p:txBody>
          <a:bodyPr wrap="none" rtlCol="0" anchor="t"/>
          <a:lstStyle/>
          <a:p>
            <a:pP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Vague Greetings</a:t>
            </a:r>
            <a:endParaRPr lang="en-US" sz="2187" dirty="0"/>
          </a:p>
        </p:txBody>
      </p:sp>
      <p:sp>
        <p:nvSpPr>
          <p:cNvPr id="12" name="Text 10"/>
          <p:cNvSpPr/>
          <p:nvPr/>
        </p:nvSpPr>
        <p:spPr>
          <a:xfrm>
            <a:off x="8148399" y="3906560"/>
            <a:ext cx="4444008" cy="666512"/>
          </a:xfrm>
          <a:prstGeom prst="rect">
            <a:avLst/>
          </a:prstGeom>
          <a:noFill/>
          <a:ln/>
        </p:spPr>
        <p:txBody>
          <a:bodyPr wrap="square" rtlCol="0" anchor="t"/>
          <a:lstStyle/>
          <a:p>
            <a:pPr indent="0" marL="0">
              <a:lnSpc>
                <a:spcPts val="2624"/>
              </a:lnSpc>
              <a:buNone/>
            </a:pPr>
            <a:r>
              <a:rPr lang="en-US" sz="1750" spc="-35" kern="0" dirty="0">
                <a:solidFill>
                  <a:srgbClr val="2B2E3C"/>
                </a:solidFill>
                <a:latin typeface="Open Sans" pitchFamily="34" charset="0"/>
                <a:ea typeface="Open Sans" pitchFamily="34" charset="-122"/>
                <a:cs typeface="Open Sans" pitchFamily="34" charset="-120"/>
              </a:rPr>
              <a:t>Generic greetings like "Dear Customer" rather than using your name are a red flag.</a:t>
            </a:r>
            <a:endParaRPr lang="en-US" sz="1750" dirty="0"/>
          </a:p>
        </p:txBody>
      </p:sp>
      <p:sp>
        <p:nvSpPr>
          <p:cNvPr id="13" name="Shape 11"/>
          <p:cNvSpPr/>
          <p:nvPr/>
        </p:nvSpPr>
        <p:spPr>
          <a:xfrm>
            <a:off x="2037993" y="5045154"/>
            <a:ext cx="499943" cy="499943"/>
          </a:xfrm>
          <a:prstGeom prst="roundRect">
            <a:avLst>
              <a:gd name="adj" fmla="val 20000"/>
            </a:avLst>
          </a:prstGeom>
          <a:solidFill>
            <a:srgbClr val="FCE2CF"/>
          </a:solidFill>
          <a:ln w="7620">
            <a:solidFill>
              <a:srgbClr val="E2C8B5"/>
            </a:solidFill>
            <a:prstDash val="solid"/>
          </a:ln>
        </p:spPr>
      </p:sp>
      <p:sp>
        <p:nvSpPr>
          <p:cNvPr id="14" name="Text 12"/>
          <p:cNvSpPr/>
          <p:nvPr/>
        </p:nvSpPr>
        <p:spPr>
          <a:xfrm>
            <a:off x="2197537" y="5086826"/>
            <a:ext cx="180737" cy="416481"/>
          </a:xfrm>
          <a:prstGeom prst="rect">
            <a:avLst/>
          </a:prstGeom>
          <a:noFill/>
          <a:ln/>
        </p:spPr>
        <p:txBody>
          <a:bodyPr wrap="none" rtlCol="0" anchor="t"/>
          <a:lstStyle/>
          <a:p>
            <a:pPr algn="ctr" indent="0" marL="0">
              <a:lnSpc>
                <a:spcPts val="3281"/>
              </a:lnSpc>
              <a:buNone/>
            </a:pPr>
            <a:r>
              <a:rPr lang="en-US" sz="2624" spc="-79" kern="0" dirty="0">
                <a:solidFill>
                  <a:srgbClr val="2B2E3C"/>
                </a:solidFill>
                <a:latin typeface="Bitter" pitchFamily="34" charset="0"/>
                <a:ea typeface="Bitter" pitchFamily="34" charset="-122"/>
                <a:cs typeface="Bitter" pitchFamily="34" charset="-120"/>
              </a:rPr>
              <a:t>3</a:t>
            </a:r>
            <a:endParaRPr lang="en-US" sz="2624" dirty="0"/>
          </a:p>
        </p:txBody>
      </p:sp>
      <p:sp>
        <p:nvSpPr>
          <p:cNvPr id="15" name="Text 13"/>
          <p:cNvSpPr/>
          <p:nvPr/>
        </p:nvSpPr>
        <p:spPr>
          <a:xfrm>
            <a:off x="2760107" y="5045154"/>
            <a:ext cx="3980140" cy="347186"/>
          </a:xfrm>
          <a:prstGeom prst="rect">
            <a:avLst/>
          </a:prstGeom>
          <a:noFill/>
          <a:ln/>
        </p:spPr>
        <p:txBody>
          <a:bodyPr wrap="none" rtlCol="0" anchor="t"/>
          <a:lstStyle/>
          <a:p>
            <a:pP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Suspicious Links or Attachments</a:t>
            </a:r>
            <a:endParaRPr lang="en-US" sz="2187" dirty="0"/>
          </a:p>
        </p:txBody>
      </p:sp>
      <p:sp>
        <p:nvSpPr>
          <p:cNvPr id="16" name="Text 14"/>
          <p:cNvSpPr/>
          <p:nvPr/>
        </p:nvSpPr>
        <p:spPr>
          <a:xfrm>
            <a:off x="2760107" y="5525572"/>
            <a:ext cx="4444008" cy="666512"/>
          </a:xfrm>
          <a:prstGeom prst="rect">
            <a:avLst/>
          </a:prstGeom>
          <a:noFill/>
          <a:ln/>
        </p:spPr>
        <p:txBody>
          <a:bodyPr wrap="square" rtlCol="0" anchor="t"/>
          <a:lstStyle/>
          <a:p>
            <a:pPr indent="0" marL="0">
              <a:lnSpc>
                <a:spcPts val="2624"/>
              </a:lnSpc>
              <a:buNone/>
            </a:pPr>
            <a:r>
              <a:rPr lang="en-US" sz="1750" spc="-35" kern="0" dirty="0">
                <a:solidFill>
                  <a:srgbClr val="2B2E3C"/>
                </a:solidFill>
                <a:latin typeface="Open Sans" pitchFamily="34" charset="0"/>
                <a:ea typeface="Open Sans" pitchFamily="34" charset="-122"/>
                <a:cs typeface="Open Sans" pitchFamily="34" charset="-120"/>
              </a:rPr>
              <a:t>Hover over links to verify the URL, and be cautious of unsolicited attachments.</a:t>
            </a:r>
            <a:endParaRPr lang="en-US" sz="1750" dirty="0"/>
          </a:p>
        </p:txBody>
      </p:sp>
      <p:sp>
        <p:nvSpPr>
          <p:cNvPr id="17" name="Shape 15"/>
          <p:cNvSpPr/>
          <p:nvPr/>
        </p:nvSpPr>
        <p:spPr>
          <a:xfrm>
            <a:off x="7426285" y="5045154"/>
            <a:ext cx="499943" cy="499943"/>
          </a:xfrm>
          <a:prstGeom prst="roundRect">
            <a:avLst>
              <a:gd name="adj" fmla="val 20000"/>
            </a:avLst>
          </a:prstGeom>
          <a:solidFill>
            <a:srgbClr val="FCE2CF"/>
          </a:solidFill>
          <a:ln w="7620">
            <a:solidFill>
              <a:srgbClr val="E2C8B5"/>
            </a:solidFill>
            <a:prstDash val="solid"/>
          </a:ln>
        </p:spPr>
      </p:sp>
      <p:sp>
        <p:nvSpPr>
          <p:cNvPr id="18" name="Text 16"/>
          <p:cNvSpPr/>
          <p:nvPr/>
        </p:nvSpPr>
        <p:spPr>
          <a:xfrm>
            <a:off x="7582495" y="5086826"/>
            <a:ext cx="187404" cy="416481"/>
          </a:xfrm>
          <a:prstGeom prst="rect">
            <a:avLst/>
          </a:prstGeom>
          <a:noFill/>
          <a:ln/>
        </p:spPr>
        <p:txBody>
          <a:bodyPr wrap="none" rtlCol="0" anchor="t"/>
          <a:lstStyle/>
          <a:p>
            <a:pPr algn="ctr" indent="0" marL="0">
              <a:lnSpc>
                <a:spcPts val="3281"/>
              </a:lnSpc>
              <a:buNone/>
            </a:pPr>
            <a:r>
              <a:rPr lang="en-US" sz="2624" spc="-79" kern="0" dirty="0">
                <a:solidFill>
                  <a:srgbClr val="2B2E3C"/>
                </a:solidFill>
                <a:latin typeface="Bitter" pitchFamily="34" charset="0"/>
                <a:ea typeface="Bitter" pitchFamily="34" charset="-122"/>
                <a:cs typeface="Bitter" pitchFamily="34" charset="-120"/>
              </a:rPr>
              <a:t>4</a:t>
            </a:r>
            <a:endParaRPr lang="en-US" sz="2624" dirty="0"/>
          </a:p>
        </p:txBody>
      </p:sp>
      <p:sp>
        <p:nvSpPr>
          <p:cNvPr id="19" name="Text 17"/>
          <p:cNvSpPr/>
          <p:nvPr/>
        </p:nvSpPr>
        <p:spPr>
          <a:xfrm>
            <a:off x="8148399" y="5045154"/>
            <a:ext cx="3388519" cy="347186"/>
          </a:xfrm>
          <a:prstGeom prst="rect">
            <a:avLst/>
          </a:prstGeom>
          <a:noFill/>
          <a:ln/>
        </p:spPr>
        <p:txBody>
          <a:bodyPr wrap="none" rtlCol="0" anchor="t"/>
          <a:lstStyle/>
          <a:p>
            <a:pP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Urgent or Threatening Tone</a:t>
            </a:r>
            <a:endParaRPr lang="en-US" sz="2187" dirty="0"/>
          </a:p>
        </p:txBody>
      </p:sp>
      <p:sp>
        <p:nvSpPr>
          <p:cNvPr id="20" name="Text 18"/>
          <p:cNvSpPr/>
          <p:nvPr/>
        </p:nvSpPr>
        <p:spPr>
          <a:xfrm>
            <a:off x="8148399" y="5525572"/>
            <a:ext cx="4444008" cy="666512"/>
          </a:xfrm>
          <a:prstGeom prst="rect">
            <a:avLst/>
          </a:prstGeom>
          <a:noFill/>
          <a:ln/>
        </p:spPr>
        <p:txBody>
          <a:bodyPr wrap="square" rtlCol="0" anchor="t"/>
          <a:lstStyle/>
          <a:p>
            <a:pPr indent="0" marL="0">
              <a:lnSpc>
                <a:spcPts val="2624"/>
              </a:lnSpc>
              <a:buNone/>
            </a:pPr>
            <a:r>
              <a:rPr lang="en-US" sz="1750" spc="-35" kern="0" dirty="0">
                <a:solidFill>
                  <a:srgbClr val="2B2E3C"/>
                </a:solidFill>
                <a:latin typeface="Open Sans" pitchFamily="34" charset="0"/>
                <a:ea typeface="Open Sans" pitchFamily="34" charset="-122"/>
                <a:cs typeface="Open Sans" pitchFamily="34" charset="-120"/>
              </a:rPr>
              <a:t>Phishing emails often create a sense of urgency to pressure you into taking action.</a:t>
            </a:r>
            <a:endParaRPr lang="en-US" sz="1750" dirty="0"/>
          </a:p>
        </p:txBody>
      </p:sp>
      <p:pic>
        <p:nvPicPr>
          <p:cNvPr id="2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4" name="Text 2"/>
          <p:cNvSpPr/>
          <p:nvPr/>
        </p:nvSpPr>
        <p:spPr>
          <a:xfrm>
            <a:off x="2037993" y="2083237"/>
            <a:ext cx="7580948" cy="694373"/>
          </a:xfrm>
          <a:prstGeom prst="rect">
            <a:avLst/>
          </a:prstGeom>
          <a:noFill/>
          <a:ln/>
        </p:spPr>
        <p:txBody>
          <a:bodyPr wrap="none" rtlCol="0" anchor="t"/>
          <a:lstStyle/>
          <a:p>
            <a:pPr indent="0" marL="0">
              <a:lnSpc>
                <a:spcPts val="5468"/>
              </a:lnSpc>
              <a:buNone/>
            </a:pPr>
            <a:r>
              <a:rPr lang="en-US" sz="4374" spc="-131" kern="0" dirty="0">
                <a:solidFill>
                  <a:srgbClr val="2C3F42"/>
                </a:solidFill>
                <a:latin typeface="Bitter" pitchFamily="34" charset="0"/>
                <a:ea typeface="Bitter" pitchFamily="34" charset="-122"/>
                <a:cs typeface="Bitter" pitchFamily="34" charset="-120"/>
              </a:rPr>
              <a:t>Recognizing Phishing Websites</a:t>
            </a:r>
            <a:endParaRPr lang="en-US" sz="4374" dirty="0"/>
          </a:p>
        </p:txBody>
      </p:sp>
      <p:pic>
        <p:nvPicPr>
          <p:cNvPr id="5" name="Image 0" descr="preencoded.png">    </p:cNvPr>
          <p:cNvPicPr>
            <a:picLocks noChangeAspect="1"/>
          </p:cNvPicPr>
          <p:nvPr/>
        </p:nvPicPr>
        <p:blipFill>
          <a:blip r:embed="rId1"/>
          <a:stretch>
            <a:fillRect/>
          </a:stretch>
        </p:blipFill>
        <p:spPr>
          <a:xfrm>
            <a:off x="2037993" y="3221950"/>
            <a:ext cx="555427" cy="555427"/>
          </a:xfrm>
          <a:prstGeom prst="rect">
            <a:avLst/>
          </a:prstGeom>
        </p:spPr>
      </p:pic>
      <p:sp>
        <p:nvSpPr>
          <p:cNvPr id="6" name="Text 3"/>
          <p:cNvSpPr/>
          <p:nvPr/>
        </p:nvSpPr>
        <p:spPr>
          <a:xfrm>
            <a:off x="2037993" y="3999548"/>
            <a:ext cx="2388632" cy="347186"/>
          </a:xfrm>
          <a:prstGeom prst="rect">
            <a:avLst/>
          </a:prstGeom>
          <a:noFill/>
          <a:ln/>
        </p:spPr>
        <p:txBody>
          <a:bodyPr wrap="none" rtlCol="0" anchor="t"/>
          <a:lstStyle/>
          <a:p>
            <a:pPr algn="l"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Secure Connection</a:t>
            </a:r>
            <a:endParaRPr lang="en-US" sz="2187" dirty="0"/>
          </a:p>
        </p:txBody>
      </p:sp>
      <p:sp>
        <p:nvSpPr>
          <p:cNvPr id="7" name="Text 4"/>
          <p:cNvSpPr/>
          <p:nvPr/>
        </p:nvSpPr>
        <p:spPr>
          <a:xfrm>
            <a:off x="2037993" y="4479965"/>
            <a:ext cx="2388632" cy="1333024"/>
          </a:xfrm>
          <a:prstGeom prst="rect">
            <a:avLst/>
          </a:prstGeom>
          <a:noFill/>
          <a:ln/>
        </p:spPr>
        <p:txBody>
          <a:bodyPr wrap="square" rtlCol="0" anchor="t"/>
          <a:lstStyle/>
          <a:p>
            <a:pPr algn="l" indent="0" marL="0">
              <a:lnSpc>
                <a:spcPts val="2624"/>
              </a:lnSpc>
              <a:buNone/>
            </a:pPr>
            <a:r>
              <a:rPr lang="en-US" sz="1750" spc="-35" kern="0" dirty="0">
                <a:solidFill>
                  <a:srgbClr val="2B2E3C"/>
                </a:solidFill>
                <a:latin typeface="Open Sans" pitchFamily="34" charset="0"/>
                <a:ea typeface="Open Sans" pitchFamily="34" charset="-122"/>
                <a:cs typeface="Open Sans" pitchFamily="34" charset="-120"/>
              </a:rPr>
              <a:t>Look for "https://" in the URL and a padlock icon to ensure the website is secure.</a:t>
            </a:r>
            <a:endParaRPr lang="en-US" sz="1750" dirty="0"/>
          </a:p>
        </p:txBody>
      </p:sp>
      <p:pic>
        <p:nvPicPr>
          <p:cNvPr id="8" name="Image 1" descr="preencoded.png">    </p:cNvPr>
          <p:cNvPicPr>
            <a:picLocks noChangeAspect="1"/>
          </p:cNvPicPr>
          <p:nvPr/>
        </p:nvPicPr>
        <p:blipFill>
          <a:blip r:embed="rId2"/>
          <a:stretch>
            <a:fillRect/>
          </a:stretch>
        </p:blipFill>
        <p:spPr>
          <a:xfrm>
            <a:off x="4759881" y="3221950"/>
            <a:ext cx="555427" cy="555427"/>
          </a:xfrm>
          <a:prstGeom prst="rect">
            <a:avLst/>
          </a:prstGeom>
        </p:spPr>
      </p:pic>
      <p:sp>
        <p:nvSpPr>
          <p:cNvPr id="9" name="Text 5"/>
          <p:cNvSpPr/>
          <p:nvPr/>
        </p:nvSpPr>
        <p:spPr>
          <a:xfrm>
            <a:off x="4759881" y="3999548"/>
            <a:ext cx="2388632" cy="347186"/>
          </a:xfrm>
          <a:prstGeom prst="rect">
            <a:avLst/>
          </a:prstGeom>
          <a:noFill/>
          <a:ln/>
        </p:spPr>
        <p:txBody>
          <a:bodyPr wrap="none" rtlCol="0" anchor="t"/>
          <a:lstStyle/>
          <a:p>
            <a:pPr algn="l"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Suspicious URLs</a:t>
            </a:r>
            <a:endParaRPr lang="en-US" sz="2187" dirty="0"/>
          </a:p>
        </p:txBody>
      </p:sp>
      <p:sp>
        <p:nvSpPr>
          <p:cNvPr id="10" name="Text 6"/>
          <p:cNvSpPr/>
          <p:nvPr/>
        </p:nvSpPr>
        <p:spPr>
          <a:xfrm>
            <a:off x="4759881" y="4479965"/>
            <a:ext cx="2388632" cy="1666280"/>
          </a:xfrm>
          <a:prstGeom prst="rect">
            <a:avLst/>
          </a:prstGeom>
          <a:noFill/>
          <a:ln/>
        </p:spPr>
        <p:txBody>
          <a:bodyPr wrap="square" rtlCol="0" anchor="t"/>
          <a:lstStyle/>
          <a:p>
            <a:pPr algn="l" indent="0" marL="0">
              <a:lnSpc>
                <a:spcPts val="2624"/>
              </a:lnSpc>
              <a:buNone/>
            </a:pPr>
            <a:r>
              <a:rPr lang="en-US" sz="1750" spc="-35" kern="0" dirty="0">
                <a:solidFill>
                  <a:srgbClr val="2B2E3C"/>
                </a:solidFill>
                <a:latin typeface="Open Sans" pitchFamily="34" charset="0"/>
                <a:ea typeface="Open Sans" pitchFamily="34" charset="-122"/>
                <a:cs typeface="Open Sans" pitchFamily="34" charset="-120"/>
              </a:rPr>
              <a:t>Be wary of URLs that are slightly different from the real website or contain unusual characters.</a:t>
            </a:r>
            <a:endParaRPr lang="en-US" sz="1750" dirty="0"/>
          </a:p>
        </p:txBody>
      </p:sp>
      <p:pic>
        <p:nvPicPr>
          <p:cNvPr id="11" name="Image 2" descr="preencoded.png">    </p:cNvPr>
          <p:cNvPicPr>
            <a:picLocks noChangeAspect="1"/>
          </p:cNvPicPr>
          <p:nvPr/>
        </p:nvPicPr>
        <p:blipFill>
          <a:blip r:embed="rId3"/>
          <a:stretch>
            <a:fillRect/>
          </a:stretch>
        </p:blipFill>
        <p:spPr>
          <a:xfrm>
            <a:off x="7481768" y="3221950"/>
            <a:ext cx="555427" cy="555427"/>
          </a:xfrm>
          <a:prstGeom prst="rect">
            <a:avLst/>
          </a:prstGeom>
        </p:spPr>
      </p:pic>
      <p:sp>
        <p:nvSpPr>
          <p:cNvPr id="12" name="Text 7"/>
          <p:cNvSpPr/>
          <p:nvPr/>
        </p:nvSpPr>
        <p:spPr>
          <a:xfrm>
            <a:off x="7481768" y="3999548"/>
            <a:ext cx="2388632" cy="347186"/>
          </a:xfrm>
          <a:prstGeom prst="rect">
            <a:avLst/>
          </a:prstGeom>
          <a:noFill/>
          <a:ln/>
        </p:spPr>
        <p:txBody>
          <a:bodyPr wrap="none" rtlCol="0" anchor="t"/>
          <a:lstStyle/>
          <a:p>
            <a:pPr algn="l"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Privacy Policy</a:t>
            </a:r>
            <a:endParaRPr lang="en-US" sz="2187" dirty="0"/>
          </a:p>
        </p:txBody>
      </p:sp>
      <p:sp>
        <p:nvSpPr>
          <p:cNvPr id="13" name="Text 8"/>
          <p:cNvSpPr/>
          <p:nvPr/>
        </p:nvSpPr>
        <p:spPr>
          <a:xfrm>
            <a:off x="7481768" y="4479965"/>
            <a:ext cx="2388632" cy="1333024"/>
          </a:xfrm>
          <a:prstGeom prst="rect">
            <a:avLst/>
          </a:prstGeom>
          <a:noFill/>
          <a:ln/>
        </p:spPr>
        <p:txBody>
          <a:bodyPr wrap="square" rtlCol="0" anchor="t"/>
          <a:lstStyle/>
          <a:p>
            <a:pPr algn="l" indent="0" marL="0">
              <a:lnSpc>
                <a:spcPts val="2624"/>
              </a:lnSpc>
              <a:buNone/>
            </a:pPr>
            <a:r>
              <a:rPr lang="en-US" sz="1750" spc="-35" kern="0" dirty="0">
                <a:solidFill>
                  <a:srgbClr val="2B2E3C"/>
                </a:solidFill>
                <a:latin typeface="Open Sans" pitchFamily="34" charset="0"/>
                <a:ea typeface="Open Sans" pitchFamily="34" charset="-122"/>
                <a:cs typeface="Open Sans" pitchFamily="34" charset="-120"/>
              </a:rPr>
              <a:t>Legitimate websites should have a clear and comprehensive privacy policy.</a:t>
            </a:r>
            <a:endParaRPr lang="en-US" sz="1750" dirty="0"/>
          </a:p>
        </p:txBody>
      </p:sp>
      <p:pic>
        <p:nvPicPr>
          <p:cNvPr id="14" name="Image 3" descr="preencoded.png">    </p:cNvPr>
          <p:cNvPicPr>
            <a:picLocks noChangeAspect="1"/>
          </p:cNvPicPr>
          <p:nvPr/>
        </p:nvPicPr>
        <p:blipFill>
          <a:blip r:embed="rId4"/>
          <a:stretch>
            <a:fillRect/>
          </a:stretch>
        </p:blipFill>
        <p:spPr>
          <a:xfrm>
            <a:off x="10203656" y="3221950"/>
            <a:ext cx="555427" cy="555427"/>
          </a:xfrm>
          <a:prstGeom prst="rect">
            <a:avLst/>
          </a:prstGeom>
        </p:spPr>
      </p:pic>
      <p:sp>
        <p:nvSpPr>
          <p:cNvPr id="15" name="Text 9"/>
          <p:cNvSpPr/>
          <p:nvPr/>
        </p:nvSpPr>
        <p:spPr>
          <a:xfrm>
            <a:off x="10203656" y="3999548"/>
            <a:ext cx="2388751" cy="347186"/>
          </a:xfrm>
          <a:prstGeom prst="rect">
            <a:avLst/>
          </a:prstGeom>
          <a:noFill/>
          <a:ln/>
        </p:spPr>
        <p:txBody>
          <a:bodyPr wrap="none" rtlCol="0" anchor="t"/>
          <a:lstStyle/>
          <a:p>
            <a:pPr algn="l"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Website Quality</a:t>
            </a:r>
            <a:endParaRPr lang="en-US" sz="2187" dirty="0"/>
          </a:p>
        </p:txBody>
      </p:sp>
      <p:sp>
        <p:nvSpPr>
          <p:cNvPr id="16" name="Text 10"/>
          <p:cNvSpPr/>
          <p:nvPr/>
        </p:nvSpPr>
        <p:spPr>
          <a:xfrm>
            <a:off x="10203656" y="4479965"/>
            <a:ext cx="2388751" cy="1333024"/>
          </a:xfrm>
          <a:prstGeom prst="rect">
            <a:avLst/>
          </a:prstGeom>
          <a:noFill/>
          <a:ln/>
        </p:spPr>
        <p:txBody>
          <a:bodyPr wrap="square" rtlCol="0" anchor="t"/>
          <a:lstStyle/>
          <a:p>
            <a:pPr algn="l" indent="0" marL="0">
              <a:lnSpc>
                <a:spcPts val="2624"/>
              </a:lnSpc>
              <a:buNone/>
            </a:pPr>
            <a:r>
              <a:rPr lang="en-US" sz="1750" spc="-35" kern="0" dirty="0">
                <a:solidFill>
                  <a:srgbClr val="2B2E3C"/>
                </a:solidFill>
                <a:latin typeface="Open Sans" pitchFamily="34" charset="0"/>
                <a:ea typeface="Open Sans" pitchFamily="34" charset="-122"/>
                <a:cs typeface="Open Sans" pitchFamily="34" charset="-120"/>
              </a:rPr>
              <a:t>Poor design, spelling errors, and low-quality images can indicate a phishing site.</a:t>
            </a:r>
            <a:endParaRPr lang="en-US" sz="1750" dirty="0"/>
          </a:p>
        </p:txBody>
      </p:sp>
      <p:pic>
        <p:nvPicPr>
          <p:cNvPr id="17"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4" name="Text 2"/>
          <p:cNvSpPr/>
          <p:nvPr/>
        </p:nvSpPr>
        <p:spPr>
          <a:xfrm>
            <a:off x="2037993" y="1494592"/>
            <a:ext cx="6361867" cy="694373"/>
          </a:xfrm>
          <a:prstGeom prst="rect">
            <a:avLst/>
          </a:prstGeom>
          <a:noFill/>
          <a:ln/>
        </p:spPr>
        <p:txBody>
          <a:bodyPr wrap="none" rtlCol="0" anchor="t"/>
          <a:lstStyle/>
          <a:p>
            <a:pPr indent="0" marL="0">
              <a:lnSpc>
                <a:spcPts val="5468"/>
              </a:lnSpc>
              <a:buNone/>
            </a:pPr>
            <a:r>
              <a:rPr lang="en-US" sz="4374" spc="-131" kern="0" dirty="0">
                <a:solidFill>
                  <a:srgbClr val="2C3F42"/>
                </a:solidFill>
                <a:latin typeface="Bitter" pitchFamily="34" charset="0"/>
                <a:ea typeface="Bitter" pitchFamily="34" charset="-122"/>
                <a:cs typeface="Bitter" pitchFamily="34" charset="-120"/>
              </a:rPr>
              <a:t>Social Engineering Tactics</a:t>
            </a:r>
            <a:endParaRPr lang="en-US" sz="4374" dirty="0"/>
          </a:p>
        </p:txBody>
      </p:sp>
      <p:sp>
        <p:nvSpPr>
          <p:cNvPr id="5" name="Shape 3"/>
          <p:cNvSpPr/>
          <p:nvPr/>
        </p:nvSpPr>
        <p:spPr>
          <a:xfrm>
            <a:off x="2037993" y="2633305"/>
            <a:ext cx="5166122" cy="1939766"/>
          </a:xfrm>
          <a:prstGeom prst="roundRect">
            <a:avLst>
              <a:gd name="adj" fmla="val 5155"/>
            </a:avLst>
          </a:prstGeom>
          <a:solidFill>
            <a:srgbClr val="FCE2CF"/>
          </a:solidFill>
          <a:ln w="7620">
            <a:solidFill>
              <a:srgbClr val="E2C8B5"/>
            </a:solidFill>
            <a:prstDash val="solid"/>
          </a:ln>
        </p:spPr>
      </p:sp>
      <p:sp>
        <p:nvSpPr>
          <p:cNvPr id="6" name="Text 4"/>
          <p:cNvSpPr/>
          <p:nvPr/>
        </p:nvSpPr>
        <p:spPr>
          <a:xfrm>
            <a:off x="2267783" y="2863096"/>
            <a:ext cx="2777490" cy="347186"/>
          </a:xfrm>
          <a:prstGeom prst="rect">
            <a:avLst/>
          </a:prstGeom>
          <a:noFill/>
          <a:ln/>
        </p:spPr>
        <p:txBody>
          <a:bodyPr wrap="none" rtlCol="0" anchor="t"/>
          <a:lstStyle/>
          <a:p>
            <a:pP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Impersonation</a:t>
            </a:r>
            <a:endParaRPr lang="en-US" sz="2187" dirty="0"/>
          </a:p>
        </p:txBody>
      </p:sp>
      <p:sp>
        <p:nvSpPr>
          <p:cNvPr id="7" name="Text 5"/>
          <p:cNvSpPr/>
          <p:nvPr/>
        </p:nvSpPr>
        <p:spPr>
          <a:xfrm>
            <a:off x="2267783" y="3343513"/>
            <a:ext cx="4706541" cy="999768"/>
          </a:xfrm>
          <a:prstGeom prst="rect">
            <a:avLst/>
          </a:prstGeom>
          <a:noFill/>
          <a:ln/>
        </p:spPr>
        <p:txBody>
          <a:bodyPr wrap="square" rtlCol="0" anchor="t"/>
          <a:lstStyle/>
          <a:p>
            <a:pPr indent="0" marL="0">
              <a:lnSpc>
                <a:spcPts val="2624"/>
              </a:lnSpc>
              <a:buNone/>
            </a:pPr>
            <a:r>
              <a:rPr lang="en-US" sz="1750" spc="-35" kern="0" dirty="0">
                <a:solidFill>
                  <a:srgbClr val="2B2E3C"/>
                </a:solidFill>
                <a:latin typeface="Open Sans" pitchFamily="34" charset="0"/>
                <a:ea typeface="Open Sans" pitchFamily="34" charset="-122"/>
                <a:cs typeface="Open Sans" pitchFamily="34" charset="-120"/>
              </a:rPr>
              <a:t>Attackers may pretend to be a trusted authority figure, such as a bank representative or IT support, to gain your trust.</a:t>
            </a:r>
            <a:endParaRPr lang="en-US" sz="1750" dirty="0"/>
          </a:p>
        </p:txBody>
      </p:sp>
      <p:sp>
        <p:nvSpPr>
          <p:cNvPr id="8" name="Shape 6"/>
          <p:cNvSpPr/>
          <p:nvPr/>
        </p:nvSpPr>
        <p:spPr>
          <a:xfrm>
            <a:off x="7426285" y="2633305"/>
            <a:ext cx="5166122" cy="1939766"/>
          </a:xfrm>
          <a:prstGeom prst="roundRect">
            <a:avLst>
              <a:gd name="adj" fmla="val 5155"/>
            </a:avLst>
          </a:prstGeom>
          <a:solidFill>
            <a:srgbClr val="FCE2CF"/>
          </a:solidFill>
          <a:ln w="7620">
            <a:solidFill>
              <a:srgbClr val="E2C8B5"/>
            </a:solidFill>
            <a:prstDash val="solid"/>
          </a:ln>
        </p:spPr>
      </p:sp>
      <p:sp>
        <p:nvSpPr>
          <p:cNvPr id="9" name="Text 7"/>
          <p:cNvSpPr/>
          <p:nvPr/>
        </p:nvSpPr>
        <p:spPr>
          <a:xfrm>
            <a:off x="7656076" y="2863096"/>
            <a:ext cx="2777490" cy="347186"/>
          </a:xfrm>
          <a:prstGeom prst="rect">
            <a:avLst/>
          </a:prstGeom>
          <a:noFill/>
          <a:ln/>
        </p:spPr>
        <p:txBody>
          <a:bodyPr wrap="none" rtlCol="0" anchor="t"/>
          <a:lstStyle/>
          <a:p>
            <a:pP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Manipulation</a:t>
            </a:r>
            <a:endParaRPr lang="en-US" sz="2187" dirty="0"/>
          </a:p>
        </p:txBody>
      </p:sp>
      <p:sp>
        <p:nvSpPr>
          <p:cNvPr id="10" name="Text 8"/>
          <p:cNvSpPr/>
          <p:nvPr/>
        </p:nvSpPr>
        <p:spPr>
          <a:xfrm>
            <a:off x="7656076" y="3343513"/>
            <a:ext cx="4706541" cy="999768"/>
          </a:xfrm>
          <a:prstGeom prst="rect">
            <a:avLst/>
          </a:prstGeom>
          <a:noFill/>
          <a:ln/>
        </p:spPr>
        <p:txBody>
          <a:bodyPr wrap="square" rtlCol="0" anchor="t"/>
          <a:lstStyle/>
          <a:p>
            <a:pPr indent="0" marL="0">
              <a:lnSpc>
                <a:spcPts val="2624"/>
              </a:lnSpc>
              <a:buNone/>
            </a:pPr>
            <a:r>
              <a:rPr lang="en-US" sz="1750" spc="-35" kern="0" dirty="0">
                <a:solidFill>
                  <a:srgbClr val="2B2E3C"/>
                </a:solidFill>
                <a:latin typeface="Open Sans" pitchFamily="34" charset="0"/>
                <a:ea typeface="Open Sans" pitchFamily="34" charset="-122"/>
                <a:cs typeface="Open Sans" pitchFamily="34" charset="-120"/>
              </a:rPr>
              <a:t>Phishers use psychology to exploit human emotions and vulnerabilities, such as fear, greed, or a desire to help.</a:t>
            </a:r>
            <a:endParaRPr lang="en-US" sz="1750" dirty="0"/>
          </a:p>
        </p:txBody>
      </p:sp>
      <p:sp>
        <p:nvSpPr>
          <p:cNvPr id="11" name="Shape 9"/>
          <p:cNvSpPr/>
          <p:nvPr/>
        </p:nvSpPr>
        <p:spPr>
          <a:xfrm>
            <a:off x="2037993" y="4795242"/>
            <a:ext cx="5166122" cy="1939766"/>
          </a:xfrm>
          <a:prstGeom prst="roundRect">
            <a:avLst>
              <a:gd name="adj" fmla="val 5155"/>
            </a:avLst>
          </a:prstGeom>
          <a:solidFill>
            <a:srgbClr val="FCE2CF"/>
          </a:solidFill>
          <a:ln w="7620">
            <a:solidFill>
              <a:srgbClr val="E2C8B5"/>
            </a:solidFill>
            <a:prstDash val="solid"/>
          </a:ln>
        </p:spPr>
      </p:sp>
      <p:sp>
        <p:nvSpPr>
          <p:cNvPr id="12" name="Text 10"/>
          <p:cNvSpPr/>
          <p:nvPr/>
        </p:nvSpPr>
        <p:spPr>
          <a:xfrm>
            <a:off x="2267783" y="5025033"/>
            <a:ext cx="2777490" cy="347186"/>
          </a:xfrm>
          <a:prstGeom prst="rect">
            <a:avLst/>
          </a:prstGeom>
          <a:noFill/>
          <a:ln/>
        </p:spPr>
        <p:txBody>
          <a:bodyPr wrap="none" rtlCol="0" anchor="t"/>
          <a:lstStyle/>
          <a:p>
            <a:pP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Pretexting</a:t>
            </a:r>
            <a:endParaRPr lang="en-US" sz="2187" dirty="0"/>
          </a:p>
        </p:txBody>
      </p:sp>
      <p:sp>
        <p:nvSpPr>
          <p:cNvPr id="13" name="Text 11"/>
          <p:cNvSpPr/>
          <p:nvPr/>
        </p:nvSpPr>
        <p:spPr>
          <a:xfrm>
            <a:off x="2267783" y="5505450"/>
            <a:ext cx="4706541" cy="999768"/>
          </a:xfrm>
          <a:prstGeom prst="rect">
            <a:avLst/>
          </a:prstGeom>
          <a:noFill/>
          <a:ln/>
        </p:spPr>
        <p:txBody>
          <a:bodyPr wrap="square" rtlCol="0" anchor="t"/>
          <a:lstStyle/>
          <a:p>
            <a:pPr indent="0" marL="0">
              <a:lnSpc>
                <a:spcPts val="2624"/>
              </a:lnSpc>
              <a:buNone/>
            </a:pPr>
            <a:r>
              <a:rPr lang="en-US" sz="1750" spc="-35" kern="0" dirty="0">
                <a:solidFill>
                  <a:srgbClr val="2B2E3C"/>
                </a:solidFill>
                <a:latin typeface="Open Sans" pitchFamily="34" charset="0"/>
                <a:ea typeface="Open Sans" pitchFamily="34" charset="-122"/>
                <a:cs typeface="Open Sans" pitchFamily="34" charset="-120"/>
              </a:rPr>
              <a:t>Attackers create a plausible scenario or "pretext" to justify their request for sensitive information.</a:t>
            </a:r>
            <a:endParaRPr lang="en-US" sz="1750" dirty="0"/>
          </a:p>
        </p:txBody>
      </p:sp>
      <p:sp>
        <p:nvSpPr>
          <p:cNvPr id="14" name="Shape 12"/>
          <p:cNvSpPr/>
          <p:nvPr/>
        </p:nvSpPr>
        <p:spPr>
          <a:xfrm>
            <a:off x="7426285" y="4795242"/>
            <a:ext cx="5166122" cy="1939766"/>
          </a:xfrm>
          <a:prstGeom prst="roundRect">
            <a:avLst>
              <a:gd name="adj" fmla="val 5155"/>
            </a:avLst>
          </a:prstGeom>
          <a:solidFill>
            <a:srgbClr val="FCE2CF"/>
          </a:solidFill>
          <a:ln w="7620">
            <a:solidFill>
              <a:srgbClr val="E2C8B5"/>
            </a:solidFill>
            <a:prstDash val="solid"/>
          </a:ln>
        </p:spPr>
      </p:sp>
      <p:sp>
        <p:nvSpPr>
          <p:cNvPr id="15" name="Text 13"/>
          <p:cNvSpPr/>
          <p:nvPr/>
        </p:nvSpPr>
        <p:spPr>
          <a:xfrm>
            <a:off x="7656076" y="5025033"/>
            <a:ext cx="2777490" cy="347186"/>
          </a:xfrm>
          <a:prstGeom prst="rect">
            <a:avLst/>
          </a:prstGeom>
          <a:noFill/>
          <a:ln/>
        </p:spPr>
        <p:txBody>
          <a:bodyPr wrap="none" rtlCol="0" anchor="t"/>
          <a:lstStyle/>
          <a:p>
            <a:pP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Baiting</a:t>
            </a:r>
            <a:endParaRPr lang="en-US" sz="2187" dirty="0"/>
          </a:p>
        </p:txBody>
      </p:sp>
      <p:sp>
        <p:nvSpPr>
          <p:cNvPr id="16" name="Text 14"/>
          <p:cNvSpPr/>
          <p:nvPr/>
        </p:nvSpPr>
        <p:spPr>
          <a:xfrm>
            <a:off x="7656076" y="5505450"/>
            <a:ext cx="4706541" cy="999768"/>
          </a:xfrm>
          <a:prstGeom prst="rect">
            <a:avLst/>
          </a:prstGeom>
          <a:noFill/>
          <a:ln/>
        </p:spPr>
        <p:txBody>
          <a:bodyPr wrap="square" rtlCol="0" anchor="t"/>
          <a:lstStyle/>
          <a:p>
            <a:pPr indent="0" marL="0">
              <a:lnSpc>
                <a:spcPts val="2624"/>
              </a:lnSpc>
              <a:buNone/>
            </a:pPr>
            <a:r>
              <a:rPr lang="en-US" sz="1750" spc="-35" kern="0" dirty="0">
                <a:solidFill>
                  <a:srgbClr val="2B2E3C"/>
                </a:solidFill>
                <a:latin typeface="Open Sans" pitchFamily="34" charset="0"/>
                <a:ea typeface="Open Sans" pitchFamily="34" charset="-122"/>
                <a:cs typeface="Open Sans" pitchFamily="34" charset="-120"/>
              </a:rPr>
              <a:t>Leaving malware-infected USB drives or other physical media in a public place, hoping someone will use them.</a:t>
            </a:r>
            <a:endParaRPr lang="en-US" sz="1750" dirty="0"/>
          </a:p>
        </p:txBody>
      </p:sp>
      <p:pic>
        <p:nvPicPr>
          <p:cNvPr id="1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4" name="Text 2"/>
          <p:cNvSpPr/>
          <p:nvPr/>
        </p:nvSpPr>
        <p:spPr>
          <a:xfrm>
            <a:off x="2037993" y="1916668"/>
            <a:ext cx="8228052" cy="694373"/>
          </a:xfrm>
          <a:prstGeom prst="rect">
            <a:avLst/>
          </a:prstGeom>
          <a:noFill/>
          <a:ln/>
        </p:spPr>
        <p:txBody>
          <a:bodyPr wrap="none" rtlCol="0" anchor="t"/>
          <a:lstStyle/>
          <a:p>
            <a:pPr indent="0" marL="0">
              <a:lnSpc>
                <a:spcPts val="5468"/>
              </a:lnSpc>
              <a:buNone/>
            </a:pPr>
            <a:r>
              <a:rPr lang="en-US" sz="4374" spc="-131" kern="0" dirty="0">
                <a:solidFill>
                  <a:srgbClr val="2C3F42"/>
                </a:solidFill>
                <a:latin typeface="Bitter" pitchFamily="34" charset="0"/>
                <a:ea typeface="Bitter" pitchFamily="34" charset="-122"/>
                <a:cs typeface="Bitter" pitchFamily="34" charset="-120"/>
              </a:rPr>
              <a:t>Protecting Yourself from Phishing</a:t>
            </a:r>
            <a:endParaRPr lang="en-US" sz="4374" dirty="0"/>
          </a:p>
        </p:txBody>
      </p:sp>
      <p:pic>
        <p:nvPicPr>
          <p:cNvPr id="5" name="Image 0" descr="preencoded.png">    </p:cNvPr>
          <p:cNvPicPr>
            <a:picLocks noChangeAspect="1"/>
          </p:cNvPicPr>
          <p:nvPr/>
        </p:nvPicPr>
        <p:blipFill>
          <a:blip r:embed="rId1"/>
          <a:stretch>
            <a:fillRect/>
          </a:stretch>
        </p:blipFill>
        <p:spPr>
          <a:xfrm>
            <a:off x="2037993" y="3055382"/>
            <a:ext cx="3518059" cy="888682"/>
          </a:xfrm>
          <a:prstGeom prst="rect">
            <a:avLst/>
          </a:prstGeom>
        </p:spPr>
      </p:pic>
      <p:sp>
        <p:nvSpPr>
          <p:cNvPr id="6" name="Text 3"/>
          <p:cNvSpPr/>
          <p:nvPr/>
        </p:nvSpPr>
        <p:spPr>
          <a:xfrm>
            <a:off x="2260163" y="4277320"/>
            <a:ext cx="2777490" cy="347186"/>
          </a:xfrm>
          <a:prstGeom prst="rect">
            <a:avLst/>
          </a:prstGeom>
          <a:noFill/>
          <a:ln/>
        </p:spPr>
        <p:txBody>
          <a:bodyPr wrap="none" rtlCol="0" anchor="t"/>
          <a:lstStyle/>
          <a:p>
            <a:pPr algn="l"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Be Cautious</a:t>
            </a:r>
            <a:endParaRPr lang="en-US" sz="2187" dirty="0"/>
          </a:p>
        </p:txBody>
      </p:sp>
      <p:sp>
        <p:nvSpPr>
          <p:cNvPr id="7" name="Text 4"/>
          <p:cNvSpPr/>
          <p:nvPr/>
        </p:nvSpPr>
        <p:spPr>
          <a:xfrm>
            <a:off x="2260163" y="4757738"/>
            <a:ext cx="3073718" cy="1333024"/>
          </a:xfrm>
          <a:prstGeom prst="rect">
            <a:avLst/>
          </a:prstGeom>
          <a:noFill/>
          <a:ln/>
        </p:spPr>
        <p:txBody>
          <a:bodyPr wrap="square" rtlCol="0" anchor="t"/>
          <a:lstStyle/>
          <a:p>
            <a:pPr algn="l" indent="0" marL="0">
              <a:lnSpc>
                <a:spcPts val="2624"/>
              </a:lnSpc>
              <a:buNone/>
            </a:pPr>
            <a:r>
              <a:rPr lang="en-US" sz="1750" spc="-35" kern="0" dirty="0">
                <a:solidFill>
                  <a:srgbClr val="2B2E3C"/>
                </a:solidFill>
                <a:latin typeface="Open Sans" pitchFamily="34" charset="0"/>
                <a:ea typeface="Open Sans" pitchFamily="34" charset="-122"/>
                <a:cs typeface="Open Sans" pitchFamily="34" charset="-120"/>
              </a:rPr>
              <a:t>Verify the legitimacy of any requests for personal or financial information before responding.</a:t>
            </a:r>
            <a:endParaRPr lang="en-US" sz="1750" dirty="0"/>
          </a:p>
        </p:txBody>
      </p:sp>
      <p:pic>
        <p:nvPicPr>
          <p:cNvPr id="8" name="Image 1" descr="preencoded.png">    </p:cNvPr>
          <p:cNvPicPr>
            <a:picLocks noChangeAspect="1"/>
          </p:cNvPicPr>
          <p:nvPr/>
        </p:nvPicPr>
        <p:blipFill>
          <a:blip r:embed="rId2"/>
          <a:stretch>
            <a:fillRect/>
          </a:stretch>
        </p:blipFill>
        <p:spPr>
          <a:xfrm>
            <a:off x="5556052" y="3055382"/>
            <a:ext cx="3518178" cy="888682"/>
          </a:xfrm>
          <a:prstGeom prst="rect">
            <a:avLst/>
          </a:prstGeom>
        </p:spPr>
      </p:pic>
      <p:sp>
        <p:nvSpPr>
          <p:cNvPr id="9" name="Text 5"/>
          <p:cNvSpPr/>
          <p:nvPr/>
        </p:nvSpPr>
        <p:spPr>
          <a:xfrm>
            <a:off x="5778222" y="4277320"/>
            <a:ext cx="2777490" cy="347186"/>
          </a:xfrm>
          <a:prstGeom prst="rect">
            <a:avLst/>
          </a:prstGeom>
          <a:noFill/>
          <a:ln/>
        </p:spPr>
        <p:txBody>
          <a:bodyPr wrap="none" rtlCol="0" anchor="t"/>
          <a:lstStyle/>
          <a:p>
            <a:pPr algn="l"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Update Software</a:t>
            </a:r>
            <a:endParaRPr lang="en-US" sz="2187" dirty="0"/>
          </a:p>
        </p:txBody>
      </p:sp>
      <p:sp>
        <p:nvSpPr>
          <p:cNvPr id="10" name="Text 6"/>
          <p:cNvSpPr/>
          <p:nvPr/>
        </p:nvSpPr>
        <p:spPr>
          <a:xfrm>
            <a:off x="5778222" y="4757738"/>
            <a:ext cx="3073837" cy="1333024"/>
          </a:xfrm>
          <a:prstGeom prst="rect">
            <a:avLst/>
          </a:prstGeom>
          <a:noFill/>
          <a:ln/>
        </p:spPr>
        <p:txBody>
          <a:bodyPr wrap="square" rtlCol="0" anchor="t"/>
          <a:lstStyle/>
          <a:p>
            <a:pPr algn="l" indent="0" marL="0">
              <a:lnSpc>
                <a:spcPts val="2624"/>
              </a:lnSpc>
              <a:buNone/>
            </a:pPr>
            <a:r>
              <a:rPr lang="en-US" sz="1750" spc="-35" kern="0" dirty="0">
                <a:solidFill>
                  <a:srgbClr val="2B2E3C"/>
                </a:solidFill>
                <a:latin typeface="Open Sans" pitchFamily="34" charset="0"/>
                <a:ea typeface="Open Sans" pitchFamily="34" charset="-122"/>
                <a:cs typeface="Open Sans" pitchFamily="34" charset="-120"/>
              </a:rPr>
              <a:t>Keep your operating system, browsers, and security software up-to-date to protect against known vulnerabilities.</a:t>
            </a:r>
            <a:endParaRPr lang="en-US" sz="1750" dirty="0"/>
          </a:p>
        </p:txBody>
      </p:sp>
      <p:pic>
        <p:nvPicPr>
          <p:cNvPr id="11" name="Image 2" descr="preencoded.png">    </p:cNvPr>
          <p:cNvPicPr>
            <a:picLocks noChangeAspect="1"/>
          </p:cNvPicPr>
          <p:nvPr/>
        </p:nvPicPr>
        <p:blipFill>
          <a:blip r:embed="rId3"/>
          <a:stretch>
            <a:fillRect/>
          </a:stretch>
        </p:blipFill>
        <p:spPr>
          <a:xfrm>
            <a:off x="9074229" y="3055382"/>
            <a:ext cx="3518178" cy="888682"/>
          </a:xfrm>
          <a:prstGeom prst="rect">
            <a:avLst/>
          </a:prstGeom>
        </p:spPr>
      </p:pic>
      <p:sp>
        <p:nvSpPr>
          <p:cNvPr id="12" name="Text 7"/>
          <p:cNvSpPr/>
          <p:nvPr/>
        </p:nvSpPr>
        <p:spPr>
          <a:xfrm>
            <a:off x="9296400" y="4277320"/>
            <a:ext cx="2777490" cy="347186"/>
          </a:xfrm>
          <a:prstGeom prst="rect">
            <a:avLst/>
          </a:prstGeom>
          <a:noFill/>
          <a:ln/>
        </p:spPr>
        <p:txBody>
          <a:bodyPr wrap="none" rtlCol="0" anchor="t"/>
          <a:lstStyle/>
          <a:p>
            <a:pPr algn="l"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Use Strong Passwords</a:t>
            </a:r>
            <a:endParaRPr lang="en-US" sz="2187" dirty="0"/>
          </a:p>
        </p:txBody>
      </p:sp>
      <p:sp>
        <p:nvSpPr>
          <p:cNvPr id="13" name="Text 8"/>
          <p:cNvSpPr/>
          <p:nvPr/>
        </p:nvSpPr>
        <p:spPr>
          <a:xfrm>
            <a:off x="9296400" y="4757738"/>
            <a:ext cx="3073837" cy="1333024"/>
          </a:xfrm>
          <a:prstGeom prst="rect">
            <a:avLst/>
          </a:prstGeom>
          <a:noFill/>
          <a:ln/>
        </p:spPr>
        <p:txBody>
          <a:bodyPr wrap="square" rtlCol="0" anchor="t"/>
          <a:lstStyle/>
          <a:p>
            <a:pPr algn="l" indent="0" marL="0">
              <a:lnSpc>
                <a:spcPts val="2624"/>
              </a:lnSpc>
              <a:buNone/>
            </a:pPr>
            <a:r>
              <a:rPr lang="en-US" sz="1750" spc="-35" kern="0" dirty="0">
                <a:solidFill>
                  <a:srgbClr val="2B2E3C"/>
                </a:solidFill>
                <a:latin typeface="Open Sans" pitchFamily="34" charset="0"/>
                <a:ea typeface="Open Sans" pitchFamily="34" charset="-122"/>
                <a:cs typeface="Open Sans" pitchFamily="34" charset="-120"/>
              </a:rPr>
              <a:t>Create unique, complex passwords for each of your accounts to prevent credential theft.</a:t>
            </a:r>
            <a:endParaRPr lang="en-US" sz="1750" dirty="0"/>
          </a:p>
        </p:txBody>
      </p:sp>
      <p:pic>
        <p:nvPicPr>
          <p:cNvPr id="14"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4" name="Text 2"/>
          <p:cNvSpPr/>
          <p:nvPr/>
        </p:nvSpPr>
        <p:spPr>
          <a:xfrm>
            <a:off x="2037993" y="1641396"/>
            <a:ext cx="8696325" cy="694373"/>
          </a:xfrm>
          <a:prstGeom prst="rect">
            <a:avLst/>
          </a:prstGeom>
          <a:noFill/>
          <a:ln/>
        </p:spPr>
        <p:txBody>
          <a:bodyPr wrap="none" rtlCol="0" anchor="t"/>
          <a:lstStyle/>
          <a:p>
            <a:pPr indent="0" marL="0">
              <a:lnSpc>
                <a:spcPts val="5468"/>
              </a:lnSpc>
              <a:buNone/>
            </a:pPr>
            <a:r>
              <a:rPr lang="en-US" sz="4374" spc="-131" kern="0" dirty="0">
                <a:solidFill>
                  <a:srgbClr val="2C3F42"/>
                </a:solidFill>
                <a:latin typeface="Bitter" pitchFamily="34" charset="0"/>
                <a:ea typeface="Bitter" pitchFamily="34" charset="-122"/>
                <a:cs typeface="Bitter" pitchFamily="34" charset="-120"/>
              </a:rPr>
              <a:t>Best Practices for Avoiding Phishing</a:t>
            </a:r>
            <a:endParaRPr lang="en-US" sz="4374" dirty="0"/>
          </a:p>
        </p:txBody>
      </p:sp>
      <p:sp>
        <p:nvSpPr>
          <p:cNvPr id="5" name="Shape 3"/>
          <p:cNvSpPr/>
          <p:nvPr/>
        </p:nvSpPr>
        <p:spPr>
          <a:xfrm>
            <a:off x="2037993" y="2780109"/>
            <a:ext cx="10554414" cy="3808095"/>
          </a:xfrm>
          <a:prstGeom prst="roundRect">
            <a:avLst>
              <a:gd name="adj" fmla="val 2626"/>
            </a:avLst>
          </a:prstGeom>
          <a:noFill/>
          <a:ln w="7620">
            <a:solidFill>
              <a:srgbClr val="000000">
                <a:alpha val="8000"/>
              </a:srgbClr>
            </a:solidFill>
            <a:prstDash val="solid"/>
          </a:ln>
        </p:spPr>
      </p:sp>
      <p:sp>
        <p:nvSpPr>
          <p:cNvPr id="6" name="Shape 4"/>
          <p:cNvSpPr/>
          <p:nvPr/>
        </p:nvSpPr>
        <p:spPr>
          <a:xfrm>
            <a:off x="2045613" y="2787729"/>
            <a:ext cx="10539174" cy="948214"/>
          </a:xfrm>
          <a:prstGeom prst="rect">
            <a:avLst/>
          </a:prstGeom>
          <a:solidFill>
            <a:srgbClr val="FFFFFF">
              <a:alpha val="4000"/>
            </a:srgbClr>
          </a:solidFill>
          <a:ln/>
        </p:spPr>
      </p:sp>
      <p:sp>
        <p:nvSpPr>
          <p:cNvPr id="7" name="Text 5"/>
          <p:cNvSpPr/>
          <p:nvPr/>
        </p:nvSpPr>
        <p:spPr>
          <a:xfrm>
            <a:off x="2267783" y="2928580"/>
            <a:ext cx="4821436" cy="333256"/>
          </a:xfrm>
          <a:prstGeom prst="rect">
            <a:avLst/>
          </a:prstGeom>
          <a:noFill/>
          <a:ln/>
        </p:spPr>
        <p:txBody>
          <a:bodyPr wrap="none" rtlCol="0" anchor="t"/>
          <a:lstStyle/>
          <a:p>
            <a:pPr indent="0" marL="0">
              <a:lnSpc>
                <a:spcPts val="2624"/>
              </a:lnSpc>
              <a:buNone/>
            </a:pPr>
            <a:r>
              <a:rPr lang="en-US" sz="1750" spc="-35" kern="0" dirty="0">
                <a:solidFill>
                  <a:srgbClr val="2B2E3C"/>
                </a:solidFill>
                <a:latin typeface="Open Sans" pitchFamily="34" charset="0"/>
                <a:ea typeface="Open Sans" pitchFamily="34" charset="-122"/>
                <a:cs typeface="Open Sans" pitchFamily="34" charset="-120"/>
              </a:rPr>
              <a:t>Verify Sender</a:t>
            </a:r>
            <a:endParaRPr lang="en-US" sz="1750" dirty="0"/>
          </a:p>
        </p:txBody>
      </p:sp>
      <p:sp>
        <p:nvSpPr>
          <p:cNvPr id="8" name="Text 6"/>
          <p:cNvSpPr/>
          <p:nvPr/>
        </p:nvSpPr>
        <p:spPr>
          <a:xfrm>
            <a:off x="7541181" y="2928580"/>
            <a:ext cx="4821436" cy="666512"/>
          </a:xfrm>
          <a:prstGeom prst="rect">
            <a:avLst/>
          </a:prstGeom>
          <a:noFill/>
          <a:ln/>
        </p:spPr>
        <p:txBody>
          <a:bodyPr wrap="square" rtlCol="0" anchor="t"/>
          <a:lstStyle/>
          <a:p>
            <a:pPr indent="0" marL="0">
              <a:lnSpc>
                <a:spcPts val="2624"/>
              </a:lnSpc>
              <a:buNone/>
            </a:pPr>
            <a:r>
              <a:rPr lang="en-US" sz="1750" spc="-35" kern="0" dirty="0">
                <a:solidFill>
                  <a:srgbClr val="2B2E3C"/>
                </a:solidFill>
                <a:latin typeface="Open Sans" pitchFamily="34" charset="0"/>
                <a:ea typeface="Open Sans" pitchFamily="34" charset="-122"/>
                <a:cs typeface="Open Sans" pitchFamily="34" charset="-120"/>
              </a:rPr>
              <a:t>Check the email address and sender's identity before responding.</a:t>
            </a:r>
            <a:endParaRPr lang="en-US" sz="1750" dirty="0"/>
          </a:p>
        </p:txBody>
      </p:sp>
      <p:sp>
        <p:nvSpPr>
          <p:cNvPr id="9" name="Shape 7"/>
          <p:cNvSpPr/>
          <p:nvPr/>
        </p:nvSpPr>
        <p:spPr>
          <a:xfrm>
            <a:off x="2045613" y="3735943"/>
            <a:ext cx="10539174" cy="948214"/>
          </a:xfrm>
          <a:prstGeom prst="rect">
            <a:avLst/>
          </a:prstGeom>
          <a:solidFill>
            <a:srgbClr val="000000">
              <a:alpha val="4000"/>
            </a:srgbClr>
          </a:solidFill>
          <a:ln/>
        </p:spPr>
      </p:sp>
      <p:sp>
        <p:nvSpPr>
          <p:cNvPr id="10" name="Text 8"/>
          <p:cNvSpPr/>
          <p:nvPr/>
        </p:nvSpPr>
        <p:spPr>
          <a:xfrm>
            <a:off x="2267783" y="3876794"/>
            <a:ext cx="4821436" cy="333256"/>
          </a:xfrm>
          <a:prstGeom prst="rect">
            <a:avLst/>
          </a:prstGeom>
          <a:noFill/>
          <a:ln/>
        </p:spPr>
        <p:txBody>
          <a:bodyPr wrap="none" rtlCol="0" anchor="t"/>
          <a:lstStyle/>
          <a:p>
            <a:pPr indent="0" marL="0">
              <a:lnSpc>
                <a:spcPts val="2624"/>
              </a:lnSpc>
              <a:buNone/>
            </a:pPr>
            <a:r>
              <a:rPr lang="en-US" sz="1750" spc="-35" kern="0" dirty="0">
                <a:solidFill>
                  <a:srgbClr val="2B2E3C"/>
                </a:solidFill>
                <a:latin typeface="Open Sans" pitchFamily="34" charset="0"/>
                <a:ea typeface="Open Sans" pitchFamily="34" charset="-122"/>
                <a:cs typeface="Open Sans" pitchFamily="34" charset="-120"/>
              </a:rPr>
              <a:t>Scrutinize Links</a:t>
            </a:r>
            <a:endParaRPr lang="en-US" sz="1750" dirty="0"/>
          </a:p>
        </p:txBody>
      </p:sp>
      <p:sp>
        <p:nvSpPr>
          <p:cNvPr id="11" name="Text 9"/>
          <p:cNvSpPr/>
          <p:nvPr/>
        </p:nvSpPr>
        <p:spPr>
          <a:xfrm>
            <a:off x="7541181" y="3876794"/>
            <a:ext cx="4821436" cy="666512"/>
          </a:xfrm>
          <a:prstGeom prst="rect">
            <a:avLst/>
          </a:prstGeom>
          <a:noFill/>
          <a:ln/>
        </p:spPr>
        <p:txBody>
          <a:bodyPr wrap="square" rtlCol="0" anchor="t"/>
          <a:lstStyle/>
          <a:p>
            <a:pPr indent="0" marL="0">
              <a:lnSpc>
                <a:spcPts val="2624"/>
              </a:lnSpc>
              <a:buNone/>
            </a:pPr>
            <a:r>
              <a:rPr lang="en-US" sz="1750" spc="-35" kern="0" dirty="0">
                <a:solidFill>
                  <a:srgbClr val="2B2E3C"/>
                </a:solidFill>
                <a:latin typeface="Open Sans" pitchFamily="34" charset="0"/>
                <a:ea typeface="Open Sans" pitchFamily="34" charset="-122"/>
                <a:cs typeface="Open Sans" pitchFamily="34" charset="-120"/>
              </a:rPr>
              <a:t>Hover over links to check the URL before clicking, and avoid shortlinks.</a:t>
            </a:r>
            <a:endParaRPr lang="en-US" sz="1750" dirty="0"/>
          </a:p>
        </p:txBody>
      </p:sp>
      <p:sp>
        <p:nvSpPr>
          <p:cNvPr id="12" name="Shape 10"/>
          <p:cNvSpPr/>
          <p:nvPr/>
        </p:nvSpPr>
        <p:spPr>
          <a:xfrm>
            <a:off x="2045613" y="4684157"/>
            <a:ext cx="10539174" cy="948214"/>
          </a:xfrm>
          <a:prstGeom prst="rect">
            <a:avLst/>
          </a:prstGeom>
          <a:solidFill>
            <a:srgbClr val="FFFFFF">
              <a:alpha val="4000"/>
            </a:srgbClr>
          </a:solidFill>
          <a:ln/>
        </p:spPr>
      </p:sp>
      <p:sp>
        <p:nvSpPr>
          <p:cNvPr id="13" name="Text 11"/>
          <p:cNvSpPr/>
          <p:nvPr/>
        </p:nvSpPr>
        <p:spPr>
          <a:xfrm>
            <a:off x="2267783" y="4825008"/>
            <a:ext cx="4821436" cy="333256"/>
          </a:xfrm>
          <a:prstGeom prst="rect">
            <a:avLst/>
          </a:prstGeom>
          <a:noFill/>
          <a:ln/>
        </p:spPr>
        <p:txBody>
          <a:bodyPr wrap="none" rtlCol="0" anchor="t"/>
          <a:lstStyle/>
          <a:p>
            <a:pPr indent="0" marL="0">
              <a:lnSpc>
                <a:spcPts val="2624"/>
              </a:lnSpc>
              <a:buNone/>
            </a:pPr>
            <a:r>
              <a:rPr lang="en-US" sz="1750" spc="-35" kern="0" dirty="0">
                <a:solidFill>
                  <a:srgbClr val="2B2E3C"/>
                </a:solidFill>
                <a:latin typeface="Open Sans" pitchFamily="34" charset="0"/>
                <a:ea typeface="Open Sans" pitchFamily="34" charset="-122"/>
                <a:cs typeface="Open Sans" pitchFamily="34" charset="-120"/>
              </a:rPr>
              <a:t>Avoid Attachments</a:t>
            </a:r>
            <a:endParaRPr lang="en-US" sz="1750" dirty="0"/>
          </a:p>
        </p:txBody>
      </p:sp>
      <p:sp>
        <p:nvSpPr>
          <p:cNvPr id="14" name="Text 12"/>
          <p:cNvSpPr/>
          <p:nvPr/>
        </p:nvSpPr>
        <p:spPr>
          <a:xfrm>
            <a:off x="7541181" y="4825008"/>
            <a:ext cx="4821436" cy="666512"/>
          </a:xfrm>
          <a:prstGeom prst="rect">
            <a:avLst/>
          </a:prstGeom>
          <a:noFill/>
          <a:ln/>
        </p:spPr>
        <p:txBody>
          <a:bodyPr wrap="square" rtlCol="0" anchor="t"/>
          <a:lstStyle/>
          <a:p>
            <a:pPr indent="0" marL="0">
              <a:lnSpc>
                <a:spcPts val="2624"/>
              </a:lnSpc>
              <a:buNone/>
            </a:pPr>
            <a:r>
              <a:rPr lang="en-US" sz="1750" spc="-35" kern="0" dirty="0">
                <a:solidFill>
                  <a:srgbClr val="2B2E3C"/>
                </a:solidFill>
                <a:latin typeface="Open Sans" pitchFamily="34" charset="0"/>
                <a:ea typeface="Open Sans" pitchFamily="34" charset="-122"/>
                <a:cs typeface="Open Sans" pitchFamily="34" charset="-120"/>
              </a:rPr>
              <a:t>Be cautious of unsolicited attachments, which may contain malware.</a:t>
            </a:r>
            <a:endParaRPr lang="en-US" sz="1750" dirty="0"/>
          </a:p>
        </p:txBody>
      </p:sp>
      <p:sp>
        <p:nvSpPr>
          <p:cNvPr id="15" name="Shape 13"/>
          <p:cNvSpPr/>
          <p:nvPr/>
        </p:nvSpPr>
        <p:spPr>
          <a:xfrm>
            <a:off x="2045613" y="5632371"/>
            <a:ext cx="10539174" cy="948214"/>
          </a:xfrm>
          <a:prstGeom prst="rect">
            <a:avLst/>
          </a:prstGeom>
          <a:solidFill>
            <a:srgbClr val="000000">
              <a:alpha val="4000"/>
            </a:srgbClr>
          </a:solidFill>
          <a:ln/>
        </p:spPr>
      </p:sp>
      <p:sp>
        <p:nvSpPr>
          <p:cNvPr id="16" name="Text 14"/>
          <p:cNvSpPr/>
          <p:nvPr/>
        </p:nvSpPr>
        <p:spPr>
          <a:xfrm>
            <a:off x="2267783" y="5773222"/>
            <a:ext cx="4821436" cy="333256"/>
          </a:xfrm>
          <a:prstGeom prst="rect">
            <a:avLst/>
          </a:prstGeom>
          <a:noFill/>
          <a:ln/>
        </p:spPr>
        <p:txBody>
          <a:bodyPr wrap="none" rtlCol="0" anchor="t"/>
          <a:lstStyle/>
          <a:p>
            <a:pPr indent="0" marL="0">
              <a:lnSpc>
                <a:spcPts val="2624"/>
              </a:lnSpc>
              <a:buNone/>
            </a:pPr>
            <a:r>
              <a:rPr lang="en-US" sz="1750" spc="-35" kern="0" dirty="0">
                <a:solidFill>
                  <a:srgbClr val="2B2E3C"/>
                </a:solidFill>
                <a:latin typeface="Open Sans" pitchFamily="34" charset="0"/>
                <a:ea typeface="Open Sans" pitchFamily="34" charset="-122"/>
                <a:cs typeface="Open Sans" pitchFamily="34" charset="-120"/>
              </a:rPr>
              <a:t>Use Two-Factor Auth</a:t>
            </a:r>
            <a:endParaRPr lang="en-US" sz="1750" dirty="0"/>
          </a:p>
        </p:txBody>
      </p:sp>
      <p:sp>
        <p:nvSpPr>
          <p:cNvPr id="17" name="Text 15"/>
          <p:cNvSpPr/>
          <p:nvPr/>
        </p:nvSpPr>
        <p:spPr>
          <a:xfrm>
            <a:off x="7541181" y="5773222"/>
            <a:ext cx="4821436" cy="666512"/>
          </a:xfrm>
          <a:prstGeom prst="rect">
            <a:avLst/>
          </a:prstGeom>
          <a:noFill/>
          <a:ln/>
        </p:spPr>
        <p:txBody>
          <a:bodyPr wrap="square" rtlCol="0" anchor="t"/>
          <a:lstStyle/>
          <a:p>
            <a:pPr indent="0" marL="0">
              <a:lnSpc>
                <a:spcPts val="2624"/>
              </a:lnSpc>
              <a:buNone/>
            </a:pPr>
            <a:r>
              <a:rPr lang="en-US" sz="1750" spc="-35" kern="0" dirty="0">
                <a:solidFill>
                  <a:srgbClr val="2B2E3C"/>
                </a:solidFill>
                <a:latin typeface="Open Sans" pitchFamily="34" charset="0"/>
                <a:ea typeface="Open Sans" pitchFamily="34" charset="-122"/>
                <a:cs typeface="Open Sans" pitchFamily="34" charset="-120"/>
              </a:rPr>
              <a:t>Enable two-factor authentication on your accounts to add an extra layer of security.</a:t>
            </a:r>
            <a:endParaRPr lang="en-US" sz="1750" dirty="0"/>
          </a:p>
        </p:txBody>
      </p:sp>
      <p:pic>
        <p:nvPicPr>
          <p:cNvPr id="18"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p:cNvPr>
          <p:cNvPicPr>
            <a:picLocks noChangeAspect="1"/>
          </p:cNvPicPr>
          <p:nvPr/>
        </p:nvPicPr>
        <p:blipFill>
          <a:blip r:embed="rId1"/>
          <a:stretch>
            <a:fillRect/>
          </a:stretch>
        </p:blipFill>
        <p:spPr>
          <a:xfrm>
            <a:off x="10980420" y="0"/>
            <a:ext cx="3657600" cy="8229600"/>
          </a:xfrm>
          <a:prstGeom prst="rect">
            <a:avLst/>
          </a:prstGeom>
        </p:spPr>
      </p:pic>
      <p:sp>
        <p:nvSpPr>
          <p:cNvPr id="5" name="Text 2"/>
          <p:cNvSpPr/>
          <p:nvPr/>
        </p:nvSpPr>
        <p:spPr>
          <a:xfrm>
            <a:off x="833199" y="811292"/>
            <a:ext cx="9306401" cy="1388745"/>
          </a:xfrm>
          <a:prstGeom prst="rect">
            <a:avLst/>
          </a:prstGeom>
          <a:noFill/>
          <a:ln/>
        </p:spPr>
        <p:txBody>
          <a:bodyPr wrap="square" rtlCol="0" anchor="t"/>
          <a:lstStyle/>
          <a:p>
            <a:pPr indent="0" marL="0">
              <a:lnSpc>
                <a:spcPts val="5468"/>
              </a:lnSpc>
              <a:buNone/>
            </a:pPr>
            <a:r>
              <a:rPr lang="en-US" sz="4374" spc="-131" kern="0" dirty="0">
                <a:solidFill>
                  <a:srgbClr val="2C3F42"/>
                </a:solidFill>
                <a:latin typeface="Bitter" pitchFamily="34" charset="0"/>
                <a:ea typeface="Bitter" pitchFamily="34" charset="-122"/>
                <a:cs typeface="Bitter" pitchFamily="34" charset="-120"/>
              </a:rPr>
              <a:t>Reporting Suspected Phishing Attempts</a:t>
            </a:r>
            <a:endParaRPr lang="en-US" sz="4374" dirty="0"/>
          </a:p>
        </p:txBody>
      </p:sp>
      <p:sp>
        <p:nvSpPr>
          <p:cNvPr id="6" name="Shape 3"/>
          <p:cNvSpPr/>
          <p:nvPr/>
        </p:nvSpPr>
        <p:spPr>
          <a:xfrm>
            <a:off x="1144310" y="2533293"/>
            <a:ext cx="44410" cy="4884896"/>
          </a:xfrm>
          <a:prstGeom prst="roundRect">
            <a:avLst>
              <a:gd name="adj" fmla="val 225151"/>
            </a:avLst>
          </a:prstGeom>
          <a:solidFill>
            <a:srgbClr val="E2C8B5"/>
          </a:solidFill>
          <a:ln/>
        </p:spPr>
      </p:sp>
      <p:sp>
        <p:nvSpPr>
          <p:cNvPr id="7" name="Shape 4"/>
          <p:cNvSpPr/>
          <p:nvPr/>
        </p:nvSpPr>
        <p:spPr>
          <a:xfrm>
            <a:off x="1416427" y="3010912"/>
            <a:ext cx="777597" cy="44410"/>
          </a:xfrm>
          <a:prstGeom prst="roundRect">
            <a:avLst>
              <a:gd name="adj" fmla="val 225151"/>
            </a:avLst>
          </a:prstGeom>
          <a:solidFill>
            <a:srgbClr val="E2C8B5"/>
          </a:solidFill>
          <a:ln/>
        </p:spPr>
      </p:sp>
      <p:sp>
        <p:nvSpPr>
          <p:cNvPr id="8" name="Shape 5"/>
          <p:cNvSpPr/>
          <p:nvPr/>
        </p:nvSpPr>
        <p:spPr>
          <a:xfrm>
            <a:off x="916484" y="2783205"/>
            <a:ext cx="499943" cy="499943"/>
          </a:xfrm>
          <a:prstGeom prst="roundRect">
            <a:avLst>
              <a:gd name="adj" fmla="val 20000"/>
            </a:avLst>
          </a:prstGeom>
          <a:solidFill>
            <a:srgbClr val="FCE2CF"/>
          </a:solidFill>
          <a:ln w="7620">
            <a:solidFill>
              <a:srgbClr val="E2C8B5"/>
            </a:solidFill>
            <a:prstDash val="solid"/>
          </a:ln>
        </p:spPr>
      </p:sp>
      <p:sp>
        <p:nvSpPr>
          <p:cNvPr id="9" name="Text 6"/>
          <p:cNvSpPr/>
          <p:nvPr/>
        </p:nvSpPr>
        <p:spPr>
          <a:xfrm>
            <a:off x="1102221" y="2824877"/>
            <a:ext cx="128349" cy="416481"/>
          </a:xfrm>
          <a:prstGeom prst="rect">
            <a:avLst/>
          </a:prstGeom>
          <a:noFill/>
          <a:ln/>
        </p:spPr>
        <p:txBody>
          <a:bodyPr wrap="none" rtlCol="0" anchor="t"/>
          <a:lstStyle/>
          <a:p>
            <a:pPr algn="ctr" indent="0" marL="0">
              <a:lnSpc>
                <a:spcPts val="3281"/>
              </a:lnSpc>
              <a:buNone/>
            </a:pPr>
            <a:r>
              <a:rPr lang="en-US" sz="2624" spc="-79" kern="0" dirty="0">
                <a:solidFill>
                  <a:srgbClr val="2B2E3C"/>
                </a:solidFill>
                <a:latin typeface="Bitter" pitchFamily="34" charset="0"/>
                <a:ea typeface="Bitter" pitchFamily="34" charset="-122"/>
                <a:cs typeface="Bitter" pitchFamily="34" charset="-120"/>
              </a:rPr>
              <a:t>1</a:t>
            </a:r>
            <a:endParaRPr lang="en-US" sz="2624" dirty="0"/>
          </a:p>
        </p:txBody>
      </p:sp>
      <p:sp>
        <p:nvSpPr>
          <p:cNvPr id="10" name="Text 7"/>
          <p:cNvSpPr/>
          <p:nvPr/>
        </p:nvSpPr>
        <p:spPr>
          <a:xfrm>
            <a:off x="2388513" y="2755463"/>
            <a:ext cx="2777490" cy="347186"/>
          </a:xfrm>
          <a:prstGeom prst="rect">
            <a:avLst/>
          </a:prstGeom>
          <a:noFill/>
          <a:ln/>
        </p:spPr>
        <p:txBody>
          <a:bodyPr wrap="none" rtlCol="0" anchor="t"/>
          <a:lstStyle/>
          <a:p>
            <a:pPr algn="l"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Identify</a:t>
            </a:r>
            <a:endParaRPr lang="en-US" sz="2187" dirty="0"/>
          </a:p>
        </p:txBody>
      </p:sp>
      <p:sp>
        <p:nvSpPr>
          <p:cNvPr id="11" name="Text 8"/>
          <p:cNvSpPr/>
          <p:nvPr/>
        </p:nvSpPr>
        <p:spPr>
          <a:xfrm>
            <a:off x="2388513" y="3235881"/>
            <a:ext cx="7751088" cy="333256"/>
          </a:xfrm>
          <a:prstGeom prst="rect">
            <a:avLst/>
          </a:prstGeom>
          <a:noFill/>
          <a:ln/>
        </p:spPr>
        <p:txBody>
          <a:bodyPr wrap="none" rtlCol="0" anchor="t"/>
          <a:lstStyle/>
          <a:p>
            <a:pPr algn="l" indent="0" marL="0">
              <a:lnSpc>
                <a:spcPts val="2624"/>
              </a:lnSpc>
              <a:buNone/>
            </a:pPr>
            <a:r>
              <a:rPr lang="en-US" sz="1750" spc="-35" kern="0" dirty="0">
                <a:solidFill>
                  <a:srgbClr val="2B2E3C"/>
                </a:solidFill>
                <a:latin typeface="Open Sans" pitchFamily="34" charset="0"/>
                <a:ea typeface="Open Sans" pitchFamily="34" charset="-122"/>
                <a:cs typeface="Open Sans" pitchFamily="34" charset="-120"/>
              </a:rPr>
              <a:t>Recognize the signs of a phishing attempt and do not respond.</a:t>
            </a:r>
            <a:endParaRPr lang="en-US" sz="1750" dirty="0"/>
          </a:p>
        </p:txBody>
      </p:sp>
      <p:sp>
        <p:nvSpPr>
          <p:cNvPr id="12" name="Shape 9"/>
          <p:cNvSpPr/>
          <p:nvPr/>
        </p:nvSpPr>
        <p:spPr>
          <a:xfrm>
            <a:off x="1416427" y="4491097"/>
            <a:ext cx="777597" cy="44410"/>
          </a:xfrm>
          <a:prstGeom prst="roundRect">
            <a:avLst>
              <a:gd name="adj" fmla="val 225151"/>
            </a:avLst>
          </a:prstGeom>
          <a:solidFill>
            <a:srgbClr val="E2C8B5"/>
          </a:solidFill>
          <a:ln/>
        </p:spPr>
      </p:sp>
      <p:sp>
        <p:nvSpPr>
          <p:cNvPr id="13" name="Shape 10"/>
          <p:cNvSpPr/>
          <p:nvPr/>
        </p:nvSpPr>
        <p:spPr>
          <a:xfrm>
            <a:off x="916484" y="4263390"/>
            <a:ext cx="499943" cy="499943"/>
          </a:xfrm>
          <a:prstGeom prst="roundRect">
            <a:avLst>
              <a:gd name="adj" fmla="val 20000"/>
            </a:avLst>
          </a:prstGeom>
          <a:solidFill>
            <a:srgbClr val="FCE2CF"/>
          </a:solidFill>
          <a:ln w="7620">
            <a:solidFill>
              <a:srgbClr val="E2C8B5"/>
            </a:solidFill>
            <a:prstDash val="solid"/>
          </a:ln>
        </p:spPr>
      </p:sp>
      <p:sp>
        <p:nvSpPr>
          <p:cNvPr id="14" name="Text 11"/>
          <p:cNvSpPr/>
          <p:nvPr/>
        </p:nvSpPr>
        <p:spPr>
          <a:xfrm>
            <a:off x="1079718" y="4305062"/>
            <a:ext cx="173355" cy="416481"/>
          </a:xfrm>
          <a:prstGeom prst="rect">
            <a:avLst/>
          </a:prstGeom>
          <a:noFill/>
          <a:ln/>
        </p:spPr>
        <p:txBody>
          <a:bodyPr wrap="none" rtlCol="0" anchor="t"/>
          <a:lstStyle/>
          <a:p>
            <a:pPr algn="ctr" indent="0" marL="0">
              <a:lnSpc>
                <a:spcPts val="3281"/>
              </a:lnSpc>
              <a:buNone/>
            </a:pPr>
            <a:r>
              <a:rPr lang="en-US" sz="2624" spc="-79" kern="0" dirty="0">
                <a:solidFill>
                  <a:srgbClr val="2B2E3C"/>
                </a:solidFill>
                <a:latin typeface="Bitter" pitchFamily="34" charset="0"/>
                <a:ea typeface="Bitter" pitchFamily="34" charset="-122"/>
                <a:cs typeface="Bitter" pitchFamily="34" charset="-120"/>
              </a:rPr>
              <a:t>2</a:t>
            </a:r>
            <a:endParaRPr lang="en-US" sz="2624" dirty="0"/>
          </a:p>
        </p:txBody>
      </p:sp>
      <p:sp>
        <p:nvSpPr>
          <p:cNvPr id="15" name="Text 12"/>
          <p:cNvSpPr/>
          <p:nvPr/>
        </p:nvSpPr>
        <p:spPr>
          <a:xfrm>
            <a:off x="2388513" y="4235648"/>
            <a:ext cx="2777490" cy="347186"/>
          </a:xfrm>
          <a:prstGeom prst="rect">
            <a:avLst/>
          </a:prstGeom>
          <a:noFill/>
          <a:ln/>
        </p:spPr>
        <p:txBody>
          <a:bodyPr wrap="none" rtlCol="0" anchor="t"/>
          <a:lstStyle/>
          <a:p>
            <a:pPr algn="l"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Document</a:t>
            </a:r>
            <a:endParaRPr lang="en-US" sz="2187" dirty="0"/>
          </a:p>
        </p:txBody>
      </p:sp>
      <p:sp>
        <p:nvSpPr>
          <p:cNvPr id="16" name="Text 13"/>
          <p:cNvSpPr/>
          <p:nvPr/>
        </p:nvSpPr>
        <p:spPr>
          <a:xfrm>
            <a:off x="2388513" y="4716066"/>
            <a:ext cx="7751088" cy="666512"/>
          </a:xfrm>
          <a:prstGeom prst="rect">
            <a:avLst/>
          </a:prstGeom>
          <a:noFill/>
          <a:ln/>
        </p:spPr>
        <p:txBody>
          <a:bodyPr wrap="square" rtlCol="0" anchor="t"/>
          <a:lstStyle/>
          <a:p>
            <a:pPr algn="l" indent="0" marL="0">
              <a:lnSpc>
                <a:spcPts val="2624"/>
              </a:lnSpc>
              <a:buNone/>
            </a:pPr>
            <a:r>
              <a:rPr lang="en-US" sz="1750" spc="-35" kern="0" dirty="0">
                <a:solidFill>
                  <a:srgbClr val="2B2E3C"/>
                </a:solidFill>
                <a:latin typeface="Open Sans" pitchFamily="34" charset="0"/>
                <a:ea typeface="Open Sans" pitchFamily="34" charset="-122"/>
                <a:cs typeface="Open Sans" pitchFamily="34" charset="-120"/>
              </a:rPr>
              <a:t>Take screenshots and save any relevant information about the suspected phishing message.</a:t>
            </a:r>
            <a:endParaRPr lang="en-US" sz="1750" dirty="0"/>
          </a:p>
        </p:txBody>
      </p:sp>
      <p:sp>
        <p:nvSpPr>
          <p:cNvPr id="17" name="Shape 14"/>
          <p:cNvSpPr/>
          <p:nvPr/>
        </p:nvSpPr>
        <p:spPr>
          <a:xfrm>
            <a:off x="1416427" y="6304538"/>
            <a:ext cx="777597" cy="44410"/>
          </a:xfrm>
          <a:prstGeom prst="roundRect">
            <a:avLst>
              <a:gd name="adj" fmla="val 225151"/>
            </a:avLst>
          </a:prstGeom>
          <a:solidFill>
            <a:srgbClr val="E2C8B5"/>
          </a:solidFill>
          <a:ln/>
        </p:spPr>
      </p:sp>
      <p:sp>
        <p:nvSpPr>
          <p:cNvPr id="18" name="Shape 15"/>
          <p:cNvSpPr/>
          <p:nvPr/>
        </p:nvSpPr>
        <p:spPr>
          <a:xfrm>
            <a:off x="916484" y="6076831"/>
            <a:ext cx="499943" cy="499943"/>
          </a:xfrm>
          <a:prstGeom prst="roundRect">
            <a:avLst>
              <a:gd name="adj" fmla="val 20000"/>
            </a:avLst>
          </a:prstGeom>
          <a:solidFill>
            <a:srgbClr val="FCE2CF"/>
          </a:solidFill>
          <a:ln w="7620">
            <a:solidFill>
              <a:srgbClr val="E2C8B5"/>
            </a:solidFill>
            <a:prstDash val="solid"/>
          </a:ln>
        </p:spPr>
      </p:sp>
      <p:sp>
        <p:nvSpPr>
          <p:cNvPr id="19" name="Text 16"/>
          <p:cNvSpPr/>
          <p:nvPr/>
        </p:nvSpPr>
        <p:spPr>
          <a:xfrm>
            <a:off x="1076027" y="6118503"/>
            <a:ext cx="180737" cy="416481"/>
          </a:xfrm>
          <a:prstGeom prst="rect">
            <a:avLst/>
          </a:prstGeom>
          <a:noFill/>
          <a:ln/>
        </p:spPr>
        <p:txBody>
          <a:bodyPr wrap="none" rtlCol="0" anchor="t"/>
          <a:lstStyle/>
          <a:p>
            <a:pPr algn="ctr" indent="0" marL="0">
              <a:lnSpc>
                <a:spcPts val="3281"/>
              </a:lnSpc>
              <a:buNone/>
            </a:pPr>
            <a:r>
              <a:rPr lang="en-US" sz="2624" spc="-79" kern="0" dirty="0">
                <a:solidFill>
                  <a:srgbClr val="2B2E3C"/>
                </a:solidFill>
                <a:latin typeface="Bitter" pitchFamily="34" charset="0"/>
                <a:ea typeface="Bitter" pitchFamily="34" charset="-122"/>
                <a:cs typeface="Bitter" pitchFamily="34" charset="-120"/>
              </a:rPr>
              <a:t>3</a:t>
            </a:r>
            <a:endParaRPr lang="en-US" sz="2624" dirty="0"/>
          </a:p>
        </p:txBody>
      </p:sp>
      <p:sp>
        <p:nvSpPr>
          <p:cNvPr id="20" name="Text 17"/>
          <p:cNvSpPr/>
          <p:nvPr/>
        </p:nvSpPr>
        <p:spPr>
          <a:xfrm>
            <a:off x="2388513" y="6049089"/>
            <a:ext cx="2777490" cy="347186"/>
          </a:xfrm>
          <a:prstGeom prst="rect">
            <a:avLst/>
          </a:prstGeom>
          <a:noFill/>
          <a:ln/>
        </p:spPr>
        <p:txBody>
          <a:bodyPr wrap="none" rtlCol="0" anchor="t"/>
          <a:lstStyle/>
          <a:p>
            <a:pPr algn="l"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Report</a:t>
            </a:r>
            <a:endParaRPr lang="en-US" sz="2187" dirty="0"/>
          </a:p>
        </p:txBody>
      </p:sp>
      <p:sp>
        <p:nvSpPr>
          <p:cNvPr id="21" name="Text 18"/>
          <p:cNvSpPr/>
          <p:nvPr/>
        </p:nvSpPr>
        <p:spPr>
          <a:xfrm>
            <a:off x="2388513" y="6529507"/>
            <a:ext cx="7751088" cy="666512"/>
          </a:xfrm>
          <a:prstGeom prst="rect">
            <a:avLst/>
          </a:prstGeom>
          <a:noFill/>
          <a:ln/>
        </p:spPr>
        <p:txBody>
          <a:bodyPr wrap="square" rtlCol="0" anchor="t"/>
          <a:lstStyle/>
          <a:p>
            <a:pPr algn="l" indent="0" marL="0">
              <a:lnSpc>
                <a:spcPts val="2624"/>
              </a:lnSpc>
              <a:buNone/>
            </a:pPr>
            <a:r>
              <a:rPr lang="en-US" sz="1750" spc="-35" kern="0" dirty="0">
                <a:solidFill>
                  <a:srgbClr val="2B2E3C"/>
                </a:solidFill>
                <a:latin typeface="Open Sans" pitchFamily="34" charset="0"/>
                <a:ea typeface="Open Sans" pitchFamily="34" charset="-122"/>
                <a:cs typeface="Open Sans" pitchFamily="34" charset="-120"/>
              </a:rPr>
              <a:t>Notify your organization's IT or security team, as well as any relevant authorities, about the incident.</a:t>
            </a:r>
            <a:endParaRPr lang="en-US" sz="1750" dirty="0"/>
          </a:p>
        </p:txBody>
      </p:sp>
      <p:pic>
        <p:nvPicPr>
          <p:cNvPr id="22"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2024-06-06T08:59:57Z</dcterms:created>
  <dcterms:modified xsi:type="dcterms:W3CDTF">2024-06-06T08:59:57Z</dcterms:modified>
</cp:coreProperties>
</file>