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6" r:id="rId4"/>
    <p:sldId id="257" r:id="rId5"/>
    <p:sldId id="261" r:id="rId6"/>
    <p:sldId id="260" r:id="rId7"/>
    <p:sldId id="259" r:id="rId9"/>
    <p:sldId id="25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2DF"/>
    <a:srgbClr val="153563"/>
    <a:srgbClr val="4270C1"/>
    <a:srgbClr val="325654"/>
    <a:srgbClr val="4472C4"/>
    <a:srgbClr val="A1A4AE"/>
    <a:srgbClr val="FBF84A"/>
    <a:srgbClr val="D2D2D2"/>
    <a:srgbClr val="EE8C1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123686761847865"/>
          <c:y val="0.229794186421624"/>
          <c:w val="0.771453200765521"/>
          <c:h val="0.76521558381955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0.00467072768783396"/>
                  <c:y val="0.19717585363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83d8be7a-5995-4aa5-83bd-a1cad6a63afa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193438731389"/>
                      <c:h val="0.20965044586999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017001989634409"/>
                  <c:y val="-2.11423016636734e-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aff34cd1-94e9-4216-b8ef-145e8899f01f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08821301592"/>
                      <c:h val="0.209650445869999"/>
                    </c:manualLayout>
                  </c15:layout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207a98fb-8bf7-4465-a9b7-5ebf29402722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6078264843875"/>
                      <c:h val="0.36001449516200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0570771518159867"/>
                  <c:y val="0.1020329591568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9d882209-d617-4cf4-ba50-c84eeb538f10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673953058002"/>
                      <c:h val="0.26125753564486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空调用电</c:v>
                </c:pt>
                <c:pt idx="1">
                  <c:v>其他用电</c:v>
                </c:pt>
                <c:pt idx="2">
                  <c:v>照明用电</c:v>
                </c:pt>
                <c:pt idx="3">
                  <c:v>动力用电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0.5</c:v>
                </c:pt>
                <c:pt idx="2">
                  <c:v>3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123686761847865"/>
          <c:y val="0.229794186421624"/>
          <c:w val="0.771453200765521"/>
          <c:h val="0.76521558381955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0.00467072768783396"/>
                  <c:y val="0.19717585363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fe654218-de50-49d6-b6b7-fee3255fe105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193438731389"/>
                      <c:h val="0.20965044586999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017001989634409"/>
                  <c:y val="-2.11423016636734e-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2952ce1d-d677-40f1-9e8e-7c0061327c97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08821301592"/>
                      <c:h val="0.209650445869999"/>
                    </c:manualLayout>
                  </c15:layout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50760164-a0e3-4f50-9893-24678299a79a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6078264843875"/>
                      <c:h val="0.36001449516200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0570771518159867"/>
                  <c:y val="0.1020329591568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3b32d424-50c6-409d-82a2-49f9da27803c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673953058002"/>
                      <c:h val="0.26125753564486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空调用电</c:v>
                </c:pt>
                <c:pt idx="1">
                  <c:v>其他用电</c:v>
                </c:pt>
                <c:pt idx="2">
                  <c:v>照明用电</c:v>
                </c:pt>
                <c:pt idx="3">
                  <c:v>动力用电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0.5</c:v>
                </c:pt>
                <c:pt idx="2">
                  <c:v>3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123686761847865"/>
          <c:y val="0.229794186421624"/>
          <c:w val="0.771453200765521"/>
          <c:h val="0.76521558381955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0.00467072768783396"/>
                  <c:y val="0.19717585363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b678139d-226e-4f3e-89d4-27e9f682e42d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193438731389"/>
                      <c:h val="0.20965044586999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017001989634409"/>
                  <c:y val="-2.11423016636734e-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1164462e-8aea-40d8-9482-a36878077e33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08821301592"/>
                      <c:h val="0.209650445869999"/>
                    </c:manualLayout>
                  </c15:layout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f48d2986-98af-4a6d-9a28-5bd40c2d54e6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6078264843875"/>
                      <c:h val="0.36001449516200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0570771518159867"/>
                  <c:y val="0.1020329591568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8e42461c-f0d9-4b42-a9fd-ad8d74d7e4ce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673953058002"/>
                      <c:h val="0.26125753564486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空调用电</c:v>
                </c:pt>
                <c:pt idx="1">
                  <c:v>其他用电</c:v>
                </c:pt>
                <c:pt idx="2">
                  <c:v>照明用电</c:v>
                </c:pt>
                <c:pt idx="3">
                  <c:v>动力用电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0.5</c:v>
                </c:pt>
                <c:pt idx="2">
                  <c:v>3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123686761847865"/>
          <c:y val="0.229794186421624"/>
          <c:w val="0.771453200765521"/>
          <c:h val="0.76521558381955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0.00467072768783396"/>
                  <c:y val="0.19717585363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75a19d72-2609-4066-ad82-8ce0b7caa8b9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193438731389"/>
                      <c:h val="0.20965044586999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017001989634409"/>
                  <c:y val="-2.11423016636734e-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e8545573-01a4-431b-841a-be2ba4ff5c52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08821301592"/>
                      <c:h val="0.209650445869999"/>
                    </c:manualLayout>
                  </c15:layout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fld id="{c205edbc-d383-4a20-b03f-f52758836dc4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6078264843875"/>
                      <c:h val="0.360014495162007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00570771518159867"/>
                  <c:y val="0.1020329591568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b0641e43-4b57-49f6-8aac-4e39a6fc68fd}" type="CATEGORYNAME">
                      <a:t>[CATEGORY NAME]</a:t>
                    </a:fld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673953058002"/>
                      <c:h val="0.26125753564486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3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空调用电</c:v>
                </c:pt>
                <c:pt idx="1">
                  <c:v>其他用电</c:v>
                </c:pt>
                <c:pt idx="2">
                  <c:v>照明用电</c:v>
                </c:pt>
                <c:pt idx="3">
                  <c:v>动力用电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0.5</c:v>
                </c:pt>
                <c:pt idx="2">
                  <c:v>3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C710-1A91-4776-AF4C-9FCAE8E1C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AA46-4834-48E6-B41D-DFC1E7D5C7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1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675" y="390526"/>
            <a:ext cx="11951671" cy="6467474"/>
          </a:xfrm>
          <a:prstGeom prst="rect">
            <a:avLst/>
          </a:prstGeom>
          <a:solidFill>
            <a:srgbClr val="06D2DF"/>
          </a:solid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" y="-1"/>
            <a:ext cx="12191999" cy="952582"/>
          </a:xfrm>
          <a:prstGeom prst="rect">
            <a:avLst/>
          </a:prstGeom>
          <a:solidFill>
            <a:srgbClr val="F3F5F4"/>
          </a:solidFill>
          <a:ln>
            <a:solidFill>
              <a:srgbClr val="F3F5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84677"/>
          <a:stretch>
            <a:fillRect/>
          </a:stretch>
        </p:blipFill>
        <p:spPr>
          <a:xfrm>
            <a:off x="1" y="0"/>
            <a:ext cx="971549" cy="95258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9525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8919" t="13946" b="32974"/>
          <a:stretch>
            <a:fillRect/>
          </a:stretch>
        </p:blipFill>
        <p:spPr>
          <a:xfrm>
            <a:off x="971550" y="223879"/>
            <a:ext cx="2344436" cy="5048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951818" y="122346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智慧楼宇管理系统</a:t>
            </a:r>
            <a:endParaRPr lang="zh-CN" altLang="en-US" sz="4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62534" y="183902"/>
            <a:ext cx="1915818" cy="584775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电气大楼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134101"/>
            <a:ext cx="12192000" cy="723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43209" y="6255602"/>
            <a:ext cx="485132" cy="480895"/>
            <a:chOff x="1461868" y="3891076"/>
            <a:chExt cx="720000" cy="720000"/>
          </a:xfrm>
        </p:grpSpPr>
        <p:sp>
          <p:nvSpPr>
            <p:cNvPr id="25" name="椭圆 24"/>
            <p:cNvSpPr/>
            <p:nvPr/>
          </p:nvSpPr>
          <p:spPr>
            <a:xfrm>
              <a:off x="1461868" y="3891076"/>
              <a:ext cx="720000" cy="720000"/>
            </a:xfrm>
            <a:prstGeom prst="ellipse">
              <a:avLst/>
            </a:prstGeom>
            <a:solidFill>
              <a:srgbClr val="D2D2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455" y="3918380"/>
              <a:ext cx="605805" cy="665392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799454" y="6295993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管理员空间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69465" y="6457888"/>
            <a:ext cx="3222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2023/10/16  </a:t>
            </a: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星期一  </a:t>
            </a:r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10:00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020184" y="6190153"/>
            <a:ext cx="288000" cy="288000"/>
          </a:xfrm>
          <a:prstGeom prst="ellipse">
            <a:avLst/>
          </a:prstGeom>
          <a:gradFill>
            <a:gsLst>
              <a:gs pos="0">
                <a:srgbClr val="153563"/>
              </a:gs>
              <a:gs pos="29000">
                <a:schemeClr val="accent2">
                  <a:lumMod val="94000"/>
                  <a:lumOff val="6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solidFill>
              <a:srgbClr val="EE8C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80353" y="6134098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晴朗     </a:t>
            </a:r>
            <a:r>
              <a:rPr lang="en-US" altLang="zh-CN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28℃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53113" y="6123316"/>
            <a:ext cx="2678171" cy="723899"/>
            <a:chOff x="2817179" y="6134099"/>
            <a:chExt cx="2065850" cy="723899"/>
          </a:xfrm>
        </p:grpSpPr>
        <p:sp>
          <p:nvSpPr>
            <p:cNvPr id="27" name="矩形: 圆角 26"/>
            <p:cNvSpPr/>
            <p:nvPr/>
          </p:nvSpPr>
          <p:spPr>
            <a:xfrm>
              <a:off x="2817179" y="6134099"/>
              <a:ext cx="2065850" cy="723899"/>
            </a:xfrm>
            <a:prstGeom prst="roundRect">
              <a:avLst/>
            </a:prstGeom>
            <a:solidFill>
              <a:srgbClr val="06D2DF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4241" y="6277172"/>
              <a:ext cx="591074" cy="441089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3597164" y="6255602"/>
              <a:ext cx="11176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首  页</a:t>
              </a:r>
              <a:endPara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: 圆角 47"/>
          <p:cNvSpPr/>
          <p:nvPr/>
        </p:nvSpPr>
        <p:spPr>
          <a:xfrm>
            <a:off x="8152755" y="1136484"/>
            <a:ext cx="3734858" cy="1776287"/>
          </a:xfrm>
          <a:prstGeom prst="roundRect">
            <a:avLst/>
          </a:prstGeom>
          <a:ln w="25400">
            <a:gradFill>
              <a:gsLst>
                <a:gs pos="0">
                  <a:srgbClr val="06D2D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13897" y="1045568"/>
            <a:ext cx="3703025" cy="5095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9480184" y="1483244"/>
            <a:ext cx="1080000" cy="1080000"/>
          </a:xfrm>
          <a:prstGeom prst="ellipse">
            <a:avLst/>
          </a:prstGeom>
          <a:solidFill>
            <a:srgbClr val="153563"/>
          </a:solidFill>
          <a:ln w="25400">
            <a:solidFill>
              <a:srgbClr val="06D2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 总 耗 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>
            <a:stCxn id="48" idx="0"/>
            <a:endCxn id="50" idx="0"/>
          </p:cNvCxnSpPr>
          <p:nvPr/>
        </p:nvCxnSpPr>
        <p:spPr>
          <a:xfrm>
            <a:off x="10020184" y="1136484"/>
            <a:ext cx="0" cy="346760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8" idx="1"/>
            <a:endCxn id="50" idx="2"/>
          </p:cNvCxnSpPr>
          <p:nvPr/>
        </p:nvCxnSpPr>
        <p:spPr>
          <a:xfrm flipV="1">
            <a:off x="8152755" y="2023244"/>
            <a:ext cx="1327429" cy="1384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6"/>
            <a:endCxn id="48" idx="3"/>
          </p:cNvCxnSpPr>
          <p:nvPr/>
        </p:nvCxnSpPr>
        <p:spPr>
          <a:xfrm>
            <a:off x="10560184" y="2023244"/>
            <a:ext cx="1327429" cy="1384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8" idx="2"/>
          </p:cNvCxnSpPr>
          <p:nvPr/>
        </p:nvCxnSpPr>
        <p:spPr>
          <a:xfrm>
            <a:off x="10020184" y="2563244"/>
            <a:ext cx="0" cy="349527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466131" y="1419741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空调用电</a:t>
            </a:r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64760" y="1404352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照明用电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414835" y="224285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动力用电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560184" y="224285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其他用电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顶角 69"/>
          <p:cNvSpPr/>
          <p:nvPr/>
        </p:nvSpPr>
        <p:spPr>
          <a:xfrm rot="10800000">
            <a:off x="304118" y="1038226"/>
            <a:ext cx="3647699" cy="509373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99542" y="1045568"/>
            <a:ext cx="1870344" cy="4514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304125" y="1483244"/>
            <a:ext cx="3647692" cy="13762"/>
          </a:xfrm>
          <a:prstGeom prst="line">
            <a:avLst/>
          </a:prstGeom>
          <a:ln w="254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4472" y="1056739"/>
            <a:ext cx="1107997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70000"/>
              </a:schemeClr>
            </a:glow>
            <a:softEdge rad="190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信息栏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474003" y="1040545"/>
            <a:ext cx="1107996" cy="461665"/>
          </a:xfrm>
          <a:prstGeom prst="rect">
            <a:avLst/>
          </a:prstGeom>
          <a:noFill/>
          <a:effectLst>
            <a:outerShdw blurRad="1270000" dist="50800" dir="5400000" sx="11000" sy="11000" algn="ctr" rotWithShape="0">
              <a:srgbClr val="000000">
                <a:alpha val="78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12592" y="1536641"/>
          <a:ext cx="363922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750"/>
                <a:gridCol w="728475"/>
              </a:tblGrid>
              <a:tr h="88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距预约的截止时间已过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8min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，检测到房间灯光仍然开启，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2min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后将自动关闭灯光。</a:t>
                      </a:r>
                      <a:endParaRPr lang="en-US" altLang="zh-CN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A320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刚刚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距预约的截止时间已过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10min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，已自动关闭灯光</a:t>
                      </a: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4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A420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4AE"/>
                    </a:solidFill>
                  </a:tcPr>
                </a:tc>
              </a:tr>
              <a:tr h="365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距预约的截止时间已过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8min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，检测到房间灯光仍然开启，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2min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后将自动关闭灯光。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A420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84" name="矩形 83"/>
          <p:cNvSpPr/>
          <p:nvPr/>
        </p:nvSpPr>
        <p:spPr>
          <a:xfrm>
            <a:off x="8152755" y="3114675"/>
            <a:ext cx="3726633" cy="3005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575128" y="3241548"/>
            <a:ext cx="32119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实时总功率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6071" y="3219171"/>
            <a:ext cx="15744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6D2D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701.6KW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6D2D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9" name="图表 88"/>
          <p:cNvGraphicFramePr/>
          <p:nvPr/>
        </p:nvGraphicFramePr>
        <p:xfrm>
          <a:off x="8149275" y="3807708"/>
          <a:ext cx="3734857" cy="241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0" name="矩形 89"/>
          <p:cNvSpPr/>
          <p:nvPr/>
        </p:nvSpPr>
        <p:spPr>
          <a:xfrm>
            <a:off x="7838701" y="3745175"/>
            <a:ext cx="43396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各组分实时功率占比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8149275" y="3680836"/>
            <a:ext cx="3738338" cy="0"/>
          </a:xfrm>
          <a:prstGeom prst="line">
            <a:avLst/>
          </a:prstGeom>
          <a:ln w="25400" cmpd="dbl">
            <a:solidFill>
              <a:srgbClr val="06D2DF"/>
            </a:solidFill>
            <a:prstDash val="sys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902" y="1707900"/>
            <a:ext cx="458654" cy="474423"/>
          </a:xfrm>
          <a:prstGeom prst="rect">
            <a:avLst/>
          </a:prstGeom>
        </p:spPr>
      </p:pic>
      <p:sp>
        <p:nvSpPr>
          <p:cNvPr id="101" name="矩形 100"/>
          <p:cNvSpPr/>
          <p:nvPr/>
        </p:nvSpPr>
        <p:spPr>
          <a:xfrm>
            <a:off x="4209321" y="1045568"/>
            <a:ext cx="3703025" cy="491073"/>
          </a:xfrm>
          <a:prstGeom prst="rect">
            <a:avLst/>
          </a:prstGeom>
          <a:solidFill>
            <a:srgbClr val="06D2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 用 中 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5951" y="2242884"/>
            <a:ext cx="24012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照明</a:t>
            </a:r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988" y="1701091"/>
            <a:ext cx="475200" cy="475200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6825326" y="2255467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/>
          <p:cNvPicPr preferRelativeResize="0"/>
          <p:nvPr/>
        </p:nvPicPr>
        <p:blipFill rotWithShape="1">
          <a:blip r:embed="rId8"/>
          <a:srcRect b="6726"/>
          <a:stretch>
            <a:fillRect/>
          </a:stretch>
        </p:blipFill>
        <p:spPr>
          <a:xfrm>
            <a:off x="5844698" y="1701091"/>
            <a:ext cx="475200" cy="475200"/>
          </a:xfrm>
          <a:prstGeom prst="rect">
            <a:avLst/>
          </a:prstGeom>
        </p:spPr>
      </p:pic>
      <p:sp>
        <p:nvSpPr>
          <p:cNvPr id="106" name="矩形 105"/>
          <p:cNvSpPr/>
          <p:nvPr/>
        </p:nvSpPr>
        <p:spPr>
          <a:xfrm>
            <a:off x="5720660" y="2255467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7" name="图片 106"/>
          <p:cNvPicPr preferRelativeResize="0"/>
          <p:nvPr/>
        </p:nvPicPr>
        <p:blipFill rotWithShape="1">
          <a:blip r:embed="rId9"/>
          <a:srcRect l="17347" t="-1863" r="16780" b="7553"/>
          <a:stretch>
            <a:fillRect/>
          </a:stretch>
        </p:blipFill>
        <p:spPr>
          <a:xfrm>
            <a:off x="4632356" y="2842660"/>
            <a:ext cx="475200" cy="475200"/>
          </a:xfrm>
          <a:prstGeom prst="rect">
            <a:avLst/>
          </a:prstGeom>
        </p:spPr>
      </p:pic>
      <p:sp>
        <p:nvSpPr>
          <p:cNvPr id="108" name="矩形 107"/>
          <p:cNvSpPr/>
          <p:nvPr/>
        </p:nvSpPr>
        <p:spPr>
          <a:xfrm>
            <a:off x="4435172" y="3431204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空调管理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5851717" y="2852090"/>
            <a:ext cx="475200" cy="475200"/>
            <a:chOff x="5834304" y="3008318"/>
            <a:chExt cx="475200" cy="475200"/>
          </a:xfrm>
        </p:grpSpPr>
        <p:sp>
          <p:nvSpPr>
            <p:cNvPr id="109" name="矩形 108"/>
            <p:cNvSpPr/>
            <p:nvPr/>
          </p:nvSpPr>
          <p:spPr>
            <a:xfrm>
              <a:off x="5834304" y="3008318"/>
              <a:ext cx="475200" cy="47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5891904" y="3070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闪电形 110"/>
            <p:cNvSpPr/>
            <p:nvPr/>
          </p:nvSpPr>
          <p:spPr>
            <a:xfrm>
              <a:off x="5951199" y="3153456"/>
              <a:ext cx="237763" cy="194959"/>
            </a:xfrm>
            <a:prstGeom prst="lightningBol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4" name="矩形 113"/>
          <p:cNvSpPr/>
          <p:nvPr/>
        </p:nvSpPr>
        <p:spPr>
          <a:xfrm>
            <a:off x="5546030" y="3436358"/>
            <a:ext cx="10823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用电量</a:t>
            </a:r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4988" y="2852687"/>
            <a:ext cx="475200" cy="475200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6821245" y="3432692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电费管理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620362" y="4049812"/>
            <a:ext cx="475200" cy="47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4677962" y="4107412"/>
            <a:ext cx="360000" cy="360000"/>
            <a:chOff x="448091" y="3978958"/>
            <a:chExt cx="1489233" cy="1230338"/>
          </a:xfrm>
        </p:grpSpPr>
        <p:sp>
          <p:nvSpPr>
            <p:cNvPr id="119" name="椭圆 118"/>
            <p:cNvSpPr/>
            <p:nvPr/>
          </p:nvSpPr>
          <p:spPr>
            <a:xfrm>
              <a:off x="448091" y="3978958"/>
              <a:ext cx="1489233" cy="1230338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085685" y="4126147"/>
              <a:ext cx="214040" cy="10518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" name="矩形 123"/>
          <p:cNvSpPr/>
          <p:nvPr/>
        </p:nvSpPr>
        <p:spPr>
          <a:xfrm>
            <a:off x="4413455" y="4617209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功率统计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11"/>
          <a:srcRect l="16264" r="13875" b="4632"/>
          <a:stretch>
            <a:fillRect/>
          </a:stretch>
        </p:blipFill>
        <p:spPr>
          <a:xfrm>
            <a:off x="5840631" y="4049812"/>
            <a:ext cx="522159" cy="475200"/>
          </a:xfrm>
          <a:prstGeom prst="rect">
            <a:avLst/>
          </a:prstGeom>
        </p:spPr>
      </p:pic>
      <p:sp>
        <p:nvSpPr>
          <p:cNvPr id="129" name="矩形 128"/>
          <p:cNvSpPr/>
          <p:nvPr/>
        </p:nvSpPr>
        <p:spPr>
          <a:xfrm>
            <a:off x="5630891" y="4607470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门禁记录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6732" y="4044110"/>
            <a:ext cx="451711" cy="475200"/>
          </a:xfrm>
          <a:prstGeom prst="rect">
            <a:avLst/>
          </a:prstGeom>
        </p:spPr>
      </p:pic>
      <p:sp>
        <p:nvSpPr>
          <p:cNvPr id="131" name="矩形 130"/>
          <p:cNvSpPr/>
          <p:nvPr/>
        </p:nvSpPr>
        <p:spPr>
          <a:xfrm>
            <a:off x="6821012" y="4605335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插座供电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 rotWithShape="1">
          <a:blip r:embed="rId13"/>
          <a:srcRect l="16106" t="4164" r="14380" b="11028"/>
          <a:stretch>
            <a:fillRect/>
          </a:stretch>
        </p:blipFill>
        <p:spPr>
          <a:xfrm>
            <a:off x="4565829" y="5165640"/>
            <a:ext cx="584263" cy="475200"/>
          </a:xfrm>
          <a:prstGeom prst="rect">
            <a:avLst/>
          </a:prstGeom>
        </p:spPr>
      </p:pic>
      <p:sp>
        <p:nvSpPr>
          <p:cNvPr id="133" name="矩形 132"/>
          <p:cNvSpPr/>
          <p:nvPr/>
        </p:nvSpPr>
        <p:spPr>
          <a:xfrm>
            <a:off x="4410870" y="5680502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设备通信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58394" y="5163059"/>
            <a:ext cx="475200" cy="475200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5734356" y="5685556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实验室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51588" y="5199488"/>
            <a:ext cx="468600" cy="475200"/>
          </a:xfrm>
          <a:prstGeom prst="rect">
            <a:avLst/>
          </a:prstGeom>
        </p:spPr>
      </p:pic>
      <p:sp>
        <p:nvSpPr>
          <p:cNvPr id="141" name="矩形 140"/>
          <p:cNvSpPr/>
          <p:nvPr/>
        </p:nvSpPr>
        <p:spPr>
          <a:xfrm>
            <a:off x="7010717" y="5691864"/>
            <a:ext cx="5437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" y="-1"/>
            <a:ext cx="12191999" cy="952582"/>
          </a:xfrm>
          <a:prstGeom prst="rect">
            <a:avLst/>
          </a:prstGeom>
          <a:solidFill>
            <a:srgbClr val="F3F5F4"/>
          </a:solidFill>
          <a:ln>
            <a:solidFill>
              <a:srgbClr val="F3F5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84677"/>
          <a:stretch>
            <a:fillRect/>
          </a:stretch>
        </p:blipFill>
        <p:spPr>
          <a:xfrm>
            <a:off x="1" y="0"/>
            <a:ext cx="971549" cy="95258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9525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8919" t="13946" b="32974"/>
          <a:stretch>
            <a:fillRect/>
          </a:stretch>
        </p:blipFill>
        <p:spPr>
          <a:xfrm>
            <a:off x="971550" y="223879"/>
            <a:ext cx="2344436" cy="5048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951818" y="122346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智慧楼宇管理系统</a:t>
            </a:r>
            <a:endParaRPr lang="zh-CN" altLang="en-US" sz="4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62534" y="183902"/>
            <a:ext cx="1915818" cy="584775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电气大楼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134101"/>
            <a:ext cx="12192000" cy="723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43209" y="6255602"/>
            <a:ext cx="485132" cy="480895"/>
            <a:chOff x="1461868" y="3891076"/>
            <a:chExt cx="720000" cy="720000"/>
          </a:xfrm>
        </p:grpSpPr>
        <p:sp>
          <p:nvSpPr>
            <p:cNvPr id="25" name="椭圆 24"/>
            <p:cNvSpPr/>
            <p:nvPr/>
          </p:nvSpPr>
          <p:spPr>
            <a:xfrm>
              <a:off x="1461868" y="3891076"/>
              <a:ext cx="720000" cy="720000"/>
            </a:xfrm>
            <a:prstGeom prst="ellipse">
              <a:avLst/>
            </a:prstGeom>
            <a:solidFill>
              <a:srgbClr val="D2D2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455" y="3918380"/>
              <a:ext cx="605805" cy="665392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799454" y="6295993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管理员空间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69465" y="6457888"/>
            <a:ext cx="3222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2023/10/16  </a:t>
            </a: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星期一  </a:t>
            </a:r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10:00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020184" y="6190153"/>
            <a:ext cx="288000" cy="288000"/>
          </a:xfrm>
          <a:prstGeom prst="ellipse">
            <a:avLst/>
          </a:prstGeom>
          <a:gradFill>
            <a:gsLst>
              <a:gs pos="0">
                <a:srgbClr val="153563"/>
              </a:gs>
              <a:gs pos="29000">
                <a:schemeClr val="accent2">
                  <a:lumMod val="94000"/>
                  <a:lumOff val="6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solidFill>
              <a:srgbClr val="EE8C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80353" y="6134098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晴朗     </a:t>
            </a:r>
            <a:r>
              <a:rPr lang="en-US" altLang="zh-CN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28℃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53113" y="6123316"/>
            <a:ext cx="2678171" cy="723899"/>
            <a:chOff x="2817179" y="6134099"/>
            <a:chExt cx="2065850" cy="723899"/>
          </a:xfrm>
        </p:grpSpPr>
        <p:sp>
          <p:nvSpPr>
            <p:cNvPr id="27" name="矩形: 圆角 26"/>
            <p:cNvSpPr/>
            <p:nvPr/>
          </p:nvSpPr>
          <p:spPr>
            <a:xfrm>
              <a:off x="2817179" y="6134099"/>
              <a:ext cx="2065850" cy="723899"/>
            </a:xfrm>
            <a:prstGeom prst="roundRect">
              <a:avLst/>
            </a:prstGeom>
            <a:solidFill>
              <a:srgbClr val="06D2DF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4241" y="6277172"/>
              <a:ext cx="591074" cy="441089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3597164" y="6255602"/>
              <a:ext cx="11176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首  页</a:t>
              </a:r>
              <a:endPara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: 圆角 47"/>
          <p:cNvSpPr/>
          <p:nvPr/>
        </p:nvSpPr>
        <p:spPr>
          <a:xfrm>
            <a:off x="8152755" y="1136484"/>
            <a:ext cx="3734858" cy="1776287"/>
          </a:xfrm>
          <a:prstGeom prst="roundRect">
            <a:avLst/>
          </a:prstGeom>
          <a:ln w="25400">
            <a:gradFill>
              <a:gsLst>
                <a:gs pos="0">
                  <a:srgbClr val="06D2D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13897" y="1045568"/>
            <a:ext cx="3703025" cy="5095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9480184" y="1483244"/>
            <a:ext cx="1080000" cy="1080000"/>
          </a:xfrm>
          <a:prstGeom prst="ellipse">
            <a:avLst/>
          </a:prstGeom>
          <a:solidFill>
            <a:srgbClr val="153563"/>
          </a:solidFill>
          <a:ln w="25400">
            <a:solidFill>
              <a:srgbClr val="06D2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 总 耗 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>
            <a:stCxn id="48" idx="0"/>
            <a:endCxn id="50" idx="0"/>
          </p:cNvCxnSpPr>
          <p:nvPr/>
        </p:nvCxnSpPr>
        <p:spPr>
          <a:xfrm>
            <a:off x="10020184" y="1136484"/>
            <a:ext cx="0" cy="346760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8" idx="1"/>
            <a:endCxn id="50" idx="2"/>
          </p:cNvCxnSpPr>
          <p:nvPr/>
        </p:nvCxnSpPr>
        <p:spPr>
          <a:xfrm flipV="1">
            <a:off x="8152755" y="2023244"/>
            <a:ext cx="1327429" cy="1384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6"/>
            <a:endCxn id="48" idx="3"/>
          </p:cNvCxnSpPr>
          <p:nvPr/>
        </p:nvCxnSpPr>
        <p:spPr>
          <a:xfrm>
            <a:off x="10560184" y="2023244"/>
            <a:ext cx="1327429" cy="1384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8" idx="2"/>
          </p:cNvCxnSpPr>
          <p:nvPr/>
        </p:nvCxnSpPr>
        <p:spPr>
          <a:xfrm>
            <a:off x="10020184" y="2563244"/>
            <a:ext cx="0" cy="349527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: 圆顶角 69"/>
          <p:cNvSpPr/>
          <p:nvPr/>
        </p:nvSpPr>
        <p:spPr>
          <a:xfrm rot="10800000">
            <a:off x="304118" y="1038226"/>
            <a:ext cx="3647699" cy="509373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99542" y="1045568"/>
            <a:ext cx="1870344" cy="4514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304125" y="1483244"/>
            <a:ext cx="3647692" cy="13762"/>
          </a:xfrm>
          <a:prstGeom prst="line">
            <a:avLst/>
          </a:prstGeom>
          <a:ln w="254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12592" y="1536641"/>
          <a:ext cx="363922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750"/>
                <a:gridCol w="728475"/>
              </a:tblGrid>
              <a:tr h="88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距预约的截止时间已过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8min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，检测到房间灯光仍然开启，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2min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后将自动关闭灯光。</a:t>
                      </a:r>
                      <a:endParaRPr lang="en-US" altLang="zh-CN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A320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刚刚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距预约的截止时间已过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10min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，已自动关闭灯光</a:t>
                      </a: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4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A420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4AE"/>
                    </a:solidFill>
                  </a:tcPr>
                </a:tc>
              </a:tr>
              <a:tr h="365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距预约的截止时间已过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8min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，检测到房间灯光仍然开启，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2min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后将自动关闭灯光。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A420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84" name="矩形 83"/>
          <p:cNvSpPr/>
          <p:nvPr/>
        </p:nvSpPr>
        <p:spPr>
          <a:xfrm>
            <a:off x="8152755" y="3114675"/>
            <a:ext cx="3726633" cy="3005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575128" y="3241548"/>
            <a:ext cx="32119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实时总功率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9" name="图表 88"/>
          <p:cNvGraphicFramePr/>
          <p:nvPr/>
        </p:nvGraphicFramePr>
        <p:xfrm>
          <a:off x="8149275" y="3807708"/>
          <a:ext cx="3734857" cy="241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0" name="矩形 89"/>
          <p:cNvSpPr/>
          <p:nvPr/>
        </p:nvSpPr>
        <p:spPr>
          <a:xfrm>
            <a:off x="7838701" y="3745175"/>
            <a:ext cx="43396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各组分实时功率占比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8149275" y="3680836"/>
            <a:ext cx="3738338" cy="0"/>
          </a:xfrm>
          <a:prstGeom prst="line">
            <a:avLst/>
          </a:prstGeom>
          <a:ln w="25400" cmpd="dbl">
            <a:solidFill>
              <a:srgbClr val="06D2DF"/>
            </a:solidFill>
            <a:prstDash val="sys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4209321" y="1045568"/>
            <a:ext cx="3703025" cy="491073"/>
          </a:xfrm>
          <a:prstGeom prst="rect">
            <a:avLst/>
          </a:prstGeom>
          <a:solidFill>
            <a:srgbClr val="06D2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 用 中 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" y="-1"/>
            <a:ext cx="12191999" cy="952582"/>
          </a:xfrm>
          <a:prstGeom prst="rect">
            <a:avLst/>
          </a:prstGeom>
          <a:solidFill>
            <a:srgbClr val="F3F5F4"/>
          </a:solidFill>
          <a:ln>
            <a:solidFill>
              <a:srgbClr val="F3F5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84677"/>
          <a:stretch>
            <a:fillRect/>
          </a:stretch>
        </p:blipFill>
        <p:spPr>
          <a:xfrm>
            <a:off x="1" y="0"/>
            <a:ext cx="971549" cy="95258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9525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8919" t="13946" b="32974"/>
          <a:stretch>
            <a:fillRect/>
          </a:stretch>
        </p:blipFill>
        <p:spPr>
          <a:xfrm>
            <a:off x="971550" y="223879"/>
            <a:ext cx="2344436" cy="5048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951818" y="122346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智慧楼宇管理系统</a:t>
            </a:r>
            <a:endParaRPr lang="zh-CN" altLang="en-US" sz="4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62534" y="183902"/>
            <a:ext cx="1915818" cy="584775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电气大楼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134101"/>
            <a:ext cx="12192000" cy="723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43209" y="6255602"/>
            <a:ext cx="485132" cy="480895"/>
            <a:chOff x="1461868" y="3891076"/>
            <a:chExt cx="720000" cy="720000"/>
          </a:xfrm>
        </p:grpSpPr>
        <p:sp>
          <p:nvSpPr>
            <p:cNvPr id="25" name="椭圆 24"/>
            <p:cNvSpPr/>
            <p:nvPr/>
          </p:nvSpPr>
          <p:spPr>
            <a:xfrm>
              <a:off x="1461868" y="3891076"/>
              <a:ext cx="720000" cy="720000"/>
            </a:xfrm>
            <a:prstGeom prst="ellipse">
              <a:avLst/>
            </a:prstGeom>
            <a:solidFill>
              <a:srgbClr val="D2D2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455" y="3918380"/>
              <a:ext cx="605805" cy="665392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799454" y="6295993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管理员空间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69465" y="6457888"/>
            <a:ext cx="3222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2023/10/16  </a:t>
            </a: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星期一  </a:t>
            </a:r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10:00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020184" y="6190153"/>
            <a:ext cx="288000" cy="288000"/>
          </a:xfrm>
          <a:prstGeom prst="ellipse">
            <a:avLst/>
          </a:prstGeom>
          <a:gradFill>
            <a:gsLst>
              <a:gs pos="0">
                <a:srgbClr val="153563"/>
              </a:gs>
              <a:gs pos="29000">
                <a:schemeClr val="accent2">
                  <a:lumMod val="94000"/>
                  <a:lumOff val="6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solidFill>
              <a:srgbClr val="EE8C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80353" y="6134098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晴朗     </a:t>
            </a:r>
            <a:r>
              <a:rPr lang="en-US" altLang="zh-CN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28℃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53113" y="6123316"/>
            <a:ext cx="2678171" cy="723899"/>
            <a:chOff x="2817179" y="6134099"/>
            <a:chExt cx="2065850" cy="723899"/>
          </a:xfrm>
        </p:grpSpPr>
        <p:sp>
          <p:nvSpPr>
            <p:cNvPr id="27" name="矩形: 圆角 26"/>
            <p:cNvSpPr/>
            <p:nvPr/>
          </p:nvSpPr>
          <p:spPr>
            <a:xfrm>
              <a:off x="2817179" y="6134099"/>
              <a:ext cx="2065850" cy="723899"/>
            </a:xfrm>
            <a:prstGeom prst="roundRect">
              <a:avLst/>
            </a:prstGeom>
            <a:solidFill>
              <a:srgbClr val="06D2DF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4241" y="6277172"/>
              <a:ext cx="591074" cy="441089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3597164" y="6255602"/>
              <a:ext cx="11176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首  页</a:t>
              </a:r>
              <a:endPara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: 圆角 47"/>
          <p:cNvSpPr/>
          <p:nvPr/>
        </p:nvSpPr>
        <p:spPr>
          <a:xfrm>
            <a:off x="8152755" y="1136484"/>
            <a:ext cx="3734858" cy="1776287"/>
          </a:xfrm>
          <a:prstGeom prst="roundRect">
            <a:avLst/>
          </a:prstGeom>
          <a:ln w="25400">
            <a:gradFill>
              <a:gsLst>
                <a:gs pos="0">
                  <a:srgbClr val="06D2D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13897" y="1045568"/>
            <a:ext cx="3703025" cy="5095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9480184" y="1483244"/>
            <a:ext cx="1080000" cy="1080000"/>
          </a:xfrm>
          <a:prstGeom prst="ellipse">
            <a:avLst/>
          </a:prstGeom>
          <a:solidFill>
            <a:srgbClr val="153563"/>
          </a:solidFill>
          <a:ln w="25400">
            <a:solidFill>
              <a:srgbClr val="06D2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 总 耗 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>
            <a:stCxn id="48" idx="0"/>
            <a:endCxn id="50" idx="0"/>
          </p:cNvCxnSpPr>
          <p:nvPr/>
        </p:nvCxnSpPr>
        <p:spPr>
          <a:xfrm>
            <a:off x="10020184" y="1136484"/>
            <a:ext cx="0" cy="346760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8" idx="1"/>
            <a:endCxn id="50" idx="2"/>
          </p:cNvCxnSpPr>
          <p:nvPr/>
        </p:nvCxnSpPr>
        <p:spPr>
          <a:xfrm flipV="1">
            <a:off x="8152755" y="2023244"/>
            <a:ext cx="1327429" cy="1384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6"/>
            <a:endCxn id="48" idx="3"/>
          </p:cNvCxnSpPr>
          <p:nvPr/>
        </p:nvCxnSpPr>
        <p:spPr>
          <a:xfrm>
            <a:off x="10560184" y="2023244"/>
            <a:ext cx="1327429" cy="1384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8" idx="2"/>
          </p:cNvCxnSpPr>
          <p:nvPr/>
        </p:nvCxnSpPr>
        <p:spPr>
          <a:xfrm>
            <a:off x="10020184" y="2563244"/>
            <a:ext cx="0" cy="349527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466131" y="1419741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空调用电</a:t>
            </a:r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64760" y="1404352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照明用电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414835" y="224285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动力用电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560184" y="224285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其他用电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顶角 69"/>
          <p:cNvSpPr/>
          <p:nvPr/>
        </p:nvSpPr>
        <p:spPr>
          <a:xfrm rot="10800000">
            <a:off x="304118" y="1056641"/>
            <a:ext cx="3647699" cy="509373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081352" y="1045568"/>
            <a:ext cx="1870344" cy="4514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备忘录</a:t>
            </a:r>
            <a:endParaRPr lang="zh-CN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304125" y="1483244"/>
            <a:ext cx="3647692" cy="13762"/>
          </a:xfrm>
          <a:prstGeom prst="line">
            <a:avLst/>
          </a:prstGeom>
          <a:ln w="254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4472" y="1056739"/>
            <a:ext cx="1107997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70000"/>
              </a:schemeClr>
            </a:glow>
            <a:softEdge rad="190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信息栏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12592" y="1518226"/>
          <a:ext cx="3639226" cy="176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4785"/>
                <a:gridCol w="914441"/>
              </a:tblGrid>
              <a:tr h="882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A205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日进行电力检修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2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未完成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882650">
                <a:tc>
                  <a:txBody>
                    <a:bodyPr/>
                    <a:p>
                      <a:pPr marL="0" marR="0" lvl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A308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A309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日进行电力检修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marL="0" marR="0" lvl="0" algn="ctr" defTabSz="914400" rtl="0" eaLnBrk="1" fontAlgn="auto" latinLnBrk="0" hangingPunct="1">
                        <a:lnSpc>
                          <a:spcPct val="2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已完成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4" name="矩形 83"/>
          <p:cNvSpPr/>
          <p:nvPr/>
        </p:nvSpPr>
        <p:spPr>
          <a:xfrm>
            <a:off x="8152755" y="3114675"/>
            <a:ext cx="3726633" cy="3005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575128" y="3241548"/>
            <a:ext cx="32119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实时总功率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6071" y="3219171"/>
            <a:ext cx="15744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6D2D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701.6KW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6D2D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9" name="图表 88"/>
          <p:cNvGraphicFramePr/>
          <p:nvPr/>
        </p:nvGraphicFramePr>
        <p:xfrm>
          <a:off x="8149275" y="3807708"/>
          <a:ext cx="3734857" cy="241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0" name="矩形 89"/>
          <p:cNvSpPr/>
          <p:nvPr/>
        </p:nvSpPr>
        <p:spPr>
          <a:xfrm>
            <a:off x="7838701" y="3745175"/>
            <a:ext cx="43396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各组分实时功率占比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8149275" y="3680836"/>
            <a:ext cx="3738338" cy="0"/>
          </a:xfrm>
          <a:prstGeom prst="line">
            <a:avLst/>
          </a:prstGeom>
          <a:ln w="25400" cmpd="dbl">
            <a:solidFill>
              <a:srgbClr val="06D2DF"/>
            </a:solidFill>
            <a:prstDash val="sys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902" y="1707900"/>
            <a:ext cx="458654" cy="474423"/>
          </a:xfrm>
          <a:prstGeom prst="rect">
            <a:avLst/>
          </a:prstGeom>
        </p:spPr>
      </p:pic>
      <p:sp>
        <p:nvSpPr>
          <p:cNvPr id="101" name="矩形 100"/>
          <p:cNvSpPr/>
          <p:nvPr/>
        </p:nvSpPr>
        <p:spPr>
          <a:xfrm>
            <a:off x="4209321" y="1045568"/>
            <a:ext cx="3703025" cy="491073"/>
          </a:xfrm>
          <a:prstGeom prst="rect">
            <a:avLst/>
          </a:prstGeom>
          <a:solidFill>
            <a:srgbClr val="06D2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 用 中 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5951" y="2242884"/>
            <a:ext cx="24012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照明</a:t>
            </a:r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988" y="1701091"/>
            <a:ext cx="475200" cy="475200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6825326" y="2255467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/>
          <p:cNvPicPr preferRelativeResize="0"/>
          <p:nvPr/>
        </p:nvPicPr>
        <p:blipFill rotWithShape="1">
          <a:blip r:embed="rId8"/>
          <a:srcRect b="6726"/>
          <a:stretch>
            <a:fillRect/>
          </a:stretch>
        </p:blipFill>
        <p:spPr>
          <a:xfrm>
            <a:off x="5844698" y="1701091"/>
            <a:ext cx="475200" cy="475200"/>
          </a:xfrm>
          <a:prstGeom prst="rect">
            <a:avLst/>
          </a:prstGeom>
        </p:spPr>
      </p:pic>
      <p:sp>
        <p:nvSpPr>
          <p:cNvPr id="106" name="矩形 105"/>
          <p:cNvSpPr/>
          <p:nvPr/>
        </p:nvSpPr>
        <p:spPr>
          <a:xfrm>
            <a:off x="5720660" y="2255467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7" name="图片 106"/>
          <p:cNvPicPr preferRelativeResize="0"/>
          <p:nvPr/>
        </p:nvPicPr>
        <p:blipFill rotWithShape="1">
          <a:blip r:embed="rId9"/>
          <a:srcRect l="17347" t="-1863" r="16780" b="7553"/>
          <a:stretch>
            <a:fillRect/>
          </a:stretch>
        </p:blipFill>
        <p:spPr>
          <a:xfrm>
            <a:off x="4632356" y="2842660"/>
            <a:ext cx="475200" cy="475200"/>
          </a:xfrm>
          <a:prstGeom prst="rect">
            <a:avLst/>
          </a:prstGeom>
        </p:spPr>
      </p:pic>
      <p:sp>
        <p:nvSpPr>
          <p:cNvPr id="108" name="矩形 107"/>
          <p:cNvSpPr/>
          <p:nvPr/>
        </p:nvSpPr>
        <p:spPr>
          <a:xfrm>
            <a:off x="4435172" y="3431204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空调管理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5851717" y="2852090"/>
            <a:ext cx="475200" cy="475200"/>
            <a:chOff x="5834304" y="3008318"/>
            <a:chExt cx="475200" cy="475200"/>
          </a:xfrm>
        </p:grpSpPr>
        <p:sp>
          <p:nvSpPr>
            <p:cNvPr id="109" name="矩形 108"/>
            <p:cNvSpPr/>
            <p:nvPr/>
          </p:nvSpPr>
          <p:spPr>
            <a:xfrm>
              <a:off x="5834304" y="3008318"/>
              <a:ext cx="475200" cy="47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5891904" y="3070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闪电形 110"/>
            <p:cNvSpPr/>
            <p:nvPr/>
          </p:nvSpPr>
          <p:spPr>
            <a:xfrm>
              <a:off x="5951199" y="3153456"/>
              <a:ext cx="237763" cy="194959"/>
            </a:xfrm>
            <a:prstGeom prst="lightningBol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4" name="矩形 113"/>
          <p:cNvSpPr/>
          <p:nvPr/>
        </p:nvSpPr>
        <p:spPr>
          <a:xfrm>
            <a:off x="5546030" y="3436358"/>
            <a:ext cx="10823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用电量</a:t>
            </a:r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4988" y="2852687"/>
            <a:ext cx="475200" cy="475200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6821245" y="3432692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电费管理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620362" y="4049812"/>
            <a:ext cx="475200" cy="47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4677962" y="4107412"/>
            <a:ext cx="360000" cy="360000"/>
            <a:chOff x="448091" y="3978958"/>
            <a:chExt cx="1489233" cy="1230338"/>
          </a:xfrm>
        </p:grpSpPr>
        <p:sp>
          <p:nvSpPr>
            <p:cNvPr id="119" name="椭圆 118"/>
            <p:cNvSpPr/>
            <p:nvPr/>
          </p:nvSpPr>
          <p:spPr>
            <a:xfrm>
              <a:off x="448091" y="3978958"/>
              <a:ext cx="1489233" cy="1230338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085685" y="4126147"/>
              <a:ext cx="214040" cy="10518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" name="矩形 123"/>
          <p:cNvSpPr/>
          <p:nvPr/>
        </p:nvSpPr>
        <p:spPr>
          <a:xfrm>
            <a:off x="4413455" y="4617209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功率统计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11"/>
          <a:srcRect l="16264" r="13875" b="4632"/>
          <a:stretch>
            <a:fillRect/>
          </a:stretch>
        </p:blipFill>
        <p:spPr>
          <a:xfrm>
            <a:off x="5840631" y="4049812"/>
            <a:ext cx="522159" cy="475200"/>
          </a:xfrm>
          <a:prstGeom prst="rect">
            <a:avLst/>
          </a:prstGeom>
        </p:spPr>
      </p:pic>
      <p:sp>
        <p:nvSpPr>
          <p:cNvPr id="129" name="矩形 128"/>
          <p:cNvSpPr/>
          <p:nvPr/>
        </p:nvSpPr>
        <p:spPr>
          <a:xfrm>
            <a:off x="5630891" y="4607470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门禁记录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6732" y="4044110"/>
            <a:ext cx="451711" cy="475200"/>
          </a:xfrm>
          <a:prstGeom prst="rect">
            <a:avLst/>
          </a:prstGeom>
        </p:spPr>
      </p:pic>
      <p:sp>
        <p:nvSpPr>
          <p:cNvPr id="131" name="矩形 130"/>
          <p:cNvSpPr/>
          <p:nvPr/>
        </p:nvSpPr>
        <p:spPr>
          <a:xfrm>
            <a:off x="6821012" y="4605335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插座供电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 rotWithShape="1">
          <a:blip r:embed="rId13"/>
          <a:srcRect l="16106" t="4164" r="14380" b="11028"/>
          <a:stretch>
            <a:fillRect/>
          </a:stretch>
        </p:blipFill>
        <p:spPr>
          <a:xfrm>
            <a:off x="4565829" y="5165640"/>
            <a:ext cx="584263" cy="475200"/>
          </a:xfrm>
          <a:prstGeom prst="rect">
            <a:avLst/>
          </a:prstGeom>
        </p:spPr>
      </p:pic>
      <p:sp>
        <p:nvSpPr>
          <p:cNvPr id="133" name="矩形 132"/>
          <p:cNvSpPr/>
          <p:nvPr/>
        </p:nvSpPr>
        <p:spPr>
          <a:xfrm>
            <a:off x="4410870" y="5680502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设备通信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58394" y="5163059"/>
            <a:ext cx="475200" cy="475200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5734356" y="5685556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实验室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51588" y="5199488"/>
            <a:ext cx="468600" cy="475200"/>
          </a:xfrm>
          <a:prstGeom prst="rect">
            <a:avLst/>
          </a:prstGeom>
        </p:spPr>
      </p:pic>
      <p:sp>
        <p:nvSpPr>
          <p:cNvPr id="141" name="矩形 140"/>
          <p:cNvSpPr/>
          <p:nvPr/>
        </p:nvSpPr>
        <p:spPr>
          <a:xfrm>
            <a:off x="7010717" y="5691864"/>
            <a:ext cx="5437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4" y="-1"/>
            <a:ext cx="12191999" cy="952582"/>
          </a:xfrm>
          <a:prstGeom prst="rect">
            <a:avLst/>
          </a:prstGeom>
          <a:solidFill>
            <a:srgbClr val="F3F5F4"/>
          </a:solidFill>
          <a:ln>
            <a:solidFill>
              <a:srgbClr val="F3F5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84677"/>
          <a:stretch>
            <a:fillRect/>
          </a:stretch>
        </p:blipFill>
        <p:spPr>
          <a:xfrm>
            <a:off x="1" y="0"/>
            <a:ext cx="971549" cy="95258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95258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8919" t="13946" b="32974"/>
          <a:stretch>
            <a:fillRect/>
          </a:stretch>
        </p:blipFill>
        <p:spPr>
          <a:xfrm>
            <a:off x="971550" y="223879"/>
            <a:ext cx="2344436" cy="5048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951818" y="122346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智慧楼宇管理系统</a:t>
            </a:r>
            <a:endParaRPr lang="zh-CN" altLang="en-US" sz="4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62534" y="183902"/>
            <a:ext cx="1915818" cy="584775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电气大楼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134101"/>
            <a:ext cx="12192000" cy="723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43209" y="6255602"/>
            <a:ext cx="485132" cy="480895"/>
            <a:chOff x="1461868" y="3891076"/>
            <a:chExt cx="720000" cy="720000"/>
          </a:xfrm>
        </p:grpSpPr>
        <p:sp>
          <p:nvSpPr>
            <p:cNvPr id="25" name="椭圆 24"/>
            <p:cNvSpPr/>
            <p:nvPr/>
          </p:nvSpPr>
          <p:spPr>
            <a:xfrm>
              <a:off x="1461868" y="3891076"/>
              <a:ext cx="720000" cy="720000"/>
            </a:xfrm>
            <a:prstGeom prst="ellipse">
              <a:avLst/>
            </a:prstGeom>
            <a:solidFill>
              <a:srgbClr val="D2D2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455" y="3918380"/>
              <a:ext cx="605805" cy="665392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799454" y="6295993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管理员空间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69465" y="6457888"/>
            <a:ext cx="3222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2023/10/16  </a:t>
            </a:r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星期一  </a:t>
            </a:r>
            <a:r>
              <a:rPr lang="en-US" altLang="zh-CN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10:00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020184" y="6190153"/>
            <a:ext cx="288000" cy="288000"/>
          </a:xfrm>
          <a:prstGeom prst="ellipse">
            <a:avLst/>
          </a:prstGeom>
          <a:gradFill>
            <a:gsLst>
              <a:gs pos="0">
                <a:srgbClr val="153563"/>
              </a:gs>
              <a:gs pos="29000">
                <a:schemeClr val="accent2">
                  <a:lumMod val="94000"/>
                  <a:lumOff val="6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solidFill>
              <a:srgbClr val="EE8C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80353" y="6134098"/>
            <a:ext cx="15921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晴朗     </a:t>
            </a:r>
            <a:r>
              <a:rPr lang="en-US" altLang="zh-CN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28℃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53113" y="6123316"/>
            <a:ext cx="2678171" cy="723899"/>
            <a:chOff x="2817179" y="6134099"/>
            <a:chExt cx="2065850" cy="723899"/>
          </a:xfrm>
        </p:grpSpPr>
        <p:sp>
          <p:nvSpPr>
            <p:cNvPr id="27" name="矩形: 圆角 26"/>
            <p:cNvSpPr/>
            <p:nvPr/>
          </p:nvSpPr>
          <p:spPr>
            <a:xfrm>
              <a:off x="2817179" y="6134099"/>
              <a:ext cx="2065850" cy="723899"/>
            </a:xfrm>
            <a:prstGeom prst="roundRect">
              <a:avLst/>
            </a:prstGeom>
            <a:solidFill>
              <a:srgbClr val="06D2DF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4241" y="6277172"/>
              <a:ext cx="591074" cy="441089"/>
            </a:xfrm>
            <a:prstGeom prst="rect">
              <a:avLst/>
            </a:prstGeom>
          </p:spPr>
        </p:pic>
        <p:sp>
          <p:nvSpPr>
            <p:cNvPr id="42" name="矩形 41"/>
            <p:cNvSpPr/>
            <p:nvPr/>
          </p:nvSpPr>
          <p:spPr>
            <a:xfrm>
              <a:off x="3597164" y="6255602"/>
              <a:ext cx="11176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首  页</a:t>
              </a:r>
              <a:endPara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: 圆角 47"/>
          <p:cNvSpPr/>
          <p:nvPr/>
        </p:nvSpPr>
        <p:spPr>
          <a:xfrm>
            <a:off x="8152755" y="1136484"/>
            <a:ext cx="3734858" cy="1776287"/>
          </a:xfrm>
          <a:prstGeom prst="roundRect">
            <a:avLst/>
          </a:prstGeom>
          <a:ln w="25400">
            <a:gradFill>
              <a:gsLst>
                <a:gs pos="0">
                  <a:srgbClr val="06D2DF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213897" y="1045568"/>
            <a:ext cx="3703025" cy="5095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9480184" y="1483244"/>
            <a:ext cx="1080000" cy="1080000"/>
          </a:xfrm>
          <a:prstGeom prst="ellipse">
            <a:avLst/>
          </a:prstGeom>
          <a:solidFill>
            <a:srgbClr val="153563"/>
          </a:solidFill>
          <a:ln w="25400">
            <a:solidFill>
              <a:srgbClr val="06D2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 总 耗 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>
            <a:stCxn id="48" idx="0"/>
            <a:endCxn id="50" idx="0"/>
          </p:cNvCxnSpPr>
          <p:nvPr/>
        </p:nvCxnSpPr>
        <p:spPr>
          <a:xfrm>
            <a:off x="10020184" y="1136484"/>
            <a:ext cx="0" cy="346760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8" idx="1"/>
            <a:endCxn id="50" idx="2"/>
          </p:cNvCxnSpPr>
          <p:nvPr/>
        </p:nvCxnSpPr>
        <p:spPr>
          <a:xfrm flipV="1">
            <a:off x="8152755" y="2023244"/>
            <a:ext cx="1327429" cy="1384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6"/>
            <a:endCxn id="48" idx="3"/>
          </p:cNvCxnSpPr>
          <p:nvPr/>
        </p:nvCxnSpPr>
        <p:spPr>
          <a:xfrm>
            <a:off x="10560184" y="2023244"/>
            <a:ext cx="1327429" cy="1384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48" idx="2"/>
          </p:cNvCxnSpPr>
          <p:nvPr/>
        </p:nvCxnSpPr>
        <p:spPr>
          <a:xfrm>
            <a:off x="10020184" y="2563244"/>
            <a:ext cx="0" cy="349527"/>
          </a:xfrm>
          <a:prstGeom prst="line">
            <a:avLst/>
          </a:prstGeom>
          <a:ln w="381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466131" y="1419741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空调用电</a:t>
            </a:r>
            <a:endParaRPr lang="zh-CN" altLang="en-US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564760" y="1404352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照明用电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414835" y="224285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动力用电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560184" y="224285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其他用电</a:t>
            </a:r>
            <a:endParaRPr lang="zh-CN" alt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顶角 69"/>
          <p:cNvSpPr/>
          <p:nvPr/>
        </p:nvSpPr>
        <p:spPr>
          <a:xfrm rot="10800000">
            <a:off x="304118" y="1038226"/>
            <a:ext cx="3647699" cy="509373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081352" y="1045568"/>
            <a:ext cx="1870344" cy="451438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信息栏</a:t>
            </a:r>
            <a:endParaRPr lang="zh-CN" alt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304125" y="1483244"/>
            <a:ext cx="3647692" cy="13762"/>
          </a:xfrm>
          <a:prstGeom prst="line">
            <a:avLst/>
          </a:prstGeom>
          <a:ln w="25400">
            <a:solidFill>
              <a:srgbClr val="06D2D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4472" y="1056739"/>
            <a:ext cx="1107997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70000"/>
              </a:schemeClr>
            </a:glow>
            <a:softEdge rad="190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信息栏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12592" y="1536641"/>
          <a:ext cx="363922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750"/>
                <a:gridCol w="728475"/>
              </a:tblGrid>
              <a:tr h="882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距预约的截止时间已过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8min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，检测到房间灯光仍然开启，</a:t>
                      </a: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2min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后将自动关闭灯光。</a:t>
                      </a:r>
                      <a:endParaRPr lang="en-US" altLang="zh-CN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A320</a:t>
                      </a:r>
                      <a:endParaRPr lang="en-US" altLang="zh-CN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刚刚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距预约的截止时间已过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10min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，已自动关闭灯光</a:t>
                      </a:r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4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A420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A4AE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距预约的截止时间已过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8min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，检测到房间灯光仍然开启，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2min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后将自动关闭灯光。</a:t>
                      </a:r>
                      <a:endParaRPr lang="en-US" altLang="zh-CN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A420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84" name="矩形 83"/>
          <p:cNvSpPr/>
          <p:nvPr/>
        </p:nvSpPr>
        <p:spPr>
          <a:xfrm>
            <a:off x="8152755" y="3114675"/>
            <a:ext cx="3726633" cy="30056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7575128" y="3241548"/>
            <a:ext cx="32119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实时总功率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6071" y="3219171"/>
            <a:ext cx="15744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6D2D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701.6KW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6D2D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9" name="图表 88"/>
          <p:cNvGraphicFramePr/>
          <p:nvPr/>
        </p:nvGraphicFramePr>
        <p:xfrm>
          <a:off x="8149275" y="3807708"/>
          <a:ext cx="3734857" cy="241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0" name="矩形 89"/>
          <p:cNvSpPr/>
          <p:nvPr/>
        </p:nvSpPr>
        <p:spPr>
          <a:xfrm>
            <a:off x="7838701" y="3745175"/>
            <a:ext cx="433965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各组分实时功率占比</a:t>
            </a:r>
            <a:endParaRPr lang="zh-CN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8149275" y="3680836"/>
            <a:ext cx="3738338" cy="0"/>
          </a:xfrm>
          <a:prstGeom prst="line">
            <a:avLst/>
          </a:prstGeom>
          <a:ln w="25400" cmpd="dbl">
            <a:solidFill>
              <a:srgbClr val="06D2DF"/>
            </a:solidFill>
            <a:prstDash val="sys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902" y="1707900"/>
            <a:ext cx="458654" cy="474423"/>
          </a:xfrm>
          <a:prstGeom prst="rect">
            <a:avLst/>
          </a:prstGeom>
        </p:spPr>
      </p:pic>
      <p:sp>
        <p:nvSpPr>
          <p:cNvPr id="101" name="矩形 100"/>
          <p:cNvSpPr/>
          <p:nvPr/>
        </p:nvSpPr>
        <p:spPr>
          <a:xfrm>
            <a:off x="4209321" y="1045568"/>
            <a:ext cx="3703025" cy="491073"/>
          </a:xfrm>
          <a:prstGeom prst="rect">
            <a:avLst/>
          </a:prstGeom>
          <a:solidFill>
            <a:srgbClr val="06D2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 用 中 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685951" y="2242884"/>
            <a:ext cx="24012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照明</a:t>
            </a:r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988" y="1701091"/>
            <a:ext cx="475200" cy="475200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6825326" y="2255467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/>
          <p:cNvPicPr preferRelativeResize="0"/>
          <p:nvPr/>
        </p:nvPicPr>
        <p:blipFill rotWithShape="1">
          <a:blip r:embed="rId8"/>
          <a:srcRect b="6726"/>
          <a:stretch>
            <a:fillRect/>
          </a:stretch>
        </p:blipFill>
        <p:spPr>
          <a:xfrm>
            <a:off x="5844698" y="1701091"/>
            <a:ext cx="475200" cy="475200"/>
          </a:xfrm>
          <a:prstGeom prst="rect">
            <a:avLst/>
          </a:prstGeom>
        </p:spPr>
      </p:pic>
      <p:sp>
        <p:nvSpPr>
          <p:cNvPr id="106" name="矩形 105"/>
          <p:cNvSpPr/>
          <p:nvPr/>
        </p:nvSpPr>
        <p:spPr>
          <a:xfrm>
            <a:off x="5720660" y="2255467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7" name="图片 106"/>
          <p:cNvPicPr preferRelativeResize="0"/>
          <p:nvPr/>
        </p:nvPicPr>
        <p:blipFill rotWithShape="1">
          <a:blip r:embed="rId9"/>
          <a:srcRect l="17347" t="-1863" r="16780" b="7553"/>
          <a:stretch>
            <a:fillRect/>
          </a:stretch>
        </p:blipFill>
        <p:spPr>
          <a:xfrm>
            <a:off x="4632356" y="2842660"/>
            <a:ext cx="475200" cy="475200"/>
          </a:xfrm>
          <a:prstGeom prst="rect">
            <a:avLst/>
          </a:prstGeom>
        </p:spPr>
      </p:pic>
      <p:sp>
        <p:nvSpPr>
          <p:cNvPr id="108" name="矩形 107"/>
          <p:cNvSpPr/>
          <p:nvPr/>
        </p:nvSpPr>
        <p:spPr>
          <a:xfrm>
            <a:off x="4435172" y="3431204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空调管理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5851717" y="2852090"/>
            <a:ext cx="475200" cy="475200"/>
            <a:chOff x="5834304" y="3008318"/>
            <a:chExt cx="475200" cy="475200"/>
          </a:xfrm>
        </p:grpSpPr>
        <p:sp>
          <p:nvSpPr>
            <p:cNvPr id="109" name="矩形 108"/>
            <p:cNvSpPr/>
            <p:nvPr/>
          </p:nvSpPr>
          <p:spPr>
            <a:xfrm>
              <a:off x="5834304" y="3008318"/>
              <a:ext cx="475200" cy="47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5891904" y="3070936"/>
              <a:ext cx="360000" cy="360000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闪电形 110"/>
            <p:cNvSpPr/>
            <p:nvPr/>
          </p:nvSpPr>
          <p:spPr>
            <a:xfrm>
              <a:off x="5951199" y="3153456"/>
              <a:ext cx="237763" cy="194959"/>
            </a:xfrm>
            <a:prstGeom prst="lightningBol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4" name="矩形 113"/>
          <p:cNvSpPr/>
          <p:nvPr/>
        </p:nvSpPr>
        <p:spPr>
          <a:xfrm>
            <a:off x="5546030" y="3436358"/>
            <a:ext cx="108234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用电量</a:t>
            </a:r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4988" y="2852687"/>
            <a:ext cx="475200" cy="475200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6821245" y="3432692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电费管理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620362" y="4049812"/>
            <a:ext cx="475200" cy="47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4677962" y="4107412"/>
            <a:ext cx="360000" cy="360000"/>
            <a:chOff x="448091" y="3978958"/>
            <a:chExt cx="1489233" cy="1230338"/>
          </a:xfrm>
        </p:grpSpPr>
        <p:sp>
          <p:nvSpPr>
            <p:cNvPr id="119" name="椭圆 118"/>
            <p:cNvSpPr/>
            <p:nvPr/>
          </p:nvSpPr>
          <p:spPr>
            <a:xfrm>
              <a:off x="448091" y="3978958"/>
              <a:ext cx="1489233" cy="1230338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085685" y="4126147"/>
              <a:ext cx="214040" cy="10518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4" name="矩形 123"/>
          <p:cNvSpPr/>
          <p:nvPr/>
        </p:nvSpPr>
        <p:spPr>
          <a:xfrm>
            <a:off x="4413455" y="4617209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功率统计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11"/>
          <a:srcRect l="16264" r="13875" b="4632"/>
          <a:stretch>
            <a:fillRect/>
          </a:stretch>
        </p:blipFill>
        <p:spPr>
          <a:xfrm>
            <a:off x="5840631" y="4049812"/>
            <a:ext cx="522159" cy="475200"/>
          </a:xfrm>
          <a:prstGeom prst="rect">
            <a:avLst/>
          </a:prstGeom>
        </p:spPr>
      </p:pic>
      <p:sp>
        <p:nvSpPr>
          <p:cNvPr id="129" name="矩形 128"/>
          <p:cNvSpPr/>
          <p:nvPr/>
        </p:nvSpPr>
        <p:spPr>
          <a:xfrm>
            <a:off x="5630891" y="4607470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门禁记录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6732" y="4044110"/>
            <a:ext cx="451711" cy="475200"/>
          </a:xfrm>
          <a:prstGeom prst="rect">
            <a:avLst/>
          </a:prstGeom>
        </p:spPr>
      </p:pic>
      <p:sp>
        <p:nvSpPr>
          <p:cNvPr id="131" name="矩形 130"/>
          <p:cNvSpPr/>
          <p:nvPr/>
        </p:nvSpPr>
        <p:spPr>
          <a:xfrm>
            <a:off x="6821012" y="4605335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插座供电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 rotWithShape="1">
          <a:blip r:embed="rId13"/>
          <a:srcRect l="16106" t="4164" r="14380" b="11028"/>
          <a:stretch>
            <a:fillRect/>
          </a:stretch>
        </p:blipFill>
        <p:spPr>
          <a:xfrm>
            <a:off x="4565829" y="5165640"/>
            <a:ext cx="584263" cy="475200"/>
          </a:xfrm>
          <a:prstGeom prst="rect">
            <a:avLst/>
          </a:prstGeom>
        </p:spPr>
      </p:pic>
      <p:sp>
        <p:nvSpPr>
          <p:cNvPr id="133" name="矩形 132"/>
          <p:cNvSpPr/>
          <p:nvPr/>
        </p:nvSpPr>
        <p:spPr>
          <a:xfrm>
            <a:off x="4410870" y="5680502"/>
            <a:ext cx="9028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设备通信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58394" y="5163059"/>
            <a:ext cx="475200" cy="475200"/>
          </a:xfrm>
          <a:prstGeom prst="rect">
            <a:avLst/>
          </a:prstGeom>
        </p:spPr>
      </p:pic>
      <p:sp>
        <p:nvSpPr>
          <p:cNvPr id="136" name="矩形 135"/>
          <p:cNvSpPr/>
          <p:nvPr/>
        </p:nvSpPr>
        <p:spPr>
          <a:xfrm>
            <a:off x="5734356" y="5685556"/>
            <a:ext cx="7232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实验室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51588" y="5199488"/>
            <a:ext cx="468600" cy="475200"/>
          </a:xfrm>
          <a:prstGeom prst="rect">
            <a:avLst/>
          </a:prstGeom>
        </p:spPr>
      </p:pic>
      <p:sp>
        <p:nvSpPr>
          <p:cNvPr id="141" name="矩形 140"/>
          <p:cNvSpPr/>
          <p:nvPr/>
        </p:nvSpPr>
        <p:spPr>
          <a:xfrm>
            <a:off x="7010717" y="5691864"/>
            <a:ext cx="54373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endParaRPr lang="zh-CN" altLang="en-US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219575" y="1238250"/>
            <a:ext cx="1876425" cy="2009775"/>
            <a:chOff x="4219575" y="1657350"/>
            <a:chExt cx="1876425" cy="1590675"/>
          </a:xfrm>
        </p:grpSpPr>
        <p:sp>
          <p:nvSpPr>
            <p:cNvPr id="4" name="等腰三角形 3"/>
            <p:cNvSpPr/>
            <p:nvPr/>
          </p:nvSpPr>
          <p:spPr>
            <a:xfrm>
              <a:off x="4219575" y="1657350"/>
              <a:ext cx="1876425" cy="711910"/>
            </a:xfrm>
            <a:prstGeom prst="triangle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71999" y="2369260"/>
              <a:ext cx="1171575" cy="878765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905374" y="2686283"/>
              <a:ext cx="504824" cy="561742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208584" y="3984066"/>
            <a:ext cx="360000" cy="36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08584" y="4556708"/>
            <a:ext cx="360000" cy="36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36000" y="4546600"/>
            <a:ext cx="360000" cy="36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743574" y="3991370"/>
            <a:ext cx="360000" cy="360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148320" y="1638300"/>
            <a:ext cx="90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238320" y="172830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en-US" altLang="zh-CN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Q5ZjMyNGE2Y2ExN2U2Zjg2NGEyZGYyMGU5MjlmM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WPS 演示</Application>
  <PresentationFormat>宽屏</PresentationFormat>
  <Paragraphs>267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汉仪粗黑简</vt:lpstr>
      <vt:lpstr>华文琥珀</vt:lpstr>
      <vt:lpstr>方正粗黑宋简体</vt:lpstr>
      <vt:lpstr>汉仪长仿宋体</vt:lpstr>
      <vt:lpstr>黑体</vt:lpstr>
      <vt:lpstr>Microsoft JhengHei UI</vt:lpstr>
      <vt:lpstr>SimSun-ExtB</vt:lpstr>
      <vt:lpstr>Artifakt Element Heavy</vt:lpstr>
      <vt:lpstr>Cascadia Code</vt:lpstr>
      <vt:lpstr>CommercialScript BT</vt:lpstr>
      <vt:lpstr>Dubai</vt:lpstr>
      <vt:lpstr>ISOCP</vt:lpstr>
      <vt:lpstr>ItalicT</vt:lpstr>
      <vt:lpstr>Lucida Sans Unicode</vt:lpstr>
      <vt:lpstr>Monotxt_IV25</vt:lpstr>
      <vt:lpstr>Nirmala UI</vt:lpstr>
      <vt:lpstr>Monotype Corsiva</vt:lpstr>
      <vt:lpstr>幼圆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晨雨 罗</dc:creator>
  <cp:lastModifiedBy>一中小罗</cp:lastModifiedBy>
  <cp:revision>7</cp:revision>
  <dcterms:created xsi:type="dcterms:W3CDTF">2023-10-16T09:57:00Z</dcterms:created>
  <dcterms:modified xsi:type="dcterms:W3CDTF">2023-11-27T15:05:49Z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660A3EF0BCEA4815962EAF3874C8516E_13</vt:lpwstr>
  </property>
  <property fmtid="{D5CDD505-2E9C-101B-9397-08002B2CF9AE}" pid="3" name="KSOProductBuildVer">
    <vt:lpwstr>2052-12.1.0.15712</vt:lpwstr>
  </property>
</Properties>
</file>