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jvuZ9EjfYgwEtHbfZILGTKIJwev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34"/>
    <p:restoredTop sz="94622"/>
  </p:normalViewPr>
  <p:slideViewPr>
    <p:cSldViewPr snapToGrid="0">
      <p:cViewPr varScale="1">
        <p:scale>
          <a:sx n="145" d="100"/>
          <a:sy n="145" d="100"/>
        </p:scale>
        <p:origin x="288" y="1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800">
                <a:solidFill>
                  <a:srgbClr val="000000"/>
                </a:solidFill>
                <a:latin typeface="Arial"/>
                <a:ea typeface="Arial"/>
                <a:cs typeface="Arial"/>
                <a:sym typeface="Arial"/>
              </a:rPr>
              <a:t>what is the program, what is the value to the student, what is the value to the college and why are we making changes.</a:t>
            </a:r>
            <a:endParaRPr sz="1800">
              <a:latin typeface="Arial"/>
              <a:ea typeface="Arial"/>
              <a:cs typeface="Arial"/>
              <a:sym typeface="Arial"/>
            </a:endParaRPr>
          </a:p>
          <a:p>
            <a:pPr marL="0" lvl="0" indent="0" algn="l" rtl="0">
              <a:lnSpc>
                <a:spcPct val="100000"/>
              </a:lnSpc>
              <a:spcBef>
                <a:spcPts val="0"/>
              </a:spcBef>
              <a:spcAft>
                <a:spcPts val="0"/>
              </a:spcAft>
              <a:buSzPts val="1400"/>
              <a:buNone/>
            </a:pPr>
            <a:endParaRPr/>
          </a:p>
        </p:txBody>
      </p:sp>
      <p:sp>
        <p:nvSpPr>
          <p:cNvPr id="176" name="Google Shape;17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800">
                <a:solidFill>
                  <a:srgbClr val="000000"/>
                </a:solidFill>
                <a:latin typeface="Arial"/>
                <a:ea typeface="Arial"/>
                <a:cs typeface="Arial"/>
                <a:sym typeface="Arial"/>
              </a:rPr>
              <a:t>what is the program, what is the value to the student, what is the value to the college and why are we making changes.</a:t>
            </a:r>
            <a:endParaRPr sz="1800">
              <a:latin typeface="Arial"/>
              <a:ea typeface="Arial"/>
              <a:cs typeface="Arial"/>
              <a:sym typeface="Arial"/>
            </a:endParaRPr>
          </a:p>
          <a:p>
            <a:pPr marL="0" lvl="0" indent="0" algn="l" rtl="0">
              <a:lnSpc>
                <a:spcPct val="100000"/>
              </a:lnSpc>
              <a:spcBef>
                <a:spcPts val="0"/>
              </a:spcBef>
              <a:spcAft>
                <a:spcPts val="0"/>
              </a:spcAft>
              <a:buSzPts val="1400"/>
              <a:buNone/>
            </a:pPr>
            <a:endParaRPr/>
          </a:p>
        </p:txBody>
      </p:sp>
      <p:sp>
        <p:nvSpPr>
          <p:cNvPr id="184" name="Google Shape;18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2" name="Google Shape;19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2" name="Google Shape;102;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Arial"/>
                <a:ea typeface="Arial"/>
                <a:cs typeface="Arial"/>
                <a:sym typeface="Arial"/>
              </a:rPr>
              <a:t>The Curriculum Core prepares students for advanced applied computing learning. Students learn programming, statistics, computational thinking and doing, networking and security, as well as project management. These courses draw on students' prior course work and computing experiences. </a:t>
            </a:r>
            <a:endParaRPr/>
          </a:p>
          <a:p>
            <a:pPr marL="0" lvl="0" indent="0" algn="l" rtl="0">
              <a:lnSpc>
                <a:spcPct val="100000"/>
              </a:lnSpc>
              <a:spcBef>
                <a:spcPts val="0"/>
              </a:spcBef>
              <a:spcAft>
                <a:spcPts val="0"/>
              </a:spcAft>
              <a:buSzPts val="1400"/>
              <a:buNone/>
            </a:pPr>
            <a:endParaRPr/>
          </a:p>
        </p:txBody>
      </p:sp>
      <p:sp>
        <p:nvSpPr>
          <p:cNvPr id="130" name="Google Shape;130;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800">
                <a:solidFill>
                  <a:srgbClr val="000000"/>
                </a:solidFill>
                <a:latin typeface="Arial"/>
                <a:ea typeface="Arial"/>
                <a:cs typeface="Arial"/>
                <a:sym typeface="Arial"/>
              </a:rPr>
              <a:t>what is the program, what is the value to the student, what is the value to the college and why are we making changes.</a:t>
            </a:r>
            <a:endParaRPr sz="1800">
              <a:latin typeface="Arial"/>
              <a:ea typeface="Arial"/>
              <a:cs typeface="Arial"/>
              <a:sym typeface="Arial"/>
            </a:endParaRPr>
          </a:p>
          <a:p>
            <a:pPr marL="0" lvl="0" indent="0" algn="l" rtl="0">
              <a:lnSpc>
                <a:spcPct val="100000"/>
              </a:lnSpc>
              <a:spcBef>
                <a:spcPts val="0"/>
              </a:spcBef>
              <a:spcAft>
                <a:spcPts val="0"/>
              </a:spcAft>
              <a:buSzPts val="1400"/>
              <a:buNone/>
            </a:pPr>
            <a:endParaRPr/>
          </a:p>
        </p:txBody>
      </p:sp>
      <p:sp>
        <p:nvSpPr>
          <p:cNvPr id="136" name="Google Shape;136;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800">
                <a:solidFill>
                  <a:srgbClr val="000000"/>
                </a:solidFill>
                <a:latin typeface="Arial"/>
                <a:ea typeface="Arial"/>
                <a:cs typeface="Arial"/>
                <a:sym typeface="Arial"/>
              </a:rPr>
              <a:t>what is the program, what is the value to the student, what is the value to the college and why are we making changes.</a:t>
            </a:r>
            <a:endParaRPr sz="1800">
              <a:latin typeface="Arial"/>
              <a:ea typeface="Arial"/>
              <a:cs typeface="Arial"/>
              <a:sym typeface="Arial"/>
            </a:endParaRPr>
          </a:p>
          <a:p>
            <a:pPr marL="0" lvl="0" indent="0" algn="l" rtl="0">
              <a:lnSpc>
                <a:spcPct val="100000"/>
              </a:lnSpc>
              <a:spcBef>
                <a:spcPts val="0"/>
              </a:spcBef>
              <a:spcAft>
                <a:spcPts val="0"/>
              </a:spcAft>
              <a:buSzPts val="1400"/>
              <a:buNone/>
            </a:pPr>
            <a:endParaRPr/>
          </a:p>
        </p:txBody>
      </p:sp>
      <p:sp>
        <p:nvSpPr>
          <p:cNvPr id="144" name="Google Shape;144;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800">
                <a:solidFill>
                  <a:srgbClr val="000000"/>
                </a:solidFill>
                <a:latin typeface="Arial"/>
                <a:ea typeface="Arial"/>
                <a:cs typeface="Arial"/>
                <a:sym typeface="Arial"/>
              </a:rPr>
              <a:t>what is the program, what is the value to the student, what is the value to the college and why are we making changes.</a:t>
            </a:r>
            <a:endParaRPr sz="1800">
              <a:latin typeface="Arial"/>
              <a:ea typeface="Arial"/>
              <a:cs typeface="Arial"/>
              <a:sym typeface="Arial"/>
            </a:endParaRPr>
          </a:p>
          <a:p>
            <a:pPr marL="0" lvl="0" indent="0" algn="l" rtl="0">
              <a:lnSpc>
                <a:spcPct val="100000"/>
              </a:lnSpc>
              <a:spcBef>
                <a:spcPts val="0"/>
              </a:spcBef>
              <a:spcAft>
                <a:spcPts val="0"/>
              </a:spcAft>
              <a:buSzPts val="1400"/>
              <a:buNone/>
            </a:pPr>
            <a:endParaRPr/>
          </a:p>
        </p:txBody>
      </p:sp>
      <p:sp>
        <p:nvSpPr>
          <p:cNvPr id="152" name="Google Shape;152;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800">
                <a:solidFill>
                  <a:srgbClr val="000000"/>
                </a:solidFill>
                <a:latin typeface="Arial"/>
                <a:ea typeface="Arial"/>
                <a:cs typeface="Arial"/>
                <a:sym typeface="Arial"/>
              </a:rPr>
              <a:t>what is the program, what is the value to the student, what is the value to the college and why are we making changes.</a:t>
            </a:r>
            <a:endParaRPr sz="1800">
              <a:latin typeface="Arial"/>
              <a:ea typeface="Arial"/>
              <a:cs typeface="Arial"/>
              <a:sym typeface="Arial"/>
            </a:endParaRPr>
          </a:p>
          <a:p>
            <a:pPr marL="0" lvl="0" indent="0" algn="l" rtl="0">
              <a:lnSpc>
                <a:spcPct val="100000"/>
              </a:lnSpc>
              <a:spcBef>
                <a:spcPts val="0"/>
              </a:spcBef>
              <a:spcAft>
                <a:spcPts val="0"/>
              </a:spcAft>
              <a:buSzPts val="1400"/>
              <a:buNone/>
            </a:pPr>
            <a:endParaRPr/>
          </a:p>
        </p:txBody>
      </p:sp>
      <p:sp>
        <p:nvSpPr>
          <p:cNvPr id="160" name="Google Shape;160;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800">
                <a:solidFill>
                  <a:srgbClr val="000000"/>
                </a:solidFill>
                <a:latin typeface="Arial"/>
                <a:ea typeface="Arial"/>
                <a:cs typeface="Arial"/>
                <a:sym typeface="Arial"/>
              </a:rPr>
              <a:t>what is the program, what is the value to the student, what is the value to the college and why are we making changes.</a:t>
            </a:r>
            <a:endParaRPr sz="1800">
              <a:latin typeface="Arial"/>
              <a:ea typeface="Arial"/>
              <a:cs typeface="Arial"/>
              <a:sym typeface="Arial"/>
            </a:endParaRPr>
          </a:p>
          <a:p>
            <a:pPr marL="0" lvl="0" indent="0" algn="l" rtl="0">
              <a:lnSpc>
                <a:spcPct val="100000"/>
              </a:lnSpc>
              <a:spcBef>
                <a:spcPts val="0"/>
              </a:spcBef>
              <a:spcAft>
                <a:spcPts val="0"/>
              </a:spcAft>
              <a:buSzPts val="1400"/>
              <a:buNone/>
            </a:pPr>
            <a:endParaRPr/>
          </a:p>
        </p:txBody>
      </p:sp>
      <p:sp>
        <p:nvSpPr>
          <p:cNvPr id="168" name="Google Shape;16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lt1">
            <a:alpha val="1960"/>
          </a:schemeClr>
        </a:solidFill>
        <a:effectLst/>
      </p:bgPr>
    </p:bg>
    <p:spTree>
      <p:nvGrpSpPr>
        <p:cNvPr id="1" name="Shape 12"/>
        <p:cNvGrpSpPr/>
        <p:nvPr/>
      </p:nvGrpSpPr>
      <p:grpSpPr>
        <a:xfrm>
          <a:off x="0" y="0"/>
          <a:ext cx="0" cy="0"/>
          <a:chOff x="0" y="0"/>
          <a:chExt cx="0" cy="0"/>
        </a:xfrm>
      </p:grpSpPr>
      <p:cxnSp>
        <p:nvCxnSpPr>
          <p:cNvPr id="13" name="Google Shape;13;p17"/>
          <p:cNvCxnSpPr/>
          <p:nvPr/>
        </p:nvCxnSpPr>
        <p:spPr>
          <a:xfrm>
            <a:off x="482012" y="993337"/>
            <a:ext cx="11314681" cy="0"/>
          </a:xfrm>
          <a:prstGeom prst="straightConnector1">
            <a:avLst/>
          </a:prstGeom>
          <a:noFill/>
          <a:ln w="9525" cap="flat" cmpd="sng">
            <a:solidFill>
              <a:srgbClr val="011893"/>
            </a:solidFill>
            <a:prstDash val="solid"/>
            <a:miter lim="800000"/>
            <a:headEnd type="none" w="sm" len="sm"/>
            <a:tailEnd type="none" w="sm" len="sm"/>
          </a:ln>
        </p:spPr>
      </p:cxn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2"/>
        <p:cNvGrpSpPr/>
        <p:nvPr/>
      </p:nvGrpSpPr>
      <p:grpSpPr>
        <a:xfrm>
          <a:off x="0" y="0"/>
          <a:ext cx="0" cy="0"/>
          <a:chOff x="0" y="0"/>
          <a:chExt cx="0" cy="0"/>
        </a:xfrm>
      </p:grpSpPr>
      <p:sp>
        <p:nvSpPr>
          <p:cNvPr id="63" name="Google Shape;63;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5"/>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5" name="Google Shape;65;p2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67" name="Google Shape;67;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cxnSp>
        <p:nvCxnSpPr>
          <p:cNvPr id="68" name="Google Shape;68;p25"/>
          <p:cNvCxnSpPr/>
          <p:nvPr/>
        </p:nvCxnSpPr>
        <p:spPr>
          <a:xfrm>
            <a:off x="482012" y="993337"/>
            <a:ext cx="11314681" cy="0"/>
          </a:xfrm>
          <a:prstGeom prst="straightConnector1">
            <a:avLst/>
          </a:prstGeom>
          <a:noFill/>
          <a:ln w="9525" cap="flat" cmpd="sng">
            <a:solidFill>
              <a:srgbClr val="011893"/>
            </a:solidFill>
            <a:prstDash val="solid"/>
            <a:miter lim="800000"/>
            <a:headEnd type="none" w="sm" len="sm"/>
            <a:tailEnd type="none" w="sm" len="sm"/>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9"/>
        <p:cNvGrpSpPr/>
        <p:nvPr/>
      </p:nvGrpSpPr>
      <p:grpSpPr>
        <a:xfrm>
          <a:off x="0" y="0"/>
          <a:ext cx="0" cy="0"/>
          <a:chOff x="0" y="0"/>
          <a:chExt cx="0" cy="0"/>
        </a:xfrm>
      </p:grpSpPr>
      <p:sp>
        <p:nvSpPr>
          <p:cNvPr id="70" name="Google Shape;70;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73" name="Google Shape;73;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74" name="Google Shape;74;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cxnSp>
        <p:nvCxnSpPr>
          <p:cNvPr id="75" name="Google Shape;75;p26"/>
          <p:cNvCxnSpPr/>
          <p:nvPr/>
        </p:nvCxnSpPr>
        <p:spPr>
          <a:xfrm>
            <a:off x="482012" y="993337"/>
            <a:ext cx="11314681" cy="0"/>
          </a:xfrm>
          <a:prstGeom prst="straightConnector1">
            <a:avLst/>
          </a:prstGeom>
          <a:noFill/>
          <a:ln w="9525" cap="flat" cmpd="sng">
            <a:solidFill>
              <a:srgbClr val="011893"/>
            </a:solidFill>
            <a:prstDash val="solid"/>
            <a:miter lim="800000"/>
            <a:headEnd type="none" w="sm" len="sm"/>
            <a:tailEnd type="none" w="sm" len="sm"/>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6"/>
        <p:cNvGrpSpPr/>
        <p:nvPr/>
      </p:nvGrpSpPr>
      <p:grpSpPr>
        <a:xfrm>
          <a:off x="0" y="0"/>
          <a:ext cx="0" cy="0"/>
          <a:chOff x="0" y="0"/>
          <a:chExt cx="0" cy="0"/>
        </a:xfrm>
      </p:grpSpPr>
      <p:sp>
        <p:nvSpPr>
          <p:cNvPr id="77" name="Google Shape;77;p2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0" name="Google Shape;80;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1" name="Google Shape;81;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cxnSp>
        <p:nvCxnSpPr>
          <p:cNvPr id="82" name="Google Shape;82;p27"/>
          <p:cNvCxnSpPr/>
          <p:nvPr/>
        </p:nvCxnSpPr>
        <p:spPr>
          <a:xfrm>
            <a:off x="482012" y="993337"/>
            <a:ext cx="11314681" cy="0"/>
          </a:xfrm>
          <a:prstGeom prst="straightConnector1">
            <a:avLst/>
          </a:prstGeom>
          <a:noFill/>
          <a:ln w="9525" cap="flat" cmpd="sng">
            <a:solidFill>
              <a:srgbClr val="011893"/>
            </a:solidFill>
            <a:prstDash val="solid"/>
            <a:miter lim="800000"/>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Slide">
  <p:cSld name="2_Title Slide">
    <p:bg>
      <p:bgPr>
        <a:solidFill>
          <a:schemeClr val="lt1">
            <a:alpha val="1960"/>
          </a:schemeClr>
        </a:solidFill>
        <a:effectLst/>
      </p:bgPr>
    </p:bg>
    <p:spTree>
      <p:nvGrpSpPr>
        <p:cNvPr id="1" name="Shape 14"/>
        <p:cNvGrpSpPr/>
        <p:nvPr/>
      </p:nvGrpSpPr>
      <p:grpSpPr>
        <a:xfrm>
          <a:off x="0" y="0"/>
          <a:ext cx="0" cy="0"/>
          <a:chOff x="0" y="0"/>
          <a:chExt cx="0" cy="0"/>
        </a:xfrm>
      </p:grpSpPr>
      <p:cxnSp>
        <p:nvCxnSpPr>
          <p:cNvPr id="15" name="Google Shape;15;p18"/>
          <p:cNvCxnSpPr/>
          <p:nvPr/>
        </p:nvCxnSpPr>
        <p:spPr>
          <a:xfrm>
            <a:off x="482012" y="990600"/>
            <a:ext cx="11314681" cy="0"/>
          </a:xfrm>
          <a:prstGeom prst="straightConnector1">
            <a:avLst/>
          </a:prstGeom>
          <a:noFill/>
          <a:ln w="9525" cap="flat" cmpd="sng">
            <a:solidFill>
              <a:srgbClr val="011893"/>
            </a:solidFill>
            <a:prstDash val="solid"/>
            <a:miter lim="800000"/>
            <a:headEnd type="none" w="sm" len="sm"/>
            <a:tailEnd type="none" w="sm" len="sm"/>
          </a:ln>
        </p:spPr>
      </p:cxnSp>
      <p:pic>
        <p:nvPicPr>
          <p:cNvPr id="16" name="Google Shape;16;p18"/>
          <p:cNvPicPr preferRelativeResize="0"/>
          <p:nvPr/>
        </p:nvPicPr>
        <p:blipFill rotWithShape="1">
          <a:blip r:embed="rId2">
            <a:alphaModFix/>
          </a:blip>
          <a:srcRect/>
          <a:stretch/>
        </p:blipFill>
        <p:spPr>
          <a:xfrm>
            <a:off x="10896600" y="106680"/>
            <a:ext cx="970154" cy="81832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type="title">
  <p:cSld name="TITLE">
    <p:spTree>
      <p:nvGrpSpPr>
        <p:cNvPr id="1" name="Shape 17"/>
        <p:cNvGrpSpPr/>
        <p:nvPr/>
      </p:nvGrpSpPr>
      <p:grpSpPr>
        <a:xfrm>
          <a:off x="0" y="0"/>
          <a:ext cx="0" cy="0"/>
          <a:chOff x="0" y="0"/>
          <a:chExt cx="0" cy="0"/>
        </a:xfrm>
      </p:grpSpPr>
      <p:sp>
        <p:nvSpPr>
          <p:cNvPr id="18" name="Google Shape;18;p2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28"/>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21" name="Google Shape;21;p28"/>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22" name="Google Shape;22;p28"/>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
        <p:nvSpPr>
          <p:cNvPr id="24" name="Google Shape;24;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25" name="Google Shape;25;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cxnSp>
        <p:nvCxnSpPr>
          <p:cNvPr id="26" name="Google Shape;26;p23"/>
          <p:cNvCxnSpPr/>
          <p:nvPr/>
        </p:nvCxnSpPr>
        <p:spPr>
          <a:xfrm>
            <a:off x="482012" y="993337"/>
            <a:ext cx="11314681" cy="0"/>
          </a:xfrm>
          <a:prstGeom prst="straightConnector1">
            <a:avLst/>
          </a:prstGeom>
          <a:noFill/>
          <a:ln w="9525" cap="flat" cmpd="sng">
            <a:solidFill>
              <a:srgbClr val="011893"/>
            </a:solidFill>
            <a:prstDash val="solid"/>
            <a:miter lim="800000"/>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31" name="Google Shape;31;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cxnSp>
        <p:nvCxnSpPr>
          <p:cNvPr id="32" name="Google Shape;32;p19"/>
          <p:cNvCxnSpPr/>
          <p:nvPr/>
        </p:nvCxnSpPr>
        <p:spPr>
          <a:xfrm>
            <a:off x="482012" y="993337"/>
            <a:ext cx="11314681" cy="0"/>
          </a:xfrm>
          <a:prstGeom prst="straightConnector1">
            <a:avLst/>
          </a:prstGeom>
          <a:noFill/>
          <a:ln w="9525" cap="flat" cmpd="sng">
            <a:solidFill>
              <a:srgbClr val="011893"/>
            </a:solidFill>
            <a:prstDash val="solid"/>
            <a:miter lim="800000"/>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38" name="Google Shape;38;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cxnSp>
        <p:nvCxnSpPr>
          <p:cNvPr id="39" name="Google Shape;39;p20"/>
          <p:cNvCxnSpPr/>
          <p:nvPr/>
        </p:nvCxnSpPr>
        <p:spPr>
          <a:xfrm>
            <a:off x="482012" y="993337"/>
            <a:ext cx="11314681" cy="0"/>
          </a:xfrm>
          <a:prstGeom prst="straightConnector1">
            <a:avLst/>
          </a:prstGeom>
          <a:noFill/>
          <a:ln w="9525" cap="flat" cmpd="sng">
            <a:solidFill>
              <a:srgbClr val="011893"/>
            </a:solidFill>
            <a:prstDash val="solid"/>
            <a:miter lim="800000"/>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7" name="Google Shape;47;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8" name="Google Shape;48;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cxnSp>
        <p:nvCxnSpPr>
          <p:cNvPr id="49" name="Google Shape;49;p21"/>
          <p:cNvCxnSpPr/>
          <p:nvPr/>
        </p:nvCxnSpPr>
        <p:spPr>
          <a:xfrm>
            <a:off x="482012" y="993337"/>
            <a:ext cx="11314681" cy="0"/>
          </a:xfrm>
          <a:prstGeom prst="straightConnector1">
            <a:avLst/>
          </a:prstGeom>
          <a:noFill/>
          <a:ln w="9525" cap="flat" cmpd="sng">
            <a:solidFill>
              <a:srgbClr val="011893"/>
            </a:solidFill>
            <a:prstDash val="solid"/>
            <a:miter lim="800000"/>
            <a:headEnd type="none" w="sm" len="sm"/>
            <a:tailEnd type="none" w="sm" len="sm"/>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3" name="Google Shape;5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cxnSp>
        <p:nvCxnSpPr>
          <p:cNvPr id="54" name="Google Shape;54;p22"/>
          <p:cNvCxnSpPr/>
          <p:nvPr/>
        </p:nvCxnSpPr>
        <p:spPr>
          <a:xfrm>
            <a:off x="482012" y="993337"/>
            <a:ext cx="11314681" cy="0"/>
          </a:xfrm>
          <a:prstGeom prst="straightConnector1">
            <a:avLst/>
          </a:prstGeom>
          <a:noFill/>
          <a:ln w="9525" cap="flat" cmpd="sng">
            <a:solidFill>
              <a:srgbClr val="011893"/>
            </a:solidFill>
            <a:prstDash val="solid"/>
            <a:miter lim="800000"/>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5"/>
        <p:cNvGrpSpPr/>
        <p:nvPr/>
      </p:nvGrpSpPr>
      <p:grpSpPr>
        <a:xfrm>
          <a:off x="0" y="0"/>
          <a:ext cx="0" cy="0"/>
          <a:chOff x="0" y="0"/>
          <a:chExt cx="0" cy="0"/>
        </a:xfrm>
      </p:grpSpPr>
      <p:sp>
        <p:nvSpPr>
          <p:cNvPr id="56" name="Google Shape;56;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8" name="Google Shape;58;p2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9" name="Google Shape;59;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60" name="Google Shape;60;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cxnSp>
        <p:nvCxnSpPr>
          <p:cNvPr id="61" name="Google Shape;61;p24"/>
          <p:cNvCxnSpPr/>
          <p:nvPr/>
        </p:nvCxnSpPr>
        <p:spPr>
          <a:xfrm>
            <a:off x="482012" y="993337"/>
            <a:ext cx="11314681" cy="0"/>
          </a:xfrm>
          <a:prstGeom prst="straightConnector1">
            <a:avLst/>
          </a:prstGeom>
          <a:noFill/>
          <a:ln w="9525" cap="flat" cmpd="sng">
            <a:solidFill>
              <a:srgbClr val="011893"/>
            </a:solidFill>
            <a:prstDash val="solid"/>
            <a:miter lim="800000"/>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1" name="Google Shape;11;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a:stretch/>
        </p:blipFill>
        <p:spPr>
          <a:xfrm>
            <a:off x="-38100" y="0"/>
            <a:ext cx="12268200" cy="6949439"/>
          </a:xfrm>
          <a:prstGeom prst="rect">
            <a:avLst/>
          </a:prstGeom>
          <a:noFill/>
          <a:ln>
            <a:noFill/>
          </a:ln>
        </p:spPr>
      </p:pic>
      <p:sp>
        <p:nvSpPr>
          <p:cNvPr id="89" name="Google Shape;89;p1"/>
          <p:cNvSpPr txBox="1"/>
          <p:nvPr/>
        </p:nvSpPr>
        <p:spPr>
          <a:xfrm>
            <a:off x="-158578" y="3427173"/>
            <a:ext cx="11725500" cy="14469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4400"/>
              <a:buFont typeface="Arial"/>
              <a:buNone/>
            </a:pPr>
            <a:r>
              <a:rPr lang="en-US" sz="4400" b="0" i="0" u="none" strike="noStrike" cap="none">
                <a:solidFill>
                  <a:schemeClr val="lt1"/>
                </a:solidFill>
                <a:latin typeface="Times New Roman"/>
                <a:ea typeface="Times New Roman"/>
                <a:cs typeface="Times New Roman"/>
                <a:sym typeface="Times New Roman"/>
              </a:rPr>
              <a:t>Applied Computing</a:t>
            </a:r>
            <a:endParaRPr sz="4400" b="0" i="0" u="none" strike="noStrike" cap="none">
              <a:solidFill>
                <a:schemeClr val="lt1"/>
              </a:solidFill>
              <a:latin typeface="Times New Roman"/>
              <a:ea typeface="Times New Roman"/>
              <a:cs typeface="Times New Roman"/>
              <a:sym typeface="Times New Roman"/>
            </a:endParaRPr>
          </a:p>
          <a:p>
            <a:pPr marL="0" marR="0" lvl="0" indent="0" algn="r" rtl="0">
              <a:lnSpc>
                <a:spcPct val="100000"/>
              </a:lnSpc>
              <a:spcBef>
                <a:spcPts val="0"/>
              </a:spcBef>
              <a:spcAft>
                <a:spcPts val="0"/>
              </a:spcAft>
              <a:buClr>
                <a:srgbClr val="000000"/>
              </a:buClr>
              <a:buSzPts val="4400"/>
              <a:buFont typeface="Arial"/>
              <a:buNone/>
            </a:pPr>
            <a:endParaRPr sz="4400" b="0" i="0" u="none" strike="noStrike" cap="none">
              <a:solidFill>
                <a:schemeClr val="lt1"/>
              </a:solidFill>
              <a:latin typeface="Times New Roman"/>
              <a:ea typeface="Times New Roman"/>
              <a:cs typeface="Times New Roman"/>
              <a:sym typeface="Times New Roman"/>
            </a:endParaRPr>
          </a:p>
        </p:txBody>
      </p:sp>
      <p:sp>
        <p:nvSpPr>
          <p:cNvPr id="90" name="Google Shape;90;p1"/>
          <p:cNvSpPr txBox="1"/>
          <p:nvPr/>
        </p:nvSpPr>
        <p:spPr>
          <a:xfrm>
            <a:off x="5272997" y="5360850"/>
            <a:ext cx="4638600" cy="708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imes New Roman"/>
                <a:ea typeface="Times New Roman"/>
                <a:cs typeface="Times New Roman"/>
                <a:sym typeface="Times New Roman"/>
              </a:rPr>
              <a:t>UNIVERSITY OF ARIZONA</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US" sz="2000">
                <a:solidFill>
                  <a:schemeClr val="lt1"/>
                </a:solidFill>
                <a:latin typeface="Times New Roman"/>
                <a:ea typeface="Times New Roman"/>
                <a:cs typeface="Times New Roman"/>
                <a:sym typeface="Times New Roman"/>
              </a:rPr>
              <a:t>August </a:t>
            </a:r>
            <a:r>
              <a:rPr lang="en-US" sz="2000" b="0" i="0" u="none" strike="noStrike" cap="none">
                <a:solidFill>
                  <a:schemeClr val="lt1"/>
                </a:solidFill>
                <a:latin typeface="Times New Roman"/>
                <a:ea typeface="Times New Roman"/>
                <a:cs typeface="Times New Roman"/>
                <a:sym typeface="Times New Roman"/>
              </a:rPr>
              <a:t>2021</a:t>
            </a:r>
            <a:endParaRPr sz="2000" b="0" i="0" u="none" strike="noStrike" cap="none">
              <a:solidFill>
                <a:schemeClr val="lt1"/>
              </a:solidFill>
              <a:latin typeface="Times New Roman"/>
              <a:ea typeface="Times New Roman"/>
              <a:cs typeface="Times New Roman"/>
              <a:sym typeface="Times New Roman"/>
            </a:endParaRPr>
          </a:p>
        </p:txBody>
      </p:sp>
      <p:pic>
        <p:nvPicPr>
          <p:cNvPr id="91" name="Google Shape;91;p1"/>
          <p:cNvPicPr preferRelativeResize="0"/>
          <p:nvPr/>
        </p:nvPicPr>
        <p:blipFill rotWithShape="1">
          <a:blip r:embed="rId4">
            <a:alphaModFix/>
          </a:blip>
          <a:srcRect/>
          <a:stretch/>
        </p:blipFill>
        <p:spPr>
          <a:xfrm>
            <a:off x="10028947" y="5221161"/>
            <a:ext cx="1629653" cy="13686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7"/>
          <p:cNvSpPr txBox="1"/>
          <p:nvPr/>
        </p:nvSpPr>
        <p:spPr>
          <a:xfrm>
            <a:off x="182880" y="228600"/>
            <a:ext cx="9100081" cy="630590"/>
          </a:xfrm>
          <a:prstGeom prst="rect">
            <a:avLst/>
          </a:prstGeom>
          <a:noFill/>
          <a:ln>
            <a:noFill/>
          </a:ln>
        </p:spPr>
        <p:txBody>
          <a:bodyPr spcFirstLastPara="1" wrap="square" lIns="91425" tIns="45700" rIns="0" bIns="45700" anchor="ctr" anchorCtr="0">
            <a:normAutofit/>
          </a:bodyPr>
          <a:lstStyle/>
          <a:p>
            <a:pPr marL="0" marR="0" lvl="0" indent="0" algn="l" rtl="0">
              <a:lnSpc>
                <a:spcPct val="90000"/>
              </a:lnSpc>
              <a:spcBef>
                <a:spcPts val="0"/>
              </a:spcBef>
              <a:spcAft>
                <a:spcPts val="0"/>
              </a:spcAft>
              <a:buClr>
                <a:srgbClr val="3A3838"/>
              </a:buClr>
              <a:buSzPts val="3200"/>
              <a:buFont typeface="Times New Roman"/>
              <a:buNone/>
            </a:pPr>
            <a:r>
              <a:rPr lang="en-US" sz="3200" b="0" i="0" u="none" strike="noStrike" cap="none">
                <a:solidFill>
                  <a:srgbClr val="3A3838"/>
                </a:solidFill>
                <a:latin typeface="Times New Roman"/>
                <a:ea typeface="Times New Roman"/>
                <a:cs typeface="Times New Roman"/>
                <a:sym typeface="Times New Roman"/>
              </a:rPr>
              <a:t>Applied Computing – Information Management</a:t>
            </a:r>
            <a:endParaRPr sz="1400" b="0" i="0" u="none" strike="noStrike" cap="none">
              <a:solidFill>
                <a:srgbClr val="000000"/>
              </a:solidFill>
              <a:latin typeface="Arial"/>
              <a:ea typeface="Arial"/>
              <a:cs typeface="Arial"/>
              <a:sym typeface="Arial"/>
            </a:endParaRPr>
          </a:p>
        </p:txBody>
      </p:sp>
      <p:sp>
        <p:nvSpPr>
          <p:cNvPr id="179" name="Google Shape;179;p7"/>
          <p:cNvSpPr/>
          <p:nvPr/>
        </p:nvSpPr>
        <p:spPr>
          <a:xfrm>
            <a:off x="376813" y="1233775"/>
            <a:ext cx="5593080" cy="36778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Times New Roman"/>
                <a:ea typeface="Times New Roman"/>
                <a:cs typeface="Times New Roman"/>
                <a:sym typeface="Times New Roman"/>
              </a:rPr>
              <a:t>INFORMATION MANAGEMENT</a:t>
            </a:r>
            <a:endParaRPr sz="1800" b="0" i="0" u="none" strike="noStrike" cap="none" dirty="0">
              <a:solidFill>
                <a:srgbClr val="000000"/>
              </a:solidFill>
              <a:latin typeface="Arial"/>
              <a:ea typeface="Arial"/>
              <a:cs typeface="Arial"/>
              <a:sym typeface="Arial"/>
            </a:endParaRPr>
          </a:p>
          <a:p>
            <a:pPr marL="0" lvl="0" indent="0" algn="l" rtl="0">
              <a:spcBef>
                <a:spcPts val="0"/>
              </a:spcBef>
              <a:spcAft>
                <a:spcPts val="0"/>
              </a:spcAft>
              <a:buClr>
                <a:schemeClr val="dk1"/>
              </a:buClr>
              <a:buSzPts val="1800"/>
              <a:buFont typeface="Arial"/>
              <a:buNone/>
            </a:pPr>
            <a:r>
              <a:rPr lang="en-US" sz="1800" dirty="0">
                <a:solidFill>
                  <a:schemeClr val="dk1"/>
                </a:solidFill>
                <a:latin typeface="Times New Roman"/>
                <a:ea typeface="Times New Roman"/>
                <a:cs typeface="Times New Roman"/>
                <a:sym typeface="Times New Roman"/>
              </a:rPr>
              <a:t>APCV 360 – Database Management Fundamentals</a:t>
            </a:r>
            <a:endParaRPr sz="1800" dirty="0">
              <a:solidFill>
                <a:schemeClr val="dk1"/>
              </a:solidFill>
            </a:endParaRPr>
          </a:p>
          <a:p>
            <a:pPr marL="0" lvl="0" indent="0" algn="l" rtl="0">
              <a:spcBef>
                <a:spcPts val="0"/>
              </a:spcBef>
              <a:spcAft>
                <a:spcPts val="0"/>
              </a:spcAft>
              <a:buClr>
                <a:schemeClr val="dk1"/>
              </a:buClr>
              <a:buSzPts val="1800"/>
              <a:buFont typeface="Arial"/>
              <a:buNone/>
            </a:pPr>
            <a:r>
              <a:rPr lang="en-US" sz="1800" dirty="0">
                <a:solidFill>
                  <a:schemeClr val="dk1"/>
                </a:solidFill>
                <a:latin typeface="Times New Roman"/>
                <a:ea typeface="Times New Roman"/>
                <a:cs typeface="Times New Roman"/>
                <a:sym typeface="Times New Roman"/>
              </a:rPr>
              <a:t>APCV 361 – Data Analysis and Visualization</a:t>
            </a:r>
            <a:endParaRPr sz="1800"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Times New Roman"/>
                <a:ea typeface="Times New Roman"/>
                <a:cs typeface="Times New Roman"/>
                <a:sym typeface="Times New Roman"/>
              </a:rPr>
              <a:t>CSCV 337 – Web Programming</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Times New Roman"/>
                <a:ea typeface="Times New Roman"/>
                <a:cs typeface="Times New Roman"/>
                <a:sym typeface="Times New Roman"/>
              </a:rPr>
              <a:t>CSCV 460 – Database Design</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Times New Roman"/>
                <a:ea typeface="Times New Roman"/>
                <a:cs typeface="Times New Roman"/>
                <a:sym typeface="Times New Roman"/>
              </a:rPr>
              <a:t>ELECTIVES (CHOOSE 2)</a:t>
            </a: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Times New Roman"/>
                <a:ea typeface="Times New Roman"/>
                <a:cs typeface="Times New Roman"/>
                <a:sym typeface="Times New Roman"/>
              </a:rPr>
              <a:t>APCV 403 – Principles of Web Design</a:t>
            </a:r>
            <a:endParaRPr lang="en-US" sz="1800" dirty="0">
              <a:solidFill>
                <a:schemeClr val="dk1"/>
              </a:solidFill>
              <a:ea typeface="Times New Roman"/>
            </a:endParaRPr>
          </a:p>
          <a:p>
            <a:pPr marL="0" marR="0" lvl="0" indent="0" algn="l" rtl="0">
              <a:lnSpc>
                <a:spcPct val="100000"/>
              </a:lnSpc>
              <a:spcBef>
                <a:spcPts val="0"/>
              </a:spcBef>
              <a:spcAft>
                <a:spcPts val="0"/>
              </a:spcAft>
              <a:buClr>
                <a:srgbClr val="000000"/>
              </a:buClr>
              <a:buSzPts val="1800"/>
              <a:buFont typeface="Arial"/>
              <a:buNone/>
            </a:pPr>
            <a:r>
              <a:rPr lang="en-US" sz="1700" dirty="0">
                <a:solidFill>
                  <a:srgbClr val="38761D"/>
                </a:solidFill>
                <a:highlight>
                  <a:schemeClr val="lt1"/>
                </a:highlight>
                <a:latin typeface="Times New Roman"/>
                <a:ea typeface="Times New Roman"/>
                <a:cs typeface="Times New Roman"/>
                <a:sym typeface="Times New Roman"/>
              </a:rPr>
              <a:t>APCV 496 </a:t>
            </a:r>
            <a:r>
              <a:rPr lang="en-US" sz="1800" dirty="0">
                <a:solidFill>
                  <a:schemeClr val="dk1"/>
                </a:solidFill>
                <a:latin typeface="Times New Roman"/>
                <a:ea typeface="Times New Roman"/>
                <a:cs typeface="Times New Roman"/>
                <a:sym typeface="Times New Roman"/>
              </a:rPr>
              <a:t>– </a:t>
            </a:r>
            <a:r>
              <a:rPr lang="en-US" sz="1700" dirty="0">
                <a:solidFill>
                  <a:srgbClr val="38761D"/>
                </a:solidFill>
                <a:highlight>
                  <a:schemeClr val="lt1"/>
                </a:highlight>
                <a:latin typeface="Times New Roman"/>
                <a:ea typeface="Times New Roman"/>
                <a:cs typeface="Times New Roman"/>
                <a:sym typeface="Times New Roman"/>
              </a:rPr>
              <a:t>Special Topics in Informatics</a:t>
            </a:r>
            <a:endParaRPr sz="18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dirty="0">
                <a:solidFill>
                  <a:schemeClr val="dk1"/>
                </a:solidFill>
                <a:latin typeface="Times New Roman"/>
                <a:ea typeface="Times New Roman"/>
                <a:cs typeface="Times New Roman"/>
                <a:sym typeface="Times New Roman"/>
              </a:rPr>
              <a:t>NETV 378 – System Administration </a:t>
            </a:r>
            <a:endParaRPr sz="1800"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Times New Roman"/>
                <a:ea typeface="Times New Roman"/>
                <a:cs typeface="Times New Roman"/>
                <a:sym typeface="Times New Roman"/>
              </a:rPr>
              <a:t>NETV 379 – Cloud Computing</a:t>
            </a:r>
            <a:endParaRPr sz="1800" b="0" i="0" u="none" strike="noStrike" cap="none" dirty="0">
              <a:solidFill>
                <a:schemeClr val="dk1"/>
              </a:solidFill>
              <a:latin typeface="Arial"/>
              <a:ea typeface="Arial"/>
              <a:cs typeface="Arial"/>
              <a:sym typeface="Arial"/>
            </a:endParaRPr>
          </a:p>
        </p:txBody>
      </p:sp>
      <p:sp>
        <p:nvSpPr>
          <p:cNvPr id="180" name="Google Shape;180;p7"/>
          <p:cNvSpPr/>
          <p:nvPr/>
        </p:nvSpPr>
        <p:spPr>
          <a:xfrm>
            <a:off x="376813" y="6260109"/>
            <a:ext cx="11506200"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imes New Roman"/>
                <a:ea typeface="Times New Roman"/>
                <a:cs typeface="Times New Roman"/>
                <a:sym typeface="Times New Roman"/>
              </a:rPr>
              <a:t>CAREER OPTIONS: </a:t>
            </a:r>
            <a:r>
              <a:rPr lang="en-US" sz="1800" b="0" i="0" u="none" strike="noStrike" cap="none">
                <a:solidFill>
                  <a:schemeClr val="dk1"/>
                </a:solidFill>
                <a:latin typeface="Times New Roman"/>
                <a:ea typeface="Times New Roman"/>
                <a:cs typeface="Times New Roman"/>
                <a:sym typeface="Times New Roman"/>
              </a:rPr>
              <a:t>Database administrator, data analyst, data engineer, web developer, information architect</a:t>
            </a:r>
            <a:endParaRPr sz="1800" b="0" i="0" u="none" strike="noStrike" cap="none">
              <a:solidFill>
                <a:schemeClr val="dk1"/>
              </a:solidFill>
              <a:latin typeface="Times New Roman"/>
              <a:ea typeface="Times New Roman"/>
              <a:cs typeface="Times New Roman"/>
              <a:sym typeface="Times New Roman"/>
            </a:endParaRPr>
          </a:p>
        </p:txBody>
      </p:sp>
      <p:sp>
        <p:nvSpPr>
          <p:cNvPr id="181" name="Google Shape;181;p7"/>
          <p:cNvSpPr/>
          <p:nvPr/>
        </p:nvSpPr>
        <p:spPr>
          <a:xfrm>
            <a:off x="6222109" y="2001528"/>
            <a:ext cx="5593080" cy="230828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The Information Management emphasis prepares students for careers in database administration, data analysis and engineering, web development and information architecture. Students learn the foundations of database systems, web design and programming, data visualization and analysis, as well as methods for visualizing, managing, and analyzing information.</a:t>
            </a:r>
            <a:endParaRPr sz="1800" b="0" i="0" u="none" strike="noStrike" cap="none">
              <a:solidFill>
                <a:schemeClr val="dk1"/>
              </a:solidFill>
              <a:highlight>
                <a:srgbClr val="FFFF00"/>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8"/>
          <p:cNvSpPr txBox="1"/>
          <p:nvPr/>
        </p:nvSpPr>
        <p:spPr>
          <a:xfrm>
            <a:off x="182880" y="228600"/>
            <a:ext cx="9100081" cy="630590"/>
          </a:xfrm>
          <a:prstGeom prst="rect">
            <a:avLst/>
          </a:prstGeom>
          <a:noFill/>
          <a:ln>
            <a:noFill/>
          </a:ln>
        </p:spPr>
        <p:txBody>
          <a:bodyPr spcFirstLastPara="1" wrap="square" lIns="91425" tIns="45700" rIns="0" bIns="45700" anchor="ctr" anchorCtr="0">
            <a:normAutofit/>
          </a:bodyPr>
          <a:lstStyle/>
          <a:p>
            <a:pPr marL="0" marR="0" lvl="0" indent="0" algn="l" rtl="0">
              <a:lnSpc>
                <a:spcPct val="90000"/>
              </a:lnSpc>
              <a:spcBef>
                <a:spcPts val="0"/>
              </a:spcBef>
              <a:spcAft>
                <a:spcPts val="0"/>
              </a:spcAft>
              <a:buClr>
                <a:srgbClr val="3A3838"/>
              </a:buClr>
              <a:buSzPts val="3200"/>
              <a:buFont typeface="Times New Roman"/>
              <a:buNone/>
            </a:pPr>
            <a:r>
              <a:rPr lang="en-US" sz="3200" i="0" u="none" strike="noStrike" cap="none" dirty="0">
                <a:solidFill>
                  <a:schemeClr val="tx1"/>
                </a:solidFill>
                <a:latin typeface="Times New Roman"/>
                <a:ea typeface="Times New Roman"/>
                <a:cs typeface="Times New Roman"/>
                <a:sym typeface="Times New Roman"/>
              </a:rPr>
              <a:t>Applied Computing – Digital Design</a:t>
            </a:r>
            <a:endParaRPr sz="1400" i="0" u="none" strike="noStrike" cap="none" dirty="0">
              <a:solidFill>
                <a:schemeClr val="tx1"/>
              </a:solidFill>
              <a:latin typeface="Arial"/>
              <a:ea typeface="Arial"/>
              <a:cs typeface="Arial"/>
              <a:sym typeface="Arial"/>
            </a:endParaRPr>
          </a:p>
        </p:txBody>
      </p:sp>
      <p:sp>
        <p:nvSpPr>
          <p:cNvPr id="187" name="Google Shape;187;p8"/>
          <p:cNvSpPr/>
          <p:nvPr/>
        </p:nvSpPr>
        <p:spPr>
          <a:xfrm>
            <a:off x="350525" y="1304076"/>
            <a:ext cx="5643600" cy="34093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Times New Roman"/>
                <a:ea typeface="Times New Roman"/>
                <a:cs typeface="Times New Roman"/>
                <a:sym typeface="Times New Roman"/>
              </a:rPr>
              <a:t>DIGITAL DESIGN</a:t>
            </a: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dirty="0">
                <a:solidFill>
                  <a:srgbClr val="011893"/>
                </a:solidFill>
                <a:latin typeface="Times New Roman"/>
                <a:ea typeface="Times New Roman"/>
                <a:cs typeface="Times New Roman"/>
                <a:sym typeface="Times New Roman"/>
              </a:rPr>
              <a:t>APCV 401 – Introduction to Human-Computer Interaction</a:t>
            </a:r>
            <a:endParaRPr sz="1800" dirty="0">
              <a:solidFill>
                <a:srgbClr val="011893"/>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Times New Roman"/>
                <a:ea typeface="Times New Roman"/>
                <a:cs typeface="Times New Roman"/>
                <a:sym typeface="Times New Roman"/>
              </a:rPr>
              <a:t>APCV 403 – Principles of Web Design</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Times New Roman"/>
                <a:ea typeface="Times New Roman"/>
                <a:cs typeface="Times New Roman"/>
                <a:sym typeface="Times New Roman"/>
              </a:rPr>
              <a:t>APCV 405 – Introduction to Game Design</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Times New Roman"/>
                <a:ea typeface="Times New Roman"/>
                <a:cs typeface="Times New Roman"/>
                <a:sym typeface="Times New Roman"/>
              </a:rPr>
              <a:t>APCV 406 – Introduction to Game Development</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Times New Roman"/>
                <a:ea typeface="Times New Roman"/>
                <a:cs typeface="Times New Roman"/>
                <a:sym typeface="Times New Roman"/>
              </a:rPr>
              <a:t>APCV 361 – Data Analysis and Visualization</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Times New Roman"/>
                <a:ea typeface="Times New Roman"/>
                <a:cs typeface="Times New Roman"/>
                <a:sym typeface="Times New Roman"/>
              </a:rPr>
              <a:t>ELECTIVE (CHOOSE </a:t>
            </a:r>
            <a:r>
              <a:rPr lang="en-US" sz="1800" b="1" dirty="0">
                <a:solidFill>
                  <a:schemeClr val="dk1"/>
                </a:solidFill>
                <a:latin typeface="Times New Roman"/>
                <a:ea typeface="Times New Roman"/>
                <a:cs typeface="Times New Roman"/>
                <a:sym typeface="Times New Roman"/>
              </a:rPr>
              <a:t>1</a:t>
            </a:r>
            <a:r>
              <a:rPr lang="en-US" sz="1800" b="1" i="0" u="none" strike="noStrike" cap="none" dirty="0">
                <a:solidFill>
                  <a:schemeClr val="dk1"/>
                </a:solidFill>
                <a:latin typeface="Times New Roman"/>
                <a:ea typeface="Times New Roman"/>
                <a:cs typeface="Times New Roman"/>
                <a:sym typeface="Times New Roman"/>
              </a:rPr>
              <a:t>)</a:t>
            </a:r>
            <a:endParaRPr sz="18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700" b="0" i="0" u="none" strike="noStrike" cap="none" dirty="0">
                <a:solidFill>
                  <a:schemeClr val="dk1"/>
                </a:solidFill>
                <a:latin typeface="Times New Roman"/>
                <a:ea typeface="Times New Roman"/>
                <a:cs typeface="Times New Roman"/>
                <a:sym typeface="Times New Roman"/>
              </a:rPr>
              <a:t>APCV 301 – Interpreting and Presenting Digitally</a:t>
            </a:r>
            <a:endParaRPr lang="en-US" sz="1700"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700" i="1" dirty="0">
                <a:solidFill>
                  <a:srgbClr val="38761D"/>
                </a:solidFill>
                <a:highlight>
                  <a:schemeClr val="lt1"/>
                </a:highlight>
                <a:latin typeface="Times New Roman"/>
                <a:ea typeface="Times New Roman"/>
                <a:cs typeface="Times New Roman"/>
                <a:sym typeface="Times New Roman"/>
              </a:rPr>
              <a:t>APCV 362: Applied Design Thinking with R </a:t>
            </a:r>
            <a:endParaRPr lang="en-US" sz="1700" i="1" dirty="0">
              <a:solidFill>
                <a:schemeClr val="dk1"/>
              </a:solidFill>
              <a:highlight>
                <a:schemeClr val="lt1"/>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700" dirty="0">
                <a:solidFill>
                  <a:srgbClr val="38761D"/>
                </a:solidFill>
                <a:highlight>
                  <a:schemeClr val="lt1"/>
                </a:highlight>
                <a:latin typeface="Times New Roman"/>
                <a:ea typeface="Times New Roman"/>
                <a:cs typeface="Times New Roman"/>
                <a:sym typeface="Times New Roman"/>
              </a:rPr>
              <a:t>APCV 496 </a:t>
            </a:r>
            <a:r>
              <a:rPr lang="en-US" sz="1700" dirty="0">
                <a:solidFill>
                  <a:schemeClr val="dk1"/>
                </a:solidFill>
                <a:latin typeface="Times New Roman"/>
                <a:ea typeface="Times New Roman"/>
                <a:cs typeface="Times New Roman"/>
                <a:sym typeface="Times New Roman"/>
              </a:rPr>
              <a:t>– </a:t>
            </a:r>
            <a:r>
              <a:rPr lang="en-US" sz="1700" dirty="0">
                <a:solidFill>
                  <a:srgbClr val="38761D"/>
                </a:solidFill>
                <a:highlight>
                  <a:schemeClr val="lt1"/>
                </a:highlight>
                <a:latin typeface="Times New Roman"/>
                <a:ea typeface="Times New Roman"/>
                <a:cs typeface="Times New Roman"/>
                <a:sym typeface="Times New Roman"/>
              </a:rPr>
              <a:t>Special Topics in Informatics</a:t>
            </a:r>
            <a:endParaRPr sz="1700" b="0" i="0" u="none" strike="noStrike" cap="none" dirty="0">
              <a:solidFill>
                <a:schemeClr val="dk1"/>
              </a:solidFill>
              <a:latin typeface="Arial"/>
              <a:ea typeface="Arial"/>
              <a:cs typeface="Arial"/>
              <a:sym typeface="Arial"/>
            </a:endParaRPr>
          </a:p>
        </p:txBody>
      </p:sp>
      <p:sp>
        <p:nvSpPr>
          <p:cNvPr id="188" name="Google Shape;188;p8"/>
          <p:cNvSpPr/>
          <p:nvPr/>
        </p:nvSpPr>
        <p:spPr>
          <a:xfrm>
            <a:off x="855024" y="6444754"/>
            <a:ext cx="9906000"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imes New Roman"/>
                <a:ea typeface="Times New Roman"/>
                <a:cs typeface="Times New Roman"/>
                <a:sym typeface="Times New Roman"/>
              </a:rPr>
              <a:t>CAREER OPTIONS: </a:t>
            </a:r>
            <a:r>
              <a:rPr lang="en-US" sz="1800" b="0" i="0" u="none" strike="noStrike" cap="none">
                <a:solidFill>
                  <a:schemeClr val="dk1"/>
                </a:solidFill>
                <a:latin typeface="Times New Roman"/>
                <a:ea typeface="Times New Roman"/>
                <a:cs typeface="Times New Roman"/>
                <a:sym typeface="Times New Roman"/>
              </a:rPr>
              <a:t>Web designer, game designer, game developer, and digital designer</a:t>
            </a:r>
            <a:endParaRPr sz="1800" b="0" i="0" u="none" strike="noStrike" cap="none">
              <a:solidFill>
                <a:schemeClr val="dk1"/>
              </a:solidFill>
              <a:latin typeface="Times New Roman"/>
              <a:ea typeface="Times New Roman"/>
              <a:cs typeface="Times New Roman"/>
              <a:sym typeface="Times New Roman"/>
            </a:endParaRPr>
          </a:p>
        </p:txBody>
      </p:sp>
      <p:sp>
        <p:nvSpPr>
          <p:cNvPr id="189" name="Google Shape;189;p8"/>
          <p:cNvSpPr/>
          <p:nvPr/>
        </p:nvSpPr>
        <p:spPr>
          <a:xfrm>
            <a:off x="6096000" y="1553449"/>
            <a:ext cx="5831393" cy="341627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Times New Roman"/>
                <a:ea typeface="Times New Roman"/>
                <a:cs typeface="Times New Roman"/>
                <a:sym typeface="Times New Roman"/>
              </a:rPr>
              <a:t>Digital design touches all aspects of our virtual world. The cool graphics in your favorite video game? A digital designer created that. The graphical interface in the apps you use every day? Digital design is what makes them easy to navigate and use.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Times New Roman"/>
                <a:ea typeface="Times New Roman"/>
                <a:cs typeface="Times New Roman"/>
                <a:sym typeface="Times New Roman"/>
              </a:rPr>
              <a:t>Students in the Digital Design emphasis actively build, shape and create digital worlds. They do so by analyzing and visualizing data, then designing engaging and effective applications. Students in the Digital Design emphasis graduate ready for careers in web and game design, game development and general digital design.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pic>
        <p:nvPicPr>
          <p:cNvPr id="194" name="Google Shape;194;p15"/>
          <p:cNvPicPr preferRelativeResize="0"/>
          <p:nvPr/>
        </p:nvPicPr>
        <p:blipFill rotWithShape="1">
          <a:blip r:embed="rId3">
            <a:alphaModFix/>
          </a:blip>
          <a:srcRect/>
          <a:stretch/>
        </p:blipFill>
        <p:spPr>
          <a:xfrm>
            <a:off x="0" y="0"/>
            <a:ext cx="12192000" cy="6949439"/>
          </a:xfrm>
          <a:prstGeom prst="rect">
            <a:avLst/>
          </a:prstGeom>
          <a:noFill/>
          <a:ln>
            <a:noFill/>
          </a:ln>
        </p:spPr>
      </p:pic>
      <p:sp>
        <p:nvSpPr>
          <p:cNvPr id="195" name="Google Shape;195;p15"/>
          <p:cNvSpPr txBox="1"/>
          <p:nvPr/>
        </p:nvSpPr>
        <p:spPr>
          <a:xfrm>
            <a:off x="3635616" y="2669297"/>
            <a:ext cx="4920767" cy="101562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a:solidFill>
                  <a:schemeClr val="lt1"/>
                </a:solidFill>
                <a:latin typeface="Times New Roman"/>
                <a:ea typeface="Times New Roman"/>
                <a:cs typeface="Times New Roman"/>
                <a:sym typeface="Times New Roman"/>
              </a:rPr>
              <a:t>Questions?</a:t>
            </a:r>
            <a:endParaRPr sz="6000" b="0" i="0" u="none" strike="noStrike" cap="none">
              <a:solidFill>
                <a:srgbClr val="000000"/>
              </a:solidFill>
              <a:latin typeface="Arial"/>
              <a:ea typeface="Arial"/>
              <a:cs typeface="Arial"/>
              <a:sym typeface="Arial"/>
            </a:endParaRPr>
          </a:p>
        </p:txBody>
      </p:sp>
      <p:pic>
        <p:nvPicPr>
          <p:cNvPr id="196" name="Google Shape;196;p15"/>
          <p:cNvPicPr preferRelativeResize="0"/>
          <p:nvPr/>
        </p:nvPicPr>
        <p:blipFill rotWithShape="1">
          <a:blip r:embed="rId4">
            <a:alphaModFix/>
          </a:blip>
          <a:srcRect/>
          <a:stretch/>
        </p:blipFill>
        <p:spPr>
          <a:xfrm>
            <a:off x="10028947" y="4830014"/>
            <a:ext cx="2001476" cy="168095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p:nvPr/>
        </p:nvSpPr>
        <p:spPr>
          <a:xfrm>
            <a:off x="182880" y="241327"/>
            <a:ext cx="3729363"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chemeClr val="dk1"/>
                </a:solidFill>
                <a:latin typeface="Times New Roman"/>
                <a:ea typeface="Times New Roman"/>
                <a:cs typeface="Times New Roman"/>
                <a:sym typeface="Times New Roman"/>
              </a:rPr>
              <a:t>Personnel</a:t>
            </a:r>
            <a:endParaRPr sz="3600" b="0" i="0" u="none" strike="noStrike" cap="none">
              <a:solidFill>
                <a:schemeClr val="dk1"/>
              </a:solidFill>
              <a:latin typeface="Times New Roman"/>
              <a:ea typeface="Times New Roman"/>
              <a:cs typeface="Times New Roman"/>
              <a:sym typeface="Times New Roman"/>
            </a:endParaRPr>
          </a:p>
        </p:txBody>
      </p:sp>
      <p:sp>
        <p:nvSpPr>
          <p:cNvPr id="97" name="Google Shape;97;p14"/>
          <p:cNvSpPr txBox="1"/>
          <p:nvPr/>
        </p:nvSpPr>
        <p:spPr>
          <a:xfrm>
            <a:off x="182880" y="1005316"/>
            <a:ext cx="10496055"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342900" marR="0" lvl="0" indent="-215900" algn="l"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
        <p:nvSpPr>
          <p:cNvPr id="98" name="Google Shape;98;p14"/>
          <p:cNvSpPr txBox="1"/>
          <p:nvPr/>
        </p:nvSpPr>
        <p:spPr>
          <a:xfrm>
            <a:off x="1081825" y="1262130"/>
            <a:ext cx="1847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9" name="Google Shape;99;p14"/>
          <p:cNvSpPr txBox="1"/>
          <p:nvPr/>
        </p:nvSpPr>
        <p:spPr>
          <a:xfrm>
            <a:off x="510121" y="1262130"/>
            <a:ext cx="11171700" cy="637093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Times New Roman"/>
                <a:ea typeface="Times New Roman"/>
                <a:cs typeface="Times New Roman"/>
                <a:sym typeface="Times New Roman"/>
              </a:rPr>
              <a:t>Li Xu, Professor, Program Director, Applied Computing and Computer Science</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Times New Roman"/>
                <a:ea typeface="Times New Roman"/>
                <a:cs typeface="Times New Roman"/>
                <a:sym typeface="Times New Roman"/>
              </a:rPr>
              <a:t>Henry </a:t>
            </a:r>
            <a:r>
              <a:rPr lang="en-US" sz="2400" b="0" i="0" u="none" strike="noStrike" cap="none" dirty="0" err="1">
                <a:solidFill>
                  <a:schemeClr val="dk1"/>
                </a:solidFill>
                <a:latin typeface="Times New Roman"/>
                <a:ea typeface="Times New Roman"/>
                <a:cs typeface="Times New Roman"/>
                <a:sym typeface="Times New Roman"/>
              </a:rPr>
              <a:t>Werchan</a:t>
            </a:r>
            <a:r>
              <a:rPr lang="en-US" sz="2400" b="0" i="0" u="none" strike="noStrike" cap="none" dirty="0">
                <a:solidFill>
                  <a:schemeClr val="dk1"/>
                </a:solidFill>
                <a:latin typeface="Times New Roman"/>
                <a:ea typeface="Times New Roman"/>
                <a:cs typeface="Times New Roman"/>
                <a:sym typeface="Times New Roman"/>
              </a:rPr>
              <a:t>, Assistant Professor of Practice, Program Director, </a:t>
            </a:r>
            <a:r>
              <a:rPr lang="en-US" sz="2400" dirty="0">
                <a:solidFill>
                  <a:schemeClr val="dk1"/>
                </a:solidFill>
                <a:latin typeface="Times New Roman"/>
                <a:ea typeface="Times New Roman"/>
                <a:cs typeface="Times New Roman"/>
                <a:sym typeface="Times New Roman"/>
              </a:rPr>
              <a:t>Applied Computing</a:t>
            </a:r>
            <a:endParaRPr sz="24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Times New Roman"/>
                <a:ea typeface="Times New Roman"/>
                <a:cs typeface="Times New Roman"/>
                <a:sym typeface="Times New Roman"/>
              </a:rPr>
              <a:t>Ryan Straight</a:t>
            </a:r>
            <a:r>
              <a:rPr lang="en-US" sz="2400" dirty="0">
                <a:solidFill>
                  <a:schemeClr val="dk1"/>
                </a:solidFill>
                <a:latin typeface="Times New Roman"/>
                <a:ea typeface="Times New Roman"/>
                <a:cs typeface="Times New Roman"/>
                <a:sym typeface="Times New Roman"/>
              </a:rPr>
              <a:t>,</a:t>
            </a:r>
            <a:r>
              <a:rPr lang="en-US" sz="2400" b="0" i="0" u="none" strike="noStrike" cap="none" dirty="0">
                <a:solidFill>
                  <a:schemeClr val="dk1"/>
                </a:solidFill>
                <a:latin typeface="Times New Roman"/>
                <a:ea typeface="Times New Roman"/>
                <a:cs typeface="Times New Roman"/>
                <a:sym typeface="Times New Roman"/>
              </a:rPr>
              <a:t> Assistant Professor, Applied Computing, Director, MA{VR}X Lab</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Times New Roman"/>
                <a:ea typeface="Times New Roman"/>
                <a:cs typeface="Times New Roman"/>
                <a:sym typeface="Times New Roman"/>
              </a:rPr>
              <a:t>Diana Saldana, Assistant Prof of Practice, Applied Computing and Computer Science</a:t>
            </a:r>
            <a:endParaRPr sz="24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endParaRPr sz="2400"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Times New Roman"/>
                <a:ea typeface="Times New Roman"/>
                <a:cs typeface="Times New Roman"/>
                <a:sym typeface="Times New Roman"/>
              </a:rPr>
              <a:t>Gini Khalsa, Adjunct Faculty in Applied Computing</a:t>
            </a:r>
            <a:endParaRPr sz="1400" b="0" i="0" u="none" strike="noStrike" cap="none" dirty="0">
              <a:solidFill>
                <a:srgbClr val="000000"/>
              </a:solidFill>
              <a:latin typeface="Arial"/>
              <a:ea typeface="Arial"/>
              <a:cs typeface="Arial"/>
              <a:sym typeface="Arial"/>
            </a:endParaRPr>
          </a:p>
          <a:p>
            <a:pPr lvl="0">
              <a:buSzPts val="2400"/>
            </a:pPr>
            <a:r>
              <a:rPr lang="en-US" sz="2400" b="0" i="0" u="none" strike="noStrike" cap="none" dirty="0">
                <a:solidFill>
                  <a:schemeClr val="dk1"/>
                </a:solidFill>
                <a:latin typeface="Times New Roman"/>
                <a:ea typeface="Times New Roman"/>
                <a:cs typeface="Times New Roman"/>
                <a:sym typeface="Times New Roman"/>
              </a:rPr>
              <a:t>Patrick Heming, </a:t>
            </a:r>
            <a:r>
              <a:rPr lang="en-US" sz="2400" dirty="0">
                <a:solidFill>
                  <a:schemeClr val="dk1"/>
                </a:solidFill>
                <a:latin typeface="Times New Roman"/>
                <a:ea typeface="Times New Roman"/>
                <a:cs typeface="Times New Roman"/>
                <a:sym typeface="Times New Roman"/>
              </a:rPr>
              <a:t>Adjunct Faculty in Applied Computing</a:t>
            </a:r>
            <a:endParaRPr sz="2400" b="0" i="0" u="none" strike="noStrike" cap="none" dirty="0">
              <a:solidFill>
                <a:schemeClr val="dk1"/>
              </a:solidFill>
              <a:latin typeface="Times New Roman"/>
              <a:ea typeface="Times New Roman"/>
              <a:cs typeface="Times New Roman"/>
              <a:sym typeface="Times New Roman"/>
            </a:endParaRPr>
          </a:p>
          <a:p>
            <a:pPr lvl="0">
              <a:buSzPts val="2400"/>
            </a:pPr>
            <a:r>
              <a:rPr lang="en-US" sz="2400" dirty="0">
                <a:solidFill>
                  <a:schemeClr val="dk1"/>
                </a:solidFill>
                <a:latin typeface="Times New Roman"/>
                <a:ea typeface="Times New Roman"/>
                <a:cs typeface="Times New Roman"/>
                <a:sym typeface="Times New Roman"/>
              </a:rPr>
              <a:t>Fred D’Angelo, Adjunct Faculty in Applied Computing and Computer Science</a:t>
            </a:r>
            <a:endParaRPr sz="2400" dirty="0">
              <a:solidFill>
                <a:schemeClr val="dk1"/>
              </a:solidFill>
              <a:latin typeface="Times New Roman"/>
              <a:ea typeface="Times New Roman"/>
              <a:cs typeface="Times New Roman"/>
              <a:sym typeface="Times New Roman"/>
            </a:endParaRPr>
          </a:p>
          <a:p>
            <a:pPr lvl="0">
              <a:buSzPts val="2400"/>
            </a:pPr>
            <a:r>
              <a:rPr lang="en-US" sz="2400" dirty="0">
                <a:solidFill>
                  <a:schemeClr val="dk1"/>
                </a:solidFill>
                <a:latin typeface="Times New Roman"/>
                <a:ea typeface="Times New Roman"/>
                <a:cs typeface="Times New Roman"/>
                <a:sym typeface="Times New Roman"/>
              </a:rPr>
              <a:t>Amanda Smith, Adjunct Faculty in Applied Computing and Computer Science</a:t>
            </a:r>
            <a:endParaRPr sz="2400" dirty="0">
              <a:solidFill>
                <a:schemeClr val="dk1"/>
              </a:solidFill>
              <a:latin typeface="Times New Roman"/>
              <a:ea typeface="Times New Roman"/>
              <a:cs typeface="Times New Roman"/>
              <a:sym typeface="Times New Roman"/>
            </a:endParaRPr>
          </a:p>
          <a:p>
            <a:pPr lvl="0">
              <a:buSzPts val="2400"/>
            </a:pPr>
            <a:r>
              <a:rPr lang="en-US" sz="2400" dirty="0">
                <a:solidFill>
                  <a:schemeClr val="dk1"/>
                </a:solidFill>
                <a:latin typeface="Times New Roman"/>
                <a:ea typeface="Times New Roman"/>
                <a:cs typeface="Times New Roman"/>
                <a:sym typeface="Times New Roman"/>
              </a:rPr>
              <a:t>Michael Milazzo, Adjunct Faculty in Applied Computing and Computer Science</a:t>
            </a:r>
            <a:endParaRPr sz="2400" dirty="0">
              <a:solidFill>
                <a:schemeClr val="dk1"/>
              </a:solidFill>
              <a:latin typeface="Times New Roman"/>
              <a:ea typeface="Times New Roman"/>
              <a:cs typeface="Times New Roman"/>
              <a:sym typeface="Times New Roman"/>
            </a:endParaRPr>
          </a:p>
          <a:p>
            <a:pPr>
              <a:buSzPts val="2400"/>
            </a:pPr>
            <a:r>
              <a:rPr lang="en-US" sz="2400" dirty="0">
                <a:solidFill>
                  <a:schemeClr val="dk1"/>
                </a:solidFill>
                <a:latin typeface="Times New Roman"/>
                <a:ea typeface="Times New Roman"/>
                <a:cs typeface="Times New Roman"/>
                <a:sym typeface="Times New Roman"/>
              </a:rPr>
              <a:t>Robert Kumar, Adjunct Faculty in Applied Computing</a:t>
            </a:r>
          </a:p>
          <a:p>
            <a:pPr marL="0" marR="0" lvl="0" indent="0" algn="l" rtl="0">
              <a:lnSpc>
                <a:spcPct val="100000"/>
              </a:lnSpc>
              <a:spcBef>
                <a:spcPts val="0"/>
              </a:spcBef>
              <a:spcAft>
                <a:spcPts val="0"/>
              </a:spcAft>
              <a:buClr>
                <a:srgbClr val="000000"/>
              </a:buClr>
              <a:buSzPts val="2400"/>
              <a:buFont typeface="Arial"/>
              <a:buNone/>
            </a:pPr>
            <a:endParaRPr sz="2400"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Times New Roman"/>
                <a:ea typeface="Times New Roman"/>
                <a:cs typeface="Times New Roman"/>
                <a:sym typeface="Times New Roman"/>
              </a:rPr>
              <a:t>*Michael Duren, </a:t>
            </a:r>
            <a:r>
              <a:rPr lang="en-US" sz="2400" dirty="0">
                <a:solidFill>
                  <a:schemeClr val="dk1"/>
                </a:solidFill>
                <a:latin typeface="Times New Roman"/>
                <a:ea typeface="Times New Roman"/>
                <a:cs typeface="Times New Roman"/>
                <a:sym typeface="Times New Roman"/>
              </a:rPr>
              <a:t>Assistant Professor of Practice, Cyber Operations</a:t>
            </a:r>
            <a:endParaRPr sz="24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342900" marR="0" lvl="0" indent="-228600" algn="l" rtl="0">
              <a:lnSpc>
                <a:spcPct val="100000"/>
              </a:lnSpc>
              <a:spcBef>
                <a:spcPts val="0"/>
              </a:spcBef>
              <a:spcAft>
                <a:spcPts val="0"/>
              </a:spcAft>
              <a:buClr>
                <a:schemeClr val="dk1"/>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0"/>
          <p:cNvSpPr txBox="1"/>
          <p:nvPr/>
        </p:nvSpPr>
        <p:spPr>
          <a:xfrm>
            <a:off x="182880" y="228600"/>
            <a:ext cx="9100081" cy="630590"/>
          </a:xfrm>
          <a:prstGeom prst="rect">
            <a:avLst/>
          </a:prstGeom>
          <a:noFill/>
          <a:ln>
            <a:noFill/>
          </a:ln>
        </p:spPr>
        <p:txBody>
          <a:bodyPr spcFirstLastPara="1" wrap="square" lIns="91425" tIns="45700" rIns="0" bIns="45700" anchor="ctr" anchorCtr="0">
            <a:normAutofit/>
          </a:bodyPr>
          <a:lstStyle/>
          <a:p>
            <a:pPr marL="0" marR="0" lvl="0" indent="0" algn="l" rtl="0">
              <a:lnSpc>
                <a:spcPct val="90000"/>
              </a:lnSpc>
              <a:spcBef>
                <a:spcPts val="0"/>
              </a:spcBef>
              <a:spcAft>
                <a:spcPts val="0"/>
              </a:spcAft>
              <a:buClr>
                <a:srgbClr val="3A3838"/>
              </a:buClr>
              <a:buSzPts val="3200"/>
              <a:buFont typeface="Times New Roman"/>
              <a:buNone/>
            </a:pPr>
            <a:r>
              <a:rPr lang="en-US" sz="3200" b="0" i="0" u="none" strike="noStrike" cap="none" dirty="0">
                <a:solidFill>
                  <a:srgbClr val="3A3838"/>
                </a:solidFill>
                <a:latin typeface="Times New Roman"/>
                <a:ea typeface="Times New Roman"/>
                <a:cs typeface="Times New Roman"/>
                <a:sym typeface="Times New Roman"/>
              </a:rPr>
              <a:t>Applied Computing Fall 2021</a:t>
            </a:r>
            <a:endParaRPr sz="1400" b="0" i="0" u="none" strike="noStrike" cap="none" dirty="0">
              <a:solidFill>
                <a:srgbClr val="000000"/>
              </a:solidFill>
              <a:latin typeface="Arial"/>
              <a:ea typeface="Arial"/>
              <a:cs typeface="Arial"/>
              <a:sym typeface="Arial"/>
            </a:endParaRPr>
          </a:p>
        </p:txBody>
      </p:sp>
      <p:cxnSp>
        <p:nvCxnSpPr>
          <p:cNvPr id="105" name="Google Shape;105;p30"/>
          <p:cNvCxnSpPr/>
          <p:nvPr/>
        </p:nvCxnSpPr>
        <p:spPr>
          <a:xfrm>
            <a:off x="1810883" y="3592241"/>
            <a:ext cx="8382000" cy="0"/>
          </a:xfrm>
          <a:prstGeom prst="straightConnector1">
            <a:avLst/>
          </a:prstGeom>
          <a:noFill/>
          <a:ln w="19050" cap="flat" cmpd="sng">
            <a:solidFill>
              <a:schemeClr val="dk1"/>
            </a:solidFill>
            <a:prstDash val="solid"/>
            <a:miter lim="800000"/>
            <a:headEnd type="none" w="sm" len="sm"/>
            <a:tailEnd type="none" w="sm" len="sm"/>
          </a:ln>
        </p:spPr>
      </p:cxnSp>
      <p:cxnSp>
        <p:nvCxnSpPr>
          <p:cNvPr id="106" name="Google Shape;106;p30"/>
          <p:cNvCxnSpPr/>
          <p:nvPr/>
        </p:nvCxnSpPr>
        <p:spPr>
          <a:xfrm rot="10800000">
            <a:off x="8714442" y="3595323"/>
            <a:ext cx="0" cy="436210"/>
          </a:xfrm>
          <a:prstGeom prst="straightConnector1">
            <a:avLst/>
          </a:prstGeom>
          <a:noFill/>
          <a:ln w="19050" cap="flat" cmpd="sng">
            <a:solidFill>
              <a:schemeClr val="dk1"/>
            </a:solidFill>
            <a:prstDash val="solid"/>
            <a:miter lim="800000"/>
            <a:headEnd type="none" w="sm" len="sm"/>
            <a:tailEnd type="none" w="sm" len="sm"/>
          </a:ln>
        </p:spPr>
      </p:cxnSp>
      <p:cxnSp>
        <p:nvCxnSpPr>
          <p:cNvPr id="107" name="Google Shape;107;p30"/>
          <p:cNvCxnSpPr/>
          <p:nvPr/>
        </p:nvCxnSpPr>
        <p:spPr>
          <a:xfrm rot="10800000">
            <a:off x="4659656" y="3601386"/>
            <a:ext cx="0" cy="436210"/>
          </a:xfrm>
          <a:prstGeom prst="straightConnector1">
            <a:avLst/>
          </a:prstGeom>
          <a:noFill/>
          <a:ln w="19050" cap="flat" cmpd="sng">
            <a:solidFill>
              <a:schemeClr val="dk1"/>
            </a:solidFill>
            <a:prstDash val="solid"/>
            <a:miter lim="800000"/>
            <a:headEnd type="none" w="sm" len="sm"/>
            <a:tailEnd type="none" w="sm" len="sm"/>
          </a:ln>
        </p:spPr>
      </p:cxnSp>
      <p:cxnSp>
        <p:nvCxnSpPr>
          <p:cNvPr id="108" name="Google Shape;108;p30"/>
          <p:cNvCxnSpPr/>
          <p:nvPr/>
        </p:nvCxnSpPr>
        <p:spPr>
          <a:xfrm rot="10800000">
            <a:off x="3233655" y="3581400"/>
            <a:ext cx="0" cy="436210"/>
          </a:xfrm>
          <a:prstGeom prst="straightConnector1">
            <a:avLst/>
          </a:prstGeom>
          <a:noFill/>
          <a:ln w="19050" cap="flat" cmpd="sng">
            <a:solidFill>
              <a:schemeClr val="dk1"/>
            </a:solidFill>
            <a:prstDash val="solid"/>
            <a:miter lim="800000"/>
            <a:headEnd type="none" w="sm" len="sm"/>
            <a:tailEnd type="none" w="sm" len="sm"/>
          </a:ln>
        </p:spPr>
      </p:cxnSp>
      <p:cxnSp>
        <p:nvCxnSpPr>
          <p:cNvPr id="109" name="Google Shape;109;p30"/>
          <p:cNvCxnSpPr/>
          <p:nvPr/>
        </p:nvCxnSpPr>
        <p:spPr>
          <a:xfrm rot="10800000">
            <a:off x="6085656" y="3145190"/>
            <a:ext cx="0" cy="436210"/>
          </a:xfrm>
          <a:prstGeom prst="straightConnector1">
            <a:avLst/>
          </a:prstGeom>
          <a:noFill/>
          <a:ln w="19050" cap="flat" cmpd="sng">
            <a:solidFill>
              <a:schemeClr val="dk1"/>
            </a:solidFill>
            <a:prstDash val="solid"/>
            <a:miter lim="800000"/>
            <a:headEnd type="none" w="sm" len="sm"/>
            <a:tailEnd type="none" w="sm" len="sm"/>
          </a:ln>
        </p:spPr>
      </p:cxnSp>
      <p:cxnSp>
        <p:nvCxnSpPr>
          <p:cNvPr id="110" name="Google Shape;110;p30"/>
          <p:cNvCxnSpPr/>
          <p:nvPr/>
        </p:nvCxnSpPr>
        <p:spPr>
          <a:xfrm rot="10800000">
            <a:off x="6085657" y="3601386"/>
            <a:ext cx="0" cy="436210"/>
          </a:xfrm>
          <a:prstGeom prst="straightConnector1">
            <a:avLst/>
          </a:prstGeom>
          <a:noFill/>
          <a:ln w="19050" cap="flat" cmpd="sng">
            <a:solidFill>
              <a:schemeClr val="dk1"/>
            </a:solidFill>
            <a:prstDash val="solid"/>
            <a:miter lim="800000"/>
            <a:headEnd type="none" w="sm" len="sm"/>
            <a:tailEnd type="none" w="sm" len="sm"/>
          </a:ln>
        </p:spPr>
      </p:cxnSp>
      <p:sp>
        <p:nvSpPr>
          <p:cNvPr id="111" name="Google Shape;111;p30"/>
          <p:cNvSpPr txBox="1"/>
          <p:nvPr/>
        </p:nvSpPr>
        <p:spPr>
          <a:xfrm>
            <a:off x="5414011" y="4052947"/>
            <a:ext cx="1180183" cy="893409"/>
          </a:xfrm>
          <a:prstGeom prst="rect">
            <a:avLst/>
          </a:prstGeom>
          <a:solidFill>
            <a:schemeClr val="accent1"/>
          </a:solidFill>
          <a:ln>
            <a:noFill/>
          </a:ln>
        </p:spPr>
        <p:txBody>
          <a:bodyPr spcFirstLastPara="1" wrap="square" lIns="11425" tIns="11425" rIns="11425" bIns="11425" anchor="ctr" anchorCtr="0">
            <a:noAutofit/>
          </a:bodyPr>
          <a:lstStyle/>
          <a:p>
            <a:pPr marL="0" marR="0" lvl="0" indent="0" algn="ctr" rtl="0">
              <a:lnSpc>
                <a:spcPct val="90000"/>
              </a:lnSpc>
              <a:spcBef>
                <a:spcPts val="0"/>
              </a:spcBef>
              <a:spcAft>
                <a:spcPts val="0"/>
              </a:spcAft>
              <a:buClr>
                <a:schemeClr val="lt1"/>
              </a:buClr>
              <a:buSzPts val="1800"/>
              <a:buFont typeface="Arial"/>
              <a:buNone/>
            </a:pPr>
            <a:r>
              <a:rPr lang="en-US" sz="2100" b="1" i="0" u="none" strike="noStrike" cap="none">
                <a:solidFill>
                  <a:srgbClr val="00FF00"/>
                </a:solidFill>
              </a:rPr>
              <a:t>Applied AI</a:t>
            </a:r>
            <a:endParaRPr sz="2100" b="1" i="0" u="none" strike="noStrike" cap="none">
              <a:solidFill>
                <a:srgbClr val="00FF00"/>
              </a:solidFill>
            </a:endParaRPr>
          </a:p>
        </p:txBody>
      </p:sp>
      <p:cxnSp>
        <p:nvCxnSpPr>
          <p:cNvPr id="112" name="Google Shape;112;p30"/>
          <p:cNvCxnSpPr/>
          <p:nvPr/>
        </p:nvCxnSpPr>
        <p:spPr>
          <a:xfrm rot="10800000">
            <a:off x="7237180" y="3595809"/>
            <a:ext cx="0" cy="436210"/>
          </a:xfrm>
          <a:prstGeom prst="straightConnector1">
            <a:avLst/>
          </a:prstGeom>
          <a:noFill/>
          <a:ln w="19050" cap="flat" cmpd="sng">
            <a:solidFill>
              <a:schemeClr val="dk1"/>
            </a:solidFill>
            <a:prstDash val="solid"/>
            <a:miter lim="800000"/>
            <a:headEnd type="none" w="sm" len="sm"/>
            <a:tailEnd type="none" w="sm" len="sm"/>
          </a:ln>
        </p:spPr>
      </p:cxnSp>
      <p:sp>
        <p:nvSpPr>
          <p:cNvPr id="113" name="Google Shape;113;p30"/>
          <p:cNvSpPr txBox="1"/>
          <p:nvPr/>
        </p:nvSpPr>
        <p:spPr>
          <a:xfrm>
            <a:off x="8188347" y="4040675"/>
            <a:ext cx="1510800" cy="893400"/>
          </a:xfrm>
          <a:prstGeom prst="rect">
            <a:avLst/>
          </a:prstGeom>
          <a:solidFill>
            <a:schemeClr val="accent1"/>
          </a:solidFill>
          <a:ln>
            <a:noFill/>
          </a:ln>
        </p:spPr>
        <p:txBody>
          <a:bodyPr spcFirstLastPara="1" wrap="square" lIns="11425" tIns="11425" rIns="11425" bIns="11425" anchor="ctr" anchorCtr="0">
            <a:noAutofit/>
          </a:bodyPr>
          <a:lstStyle/>
          <a:p>
            <a:pPr marL="0" marR="0" lvl="0" indent="0" algn="ctr" rtl="0">
              <a:lnSpc>
                <a:spcPct val="90000"/>
              </a:lnSpc>
              <a:spcBef>
                <a:spcPts val="0"/>
              </a:spcBef>
              <a:spcAft>
                <a:spcPts val="0"/>
              </a:spcAft>
              <a:buClr>
                <a:schemeClr val="lt1"/>
              </a:buClr>
              <a:buSzPts val="1800"/>
              <a:buFont typeface="Arial"/>
              <a:buNone/>
            </a:pPr>
            <a:r>
              <a:rPr lang="en-US" sz="2100" b="1" i="0" u="none" strike="noStrike" cap="none">
                <a:solidFill>
                  <a:srgbClr val="00FF00"/>
                </a:solidFill>
              </a:rPr>
              <a:t>Cloud Computing</a:t>
            </a:r>
            <a:endParaRPr sz="2100" b="1" i="0" u="none" strike="noStrike" cap="none">
              <a:solidFill>
                <a:srgbClr val="00FF00"/>
              </a:solidFill>
            </a:endParaRPr>
          </a:p>
        </p:txBody>
      </p:sp>
      <p:sp>
        <p:nvSpPr>
          <p:cNvPr id="114" name="Google Shape;114;p30"/>
          <p:cNvSpPr txBox="1"/>
          <p:nvPr/>
        </p:nvSpPr>
        <p:spPr>
          <a:xfrm>
            <a:off x="6782048" y="4051833"/>
            <a:ext cx="1180183" cy="893409"/>
          </a:xfrm>
          <a:prstGeom prst="rect">
            <a:avLst/>
          </a:prstGeom>
          <a:solidFill>
            <a:schemeClr val="accent1"/>
          </a:solidFill>
          <a:ln>
            <a:noFill/>
          </a:ln>
        </p:spPr>
        <p:txBody>
          <a:bodyPr spcFirstLastPara="1" wrap="square" lIns="11425" tIns="11425" rIns="11425" bIns="11425" anchor="ctr" anchorCtr="0">
            <a:noAutofit/>
          </a:bodyPr>
          <a:lstStyle/>
          <a:p>
            <a:pPr marL="0" marR="0" lvl="0" indent="0" algn="ctr" rtl="0">
              <a:lnSpc>
                <a:spcPct val="90000"/>
              </a:lnSpc>
              <a:spcBef>
                <a:spcPts val="0"/>
              </a:spcBef>
              <a:spcAft>
                <a:spcPts val="0"/>
              </a:spcAft>
              <a:buClr>
                <a:schemeClr val="lt1"/>
              </a:buClr>
              <a:buSzPts val="1800"/>
              <a:buFont typeface="Arial"/>
              <a:buNone/>
            </a:pPr>
            <a:r>
              <a:rPr lang="en-US" sz="1800" b="0" i="0" u="none" strike="noStrike" cap="none">
                <a:solidFill>
                  <a:schemeClr val="lt1"/>
                </a:solidFill>
                <a:latin typeface="Arial"/>
                <a:ea typeface="Arial"/>
                <a:cs typeface="Arial"/>
                <a:sym typeface="Arial"/>
              </a:rPr>
              <a:t>Network Operations</a:t>
            </a:r>
            <a:endParaRPr sz="1400" b="0" i="0" u="none" strike="noStrike" cap="none">
              <a:solidFill>
                <a:srgbClr val="000000"/>
              </a:solidFill>
              <a:latin typeface="Arial"/>
              <a:ea typeface="Arial"/>
              <a:cs typeface="Arial"/>
              <a:sym typeface="Arial"/>
            </a:endParaRPr>
          </a:p>
        </p:txBody>
      </p:sp>
      <p:sp>
        <p:nvSpPr>
          <p:cNvPr id="115" name="Google Shape;115;p30"/>
          <p:cNvSpPr txBox="1"/>
          <p:nvPr/>
        </p:nvSpPr>
        <p:spPr>
          <a:xfrm>
            <a:off x="4022775" y="4046740"/>
            <a:ext cx="1180183" cy="893409"/>
          </a:xfrm>
          <a:prstGeom prst="rect">
            <a:avLst/>
          </a:prstGeom>
          <a:solidFill>
            <a:schemeClr val="accent1"/>
          </a:solidFill>
          <a:ln>
            <a:noFill/>
          </a:ln>
        </p:spPr>
        <p:txBody>
          <a:bodyPr spcFirstLastPara="1" wrap="square" lIns="11425" tIns="11425" rIns="11425" bIns="11425" anchor="ctr" anchorCtr="0">
            <a:noAutofit/>
          </a:bodyPr>
          <a:lstStyle/>
          <a:p>
            <a:pPr marL="0" marR="0" lvl="0" indent="0" algn="ctr" rtl="0">
              <a:lnSpc>
                <a:spcPct val="90000"/>
              </a:lnSpc>
              <a:spcBef>
                <a:spcPts val="0"/>
              </a:spcBef>
              <a:spcAft>
                <a:spcPts val="0"/>
              </a:spcAft>
              <a:buClr>
                <a:schemeClr val="lt1"/>
              </a:buClr>
              <a:buSzPts val="1800"/>
              <a:buFont typeface="Arial"/>
              <a:buNone/>
            </a:pPr>
            <a:r>
              <a:rPr lang="en-US" sz="1900" i="0" u="none" strike="noStrike" cap="none" dirty="0">
                <a:solidFill>
                  <a:schemeClr val="bg1"/>
                </a:solidFill>
              </a:rPr>
              <a:t>Digital Design</a:t>
            </a:r>
            <a:endParaRPr sz="1500" i="0" u="none" strike="noStrike" cap="none" dirty="0">
              <a:solidFill>
                <a:schemeClr val="bg1"/>
              </a:solidFill>
            </a:endParaRPr>
          </a:p>
        </p:txBody>
      </p:sp>
      <p:sp>
        <p:nvSpPr>
          <p:cNvPr id="116" name="Google Shape;116;p30"/>
          <p:cNvSpPr txBox="1"/>
          <p:nvPr/>
        </p:nvSpPr>
        <p:spPr>
          <a:xfrm>
            <a:off x="2420078" y="4038601"/>
            <a:ext cx="1375207" cy="893409"/>
          </a:xfrm>
          <a:prstGeom prst="rect">
            <a:avLst/>
          </a:prstGeom>
          <a:solidFill>
            <a:schemeClr val="accent1"/>
          </a:solidFill>
          <a:ln>
            <a:noFill/>
          </a:ln>
        </p:spPr>
        <p:txBody>
          <a:bodyPr spcFirstLastPara="1" wrap="square" lIns="11425" tIns="11425" rIns="11425" bIns="11425" anchor="ctr" anchorCtr="0">
            <a:noAutofit/>
          </a:bodyPr>
          <a:lstStyle/>
          <a:p>
            <a:pPr marL="0" marR="0" lvl="0" indent="0" algn="ctr" rtl="0">
              <a:lnSpc>
                <a:spcPct val="90000"/>
              </a:lnSpc>
              <a:spcBef>
                <a:spcPts val="0"/>
              </a:spcBef>
              <a:spcAft>
                <a:spcPts val="0"/>
              </a:spcAft>
              <a:buClr>
                <a:schemeClr val="lt1"/>
              </a:buClr>
              <a:buSzPts val="1800"/>
              <a:buFont typeface="Arial"/>
              <a:buNone/>
            </a:pPr>
            <a:r>
              <a:rPr lang="en-US" sz="1800" b="0" i="0" u="none" strike="noStrike" cap="none">
                <a:solidFill>
                  <a:schemeClr val="lt1"/>
                </a:solidFill>
                <a:latin typeface="Arial"/>
                <a:ea typeface="Arial"/>
                <a:cs typeface="Arial"/>
                <a:sym typeface="Arial"/>
              </a:rPr>
              <a:t>Information Management</a:t>
            </a:r>
            <a:endParaRPr sz="1400" b="0" i="0" u="none" strike="noStrike" cap="none">
              <a:solidFill>
                <a:srgbClr val="000000"/>
              </a:solidFill>
              <a:latin typeface="Arial"/>
              <a:ea typeface="Arial"/>
              <a:cs typeface="Arial"/>
              <a:sym typeface="Arial"/>
            </a:endParaRPr>
          </a:p>
        </p:txBody>
      </p:sp>
      <p:sp>
        <p:nvSpPr>
          <p:cNvPr id="117" name="Google Shape;117;p30"/>
          <p:cNvSpPr txBox="1"/>
          <p:nvPr/>
        </p:nvSpPr>
        <p:spPr>
          <a:xfrm>
            <a:off x="798400" y="4054570"/>
            <a:ext cx="1380277" cy="893409"/>
          </a:xfrm>
          <a:prstGeom prst="rect">
            <a:avLst/>
          </a:prstGeom>
          <a:solidFill>
            <a:schemeClr val="accent1"/>
          </a:solidFill>
          <a:ln>
            <a:noFill/>
          </a:ln>
        </p:spPr>
        <p:txBody>
          <a:bodyPr spcFirstLastPara="1" wrap="square" lIns="11425" tIns="11425" rIns="11425" bIns="11425" anchor="ctr" anchorCtr="0">
            <a:noAutofit/>
          </a:bodyPr>
          <a:lstStyle/>
          <a:p>
            <a:pPr marL="0" marR="0" lvl="0" indent="0" algn="ctr" rtl="0">
              <a:lnSpc>
                <a:spcPct val="90000"/>
              </a:lnSpc>
              <a:spcBef>
                <a:spcPts val="0"/>
              </a:spcBef>
              <a:spcAft>
                <a:spcPts val="0"/>
              </a:spcAft>
              <a:buClr>
                <a:schemeClr val="lt1"/>
              </a:buClr>
              <a:buSzPts val="1800"/>
              <a:buFont typeface="Arial"/>
              <a:buNone/>
            </a:pPr>
            <a:r>
              <a:rPr lang="en-US" sz="1800" b="0" i="0" u="none" strike="noStrike" cap="none">
                <a:solidFill>
                  <a:schemeClr val="lt1"/>
                </a:solidFill>
                <a:latin typeface="Arial"/>
                <a:ea typeface="Arial"/>
                <a:cs typeface="Arial"/>
                <a:sym typeface="Arial"/>
              </a:rPr>
              <a:t>Software Development</a:t>
            </a:r>
            <a:endParaRPr sz="1400" b="0" i="0" u="none" strike="noStrike" cap="none">
              <a:solidFill>
                <a:srgbClr val="000000"/>
              </a:solidFill>
              <a:latin typeface="Arial"/>
              <a:ea typeface="Arial"/>
              <a:cs typeface="Arial"/>
              <a:sym typeface="Arial"/>
            </a:endParaRPr>
          </a:p>
        </p:txBody>
      </p:sp>
      <p:cxnSp>
        <p:nvCxnSpPr>
          <p:cNvPr id="118" name="Google Shape;118;p30"/>
          <p:cNvCxnSpPr/>
          <p:nvPr/>
        </p:nvCxnSpPr>
        <p:spPr>
          <a:xfrm rot="10800000">
            <a:off x="10175452" y="3592242"/>
            <a:ext cx="0" cy="436210"/>
          </a:xfrm>
          <a:prstGeom prst="straightConnector1">
            <a:avLst/>
          </a:prstGeom>
          <a:noFill/>
          <a:ln w="19050" cap="flat" cmpd="sng">
            <a:solidFill>
              <a:schemeClr val="dk1"/>
            </a:solidFill>
            <a:prstDash val="solid"/>
            <a:miter lim="800000"/>
            <a:headEnd type="none" w="sm" len="sm"/>
            <a:tailEnd type="none" w="sm" len="sm"/>
          </a:ln>
        </p:spPr>
      </p:cxnSp>
      <p:sp>
        <p:nvSpPr>
          <p:cNvPr id="119" name="Google Shape;119;p30"/>
          <p:cNvSpPr txBox="1"/>
          <p:nvPr/>
        </p:nvSpPr>
        <p:spPr>
          <a:xfrm>
            <a:off x="9814690" y="4038590"/>
            <a:ext cx="1180200" cy="893400"/>
          </a:xfrm>
          <a:prstGeom prst="rect">
            <a:avLst/>
          </a:prstGeom>
          <a:solidFill>
            <a:schemeClr val="accent1"/>
          </a:solidFill>
          <a:ln>
            <a:noFill/>
          </a:ln>
        </p:spPr>
        <p:txBody>
          <a:bodyPr spcFirstLastPara="1" wrap="square" lIns="11425" tIns="11425" rIns="11425" bIns="11425" anchor="ctr" anchorCtr="0">
            <a:noAutofit/>
          </a:bodyPr>
          <a:lstStyle/>
          <a:p>
            <a:pPr marL="0" marR="0" lvl="0" indent="0" algn="ctr" rtl="0">
              <a:lnSpc>
                <a:spcPct val="90000"/>
              </a:lnSpc>
              <a:spcBef>
                <a:spcPts val="0"/>
              </a:spcBef>
              <a:spcAft>
                <a:spcPts val="0"/>
              </a:spcAft>
              <a:buClr>
                <a:schemeClr val="lt1"/>
              </a:buClr>
              <a:buSzPts val="1800"/>
              <a:buFont typeface="Arial"/>
              <a:buNone/>
            </a:pPr>
            <a:r>
              <a:rPr lang="en-US" sz="2100" b="1" i="0" u="none" strike="noStrike" cap="none">
                <a:solidFill>
                  <a:srgbClr val="00FF00"/>
                </a:solidFill>
              </a:rPr>
              <a:t>DevOps</a:t>
            </a:r>
            <a:r>
              <a:rPr lang="en-US" sz="1800" b="0" i="0" u="none" strike="noStrike" cap="none">
                <a:solidFill>
                  <a:srgbClr val="00FF00"/>
                </a:solidFill>
                <a:latin typeface="Arial"/>
                <a:ea typeface="Arial"/>
                <a:cs typeface="Arial"/>
                <a:sym typeface="Arial"/>
              </a:rPr>
              <a:t> </a:t>
            </a:r>
            <a:endParaRPr sz="1800" b="0" i="0" u="none" strike="noStrike" cap="none">
              <a:solidFill>
                <a:srgbClr val="00FF00"/>
              </a:solidFill>
              <a:latin typeface="Arial"/>
              <a:ea typeface="Arial"/>
              <a:cs typeface="Arial"/>
              <a:sym typeface="Arial"/>
            </a:endParaRPr>
          </a:p>
        </p:txBody>
      </p:sp>
      <p:cxnSp>
        <p:nvCxnSpPr>
          <p:cNvPr id="120" name="Google Shape;120;p30"/>
          <p:cNvCxnSpPr/>
          <p:nvPr/>
        </p:nvCxnSpPr>
        <p:spPr>
          <a:xfrm rot="10800000">
            <a:off x="1810883" y="3592242"/>
            <a:ext cx="0" cy="436210"/>
          </a:xfrm>
          <a:prstGeom prst="straightConnector1">
            <a:avLst/>
          </a:prstGeom>
          <a:noFill/>
          <a:ln w="19050" cap="flat" cmpd="sng">
            <a:solidFill>
              <a:schemeClr val="dk1"/>
            </a:solidFill>
            <a:prstDash val="solid"/>
            <a:miter lim="800000"/>
            <a:headEnd type="none" w="sm" len="sm"/>
            <a:tailEnd type="none" w="sm" len="sm"/>
          </a:ln>
        </p:spPr>
      </p:cxnSp>
      <p:sp>
        <p:nvSpPr>
          <p:cNvPr id="121" name="Google Shape;121;p30"/>
          <p:cNvSpPr txBox="1"/>
          <p:nvPr/>
        </p:nvSpPr>
        <p:spPr>
          <a:xfrm>
            <a:off x="4910337" y="2262622"/>
            <a:ext cx="2176260" cy="893409"/>
          </a:xfrm>
          <a:prstGeom prst="rect">
            <a:avLst/>
          </a:prstGeom>
          <a:solidFill>
            <a:schemeClr val="accent1"/>
          </a:solidFill>
          <a:ln>
            <a:noFill/>
          </a:ln>
        </p:spPr>
        <p:txBody>
          <a:bodyPr spcFirstLastPara="1" wrap="square" lIns="11425" tIns="11425" rIns="11425" bIns="11425" anchor="ctr" anchorCtr="0">
            <a:noAutofit/>
          </a:bodyPr>
          <a:lstStyle/>
          <a:p>
            <a:pPr marL="0" marR="0" lvl="0" indent="0" algn="ctr" rtl="0">
              <a:lnSpc>
                <a:spcPct val="90000"/>
              </a:lnSpc>
              <a:spcBef>
                <a:spcPts val="0"/>
              </a:spcBef>
              <a:spcAft>
                <a:spcPts val="0"/>
              </a:spcAft>
              <a:buClr>
                <a:schemeClr val="lt1"/>
              </a:buClr>
              <a:buSzPts val="1800"/>
              <a:buFont typeface="Arial"/>
              <a:buNone/>
            </a:pPr>
            <a:r>
              <a:rPr lang="en-US" sz="1800" b="0" i="0" u="none" strike="noStrike" cap="none">
                <a:solidFill>
                  <a:schemeClr val="lt1"/>
                </a:solidFill>
                <a:latin typeface="Arial"/>
                <a:ea typeface="Arial"/>
                <a:cs typeface="Arial"/>
                <a:sym typeface="Arial"/>
              </a:rPr>
              <a:t>Applied Computing</a:t>
            </a:r>
            <a:endParaRPr sz="1400" b="0" i="0" u="none" strike="noStrike" cap="none">
              <a:solidFill>
                <a:srgbClr val="000000"/>
              </a:solidFill>
              <a:latin typeface="Arial"/>
              <a:ea typeface="Arial"/>
              <a:cs typeface="Arial"/>
              <a:sym typeface="Arial"/>
            </a:endParaRPr>
          </a:p>
        </p:txBody>
      </p:sp>
      <p:sp>
        <p:nvSpPr>
          <p:cNvPr id="122" name="Google Shape;122;p30"/>
          <p:cNvSpPr txBox="1"/>
          <p:nvPr/>
        </p:nvSpPr>
        <p:spPr>
          <a:xfrm>
            <a:off x="1662954" y="2262622"/>
            <a:ext cx="1380277" cy="893409"/>
          </a:xfrm>
          <a:prstGeom prst="rect">
            <a:avLst/>
          </a:prstGeom>
          <a:solidFill>
            <a:schemeClr val="accent1"/>
          </a:solidFill>
          <a:ln>
            <a:noFill/>
          </a:ln>
        </p:spPr>
        <p:txBody>
          <a:bodyPr spcFirstLastPara="1" wrap="square" lIns="11425" tIns="11425" rIns="11425" bIns="11425" anchor="ctr" anchorCtr="0">
            <a:noAutofit/>
          </a:bodyPr>
          <a:lstStyle/>
          <a:p>
            <a:pPr marL="0" marR="0" lvl="0" indent="0" algn="ctr" rtl="0">
              <a:lnSpc>
                <a:spcPct val="90000"/>
              </a:lnSpc>
              <a:spcBef>
                <a:spcPts val="0"/>
              </a:spcBef>
              <a:spcAft>
                <a:spcPts val="0"/>
              </a:spcAft>
              <a:buClr>
                <a:schemeClr val="lt1"/>
              </a:buClr>
              <a:buSzPts val="1800"/>
              <a:buFont typeface="Arial"/>
              <a:buNone/>
            </a:pPr>
            <a:r>
              <a:rPr lang="en-US" sz="1800" b="0" i="0" u="none" strike="noStrike" cap="none">
                <a:solidFill>
                  <a:schemeClr val="lt1"/>
                </a:solidFill>
                <a:latin typeface="Arial"/>
                <a:ea typeface="Arial"/>
                <a:cs typeface="Arial"/>
                <a:sym typeface="Arial"/>
              </a:rPr>
              <a:t>Computer Science</a:t>
            </a:r>
            <a:endParaRPr sz="1400" b="0" i="0" u="none" strike="noStrike" cap="none">
              <a:solidFill>
                <a:srgbClr val="000000"/>
              </a:solidFill>
              <a:latin typeface="Arial"/>
              <a:ea typeface="Arial"/>
              <a:cs typeface="Arial"/>
              <a:sym typeface="Arial"/>
            </a:endParaRPr>
          </a:p>
        </p:txBody>
      </p:sp>
      <p:cxnSp>
        <p:nvCxnSpPr>
          <p:cNvPr id="123" name="Google Shape;123;p30"/>
          <p:cNvCxnSpPr/>
          <p:nvPr/>
        </p:nvCxnSpPr>
        <p:spPr>
          <a:xfrm rot="10800000">
            <a:off x="3043231" y="2709327"/>
            <a:ext cx="1867106" cy="0"/>
          </a:xfrm>
          <a:prstGeom prst="straightConnector1">
            <a:avLst/>
          </a:prstGeom>
          <a:noFill/>
          <a:ln w="9525" cap="flat" cmpd="sng">
            <a:solidFill>
              <a:srgbClr val="3E6EC2"/>
            </a:solidFill>
            <a:prstDash val="dash"/>
            <a:round/>
            <a:headEnd type="none" w="sm" len="sm"/>
            <a:tailEnd type="none" w="sm" len="sm"/>
          </a:ln>
        </p:spPr>
      </p:cxnSp>
      <p:sp>
        <p:nvSpPr>
          <p:cNvPr id="124" name="Google Shape;124;p30"/>
          <p:cNvSpPr/>
          <p:nvPr/>
        </p:nvSpPr>
        <p:spPr>
          <a:xfrm>
            <a:off x="9097692" y="1399810"/>
            <a:ext cx="1639984" cy="844055"/>
          </a:xfrm>
          <a:prstGeom prst="ellipse">
            <a:avLst/>
          </a:prstGeom>
          <a:solidFill>
            <a:schemeClr val="accent1"/>
          </a:solidFill>
          <a:ln w="25400" cap="flat" cmpd="sng">
            <a:solidFill>
              <a:srgbClr val="3153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Cloud Computing Certificate</a:t>
            </a:r>
            <a:endParaRPr sz="1400" b="0" i="0" u="none" strike="noStrike" cap="none">
              <a:solidFill>
                <a:srgbClr val="000000"/>
              </a:solidFill>
              <a:latin typeface="Arial"/>
              <a:ea typeface="Arial"/>
              <a:cs typeface="Arial"/>
              <a:sym typeface="Arial"/>
            </a:endParaRPr>
          </a:p>
        </p:txBody>
      </p:sp>
      <p:sp>
        <p:nvSpPr>
          <p:cNvPr id="125" name="Google Shape;125;p30"/>
          <p:cNvSpPr/>
          <p:nvPr/>
        </p:nvSpPr>
        <p:spPr>
          <a:xfrm>
            <a:off x="9118606" y="2584945"/>
            <a:ext cx="1639984" cy="844055"/>
          </a:xfrm>
          <a:prstGeom prst="ellipse">
            <a:avLst/>
          </a:prstGeom>
          <a:solidFill>
            <a:schemeClr val="accent1"/>
          </a:solidFill>
          <a:ln w="25400" cap="flat" cmpd="sng">
            <a:solidFill>
              <a:srgbClr val="3153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Security Computing Certificate</a:t>
            </a:r>
            <a:endParaRPr sz="1400" b="0" i="0" u="none" strike="noStrike" cap="none">
              <a:solidFill>
                <a:srgbClr val="000000"/>
              </a:solidFill>
              <a:latin typeface="Arial"/>
              <a:ea typeface="Arial"/>
              <a:cs typeface="Arial"/>
              <a:sym typeface="Arial"/>
            </a:endParaRPr>
          </a:p>
        </p:txBody>
      </p:sp>
      <p:cxnSp>
        <p:nvCxnSpPr>
          <p:cNvPr id="126" name="Google Shape;126;p30"/>
          <p:cNvCxnSpPr>
            <a:stCxn id="121" idx="3"/>
            <a:endCxn id="124" idx="2"/>
          </p:cNvCxnSpPr>
          <p:nvPr/>
        </p:nvCxnSpPr>
        <p:spPr>
          <a:xfrm rot="10800000" flipH="1">
            <a:off x="7086597" y="1821927"/>
            <a:ext cx="2011200" cy="887400"/>
          </a:xfrm>
          <a:prstGeom prst="straightConnector1">
            <a:avLst/>
          </a:prstGeom>
          <a:noFill/>
          <a:ln w="9525" cap="flat" cmpd="sng">
            <a:solidFill>
              <a:srgbClr val="3E6EC2"/>
            </a:solidFill>
            <a:prstDash val="dot"/>
            <a:round/>
            <a:headEnd type="none" w="sm" len="sm"/>
            <a:tailEnd type="none" w="sm" len="sm"/>
          </a:ln>
        </p:spPr>
      </p:cxnSp>
      <p:cxnSp>
        <p:nvCxnSpPr>
          <p:cNvPr id="127" name="Google Shape;127;p30"/>
          <p:cNvCxnSpPr>
            <a:stCxn id="121" idx="3"/>
            <a:endCxn id="125" idx="2"/>
          </p:cNvCxnSpPr>
          <p:nvPr/>
        </p:nvCxnSpPr>
        <p:spPr>
          <a:xfrm>
            <a:off x="7086597" y="2709327"/>
            <a:ext cx="2031900" cy="297600"/>
          </a:xfrm>
          <a:prstGeom prst="straightConnector1">
            <a:avLst/>
          </a:prstGeom>
          <a:noFill/>
          <a:ln w="9525" cap="flat" cmpd="sng">
            <a:solidFill>
              <a:srgbClr val="3E6EC2"/>
            </a:solidFill>
            <a:prstDash val="dot"/>
            <a:round/>
            <a:headEnd type="none" w="sm" len="sm"/>
            <a:tailEnd type="none" w="sm" len="sm"/>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32"/>
          <p:cNvSpPr txBox="1"/>
          <p:nvPr/>
        </p:nvSpPr>
        <p:spPr>
          <a:xfrm>
            <a:off x="182880" y="228600"/>
            <a:ext cx="9100081" cy="630590"/>
          </a:xfrm>
          <a:prstGeom prst="rect">
            <a:avLst/>
          </a:prstGeom>
          <a:noFill/>
          <a:ln>
            <a:noFill/>
          </a:ln>
        </p:spPr>
        <p:txBody>
          <a:bodyPr spcFirstLastPara="1" wrap="square" lIns="91425" tIns="45700" rIns="0" bIns="45700" anchor="ctr" anchorCtr="0">
            <a:normAutofit/>
          </a:bodyPr>
          <a:lstStyle/>
          <a:p>
            <a:pPr marL="0" marR="0" lvl="0" indent="0" algn="l" rtl="0">
              <a:lnSpc>
                <a:spcPct val="90000"/>
              </a:lnSpc>
              <a:spcBef>
                <a:spcPts val="0"/>
              </a:spcBef>
              <a:spcAft>
                <a:spcPts val="0"/>
              </a:spcAft>
              <a:buClr>
                <a:srgbClr val="3A3838"/>
              </a:buClr>
              <a:buSzPts val="3200"/>
              <a:buFont typeface="Times New Roman"/>
              <a:buNone/>
            </a:pPr>
            <a:r>
              <a:rPr lang="en-US" sz="3200" b="0" i="0" u="none" strike="noStrike" cap="none">
                <a:solidFill>
                  <a:srgbClr val="3A3838"/>
                </a:solidFill>
                <a:latin typeface="Times New Roman"/>
                <a:ea typeface="Times New Roman"/>
                <a:cs typeface="Times New Roman"/>
                <a:sym typeface="Times New Roman"/>
              </a:rPr>
              <a:t>Applied Computing – Core Courses </a:t>
            </a:r>
            <a:endParaRPr sz="3200" b="0" i="0" u="none" strike="noStrike" cap="none">
              <a:solidFill>
                <a:srgbClr val="3A3838"/>
              </a:solidFill>
              <a:latin typeface="Times New Roman"/>
              <a:ea typeface="Times New Roman"/>
              <a:cs typeface="Times New Roman"/>
              <a:sym typeface="Times New Roman"/>
            </a:endParaRPr>
          </a:p>
        </p:txBody>
      </p:sp>
      <p:sp>
        <p:nvSpPr>
          <p:cNvPr id="133" name="Google Shape;133;p32"/>
          <p:cNvSpPr/>
          <p:nvPr/>
        </p:nvSpPr>
        <p:spPr>
          <a:xfrm>
            <a:off x="1838696" y="1221733"/>
            <a:ext cx="8514607" cy="33547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endParaRPr sz="20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Times New Roman"/>
                <a:ea typeface="Times New Roman"/>
                <a:cs typeface="Times New Roman"/>
                <a:sym typeface="Times New Roman"/>
              </a:rPr>
              <a:t>ENGV 306 – Advanced Composition</a:t>
            </a:r>
            <a:endParaRPr sz="24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Times New Roman"/>
                <a:ea typeface="Times New Roman"/>
                <a:cs typeface="Times New Roman"/>
                <a:sym typeface="Times New Roman"/>
              </a:rPr>
              <a:t>CYBV 329 – Cyber Ethics</a:t>
            </a:r>
            <a:endParaRPr sz="24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Times New Roman"/>
                <a:ea typeface="Times New Roman"/>
                <a:cs typeface="Times New Roman"/>
                <a:sym typeface="Times New Roman"/>
              </a:rPr>
              <a:t>APCV 302 – Statistics in the Information Age</a:t>
            </a:r>
            <a:endParaRPr sz="24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Times New Roman"/>
                <a:ea typeface="Times New Roman"/>
                <a:cs typeface="Times New Roman"/>
                <a:sym typeface="Times New Roman"/>
              </a:rPr>
              <a:t>CYBV 326 – Introductory Methods of Network Analysis</a:t>
            </a:r>
            <a:endParaRPr sz="24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Times New Roman"/>
                <a:ea typeface="Times New Roman"/>
                <a:cs typeface="Times New Roman"/>
                <a:sym typeface="Times New Roman"/>
              </a:rPr>
              <a:t>APCV 320 – Computational Thinking and Doing</a:t>
            </a:r>
            <a:endParaRPr sz="24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Times New Roman"/>
                <a:ea typeface="Times New Roman"/>
                <a:cs typeface="Times New Roman"/>
                <a:sym typeface="Times New Roman"/>
              </a:rPr>
              <a:t>CYBV 301 – Fundamentals of Cyber Security</a:t>
            </a:r>
            <a:endParaRPr sz="24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Times New Roman"/>
                <a:ea typeface="Times New Roman"/>
                <a:cs typeface="Times New Roman"/>
                <a:sym typeface="Times New Roman"/>
              </a:rPr>
              <a:t>APCV 310 – Introduction to Computing</a:t>
            </a:r>
            <a:endParaRPr sz="24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APCV </a:t>
            </a:r>
            <a:r>
              <a:rPr lang="en-US" sz="2400" b="0" i="0" u="none" strike="noStrike" cap="none" dirty="0">
                <a:solidFill>
                  <a:schemeClr val="dk1"/>
                </a:solidFill>
                <a:latin typeface="Times New Roman"/>
                <a:ea typeface="Times New Roman"/>
                <a:cs typeface="Times New Roman"/>
                <a:sym typeface="Times New Roman"/>
              </a:rPr>
              <a:t>498 – Senior Capstone</a:t>
            </a:r>
            <a:endParaRPr sz="24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34"/>
          <p:cNvSpPr txBox="1"/>
          <p:nvPr/>
        </p:nvSpPr>
        <p:spPr>
          <a:xfrm>
            <a:off x="182880" y="228600"/>
            <a:ext cx="9100081" cy="630590"/>
          </a:xfrm>
          <a:prstGeom prst="rect">
            <a:avLst/>
          </a:prstGeom>
          <a:noFill/>
          <a:ln>
            <a:noFill/>
          </a:ln>
        </p:spPr>
        <p:txBody>
          <a:bodyPr spcFirstLastPara="1" wrap="square" lIns="91425" tIns="45700" rIns="0" bIns="45700" anchor="ctr" anchorCtr="0">
            <a:normAutofit/>
          </a:bodyPr>
          <a:lstStyle/>
          <a:p>
            <a:pPr marL="0" marR="0" lvl="0" indent="0" algn="l" rtl="0">
              <a:lnSpc>
                <a:spcPct val="90000"/>
              </a:lnSpc>
              <a:spcBef>
                <a:spcPts val="0"/>
              </a:spcBef>
              <a:spcAft>
                <a:spcPts val="0"/>
              </a:spcAft>
              <a:buClr>
                <a:srgbClr val="3A3838"/>
              </a:buClr>
              <a:buSzPts val="3200"/>
              <a:buFont typeface="Times New Roman"/>
              <a:buNone/>
            </a:pPr>
            <a:r>
              <a:rPr lang="en-US" sz="3200" b="0" i="0" u="none" strike="noStrike" cap="none">
                <a:solidFill>
                  <a:srgbClr val="3A3838"/>
                </a:solidFill>
                <a:latin typeface="Times New Roman"/>
                <a:ea typeface="Times New Roman"/>
                <a:cs typeface="Times New Roman"/>
                <a:sym typeface="Times New Roman"/>
              </a:rPr>
              <a:t>Applied Computing – Applied Artificial Intelligence</a:t>
            </a:r>
            <a:endParaRPr sz="1400" b="0" i="0" u="none" strike="noStrike" cap="none">
              <a:solidFill>
                <a:srgbClr val="000000"/>
              </a:solidFill>
              <a:latin typeface="Arial"/>
              <a:ea typeface="Arial"/>
              <a:cs typeface="Arial"/>
              <a:sym typeface="Arial"/>
            </a:endParaRPr>
          </a:p>
        </p:txBody>
      </p:sp>
      <p:sp>
        <p:nvSpPr>
          <p:cNvPr id="139" name="Google Shape;139;p34"/>
          <p:cNvSpPr/>
          <p:nvPr/>
        </p:nvSpPr>
        <p:spPr>
          <a:xfrm>
            <a:off x="323088" y="1096852"/>
            <a:ext cx="5913120" cy="369327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dirty="0">
                <a:solidFill>
                  <a:schemeClr val="dk1"/>
                </a:solidFill>
                <a:latin typeface="Times New Roman"/>
                <a:ea typeface="Times New Roman"/>
                <a:cs typeface="Times New Roman"/>
                <a:sym typeface="Times New Roman"/>
              </a:rPr>
              <a:t>FALL 2021</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Times New Roman"/>
                <a:ea typeface="Times New Roman"/>
                <a:cs typeface="Times New Roman"/>
                <a:sym typeface="Times New Roman"/>
              </a:rPr>
              <a:t>APPLIED ARTIFICIAL INTELLIGENCE</a:t>
            </a:r>
            <a:endParaRPr sz="1800" b="0" i="0" u="none" strike="noStrike" cap="none" dirty="0">
              <a:solidFill>
                <a:srgbClr val="000000"/>
              </a:solidFill>
              <a:latin typeface="Arial"/>
              <a:ea typeface="Arial"/>
              <a:cs typeface="Arial"/>
              <a:sym typeface="Arial"/>
            </a:endParaRPr>
          </a:p>
          <a:p>
            <a:pPr marL="0" lvl="0" indent="0" algn="l" rtl="0">
              <a:spcBef>
                <a:spcPts val="0"/>
              </a:spcBef>
              <a:spcAft>
                <a:spcPts val="0"/>
              </a:spcAft>
              <a:buClr>
                <a:schemeClr val="dk1"/>
              </a:buClr>
              <a:buSzPts val="1400"/>
              <a:buFont typeface="Arial"/>
              <a:buNone/>
            </a:pPr>
            <a:r>
              <a:rPr lang="en-US" sz="1800" dirty="0">
                <a:solidFill>
                  <a:schemeClr val="dk1"/>
                </a:solidFill>
                <a:latin typeface="Times New Roman"/>
                <a:ea typeface="Times New Roman"/>
                <a:cs typeface="Times New Roman"/>
                <a:sym typeface="Times New Roman"/>
              </a:rPr>
              <a:t>APCV 361 – Data Analysis and Visualization</a:t>
            </a:r>
            <a:endParaRPr sz="1800"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400"/>
              <a:buFont typeface="Arial"/>
              <a:buNone/>
            </a:pPr>
            <a:r>
              <a:rPr lang="en-US" sz="1800" b="0" i="0" u="none" strike="noStrike" cap="none" dirty="0">
                <a:solidFill>
                  <a:schemeClr val="dk1"/>
                </a:solidFill>
                <a:latin typeface="Times New Roman"/>
                <a:ea typeface="Times New Roman"/>
                <a:cs typeface="Times New Roman"/>
                <a:sym typeface="Times New Roman"/>
              </a:rPr>
              <a:t>CSCV 345 – Analysis of Discrete Structures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800" b="0" i="0" u="none" strike="noStrike" cap="none" dirty="0">
                <a:solidFill>
                  <a:schemeClr val="dk1"/>
                </a:solidFill>
                <a:latin typeface="Times New Roman"/>
                <a:ea typeface="Times New Roman"/>
                <a:cs typeface="Times New Roman"/>
                <a:sym typeface="Times New Roman"/>
              </a:rPr>
              <a:t>CSCV 471 – Artificial Intelligence</a:t>
            </a:r>
            <a:endParaRPr sz="18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400"/>
              <a:buFont typeface="Arial"/>
              <a:buNone/>
            </a:pPr>
            <a:r>
              <a:rPr lang="en-US" sz="1800" b="0" i="0" u="none" strike="noStrike" cap="none" dirty="0">
                <a:solidFill>
                  <a:schemeClr val="dk1"/>
                </a:solidFill>
                <a:latin typeface="Times New Roman"/>
                <a:ea typeface="Times New Roman"/>
                <a:cs typeface="Times New Roman"/>
                <a:sym typeface="Times New Roman"/>
              </a:rPr>
              <a:t>CYBV 473 – Violent Python</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Times New Roman"/>
                <a:ea typeface="Times New Roman"/>
                <a:cs typeface="Times New Roman"/>
                <a:sym typeface="Times New Roman"/>
              </a:rPr>
              <a:t>CYBV 474 – Advanced Analytics for Security Professionals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Times New Roman"/>
                <a:ea typeface="Times New Roman"/>
                <a:cs typeface="Times New Roman"/>
                <a:sym typeface="Times New Roman"/>
              </a:rPr>
              <a:t>ELECTIVES (CHOOSE 1)</a:t>
            </a: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400"/>
              <a:buFont typeface="Arial"/>
              <a:buNone/>
            </a:pPr>
            <a:r>
              <a:rPr lang="en-US" sz="1800" b="0" i="0" u="none" strike="noStrike" cap="none" dirty="0">
                <a:solidFill>
                  <a:schemeClr val="dk1"/>
                </a:solidFill>
                <a:latin typeface="Times New Roman"/>
                <a:ea typeface="Times New Roman"/>
                <a:cs typeface="Times New Roman"/>
                <a:sym typeface="Times New Roman"/>
              </a:rPr>
              <a:t>CYBV 475 –  Cyber Deception Detection</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400"/>
              <a:buFont typeface="Arial"/>
              <a:buNone/>
            </a:pPr>
            <a:r>
              <a:rPr lang="en-US" sz="1800" b="0" i="0" u="none" strike="noStrike" cap="none" dirty="0">
                <a:solidFill>
                  <a:schemeClr val="dk1"/>
                </a:solidFill>
                <a:latin typeface="Times New Roman"/>
                <a:ea typeface="Times New Roman"/>
                <a:cs typeface="Times New Roman"/>
                <a:sym typeface="Times New Roman"/>
              </a:rPr>
              <a:t>NETV 434 –  Advanced Network and System Security</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400"/>
              <a:buFont typeface="Arial"/>
              <a:buNone/>
            </a:pPr>
            <a:r>
              <a:rPr lang="en-US" sz="1800" b="0" i="0" u="none" strike="noStrike" cap="none" dirty="0">
                <a:solidFill>
                  <a:schemeClr val="dk1"/>
                </a:solidFill>
                <a:latin typeface="Times New Roman"/>
                <a:ea typeface="Times New Roman"/>
                <a:cs typeface="Times New Roman"/>
                <a:sym typeface="Times New Roman"/>
              </a:rPr>
              <a:t>APCV 496 –  Special Topics in Applied Computing</a:t>
            </a:r>
            <a:endParaRPr sz="1400" b="0" i="0" u="none" strike="noStrike" cap="none" dirty="0">
              <a:solidFill>
                <a:srgbClr val="000000"/>
              </a:solidFill>
              <a:latin typeface="Arial"/>
              <a:ea typeface="Arial"/>
              <a:cs typeface="Arial"/>
              <a:sym typeface="Arial"/>
            </a:endParaRPr>
          </a:p>
        </p:txBody>
      </p:sp>
      <p:sp>
        <p:nvSpPr>
          <p:cNvPr id="140" name="Google Shape;140;p34"/>
          <p:cNvSpPr txBox="1"/>
          <p:nvPr/>
        </p:nvSpPr>
        <p:spPr>
          <a:xfrm>
            <a:off x="6935239" y="1603040"/>
            <a:ext cx="4459592" cy="268090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1800" b="0" i="0" u="none" strike="noStrike" cap="none">
                <a:solidFill>
                  <a:srgbClr val="373A3C"/>
                </a:solidFill>
                <a:latin typeface="Times New Roman"/>
                <a:ea typeface="Times New Roman"/>
                <a:cs typeface="Times New Roman"/>
                <a:sym typeface="Times New Roman"/>
              </a:rPr>
              <a:t>Applied AI emphasis will provide students a firm understanding of AI technology, its applications, and its use cases.  Students will become familiar with concepts and tools including machine learning, statistical analysis, and data analytics in cybersecurity computing. </a:t>
            </a:r>
            <a:endParaRPr sz="1800" b="0" i="0" u="none" strike="noStrike" cap="none">
              <a:solidFill>
                <a:srgbClr val="373A3C"/>
              </a:solidFill>
              <a:latin typeface="Times New Roman"/>
              <a:ea typeface="Times New Roman"/>
              <a:cs typeface="Times New Roman"/>
              <a:sym typeface="Times New Roman"/>
            </a:endParaRPr>
          </a:p>
          <a:p>
            <a:pPr marL="0" marR="0" lvl="0" indent="0" algn="l" rtl="0">
              <a:lnSpc>
                <a:spcPct val="100000"/>
              </a:lnSpc>
              <a:spcBef>
                <a:spcPts val="15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34"/>
          <p:cNvSpPr/>
          <p:nvPr/>
        </p:nvSpPr>
        <p:spPr>
          <a:xfrm>
            <a:off x="0" y="5966770"/>
            <a:ext cx="11716512" cy="484500"/>
          </a:xfrm>
          <a:prstGeom prst="rect">
            <a:avLst/>
          </a:prstGeom>
          <a:noFill/>
          <a:ln>
            <a:noFill/>
          </a:ln>
        </p:spPr>
        <p:txBody>
          <a:bodyPr spcFirstLastPara="1" wrap="square" lIns="68575" tIns="34275" rIns="68575" bIns="34275" anchor="t" anchorCtr="0">
            <a:noAutofit/>
          </a:bodyPr>
          <a:lstStyle/>
          <a:p>
            <a:pPr marL="0" marR="0" lvl="0" indent="228600" algn="l" rtl="0">
              <a:lnSpc>
                <a:spcPct val="115000"/>
              </a:lnSpc>
              <a:spcBef>
                <a:spcPts val="0"/>
              </a:spcBef>
              <a:spcAft>
                <a:spcPts val="0"/>
              </a:spcAft>
              <a:buClr>
                <a:srgbClr val="000000"/>
              </a:buClr>
              <a:buSzPts val="1800"/>
              <a:buFont typeface="Arial"/>
              <a:buNone/>
            </a:pPr>
            <a:r>
              <a:rPr lang="en-US" sz="1800" b="1" i="0" u="none" strike="noStrike" cap="none">
                <a:solidFill>
                  <a:schemeClr val="dk1"/>
                </a:solidFill>
                <a:latin typeface="Times New Roman"/>
                <a:ea typeface="Times New Roman"/>
                <a:cs typeface="Times New Roman"/>
                <a:sym typeface="Times New Roman"/>
              </a:rPr>
              <a:t>CAREER OPTIONS: </a:t>
            </a:r>
            <a:r>
              <a:rPr lang="en-US" sz="1800" b="0" i="0" u="none" strike="noStrike" cap="none">
                <a:solidFill>
                  <a:srgbClr val="000000"/>
                </a:solidFill>
                <a:latin typeface="Times New Roman"/>
                <a:ea typeface="Times New Roman"/>
                <a:cs typeface="Times New Roman"/>
                <a:sym typeface="Times New Roman"/>
              </a:rPr>
              <a:t>AI Specialist/Developer, Machine Learning Specialist/Engineer, Data Engineer, Data Analyst,    </a:t>
            </a:r>
            <a:endParaRPr sz="1400" b="0" i="0" u="none" strike="noStrike" cap="none">
              <a:solidFill>
                <a:srgbClr val="000000"/>
              </a:solidFill>
              <a:latin typeface="Arial"/>
              <a:ea typeface="Arial"/>
              <a:cs typeface="Arial"/>
              <a:sym typeface="Arial"/>
            </a:endParaRPr>
          </a:p>
          <a:p>
            <a:pPr marL="0" marR="0" lvl="0" indent="228600" algn="l" rtl="0">
              <a:lnSpc>
                <a:spcPct val="115000"/>
              </a:lnSpc>
              <a:spcBef>
                <a:spcPts val="0"/>
              </a:spcBef>
              <a:spcAft>
                <a:spcPts val="0"/>
              </a:spcAft>
              <a:buClr>
                <a:srgbClr val="000000"/>
              </a:buClr>
              <a:buSzPts val="1800"/>
              <a:buFont typeface="Arial"/>
              <a:buNone/>
            </a:pPr>
            <a:r>
              <a:rPr lang="en-US" sz="1800" b="0" i="0" u="none" strike="noStrike" cap="none">
                <a:solidFill>
                  <a:srgbClr val="000000"/>
                </a:solidFill>
                <a:latin typeface="Times New Roman"/>
                <a:ea typeface="Times New Roman"/>
                <a:cs typeface="Times New Roman"/>
                <a:sym typeface="Times New Roman"/>
              </a:rPr>
              <a:t>Security Programmer , Cybersecurity Application Analyst</a:t>
            </a:r>
            <a:endParaRPr sz="18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6"/>
          <p:cNvSpPr txBox="1"/>
          <p:nvPr/>
        </p:nvSpPr>
        <p:spPr>
          <a:xfrm>
            <a:off x="182880" y="228600"/>
            <a:ext cx="9100081" cy="630590"/>
          </a:xfrm>
          <a:prstGeom prst="rect">
            <a:avLst/>
          </a:prstGeom>
          <a:noFill/>
          <a:ln>
            <a:noFill/>
          </a:ln>
        </p:spPr>
        <p:txBody>
          <a:bodyPr spcFirstLastPara="1" wrap="square" lIns="91425" tIns="45700" rIns="0" bIns="45700" anchor="ctr" anchorCtr="0">
            <a:normAutofit/>
          </a:bodyPr>
          <a:lstStyle/>
          <a:p>
            <a:pPr marL="0" marR="0" lvl="0" indent="0" algn="l" rtl="0">
              <a:lnSpc>
                <a:spcPct val="90000"/>
              </a:lnSpc>
              <a:spcBef>
                <a:spcPts val="0"/>
              </a:spcBef>
              <a:spcAft>
                <a:spcPts val="0"/>
              </a:spcAft>
              <a:buClr>
                <a:srgbClr val="3A3838"/>
              </a:buClr>
              <a:buSzPts val="3200"/>
              <a:buFont typeface="Times New Roman"/>
              <a:buNone/>
            </a:pPr>
            <a:r>
              <a:rPr lang="en-US" sz="3200" b="0" i="0" u="none" strike="noStrike" cap="none">
                <a:solidFill>
                  <a:srgbClr val="3A3838"/>
                </a:solidFill>
                <a:latin typeface="Times New Roman"/>
                <a:ea typeface="Times New Roman"/>
                <a:cs typeface="Times New Roman"/>
                <a:sym typeface="Times New Roman"/>
              </a:rPr>
              <a:t>Applied Computing – Cloud Computing</a:t>
            </a:r>
            <a:endParaRPr sz="1400" b="0" i="0" u="none" strike="noStrike" cap="none">
              <a:solidFill>
                <a:srgbClr val="000000"/>
              </a:solidFill>
              <a:latin typeface="Arial"/>
              <a:ea typeface="Arial"/>
              <a:cs typeface="Arial"/>
              <a:sym typeface="Arial"/>
            </a:endParaRPr>
          </a:p>
        </p:txBody>
      </p:sp>
      <p:sp>
        <p:nvSpPr>
          <p:cNvPr id="147" name="Google Shape;147;p36"/>
          <p:cNvSpPr/>
          <p:nvPr/>
        </p:nvSpPr>
        <p:spPr>
          <a:xfrm>
            <a:off x="315854" y="1235352"/>
            <a:ext cx="6637606" cy="400105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FALL 2021</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imes New Roman"/>
                <a:ea typeface="Times New Roman"/>
                <a:cs typeface="Times New Roman"/>
                <a:sym typeface="Times New Roman"/>
              </a:rPr>
              <a:t>CLOUD COMPUTING</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Times New Roman"/>
                <a:ea typeface="Times New Roman"/>
                <a:cs typeface="Times New Roman"/>
                <a:sym typeface="Times New Roman"/>
              </a:rPr>
              <a:t>NETV 301 – Virtualization: Applications and Best Practices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Times New Roman"/>
                <a:ea typeface="Times New Roman"/>
                <a:cs typeface="Times New Roman"/>
                <a:sym typeface="Times New Roman"/>
              </a:rPr>
              <a:t>NETV 379 – Cloud Computing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Times New Roman"/>
                <a:ea typeface="Times New Roman"/>
                <a:cs typeface="Times New Roman"/>
                <a:sym typeface="Times New Roman"/>
              </a:rPr>
              <a:t>NETV 380 – Introduction to Microsoft Azure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Times New Roman"/>
                <a:ea typeface="Times New Roman"/>
                <a:cs typeface="Times New Roman"/>
                <a:sym typeface="Times New Roman"/>
              </a:rPr>
              <a:t>NETV 381 – Introduction to Amazon Web Services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Times New Roman"/>
                <a:ea typeface="Times New Roman"/>
                <a:cs typeface="Times New Roman"/>
                <a:sym typeface="Times New Roman"/>
              </a:rPr>
              <a:t>NETV 479 – Advanced Cloud Computing: Applications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Times New Roman"/>
                <a:ea typeface="Times New Roman"/>
                <a:cs typeface="Times New Roman"/>
                <a:sym typeface="Times New Roman"/>
              </a:rPr>
              <a:t>	     and Best Practice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Times New Roman"/>
                <a:ea typeface="Times New Roman"/>
                <a:cs typeface="Times New Roman"/>
                <a:sym typeface="Times New Roman"/>
              </a:rPr>
              <a:t>NETV 480 – Cloud Security: Incident Response, Penetration Testing,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Times New Roman"/>
                <a:ea typeface="Times New Roman"/>
                <a:cs typeface="Times New Roman"/>
                <a:sym typeface="Times New Roman"/>
              </a:rPr>
              <a:t>                     &amp; Advanced Defense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Times New Roman"/>
                <a:ea typeface="Times New Roman"/>
                <a:cs typeface="Times New Roman"/>
                <a:sym typeface="Times New Roman"/>
              </a:rPr>
              <a:t>****This is also an 18-hour Certificate****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48" name="Google Shape;148;p36"/>
          <p:cNvSpPr/>
          <p:nvPr/>
        </p:nvSpPr>
        <p:spPr>
          <a:xfrm>
            <a:off x="0" y="6373500"/>
            <a:ext cx="8629500" cy="484500"/>
          </a:xfrm>
          <a:prstGeom prst="rect">
            <a:avLst/>
          </a:prstGeom>
          <a:noFill/>
          <a:ln>
            <a:noFill/>
          </a:ln>
        </p:spPr>
        <p:txBody>
          <a:bodyPr spcFirstLastPara="1" wrap="square" lIns="68575" tIns="34275" rIns="68575" bIns="34275" anchor="t" anchorCtr="0">
            <a:noAutofit/>
          </a:bodyPr>
          <a:lstStyle/>
          <a:p>
            <a:pPr marL="457200" marR="0" lvl="1" indent="0" algn="l" rtl="0">
              <a:lnSpc>
                <a:spcPct val="115000"/>
              </a:lnSpc>
              <a:spcBef>
                <a:spcPts val="0"/>
              </a:spcBef>
              <a:spcAft>
                <a:spcPts val="0"/>
              </a:spcAft>
              <a:buClr>
                <a:srgbClr val="000000"/>
              </a:buClr>
              <a:buSzPts val="1800"/>
              <a:buFont typeface="Arial"/>
              <a:buNone/>
            </a:pPr>
            <a:r>
              <a:rPr lang="en-US" sz="1800" b="1" i="0" u="none" strike="noStrike" cap="none">
                <a:solidFill>
                  <a:schemeClr val="dk1"/>
                </a:solidFill>
                <a:latin typeface="Times New Roman"/>
                <a:ea typeface="Times New Roman"/>
                <a:cs typeface="Times New Roman"/>
                <a:sym typeface="Times New Roman"/>
              </a:rPr>
              <a:t>CAREER OPTIONS: </a:t>
            </a:r>
            <a:r>
              <a:rPr lang="en-US" sz="1800" b="0" i="0" u="none" strike="noStrike" cap="none">
                <a:solidFill>
                  <a:schemeClr val="dk1"/>
                </a:solidFill>
                <a:latin typeface="Times New Roman"/>
                <a:ea typeface="Times New Roman"/>
                <a:cs typeface="Times New Roman"/>
                <a:sym typeface="Times New Roman"/>
              </a:rPr>
              <a:t>Software architect, Cloud engineer, Data engineer</a:t>
            </a: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2"/>
              </a:solidFill>
              <a:latin typeface="Times New Roman"/>
              <a:ea typeface="Times New Roman"/>
              <a:cs typeface="Times New Roman"/>
              <a:sym typeface="Times New Roman"/>
            </a:endParaRPr>
          </a:p>
        </p:txBody>
      </p:sp>
      <p:sp>
        <p:nvSpPr>
          <p:cNvPr id="149" name="Google Shape;149;p36"/>
          <p:cNvSpPr txBox="1"/>
          <p:nvPr/>
        </p:nvSpPr>
        <p:spPr>
          <a:xfrm>
            <a:off x="7088554" y="1691421"/>
            <a:ext cx="4459500" cy="3268200"/>
          </a:xfrm>
          <a:prstGeom prst="rect">
            <a:avLst/>
          </a:prstGeom>
          <a:noFill/>
          <a:ln>
            <a:noFill/>
          </a:ln>
        </p:spPr>
        <p:txBody>
          <a:bodyPr spcFirstLastPara="1" wrap="square" lIns="91425" tIns="91425" rIns="91425" bIns="91425" anchor="t" anchorCtr="0">
            <a:noAutofit/>
          </a:bodyPr>
          <a:lstStyle/>
          <a:p>
            <a:pPr marL="0" marR="154305" lvl="0" indent="0" algn="l" rtl="0">
              <a:lnSpc>
                <a:spcPct val="105000"/>
              </a:lnSpc>
              <a:spcBef>
                <a:spcPts val="0"/>
              </a:spcBef>
              <a:spcAft>
                <a:spcPts val="0"/>
              </a:spcAft>
              <a:buClr>
                <a:srgbClr val="000000"/>
              </a:buClr>
              <a:buSzPts val="1800"/>
              <a:buFont typeface="Arial"/>
              <a:buNone/>
            </a:pPr>
            <a:r>
              <a:rPr lang="en-US" sz="1800" b="0" i="0" u="none" strike="noStrike" cap="none">
                <a:solidFill>
                  <a:srgbClr val="000000"/>
                </a:solidFill>
                <a:latin typeface="Times New Roman"/>
                <a:ea typeface="Times New Roman"/>
                <a:cs typeface="Times New Roman"/>
                <a:sym typeface="Times New Roman"/>
              </a:rPr>
              <a:t>Cloud Computing Emphasis will support students to become familiar with the complicated infrastructure related to virtualization, Amazon Web Services, and Microsoft Azure. The course outline will provide students with a baseline on virtualization technologies, introduction to cloud technologies, and then follow up with courses focusing on the two leaders in cloud services (Amazon and Microsoft), and then discuss advanced topics on cloud computing.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5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5"/>
          <p:cNvSpPr txBox="1"/>
          <p:nvPr/>
        </p:nvSpPr>
        <p:spPr>
          <a:xfrm>
            <a:off x="182880" y="228600"/>
            <a:ext cx="9100081" cy="630590"/>
          </a:xfrm>
          <a:prstGeom prst="rect">
            <a:avLst/>
          </a:prstGeom>
          <a:noFill/>
          <a:ln>
            <a:noFill/>
          </a:ln>
        </p:spPr>
        <p:txBody>
          <a:bodyPr spcFirstLastPara="1" wrap="square" lIns="91425" tIns="45700" rIns="0" bIns="45700" anchor="ctr" anchorCtr="0">
            <a:normAutofit/>
          </a:bodyPr>
          <a:lstStyle/>
          <a:p>
            <a:pPr marL="0" marR="0" lvl="0" indent="0" algn="l" rtl="0">
              <a:lnSpc>
                <a:spcPct val="90000"/>
              </a:lnSpc>
              <a:spcBef>
                <a:spcPts val="0"/>
              </a:spcBef>
              <a:spcAft>
                <a:spcPts val="0"/>
              </a:spcAft>
              <a:buClr>
                <a:srgbClr val="3A3838"/>
              </a:buClr>
              <a:buSzPts val="3200"/>
              <a:buFont typeface="Times New Roman"/>
              <a:buNone/>
            </a:pPr>
            <a:r>
              <a:rPr lang="en-US" sz="3200" b="0" i="0" u="none" strike="noStrike" cap="none">
                <a:solidFill>
                  <a:srgbClr val="3A3838"/>
                </a:solidFill>
                <a:latin typeface="Times New Roman"/>
                <a:ea typeface="Times New Roman"/>
                <a:cs typeface="Times New Roman"/>
                <a:sym typeface="Times New Roman"/>
              </a:rPr>
              <a:t>Applied Computing – DevOps </a:t>
            </a:r>
            <a:endParaRPr sz="1400" b="0" i="0" u="none" strike="noStrike" cap="none">
              <a:solidFill>
                <a:srgbClr val="000000"/>
              </a:solidFill>
              <a:latin typeface="Arial"/>
              <a:ea typeface="Arial"/>
              <a:cs typeface="Arial"/>
              <a:sym typeface="Arial"/>
            </a:endParaRPr>
          </a:p>
        </p:txBody>
      </p:sp>
      <p:sp>
        <p:nvSpPr>
          <p:cNvPr id="155" name="Google Shape;155;p35"/>
          <p:cNvSpPr/>
          <p:nvPr/>
        </p:nvSpPr>
        <p:spPr>
          <a:xfrm>
            <a:off x="182880" y="1137314"/>
            <a:ext cx="6868718" cy="289305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FALL 2021</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imes New Roman"/>
                <a:ea typeface="Times New Roman"/>
                <a:cs typeface="Times New Roman"/>
                <a:sym typeface="Times New Roman"/>
              </a:rPr>
              <a:t>D</a:t>
            </a:r>
            <a:r>
              <a:rPr lang="en-US" sz="1800" b="1">
                <a:solidFill>
                  <a:schemeClr val="dk1"/>
                </a:solidFill>
                <a:latin typeface="Times New Roman"/>
                <a:ea typeface="Times New Roman"/>
                <a:cs typeface="Times New Roman"/>
                <a:sym typeface="Times New Roman"/>
              </a:rPr>
              <a:t>ev</a:t>
            </a:r>
            <a:r>
              <a:rPr lang="en-US" sz="1800" b="1" i="0" u="none" strike="noStrike" cap="none">
                <a:solidFill>
                  <a:schemeClr val="dk1"/>
                </a:solidFill>
                <a:latin typeface="Times New Roman"/>
                <a:ea typeface="Times New Roman"/>
                <a:cs typeface="Times New Roman"/>
                <a:sym typeface="Times New Roman"/>
              </a:rPr>
              <a:t>O</a:t>
            </a:r>
            <a:r>
              <a:rPr lang="en-US" sz="1800" b="1">
                <a:solidFill>
                  <a:schemeClr val="dk1"/>
                </a:solidFill>
                <a:latin typeface="Times New Roman"/>
                <a:ea typeface="Times New Roman"/>
                <a:cs typeface="Times New Roman"/>
                <a:sym typeface="Times New Roman"/>
              </a:rPr>
              <a:t>ps</a:t>
            </a:r>
            <a:r>
              <a:rPr lang="en-US" sz="1800" b="1" i="0" u="none" strike="noStrike" cap="none">
                <a:solidFill>
                  <a:schemeClr val="dk1"/>
                </a:solidFill>
                <a:latin typeface="Times New Roman"/>
                <a:ea typeface="Times New Roman"/>
                <a:cs typeface="Times New Roman"/>
                <a:sym typeface="Times New Roman"/>
              </a:rPr>
              <a:t> </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Times New Roman"/>
                <a:ea typeface="Times New Roman"/>
                <a:cs typeface="Times New Roman"/>
                <a:sym typeface="Times New Roman"/>
              </a:rPr>
              <a:t>CYBV 302 – Linux Security Essentials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Times New Roman"/>
                <a:ea typeface="Times New Roman"/>
                <a:cs typeface="Times New Roman"/>
                <a:sym typeface="Times New Roman"/>
              </a:rPr>
              <a:t>CYBV 303 – Windows Security Essentials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Times New Roman"/>
                <a:ea typeface="Times New Roman"/>
                <a:cs typeface="Times New Roman"/>
                <a:sym typeface="Times New Roman"/>
              </a:rPr>
              <a:t>APCV 360 – Database Management Fundamentals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Times New Roman"/>
                <a:ea typeface="Times New Roman"/>
                <a:cs typeface="Times New Roman"/>
                <a:sym typeface="Times New Roman"/>
              </a:rPr>
              <a:t>NETV 378 – System Administration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Times New Roman"/>
                <a:ea typeface="Times New Roman"/>
                <a:cs typeface="Times New Roman"/>
                <a:sym typeface="Times New Roman"/>
              </a:rPr>
              <a:t>NETV 382 – Network Defense, Incident Response &amp; Disaster Recovery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Times New Roman"/>
                <a:ea typeface="Times New Roman"/>
                <a:cs typeface="Times New Roman"/>
                <a:sym typeface="Times New Roman"/>
              </a:rPr>
              <a:t>NETV 379 – Cloud Computing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56" name="Google Shape;156;p35"/>
          <p:cNvSpPr/>
          <p:nvPr/>
        </p:nvSpPr>
        <p:spPr>
          <a:xfrm>
            <a:off x="182880" y="6014271"/>
            <a:ext cx="11834949" cy="484500"/>
          </a:xfrm>
          <a:prstGeom prst="rect">
            <a:avLst/>
          </a:prstGeom>
          <a:noFill/>
          <a:ln>
            <a:noFill/>
          </a:ln>
        </p:spPr>
        <p:txBody>
          <a:bodyPr spcFirstLastPara="1" wrap="square" lIns="68575" tIns="34275" rIns="68575" bIns="34275" anchor="t" anchorCtr="0">
            <a:noAutofit/>
          </a:bodyPr>
          <a:lstStyle/>
          <a:p>
            <a:pPr marL="0" marR="0" lvl="0" indent="0" algn="l" rtl="0">
              <a:lnSpc>
                <a:spcPct val="115000"/>
              </a:lnSpc>
              <a:spcBef>
                <a:spcPts val="0"/>
              </a:spcBef>
              <a:spcAft>
                <a:spcPts val="0"/>
              </a:spcAft>
              <a:buClr>
                <a:srgbClr val="000000"/>
              </a:buClr>
              <a:buSzPts val="1800"/>
              <a:buFont typeface="Arial"/>
              <a:buNone/>
            </a:pPr>
            <a:r>
              <a:rPr lang="en-US" sz="1800" b="1" i="0" u="none" strike="noStrike" cap="none">
                <a:solidFill>
                  <a:schemeClr val="dk1"/>
                </a:solidFill>
                <a:latin typeface="Times New Roman"/>
                <a:ea typeface="Times New Roman"/>
                <a:cs typeface="Times New Roman"/>
                <a:sym typeface="Times New Roman"/>
              </a:rPr>
              <a:t>CAREER OPTIONS: </a:t>
            </a:r>
            <a:r>
              <a:rPr lang="en-US" sz="1800" b="0" i="0" u="none" strike="noStrike" cap="none">
                <a:solidFill>
                  <a:srgbClr val="000000"/>
                </a:solidFill>
                <a:latin typeface="Times New Roman"/>
                <a:ea typeface="Times New Roman"/>
                <a:cs typeface="Times New Roman"/>
                <a:sym typeface="Times New Roman"/>
              </a:rPr>
              <a:t>Software engineer, Software architect, Development operations engineer, Full stack developer, Data engineer</a:t>
            </a:r>
            <a:endParaRPr sz="18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2"/>
              </a:solidFill>
              <a:latin typeface="Times New Roman"/>
              <a:ea typeface="Times New Roman"/>
              <a:cs typeface="Times New Roman"/>
              <a:sym typeface="Times New Roman"/>
            </a:endParaRPr>
          </a:p>
        </p:txBody>
      </p:sp>
      <p:sp>
        <p:nvSpPr>
          <p:cNvPr id="157" name="Google Shape;157;p35"/>
          <p:cNvSpPr txBox="1"/>
          <p:nvPr/>
        </p:nvSpPr>
        <p:spPr>
          <a:xfrm>
            <a:off x="6741439" y="1296095"/>
            <a:ext cx="5122009" cy="3897049"/>
          </a:xfrm>
          <a:prstGeom prst="rect">
            <a:avLst/>
          </a:prstGeom>
          <a:noFill/>
          <a:ln>
            <a:noFill/>
          </a:ln>
        </p:spPr>
        <p:txBody>
          <a:bodyPr spcFirstLastPara="1" wrap="square" lIns="91425" tIns="91425" rIns="91425" bIns="91425" anchor="t" anchorCtr="0">
            <a:noAutofit/>
          </a:bodyPr>
          <a:lstStyle/>
          <a:p>
            <a:pPr marL="457200" marR="0" lvl="0" indent="0" algn="l" rtl="0">
              <a:lnSpc>
                <a:spcPct val="115000"/>
              </a:lnSpc>
              <a:spcBef>
                <a:spcPts val="0"/>
              </a:spcBef>
              <a:spcAft>
                <a:spcPts val="0"/>
              </a:spcAft>
              <a:buClr>
                <a:srgbClr val="000000"/>
              </a:buClr>
              <a:buSzPts val="1800"/>
              <a:buFont typeface="Arial"/>
              <a:buNone/>
            </a:pPr>
            <a:r>
              <a:rPr lang="en-US" sz="1800" b="0" i="0" u="none" strike="noStrike" cap="none">
                <a:solidFill>
                  <a:srgbClr val="000000"/>
                </a:solidFill>
                <a:latin typeface="Times New Roman"/>
                <a:ea typeface="Times New Roman"/>
                <a:cs typeface="Times New Roman"/>
                <a:sym typeface="Times New Roman"/>
              </a:rPr>
              <a:t>DevOps emphasis integrates the curriculum development efforts of DevOps across Applied Computing, Computer Science, and Cybersecurity. It supports students to develop a solid foundation in  programming, networking, and cybersecurity.  The specialization courses in the new emphasis focus on DevOps development and applying DevOps to approach practical application problems in secure computing.  Students will study applying DevOps in a hands-on, interdisciplinary approach.  </a:t>
            </a:r>
            <a:endParaRPr sz="18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15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3"/>
          <p:cNvSpPr txBox="1"/>
          <p:nvPr/>
        </p:nvSpPr>
        <p:spPr>
          <a:xfrm>
            <a:off x="182880" y="228600"/>
            <a:ext cx="9100081" cy="630590"/>
          </a:xfrm>
          <a:prstGeom prst="rect">
            <a:avLst/>
          </a:prstGeom>
          <a:noFill/>
          <a:ln>
            <a:noFill/>
          </a:ln>
        </p:spPr>
        <p:txBody>
          <a:bodyPr spcFirstLastPara="1" wrap="square" lIns="91425" tIns="45700" rIns="0" bIns="45700" anchor="ctr" anchorCtr="0">
            <a:normAutofit/>
          </a:bodyPr>
          <a:lstStyle/>
          <a:p>
            <a:pPr marL="0" marR="0" lvl="0" indent="0" algn="l" rtl="0">
              <a:lnSpc>
                <a:spcPct val="90000"/>
              </a:lnSpc>
              <a:spcBef>
                <a:spcPts val="0"/>
              </a:spcBef>
              <a:spcAft>
                <a:spcPts val="0"/>
              </a:spcAft>
              <a:buClr>
                <a:srgbClr val="3A3838"/>
              </a:buClr>
              <a:buSzPts val="3200"/>
              <a:buFont typeface="Times New Roman"/>
              <a:buNone/>
            </a:pPr>
            <a:r>
              <a:rPr lang="en-US" sz="3200" b="0" i="0" u="none" strike="noStrike" cap="none">
                <a:solidFill>
                  <a:srgbClr val="3A3838"/>
                </a:solidFill>
                <a:latin typeface="Times New Roman"/>
                <a:ea typeface="Times New Roman"/>
                <a:cs typeface="Times New Roman"/>
                <a:sym typeface="Times New Roman"/>
              </a:rPr>
              <a:t>Applied Computing – Network Operations</a:t>
            </a:r>
            <a:endParaRPr sz="1400" b="0" i="0" u="none" strike="noStrike" cap="none">
              <a:solidFill>
                <a:srgbClr val="000000"/>
              </a:solidFill>
              <a:latin typeface="Arial"/>
              <a:ea typeface="Arial"/>
              <a:cs typeface="Arial"/>
              <a:sym typeface="Arial"/>
            </a:endParaRPr>
          </a:p>
        </p:txBody>
      </p:sp>
      <p:sp>
        <p:nvSpPr>
          <p:cNvPr id="163" name="Google Shape;163;p33"/>
          <p:cNvSpPr/>
          <p:nvPr/>
        </p:nvSpPr>
        <p:spPr>
          <a:xfrm>
            <a:off x="323100" y="2107900"/>
            <a:ext cx="6033600" cy="2502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imes New Roman"/>
                <a:ea typeface="Times New Roman"/>
                <a:cs typeface="Times New Roman"/>
                <a:sym typeface="Times New Roman"/>
              </a:rPr>
              <a:t>NETWORK OPERATIONS</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NETV 370 – Intro to Network Design and Architecture</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NETV 371 – Network Security Principles</a:t>
            </a:r>
            <a:endParaRPr sz="1800" b="0" i="0" u="none" strike="noStrike" cap="none">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800"/>
              <a:buFont typeface="Arial"/>
              <a:buNone/>
            </a:pPr>
            <a:r>
              <a:rPr lang="en-US" sz="1800">
                <a:solidFill>
                  <a:srgbClr val="011893"/>
                </a:solidFill>
                <a:latin typeface="Times New Roman"/>
                <a:ea typeface="Times New Roman"/>
                <a:cs typeface="Times New Roman"/>
                <a:sym typeface="Times New Roman"/>
              </a:rPr>
              <a:t>NETV 374 – Routing: Theories and Applications</a:t>
            </a:r>
            <a:endParaRPr sz="1800">
              <a:solidFill>
                <a:srgbClr val="011893"/>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NETV 375 – Advanced Routing and WAN Technologies</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NETV 379 - Cloud Computing</a:t>
            </a:r>
            <a:endParaRPr sz="1800" b="0" i="0" u="none" strike="noStrike" cap="none">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800"/>
              <a:buFont typeface="Arial"/>
              <a:buNone/>
            </a:pPr>
            <a:r>
              <a:rPr lang="en-US" sz="1800">
                <a:solidFill>
                  <a:srgbClr val="011893"/>
                </a:solidFill>
                <a:latin typeface="Times New Roman"/>
                <a:ea typeface="Times New Roman"/>
                <a:cs typeface="Times New Roman"/>
                <a:sym typeface="Times New Roman"/>
              </a:rPr>
              <a:t>NETV 479 – Advanced Cloud Computing</a:t>
            </a:r>
            <a:endParaRPr sz="1800">
              <a:solidFill>
                <a:srgbClr val="011893"/>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4" name="Google Shape;164;p33"/>
          <p:cNvSpPr/>
          <p:nvPr/>
        </p:nvSpPr>
        <p:spPr>
          <a:xfrm>
            <a:off x="323088" y="6081123"/>
            <a:ext cx="11545824"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imes New Roman"/>
                <a:ea typeface="Times New Roman"/>
                <a:cs typeface="Times New Roman"/>
                <a:sym typeface="Times New Roman"/>
              </a:rPr>
              <a:t>CAREER OPTIONS: </a:t>
            </a:r>
            <a:r>
              <a:rPr lang="en-US" sz="1800" b="0" i="0" u="none" strike="noStrike" cap="none">
                <a:solidFill>
                  <a:schemeClr val="dk1"/>
                </a:solidFill>
                <a:latin typeface="Times New Roman"/>
                <a:ea typeface="Times New Roman"/>
                <a:cs typeface="Times New Roman"/>
                <a:sym typeface="Times New Roman"/>
              </a:rPr>
              <a:t>System/network administrator, network engineer, network/security designer, and computer network support specialist. </a:t>
            </a:r>
            <a:endParaRPr sz="1800" b="0" i="0" u="none" strike="noStrike" cap="none">
              <a:solidFill>
                <a:schemeClr val="dk1"/>
              </a:solidFill>
              <a:latin typeface="Times New Roman"/>
              <a:ea typeface="Times New Roman"/>
              <a:cs typeface="Times New Roman"/>
              <a:sym typeface="Times New Roman"/>
            </a:endParaRPr>
          </a:p>
        </p:txBody>
      </p:sp>
      <p:sp>
        <p:nvSpPr>
          <p:cNvPr id="165" name="Google Shape;165;p33"/>
          <p:cNvSpPr/>
          <p:nvPr/>
        </p:nvSpPr>
        <p:spPr>
          <a:xfrm>
            <a:off x="6356823" y="1738913"/>
            <a:ext cx="5601253" cy="369327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Network Operations students develop the engineering and operational skills required to create, operate and defend complex computing and information networks. The program curriculum includes theory, operational labs, modern network architecture, advanced routing and switching, systems administration, cloud computing, network defense, wireless networking and network security. Security is a prevailing theme across all of these areas of study.  Network Operations graduates are prepared to take on a wide variety of IT-related positions in the private, public and government sectors.</a:t>
            </a:r>
            <a:endParaRPr sz="1800" b="0" i="0" u="none" strike="noStrike" cap="none">
              <a:solidFill>
                <a:srgbClr val="000000"/>
              </a:solidFill>
              <a:highlight>
                <a:srgbClr val="FFFF00"/>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6"/>
          <p:cNvSpPr txBox="1"/>
          <p:nvPr/>
        </p:nvSpPr>
        <p:spPr>
          <a:xfrm>
            <a:off x="182880" y="228600"/>
            <a:ext cx="9100081" cy="630590"/>
          </a:xfrm>
          <a:prstGeom prst="rect">
            <a:avLst/>
          </a:prstGeom>
          <a:noFill/>
          <a:ln>
            <a:noFill/>
          </a:ln>
        </p:spPr>
        <p:txBody>
          <a:bodyPr spcFirstLastPara="1" wrap="square" lIns="91425" tIns="45700" rIns="0" bIns="45700" anchor="ctr" anchorCtr="0">
            <a:normAutofit/>
          </a:bodyPr>
          <a:lstStyle/>
          <a:p>
            <a:pPr marL="0" marR="0" lvl="0" indent="0" algn="l" rtl="0">
              <a:lnSpc>
                <a:spcPct val="90000"/>
              </a:lnSpc>
              <a:spcBef>
                <a:spcPts val="0"/>
              </a:spcBef>
              <a:spcAft>
                <a:spcPts val="0"/>
              </a:spcAft>
              <a:buClr>
                <a:srgbClr val="3A3838"/>
              </a:buClr>
              <a:buSzPts val="3200"/>
              <a:buFont typeface="Times New Roman"/>
              <a:buNone/>
            </a:pPr>
            <a:r>
              <a:rPr lang="en-US" sz="3200" b="0" i="0" u="none" strike="noStrike" cap="none">
                <a:solidFill>
                  <a:srgbClr val="3A3838"/>
                </a:solidFill>
                <a:latin typeface="Times New Roman"/>
                <a:ea typeface="Times New Roman"/>
                <a:cs typeface="Times New Roman"/>
                <a:sym typeface="Times New Roman"/>
              </a:rPr>
              <a:t>Applied Computing – Software Development</a:t>
            </a:r>
            <a:endParaRPr sz="1400" b="0" i="0" u="none" strike="noStrike" cap="none">
              <a:solidFill>
                <a:srgbClr val="000000"/>
              </a:solidFill>
              <a:latin typeface="Arial"/>
              <a:ea typeface="Arial"/>
              <a:cs typeface="Arial"/>
              <a:sym typeface="Arial"/>
            </a:endParaRPr>
          </a:p>
        </p:txBody>
      </p:sp>
      <p:sp>
        <p:nvSpPr>
          <p:cNvPr id="171" name="Google Shape;171;p6"/>
          <p:cNvSpPr/>
          <p:nvPr/>
        </p:nvSpPr>
        <p:spPr>
          <a:xfrm>
            <a:off x="286700" y="1313300"/>
            <a:ext cx="5993700" cy="3775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Times New Roman"/>
                <a:ea typeface="Times New Roman"/>
                <a:cs typeface="Times New Roman"/>
                <a:sym typeface="Times New Roman"/>
              </a:rPr>
              <a:t>SOFTWARE DEVELOPMENT</a:t>
            </a:r>
            <a:endParaRPr sz="1800" b="0" i="0" u="none" strike="noStrike" cap="none" dirty="0">
              <a:solidFill>
                <a:srgbClr val="000000"/>
              </a:solidFill>
              <a:latin typeface="Arial"/>
              <a:ea typeface="Arial"/>
              <a:cs typeface="Arial"/>
              <a:sym typeface="Arial"/>
            </a:endParaRPr>
          </a:p>
          <a:p>
            <a:pPr marL="0" lvl="0" indent="0" algn="l" rtl="0">
              <a:spcBef>
                <a:spcPts val="0"/>
              </a:spcBef>
              <a:spcAft>
                <a:spcPts val="0"/>
              </a:spcAft>
              <a:buClr>
                <a:schemeClr val="dk1"/>
              </a:buClr>
              <a:buSzPts val="1800"/>
              <a:buFont typeface="Arial"/>
              <a:buNone/>
            </a:pPr>
            <a:r>
              <a:rPr lang="en-US" sz="1800" dirty="0">
                <a:solidFill>
                  <a:schemeClr val="dk1"/>
                </a:solidFill>
                <a:latin typeface="Times New Roman"/>
                <a:ea typeface="Times New Roman"/>
                <a:cs typeface="Times New Roman"/>
                <a:sym typeface="Times New Roman"/>
              </a:rPr>
              <a:t>APCV 361 – Data Analysis and Visualization</a:t>
            </a:r>
            <a:endParaRPr sz="1800"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Times New Roman"/>
                <a:ea typeface="Times New Roman"/>
                <a:cs typeface="Times New Roman"/>
                <a:sym typeface="Times New Roman"/>
              </a:rPr>
              <a:t>CSCV 335 – Object-Oriented Programming and Design</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Times New Roman"/>
                <a:ea typeface="Times New Roman"/>
                <a:cs typeface="Times New Roman"/>
                <a:sym typeface="Times New Roman"/>
              </a:rPr>
              <a:t>CSCV 337 – Web Programming</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Times New Roman"/>
                <a:ea typeface="Times New Roman"/>
                <a:cs typeface="Times New Roman"/>
                <a:sym typeface="Times New Roman"/>
              </a:rPr>
              <a:t>CSCV 352 – Systems Programming and Unix</a:t>
            </a:r>
            <a:endParaRPr sz="1800" b="0" i="0" u="none" strike="noStrike" cap="none"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800"/>
              <a:buFont typeface="Arial"/>
              <a:buNone/>
            </a:pPr>
            <a:r>
              <a:rPr lang="en-US" sz="1800" dirty="0">
                <a:solidFill>
                  <a:srgbClr val="011893"/>
                </a:solidFill>
                <a:latin typeface="Times New Roman"/>
                <a:ea typeface="Times New Roman"/>
                <a:cs typeface="Times New Roman"/>
                <a:sym typeface="Times New Roman"/>
              </a:rPr>
              <a:t>CSCV 381 – Mobile Device Programming</a:t>
            </a:r>
            <a:endParaRPr sz="1800" dirty="0">
              <a:solidFill>
                <a:srgbClr val="011893"/>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Times New Roman"/>
                <a:ea typeface="Times New Roman"/>
                <a:cs typeface="Times New Roman"/>
                <a:sym typeface="Times New Roman"/>
              </a:rPr>
              <a:t>ELECTIVE (CHOOSE 2)</a:t>
            </a:r>
            <a:endParaRPr sz="1800" b="0" i="0" u="none" strike="noStrike" cap="none" dirty="0">
              <a:solidFill>
                <a:srgbClr val="000000"/>
              </a:solidFill>
              <a:latin typeface="Arial"/>
              <a:ea typeface="Arial"/>
              <a:cs typeface="Arial"/>
              <a:sym typeface="Arial"/>
            </a:endParaRPr>
          </a:p>
          <a:p>
            <a:pPr marL="0" lvl="0" indent="0" algn="l" rtl="0">
              <a:spcBef>
                <a:spcPts val="0"/>
              </a:spcBef>
              <a:spcAft>
                <a:spcPts val="0"/>
              </a:spcAft>
              <a:buClr>
                <a:schemeClr val="dk1"/>
              </a:buClr>
              <a:buSzPts val="2400"/>
              <a:buFont typeface="Arial"/>
              <a:buNone/>
            </a:pPr>
            <a:r>
              <a:rPr lang="en-US" sz="1800" dirty="0">
                <a:solidFill>
                  <a:srgbClr val="008000"/>
                </a:solidFill>
                <a:latin typeface="Times New Roman"/>
                <a:ea typeface="Times New Roman"/>
                <a:cs typeface="Times New Roman"/>
                <a:sym typeface="Times New Roman"/>
              </a:rPr>
              <a:t>APCV 401 – Introduction to Human-Computer Interaction</a:t>
            </a:r>
            <a:endParaRPr sz="1200" b="0" i="0" u="none" cap="none" dirty="0">
              <a:solidFill>
                <a:srgbClr val="008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Times New Roman"/>
                <a:ea typeface="Times New Roman"/>
                <a:cs typeface="Times New Roman"/>
                <a:sym typeface="Times New Roman"/>
              </a:rPr>
              <a:t>CSCV 460 – Database Design</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Times New Roman"/>
                <a:ea typeface="Times New Roman"/>
                <a:cs typeface="Times New Roman"/>
                <a:sym typeface="Times New Roman"/>
              </a:rPr>
              <a:t>CYBV 473 – Violent Python</a:t>
            </a:r>
            <a:endParaRPr lang="en-US" sz="1800"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700" dirty="0">
                <a:solidFill>
                  <a:srgbClr val="38761D"/>
                </a:solidFill>
                <a:highlight>
                  <a:schemeClr val="lt1"/>
                </a:highlight>
                <a:latin typeface="Times New Roman"/>
                <a:ea typeface="Times New Roman"/>
                <a:cs typeface="Times New Roman"/>
                <a:sym typeface="Times New Roman"/>
              </a:rPr>
              <a:t>APCV 496 </a:t>
            </a:r>
            <a:r>
              <a:rPr lang="en-US" sz="1800" dirty="0">
                <a:solidFill>
                  <a:schemeClr val="dk1"/>
                </a:solidFill>
                <a:latin typeface="Times New Roman"/>
                <a:ea typeface="Times New Roman"/>
                <a:cs typeface="Times New Roman"/>
                <a:sym typeface="Times New Roman"/>
              </a:rPr>
              <a:t>– </a:t>
            </a:r>
            <a:r>
              <a:rPr lang="en-US" sz="1700" dirty="0">
                <a:solidFill>
                  <a:srgbClr val="38761D"/>
                </a:solidFill>
                <a:highlight>
                  <a:schemeClr val="lt1"/>
                </a:highlight>
                <a:latin typeface="Times New Roman"/>
                <a:ea typeface="Times New Roman"/>
                <a:cs typeface="Times New Roman"/>
                <a:sym typeface="Times New Roman"/>
              </a:rPr>
              <a:t>Special Topics in Informatics</a:t>
            </a:r>
            <a:endParaRPr sz="1800" dirty="0">
              <a:solidFill>
                <a:schemeClr val="dk1"/>
              </a:solidFill>
              <a:latin typeface="Times New Roman"/>
              <a:ea typeface="Times New Roman"/>
              <a:cs typeface="Times New Roman"/>
              <a:sym typeface="Times New Roman"/>
            </a:endParaRPr>
          </a:p>
        </p:txBody>
      </p:sp>
      <p:sp>
        <p:nvSpPr>
          <p:cNvPr id="172" name="Google Shape;172;p6"/>
          <p:cNvSpPr/>
          <p:nvPr/>
        </p:nvSpPr>
        <p:spPr>
          <a:xfrm>
            <a:off x="475013" y="6090811"/>
            <a:ext cx="10817968" cy="107717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imes New Roman"/>
                <a:ea typeface="Times New Roman"/>
                <a:cs typeface="Times New Roman"/>
                <a:sym typeface="Times New Roman"/>
              </a:rPr>
              <a:t>CAREER OPTIONS: </a:t>
            </a:r>
            <a:r>
              <a:rPr lang="en-US" sz="1800" b="0" i="0" u="none" strike="noStrike" cap="none">
                <a:solidFill>
                  <a:schemeClr val="dk1"/>
                </a:solidFill>
                <a:latin typeface="Times New Roman"/>
                <a:ea typeface="Times New Roman"/>
                <a:cs typeface="Times New Roman"/>
                <a:sym typeface="Times New Roman"/>
              </a:rPr>
              <a:t>Software developer, web developer, data engineer, mobile app developer, data analyst</a:t>
            </a:r>
            <a:r>
              <a:rPr lang="en-US" sz="1800" b="1" i="0" u="none" strike="noStrike" cap="none">
                <a:solidFill>
                  <a:schemeClr val="dk1"/>
                </a:solidFill>
                <a:latin typeface="Times New Roman"/>
                <a:ea typeface="Times New Roman"/>
                <a:cs typeface="Times New Roman"/>
                <a:sym typeface="Times New Roman"/>
              </a:rPr>
              <a:t>	</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Times New Roman"/>
              <a:ea typeface="Times New Roman"/>
              <a:cs typeface="Times New Roman"/>
              <a:sym typeface="Times New Roman"/>
            </a:endParaRPr>
          </a:p>
        </p:txBody>
      </p:sp>
      <p:sp>
        <p:nvSpPr>
          <p:cNvPr id="173" name="Google Shape;173;p6"/>
          <p:cNvSpPr/>
          <p:nvPr/>
        </p:nvSpPr>
        <p:spPr>
          <a:xfrm>
            <a:off x="6280348" y="1859359"/>
            <a:ext cx="5624945" cy="31392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Students in the Software Development emphasis learn a variety of software fundamentals, including object-oriented and system programming, UNIX, mobile app development, web programming and secure computing. Students learn by doing and create a variety of software applications under the guidance of faculty. The Software Development emphasis prepares students for a variety of positions, including Software and Web developer, Data Engineer, Mobile App Developer and Data Analyst positions.</a:t>
            </a:r>
            <a:endParaRPr sz="1800" b="0" i="0" u="none" strike="noStrike" cap="none">
              <a:solidFill>
                <a:schemeClr val="dk1"/>
              </a:solidFill>
              <a:highlight>
                <a:srgbClr val="FFFF00"/>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TotalTime>
  <Words>1525</Words>
  <Application>Microsoft Macintosh PowerPoint</Application>
  <PresentationFormat>Widescreen</PresentationFormat>
  <Paragraphs>158</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rdefore</dc:creator>
  <cp:lastModifiedBy>Microsoft Office User</cp:lastModifiedBy>
  <cp:revision>10</cp:revision>
  <dcterms:created xsi:type="dcterms:W3CDTF">2018-04-09T17:56:42Z</dcterms:created>
  <dcterms:modified xsi:type="dcterms:W3CDTF">2021-08-17T19:02:04Z</dcterms:modified>
</cp:coreProperties>
</file>