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7" r:id="rId6"/>
    <p:sldId id="259" r:id="rId7"/>
    <p:sldId id="260" r:id="rId8"/>
    <p:sldId id="262" r:id="rId9"/>
    <p:sldId id="270" r:id="rId10"/>
    <p:sldId id="276" r:id="rId11"/>
    <p:sldId id="271" r:id="rId12"/>
    <p:sldId id="277" r:id="rId13"/>
    <p:sldId id="266" r:id="rId14"/>
    <p:sldId id="272" r:id="rId15"/>
    <p:sldId id="274" r:id="rId16"/>
    <p:sldId id="280" r:id="rId17"/>
    <p:sldId id="284" r:id="rId18"/>
    <p:sldId id="281" r:id="rId19"/>
    <p:sldId id="287" r:id="rId20"/>
  </p:sldIdLst>
  <p:sldSz cx="9144000" cy="5143500" type="screen16x9"/>
  <p:notesSz cx="6858000" cy="9144000"/>
  <p:embeddedFontLst>
    <p:embeddedFont>
      <p:font typeface="Abhaya Libre" panose="020B0604020202020204" charset="0"/>
      <p:regular r:id="rId22"/>
      <p:bold r:id="rId23"/>
    </p:embeddedFont>
    <p:embeddedFont>
      <p:font typeface="Abhaya Libre ExtraBold" panose="020B0604020202020204" charset="0"/>
      <p:bold r:id="rId24"/>
    </p:embeddedFont>
    <p:embeddedFont>
      <p:font typeface="Jost" panose="020B060402020202020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48CB08-87EA-48CC-A393-76F818D043E5}">
  <a:tblStyle styleId="{2748CB08-87EA-48CC-A393-76F818D04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C0F2F7-BC92-4A46-9042-A51F7CAB2F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87338194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87338194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a8733819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a8733819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a87338194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a87338194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8061af745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8061af745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87338194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87338194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a87338194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a87338194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a873381949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a873381949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873381949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873381949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a873381949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a873381949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8061af74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8061af74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8061af745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8061af745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8061af74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8061af74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061af74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061af74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8061af745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8061af745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87338194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87338194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7849225" y="2661536"/>
            <a:ext cx="1144800" cy="16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367800" y="-2439"/>
            <a:ext cx="2776200" cy="27762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-128575" y="-2450"/>
            <a:ext cx="6774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5408250" y="141686"/>
            <a:ext cx="1494300" cy="48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8560625" y="-8921"/>
            <a:ext cx="0" cy="435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157725" y="384979"/>
            <a:ext cx="340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64449" y="773800"/>
            <a:ext cx="3743700" cy="30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64373" y="3925102"/>
            <a:ext cx="3743700" cy="44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 idx="2" hasCustomPrompt="1"/>
          </p:nvPr>
        </p:nvSpPr>
        <p:spPr>
          <a:xfrm>
            <a:off x="7052988" y="539500"/>
            <a:ext cx="13572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6230700" y="4301036"/>
            <a:ext cx="2913300" cy="59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219375" y="7"/>
            <a:ext cx="0" cy="435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1253275" y="1841825"/>
            <a:ext cx="66375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253225" y="2862175"/>
            <a:ext cx="6637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/>
          <p:nvPr/>
        </p:nvSpPr>
        <p:spPr>
          <a:xfrm rot="5400000">
            <a:off x="6403975" y="3318425"/>
            <a:ext cx="537600" cy="31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3" y="241450"/>
            <a:ext cx="2247300" cy="5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1"/>
          <p:cNvCxnSpPr>
            <a:stCxn id="90" idx="3"/>
          </p:cNvCxnSpPr>
          <p:nvPr/>
        </p:nvCxnSpPr>
        <p:spPr>
          <a:xfrm rot="10800000">
            <a:off x="-203103" y="539500"/>
            <a:ext cx="245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 rot="5400000">
            <a:off x="2500" y="0"/>
            <a:ext cx="722400" cy="722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705400" y="2221800"/>
            <a:ext cx="4386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3"/>
          <p:cNvCxnSpPr>
            <a:stCxn id="96" idx="0"/>
            <a:endCxn id="96" idx="2"/>
          </p:cNvCxnSpPr>
          <p:nvPr/>
        </p:nvCxnSpPr>
        <p:spPr>
          <a:xfrm>
            <a:off x="8924700" y="2221800"/>
            <a:ext cx="0" cy="291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3"/>
          <p:cNvSpPr/>
          <p:nvPr/>
        </p:nvSpPr>
        <p:spPr>
          <a:xfrm>
            <a:off x="6078000" y="0"/>
            <a:ext cx="3066000" cy="3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0" y="4656900"/>
            <a:ext cx="1494300" cy="48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5400000" flipH="1">
            <a:off x="-558300" y="1143375"/>
            <a:ext cx="14832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3"/>
          <p:cNvCxnSpPr>
            <a:stCxn id="100" idx="1"/>
          </p:cNvCxnSpPr>
          <p:nvPr/>
        </p:nvCxnSpPr>
        <p:spPr>
          <a:xfrm rot="10800000">
            <a:off x="183300" y="5475"/>
            <a:ext cx="0" cy="206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611650" y="2238880"/>
            <a:ext cx="3920700" cy="16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745975" y="1254425"/>
            <a:ext cx="1245900" cy="893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0" y="241450"/>
            <a:ext cx="2913300" cy="59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-203124" y="539500"/>
            <a:ext cx="312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510250" y="539500"/>
            <a:ext cx="61233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75" y="1673800"/>
            <a:ext cx="76992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 flipH="1">
            <a:off x="0" y="2500"/>
            <a:ext cx="722400" cy="722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42600" y="0"/>
            <a:ext cx="401400" cy="158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579150" y="0"/>
            <a:ext cx="23679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8943300" y="0"/>
            <a:ext cx="0" cy="1694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/>
          <p:nvPr/>
        </p:nvSpPr>
        <p:spPr>
          <a:xfrm>
            <a:off x="0" y="2227700"/>
            <a:ext cx="4386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4"/>
          <p:cNvCxnSpPr>
            <a:stCxn id="32" idx="0"/>
            <a:endCxn id="32" idx="2"/>
          </p:cNvCxnSpPr>
          <p:nvPr/>
        </p:nvCxnSpPr>
        <p:spPr>
          <a:xfrm>
            <a:off x="219300" y="2227700"/>
            <a:ext cx="0" cy="291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79063" y="3071600"/>
            <a:ext cx="24429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222038" y="3071600"/>
            <a:ext cx="24429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479063" y="2544550"/>
            <a:ext cx="24429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800" b="1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22038" y="2544550"/>
            <a:ext cx="24429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800" b="1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7224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8102406" y="4100035"/>
            <a:ext cx="1041600" cy="10416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6230700" y="0"/>
            <a:ext cx="2913300" cy="52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606775" y="2715125"/>
            <a:ext cx="366600" cy="163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496750" y="0"/>
            <a:ext cx="0" cy="318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 flipH="1">
            <a:off x="8790075" y="2526625"/>
            <a:ext cx="3000" cy="260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/>
          <p:nvPr/>
        </p:nvSpPr>
        <p:spPr>
          <a:xfrm>
            <a:off x="0" y="4604000"/>
            <a:ext cx="1494300" cy="3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8421600" y="4418600"/>
            <a:ext cx="722400" cy="722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4386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7649700" y="0"/>
            <a:ext cx="1494300" cy="48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>
            <a:stCxn id="50" idx="0"/>
            <a:endCxn id="50" idx="2"/>
          </p:cNvCxnSpPr>
          <p:nvPr/>
        </p:nvCxnSpPr>
        <p:spPr>
          <a:xfrm>
            <a:off x="219300" y="0"/>
            <a:ext cx="0" cy="291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/>
          <p:nvPr/>
        </p:nvSpPr>
        <p:spPr>
          <a:xfrm>
            <a:off x="6196950" y="4776900"/>
            <a:ext cx="23679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6"/>
          <p:cNvCxnSpPr>
            <a:stCxn id="53" idx="1"/>
          </p:cNvCxnSpPr>
          <p:nvPr/>
        </p:nvCxnSpPr>
        <p:spPr>
          <a:xfrm>
            <a:off x="6196950" y="4960200"/>
            <a:ext cx="2941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351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070125" y="1896000"/>
            <a:ext cx="43515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722375" y="539500"/>
            <a:ext cx="2827200" cy="40644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" name="Google Shape;59;p7"/>
          <p:cNvSpPr/>
          <p:nvPr/>
        </p:nvSpPr>
        <p:spPr>
          <a:xfrm>
            <a:off x="8421625" y="0"/>
            <a:ext cx="435300" cy="16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7352250" y="3353250"/>
            <a:ext cx="6702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>
            <a:stCxn id="60" idx="2"/>
            <a:endCxn id="60" idx="0"/>
          </p:cNvCxnSpPr>
          <p:nvPr/>
        </p:nvCxnSpPr>
        <p:spPr>
          <a:xfrm rot="10800000">
            <a:off x="6230700" y="4809900"/>
            <a:ext cx="2913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7"/>
          <p:cNvCxnSpPr/>
          <p:nvPr/>
        </p:nvCxnSpPr>
        <p:spPr>
          <a:xfrm>
            <a:off x="8648125" y="0"/>
            <a:ext cx="0" cy="520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265750" y="960600"/>
            <a:ext cx="46125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286750" y="837550"/>
            <a:ext cx="707400" cy="16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367800" y="2364825"/>
            <a:ext cx="2776200" cy="27762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0" y="241450"/>
            <a:ext cx="2913300" cy="59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390725" y="2227725"/>
            <a:ext cx="9225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3989250" y="4604000"/>
            <a:ext cx="2913300" cy="3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8560625" y="796607"/>
            <a:ext cx="0" cy="435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>
            <a:endCxn id="69" idx="1"/>
          </p:cNvCxnSpPr>
          <p:nvPr/>
        </p:nvCxnSpPr>
        <p:spPr>
          <a:xfrm rot="10800000">
            <a:off x="3989250" y="4800500"/>
            <a:ext cx="4571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549400" y="1631588"/>
            <a:ext cx="40452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549400" y="22768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 flipH="1">
            <a:off x="7849225" y="2661536"/>
            <a:ext cx="1144800" cy="16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0800000">
            <a:off x="6367800" y="-2439"/>
            <a:ext cx="2776200" cy="27762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 flipH="1">
            <a:off x="0" y="4301036"/>
            <a:ext cx="2913300" cy="59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390725" y="-2450"/>
            <a:ext cx="677400" cy="29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10800000" flipH="1">
            <a:off x="5408250" y="141686"/>
            <a:ext cx="1494300" cy="48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9"/>
          <p:cNvCxnSpPr/>
          <p:nvPr/>
        </p:nvCxnSpPr>
        <p:spPr>
          <a:xfrm rot="10800000">
            <a:off x="8560625" y="-8921"/>
            <a:ext cx="0" cy="435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9"/>
          <p:cNvCxnSpPr/>
          <p:nvPr/>
        </p:nvCxnSpPr>
        <p:spPr>
          <a:xfrm rot="10800000">
            <a:off x="5157725" y="384979"/>
            <a:ext cx="340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9"/>
          <p:cNvCxnSpPr/>
          <p:nvPr/>
        </p:nvCxnSpPr>
        <p:spPr>
          <a:xfrm rot="10800000">
            <a:off x="-20411" y="4604004"/>
            <a:ext cx="340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5042725" y="539500"/>
            <a:ext cx="3378900" cy="1066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haya Libre"/>
              <a:buNone/>
              <a:defRPr sz="3000" b="1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964373" y="46792"/>
            <a:ext cx="4253803" cy="30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rPr>
              <a:t>Generador y Verificador de Contraseñas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964373" y="3339886"/>
            <a:ext cx="3743700" cy="1073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Delgado Cambray Adolfo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Gómez Monroy Jesús Eduardo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López Camal Diego Andrey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Urquiza Villa Marco Antonio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7052988" y="539500"/>
            <a:ext cx="1357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Grupo: 301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Etapas del Proyecto</a:t>
            </a:r>
            <a:endParaRPr dirty="0"/>
          </a:p>
        </p:txBody>
      </p:sp>
      <p:grpSp>
        <p:nvGrpSpPr>
          <p:cNvPr id="588" name="Google Shape;588;p36"/>
          <p:cNvGrpSpPr/>
          <p:nvPr/>
        </p:nvGrpSpPr>
        <p:grpSpPr>
          <a:xfrm>
            <a:off x="519167" y="2917150"/>
            <a:ext cx="1818008" cy="1162102"/>
            <a:chOff x="519167" y="2917150"/>
            <a:chExt cx="1818008" cy="1162102"/>
          </a:xfrm>
        </p:grpSpPr>
        <p:sp>
          <p:nvSpPr>
            <p:cNvPr id="589" name="Google Shape;589;p36"/>
            <p:cNvSpPr/>
            <p:nvPr/>
          </p:nvSpPr>
          <p:spPr>
            <a:xfrm>
              <a:off x="724700" y="2917150"/>
              <a:ext cx="1410300" cy="453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Definición de Requisitos</a:t>
              </a:r>
              <a:endParaRPr sz="16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91" name="Google Shape;591;p36"/>
            <p:cNvSpPr txBox="1"/>
            <p:nvPr/>
          </p:nvSpPr>
          <p:spPr>
            <a:xfrm>
              <a:off x="519167" y="3506552"/>
              <a:ext cx="181800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Detallar los requisitos funcionales y no funcionales del sistema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2107607" y="2630777"/>
            <a:ext cx="1950485" cy="1201643"/>
            <a:chOff x="2026732" y="2537850"/>
            <a:chExt cx="1950485" cy="1201643"/>
          </a:xfrm>
        </p:grpSpPr>
        <p:sp>
          <p:nvSpPr>
            <p:cNvPr id="593" name="Google Shape;593;p36"/>
            <p:cNvSpPr/>
            <p:nvPr/>
          </p:nvSpPr>
          <p:spPr>
            <a:xfrm>
              <a:off x="2296825" y="2537850"/>
              <a:ext cx="1410300" cy="453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Diseño del Sistema</a:t>
              </a:r>
              <a:endParaRPr sz="16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95" name="Google Shape;595;p36"/>
            <p:cNvSpPr txBox="1"/>
            <p:nvPr/>
          </p:nvSpPr>
          <p:spPr>
            <a:xfrm>
              <a:off x="2026732" y="3166793"/>
              <a:ext cx="1950485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Especificar la arquitectura técnica, incluyendo la selección de tecnologías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96" name="Google Shape;596;p36"/>
          <p:cNvGrpSpPr/>
          <p:nvPr/>
        </p:nvGrpSpPr>
        <p:grpSpPr>
          <a:xfrm>
            <a:off x="3796681" y="2158524"/>
            <a:ext cx="1774275" cy="1191949"/>
            <a:chOff x="3796681" y="2158524"/>
            <a:chExt cx="1774275" cy="1191949"/>
          </a:xfrm>
        </p:grpSpPr>
        <p:sp>
          <p:nvSpPr>
            <p:cNvPr id="597" name="Google Shape;597;p36"/>
            <p:cNvSpPr/>
            <p:nvPr/>
          </p:nvSpPr>
          <p:spPr>
            <a:xfrm>
              <a:off x="3868925" y="2158524"/>
              <a:ext cx="1410300" cy="453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Implementación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99" name="Google Shape;599;p36"/>
            <p:cNvSpPr txBox="1"/>
            <p:nvPr/>
          </p:nvSpPr>
          <p:spPr>
            <a:xfrm>
              <a:off x="3796681" y="2777773"/>
              <a:ext cx="1774275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 Desarrollar el código basado en los lenguajes de programación seleccionados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5441050" y="1779227"/>
            <a:ext cx="1491225" cy="1172695"/>
            <a:chOff x="5441050" y="1779227"/>
            <a:chExt cx="1491225" cy="1172695"/>
          </a:xfrm>
        </p:grpSpPr>
        <p:sp>
          <p:nvSpPr>
            <p:cNvPr id="601" name="Google Shape;601;p36"/>
            <p:cNvSpPr/>
            <p:nvPr/>
          </p:nvSpPr>
          <p:spPr>
            <a:xfrm>
              <a:off x="5441050" y="1779227"/>
              <a:ext cx="1410300" cy="453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Pruebas y Validación</a:t>
              </a:r>
            </a:p>
          </p:txBody>
        </p:sp>
        <p:sp>
          <p:nvSpPr>
            <p:cNvPr id="603" name="Google Shape;603;p36"/>
            <p:cNvSpPr txBox="1"/>
            <p:nvPr/>
          </p:nvSpPr>
          <p:spPr>
            <a:xfrm>
              <a:off x="5521975" y="2379222"/>
              <a:ext cx="141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Establecer criterios de pruebas que validen todas las funciones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7013150" y="1399875"/>
            <a:ext cx="1410300" cy="1178552"/>
            <a:chOff x="7013150" y="1399875"/>
            <a:chExt cx="1410300" cy="1178552"/>
          </a:xfrm>
        </p:grpSpPr>
        <p:sp>
          <p:nvSpPr>
            <p:cNvPr id="605" name="Google Shape;605;p36"/>
            <p:cNvSpPr/>
            <p:nvPr/>
          </p:nvSpPr>
          <p:spPr>
            <a:xfrm>
              <a:off x="7013150" y="1399875"/>
              <a:ext cx="1410300" cy="453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Lanzamiento y Mantenimiento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607" name="Google Shape;607;p36"/>
            <p:cNvSpPr txBox="1"/>
            <p:nvPr/>
          </p:nvSpPr>
          <p:spPr>
            <a:xfrm>
              <a:off x="7013150" y="2005727"/>
              <a:ext cx="1410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Preparar la infraestructura de soporte 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cxnSp>
        <p:nvCxnSpPr>
          <p:cNvPr id="608" name="Google Shape;608;p36"/>
          <p:cNvCxnSpPr>
            <a:stCxn id="589" idx="0"/>
            <a:endCxn id="593" idx="1"/>
          </p:cNvCxnSpPr>
          <p:nvPr/>
        </p:nvCxnSpPr>
        <p:spPr>
          <a:xfrm rot="5400000" flipH="1" flipV="1">
            <a:off x="1873839" y="2413289"/>
            <a:ext cx="59873" cy="94785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36"/>
          <p:cNvCxnSpPr>
            <a:stCxn id="593" idx="0"/>
            <a:endCxn id="597" idx="1"/>
          </p:cNvCxnSpPr>
          <p:nvPr/>
        </p:nvCxnSpPr>
        <p:spPr>
          <a:xfrm rot="5400000" flipH="1" flipV="1">
            <a:off x="3353011" y="2114864"/>
            <a:ext cx="245753" cy="786075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36"/>
          <p:cNvCxnSpPr>
            <a:stCxn id="597" idx="0"/>
            <a:endCxn id="601" idx="1"/>
          </p:cNvCxnSpPr>
          <p:nvPr/>
        </p:nvCxnSpPr>
        <p:spPr>
          <a:xfrm rot="-5400000">
            <a:off x="4931225" y="1648674"/>
            <a:ext cx="152700" cy="867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36"/>
          <p:cNvCxnSpPr>
            <a:stCxn id="601" idx="0"/>
            <a:endCxn id="605" idx="1"/>
          </p:cNvCxnSpPr>
          <p:nvPr/>
        </p:nvCxnSpPr>
        <p:spPr>
          <a:xfrm rot="-5400000">
            <a:off x="6503200" y="1269227"/>
            <a:ext cx="153000" cy="867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Requisites del Proyecto</a:t>
            </a:r>
          </a:p>
        </p:txBody>
      </p:sp>
      <p:grpSp>
        <p:nvGrpSpPr>
          <p:cNvPr id="484" name="Google Shape;484;p31"/>
          <p:cNvGrpSpPr/>
          <p:nvPr/>
        </p:nvGrpSpPr>
        <p:grpSpPr>
          <a:xfrm>
            <a:off x="5728925" y="2227975"/>
            <a:ext cx="2837400" cy="1395475"/>
            <a:chOff x="5728925" y="2227975"/>
            <a:chExt cx="2837400" cy="1395475"/>
          </a:xfrm>
        </p:grpSpPr>
        <p:sp>
          <p:nvSpPr>
            <p:cNvPr id="485" name="Google Shape;485;p31"/>
            <p:cNvSpPr txBox="1"/>
            <p:nvPr/>
          </p:nvSpPr>
          <p:spPr>
            <a:xfrm>
              <a:off x="5731510" y="2864750"/>
              <a:ext cx="2373900" cy="7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728925" y="2227975"/>
              <a:ext cx="2837400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Requisitos No Funcionales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488" name="Google Shape;488;p31"/>
          <p:cNvGrpSpPr/>
          <p:nvPr/>
        </p:nvGrpSpPr>
        <p:grpSpPr>
          <a:xfrm>
            <a:off x="1041925" y="2227975"/>
            <a:ext cx="2621114" cy="2197721"/>
            <a:chOff x="1041925" y="2227975"/>
            <a:chExt cx="2621114" cy="2197721"/>
          </a:xfrm>
        </p:grpSpPr>
        <p:sp>
          <p:nvSpPr>
            <p:cNvPr id="489" name="Google Shape;489;p31"/>
            <p:cNvSpPr txBox="1"/>
            <p:nvPr/>
          </p:nvSpPr>
          <p:spPr>
            <a:xfrm>
              <a:off x="1041925" y="2864750"/>
              <a:ext cx="2373900" cy="1560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Generación de Contraseñas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Verificación de Fortaleza de Contraseña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Interfaz de Usuario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Integración y Compatibilidad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MX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041925" y="2227975"/>
              <a:ext cx="2621114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Requisitos Funcionales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cxnSp>
        <p:nvCxnSpPr>
          <p:cNvPr id="492" name="Google Shape;492;p31"/>
          <p:cNvCxnSpPr>
            <a:cxnSpLocks/>
          </p:cNvCxnSpPr>
          <p:nvPr/>
        </p:nvCxnSpPr>
        <p:spPr>
          <a:xfrm rot="-5400000" flipH="1">
            <a:off x="2889225" y="3470325"/>
            <a:ext cx="3366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31"/>
          <p:cNvSpPr/>
          <p:nvPr/>
        </p:nvSpPr>
        <p:spPr>
          <a:xfrm>
            <a:off x="4984885" y="2443195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3415822" y="2443209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1"/>
          <p:cNvGrpSpPr/>
          <p:nvPr/>
        </p:nvGrpSpPr>
        <p:grpSpPr>
          <a:xfrm>
            <a:off x="3628801" y="2528928"/>
            <a:ext cx="314662" cy="358971"/>
            <a:chOff x="-57940525" y="3590375"/>
            <a:chExt cx="279625" cy="319000"/>
          </a:xfrm>
        </p:grpSpPr>
        <p:sp>
          <p:nvSpPr>
            <p:cNvPr id="496" name="Google Shape;496;p31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1"/>
          <p:cNvGrpSpPr/>
          <p:nvPr/>
        </p:nvGrpSpPr>
        <p:grpSpPr>
          <a:xfrm>
            <a:off x="5176587" y="2529803"/>
            <a:ext cx="357226" cy="357226"/>
            <a:chOff x="-55987225" y="3198925"/>
            <a:chExt cx="317450" cy="317450"/>
          </a:xfrm>
        </p:grpSpPr>
        <p:sp>
          <p:nvSpPr>
            <p:cNvPr id="502" name="Google Shape;502;p31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D82D94-5EBB-4B12-A63F-381138CE0E3D}"/>
              </a:ext>
            </a:extLst>
          </p:cNvPr>
          <p:cNvSpPr txBox="1"/>
          <p:nvPr/>
        </p:nvSpPr>
        <p:spPr>
          <a:xfrm>
            <a:off x="5862511" y="2891533"/>
            <a:ext cx="2248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haya Libre" panose="020B0604020202020204" charset="0"/>
                <a:cs typeface="Abhaya Libre" panose="020B0604020202020204" charset="0"/>
              </a:rPr>
              <a:t>Rendimiento</a:t>
            </a:r>
          </a:p>
          <a:p>
            <a:r>
              <a:rPr lang="es-MX" dirty="0">
                <a:latin typeface="Abhaya Libre" panose="020B0604020202020204" charset="0"/>
                <a:cs typeface="Abhaya Libre" panose="020B0604020202020204" charset="0"/>
              </a:rPr>
              <a:t>Seguridad</a:t>
            </a:r>
          </a:p>
          <a:p>
            <a:r>
              <a:rPr lang="es-MX" dirty="0">
                <a:latin typeface="Abhaya Libre" panose="020B0604020202020204" charset="0"/>
                <a:cs typeface="Abhaya Libre" panose="020B0604020202020204" charset="0"/>
              </a:rPr>
              <a:t>Escalabilidad</a:t>
            </a:r>
          </a:p>
          <a:p>
            <a:r>
              <a:rPr lang="es-MX" dirty="0">
                <a:latin typeface="Abhaya Libre" panose="020B0604020202020204" charset="0"/>
                <a:cs typeface="Abhaya Libre" panose="020B0604020202020204" charset="0"/>
              </a:rPr>
              <a:t>Mantenibilidad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Especificaciones Técnicas</a:t>
            </a:r>
            <a:endParaRPr dirty="0"/>
          </a:p>
        </p:txBody>
      </p:sp>
      <p:grpSp>
        <p:nvGrpSpPr>
          <p:cNvPr id="617" name="Google Shape;617;p37"/>
          <p:cNvGrpSpPr/>
          <p:nvPr/>
        </p:nvGrpSpPr>
        <p:grpSpPr>
          <a:xfrm>
            <a:off x="618206" y="1380725"/>
            <a:ext cx="2779104" cy="1360933"/>
            <a:chOff x="618206" y="1456925"/>
            <a:chExt cx="2779104" cy="1360933"/>
          </a:xfrm>
        </p:grpSpPr>
        <p:sp>
          <p:nvSpPr>
            <p:cNvPr id="618" name="Google Shape;618;p37"/>
            <p:cNvSpPr txBox="1"/>
            <p:nvPr/>
          </p:nvSpPr>
          <p:spPr>
            <a:xfrm>
              <a:off x="618206" y="1877058"/>
              <a:ext cx="2779104" cy="9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Backend desarrollado en C para la lógica de negocio y ASM para tareas de criptografía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720000" y="1456925"/>
              <a:ext cx="2428200" cy="48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Tecnologías de Desarrollo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5995800" y="1380725"/>
            <a:ext cx="2428200" cy="1373400"/>
            <a:chOff x="5995800" y="1456925"/>
            <a:chExt cx="2428200" cy="1373400"/>
          </a:xfrm>
        </p:grpSpPr>
        <p:sp>
          <p:nvSpPr>
            <p:cNvPr id="621" name="Google Shape;621;p37"/>
            <p:cNvSpPr txBox="1"/>
            <p:nvPr/>
          </p:nvSpPr>
          <p:spPr>
            <a:xfrm>
              <a:off x="5995800" y="1889525"/>
              <a:ext cx="24282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Utilización de sistemas de control de versiones como Git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995800" y="1456925"/>
              <a:ext cx="2428200" cy="48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Herramientas de Desarrollo y Pruebas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626" name="Google Shape;626;p37"/>
          <p:cNvSpPr/>
          <p:nvPr/>
        </p:nvSpPr>
        <p:spPr>
          <a:xfrm>
            <a:off x="3660290" y="4606453"/>
            <a:ext cx="1823400" cy="41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Campaign goals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1563790" y="2884689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4201640" y="2884689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6839490" y="2884689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0" name="Google Shape;630;p37"/>
          <p:cNvCxnSpPr>
            <a:stCxn id="627" idx="2"/>
            <a:endCxn id="626" idx="1"/>
          </p:cNvCxnSpPr>
          <p:nvPr/>
        </p:nvCxnSpPr>
        <p:spPr>
          <a:xfrm rot="16200000" flipH="1">
            <a:off x="2097958" y="3251271"/>
            <a:ext cx="1398514" cy="172615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37"/>
          <p:cNvCxnSpPr>
            <a:stCxn id="626" idx="0"/>
            <a:endCxn id="628" idx="2"/>
          </p:cNvCxnSpPr>
          <p:nvPr/>
        </p:nvCxnSpPr>
        <p:spPr>
          <a:xfrm flipV="1">
            <a:off x="4571990" y="3415089"/>
            <a:ext cx="0" cy="119136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37"/>
          <p:cNvCxnSpPr>
            <a:stCxn id="626" idx="3"/>
            <a:endCxn id="629" idx="2"/>
          </p:cNvCxnSpPr>
          <p:nvPr/>
        </p:nvCxnSpPr>
        <p:spPr>
          <a:xfrm flipV="1">
            <a:off x="5483690" y="3415089"/>
            <a:ext cx="1726150" cy="1398514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37"/>
          <p:cNvGrpSpPr/>
          <p:nvPr/>
        </p:nvGrpSpPr>
        <p:grpSpPr>
          <a:xfrm>
            <a:off x="1756971" y="2971934"/>
            <a:ext cx="354311" cy="355909"/>
            <a:chOff x="-49764975" y="3551225"/>
            <a:chExt cx="299300" cy="300650"/>
          </a:xfrm>
        </p:grpSpPr>
        <p:sp>
          <p:nvSpPr>
            <p:cNvPr id="634" name="Google Shape;634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4386650" y="2965868"/>
            <a:ext cx="370645" cy="368042"/>
            <a:chOff x="-63250675" y="3744075"/>
            <a:chExt cx="320350" cy="318100"/>
          </a:xfrm>
        </p:grpSpPr>
        <p:sp>
          <p:nvSpPr>
            <p:cNvPr id="646" name="Google Shape;646;p37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7"/>
          <p:cNvGrpSpPr/>
          <p:nvPr/>
        </p:nvGrpSpPr>
        <p:grpSpPr>
          <a:xfrm>
            <a:off x="7032673" y="2967560"/>
            <a:ext cx="369112" cy="364657"/>
            <a:chOff x="-59869425" y="4102225"/>
            <a:chExt cx="319025" cy="315175"/>
          </a:xfrm>
        </p:grpSpPr>
        <p:sp>
          <p:nvSpPr>
            <p:cNvPr id="650" name="Google Shape;650;p37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Cronograma  de  trabajo</a:t>
            </a:r>
            <a:endParaRPr dirty="0"/>
          </a:p>
        </p:txBody>
      </p:sp>
      <p:grpSp>
        <p:nvGrpSpPr>
          <p:cNvPr id="341" name="Google Shape;341;p26"/>
          <p:cNvGrpSpPr/>
          <p:nvPr/>
        </p:nvGrpSpPr>
        <p:grpSpPr>
          <a:xfrm>
            <a:off x="1078850" y="1315075"/>
            <a:ext cx="2968894" cy="553800"/>
            <a:chOff x="1078850" y="1315075"/>
            <a:chExt cx="2968894" cy="553800"/>
          </a:xfrm>
        </p:grpSpPr>
        <p:sp>
          <p:nvSpPr>
            <p:cNvPr id="342" name="Google Shape;342;p26"/>
            <p:cNvSpPr txBox="1"/>
            <p:nvPr/>
          </p:nvSpPr>
          <p:spPr>
            <a:xfrm>
              <a:off x="1078850" y="1315075"/>
              <a:ext cx="189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Discutir el diseño de la interfaz de usuario del generador y verificador de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049673" y="1315075"/>
              <a:ext cx="998071" cy="41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S</a:t>
              </a:r>
              <a:r>
                <a:rPr lang="en" sz="16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emana 1</a:t>
              </a:r>
              <a:endParaRPr sz="16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344" name="Google Shape;344;p26"/>
          <p:cNvGrpSpPr/>
          <p:nvPr/>
        </p:nvGrpSpPr>
        <p:grpSpPr>
          <a:xfrm>
            <a:off x="1078850" y="2635638"/>
            <a:ext cx="3228723" cy="553800"/>
            <a:chOff x="1078850" y="2635638"/>
            <a:chExt cx="3228723" cy="553800"/>
          </a:xfrm>
        </p:grpSpPr>
        <p:sp>
          <p:nvSpPr>
            <p:cNvPr id="345" name="Google Shape;345;p26"/>
            <p:cNvSpPr txBox="1"/>
            <p:nvPr/>
          </p:nvSpPr>
          <p:spPr>
            <a:xfrm>
              <a:off x="1078850" y="2635638"/>
              <a:ext cx="189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Implementar la lógica de validación de la fortaleza de las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049673" y="2706739"/>
              <a:ext cx="1257900" cy="41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S</a:t>
              </a:r>
              <a:r>
                <a:rPr lang="en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emana  3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347" name="Google Shape;347;p26"/>
          <p:cNvGrpSpPr/>
          <p:nvPr/>
        </p:nvGrpSpPr>
        <p:grpSpPr>
          <a:xfrm>
            <a:off x="1078850" y="3943849"/>
            <a:ext cx="3228723" cy="553800"/>
            <a:chOff x="1078850" y="3943849"/>
            <a:chExt cx="3228723" cy="553800"/>
          </a:xfrm>
        </p:grpSpPr>
        <p:sp>
          <p:nvSpPr>
            <p:cNvPr id="348" name="Google Shape;348;p26"/>
            <p:cNvSpPr txBox="1"/>
            <p:nvPr/>
          </p:nvSpPr>
          <p:spPr>
            <a:xfrm>
              <a:off x="1078850" y="3943849"/>
              <a:ext cx="189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Preparar la documentación técnica y el informe final.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049673" y="4027304"/>
              <a:ext cx="1257900" cy="41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S</a:t>
              </a:r>
              <a:r>
                <a:rPr lang="en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emana  5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350" name="Google Shape;350;p26"/>
          <p:cNvGrpSpPr/>
          <p:nvPr/>
        </p:nvGrpSpPr>
        <p:grpSpPr>
          <a:xfrm>
            <a:off x="4937760" y="1975350"/>
            <a:ext cx="3127265" cy="553800"/>
            <a:chOff x="4937760" y="1975350"/>
            <a:chExt cx="3127265" cy="553800"/>
          </a:xfrm>
        </p:grpSpPr>
        <p:sp>
          <p:nvSpPr>
            <p:cNvPr id="351" name="Google Shape;351;p26"/>
            <p:cNvSpPr txBox="1"/>
            <p:nvPr/>
          </p:nvSpPr>
          <p:spPr>
            <a:xfrm>
              <a:off x="6170525" y="1975350"/>
              <a:ext cx="189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 Evaluar los algoritmos de criptografía utilizados para la generación de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937760" y="2046457"/>
              <a:ext cx="1232765" cy="41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Semana </a:t>
              </a:r>
              <a:r>
                <a:rPr lang="en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2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836423" y="3295922"/>
            <a:ext cx="3228602" cy="553800"/>
            <a:chOff x="4836423" y="3295922"/>
            <a:chExt cx="3228602" cy="553800"/>
          </a:xfrm>
        </p:grpSpPr>
        <p:sp>
          <p:nvSpPr>
            <p:cNvPr id="354" name="Google Shape;354;p26"/>
            <p:cNvSpPr txBox="1"/>
            <p:nvPr/>
          </p:nvSpPr>
          <p:spPr>
            <a:xfrm>
              <a:off x="6170525" y="3295922"/>
              <a:ext cx="1894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Revisar y optimizar el rendimiento del sistema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836423" y="3367021"/>
              <a:ext cx="1257900" cy="41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S</a:t>
              </a:r>
              <a:r>
                <a:rPr lang="en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emana  4</a:t>
              </a:r>
              <a:endParaRPr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cxnSp>
        <p:nvCxnSpPr>
          <p:cNvPr id="356" name="Google Shape;356;p26"/>
          <p:cNvCxnSpPr>
            <a:cxnSpLocks/>
            <a:stCxn id="343" idx="3"/>
            <a:endCxn id="352" idx="0"/>
          </p:cNvCxnSpPr>
          <p:nvPr/>
        </p:nvCxnSpPr>
        <p:spPr>
          <a:xfrm>
            <a:off x="4047744" y="1520875"/>
            <a:ext cx="1506399" cy="52558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6"/>
          <p:cNvCxnSpPr>
            <a:cxnSpLocks/>
            <a:stCxn id="352" idx="1"/>
            <a:endCxn id="346" idx="0"/>
          </p:cNvCxnSpPr>
          <p:nvPr/>
        </p:nvCxnSpPr>
        <p:spPr>
          <a:xfrm rot="10800000" flipV="1">
            <a:off x="3678624" y="2252257"/>
            <a:ext cx="1259137" cy="45448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6"/>
          <p:cNvCxnSpPr>
            <a:stCxn id="346" idx="3"/>
            <a:endCxn id="355" idx="0"/>
          </p:cNvCxnSpPr>
          <p:nvPr/>
        </p:nvCxnSpPr>
        <p:spPr>
          <a:xfrm>
            <a:off x="4307573" y="2912539"/>
            <a:ext cx="1157700" cy="4545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26"/>
          <p:cNvCxnSpPr>
            <a:stCxn id="355" idx="1"/>
            <a:endCxn id="349" idx="0"/>
          </p:cNvCxnSpPr>
          <p:nvPr/>
        </p:nvCxnSpPr>
        <p:spPr>
          <a:xfrm flipH="1">
            <a:off x="3678723" y="3572821"/>
            <a:ext cx="1157700" cy="4545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 de Comunicación</a:t>
            </a:r>
          </a:p>
        </p:txBody>
      </p:sp>
      <p:cxnSp>
        <p:nvCxnSpPr>
          <p:cNvPr id="514" name="Google Shape;514;p32"/>
          <p:cNvCxnSpPr>
            <a:cxnSpLocks/>
            <a:stCxn id="515" idx="0"/>
          </p:cNvCxnSpPr>
          <p:nvPr/>
        </p:nvCxnSpPr>
        <p:spPr>
          <a:xfrm rot="-5400000">
            <a:off x="2732375" y="1208125"/>
            <a:ext cx="672600" cy="30063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2"/>
          <p:cNvCxnSpPr>
            <a:cxnSpLocks/>
            <a:endCxn id="517" idx="0"/>
          </p:cNvCxnSpPr>
          <p:nvPr/>
        </p:nvCxnSpPr>
        <p:spPr>
          <a:xfrm rot="-5400000" flipH="1">
            <a:off x="5735050" y="1211725"/>
            <a:ext cx="672900" cy="29991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32"/>
          <p:cNvCxnSpPr>
            <a:cxnSpLocks/>
            <a:stCxn id="519" idx="0"/>
          </p:cNvCxnSpPr>
          <p:nvPr/>
        </p:nvCxnSpPr>
        <p:spPr>
          <a:xfrm rot="16200000" flipV="1">
            <a:off x="4753589" y="2193186"/>
            <a:ext cx="672750" cy="10360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32"/>
          <p:cNvGrpSpPr/>
          <p:nvPr/>
        </p:nvGrpSpPr>
        <p:grpSpPr>
          <a:xfrm>
            <a:off x="713225" y="3047575"/>
            <a:ext cx="1712724" cy="1458925"/>
            <a:chOff x="713225" y="3047575"/>
            <a:chExt cx="1712724" cy="1458925"/>
          </a:xfrm>
        </p:grpSpPr>
        <p:sp>
          <p:nvSpPr>
            <p:cNvPr id="515" name="Google Shape;515;p32"/>
            <p:cNvSpPr/>
            <p:nvPr/>
          </p:nvSpPr>
          <p:spPr>
            <a:xfrm>
              <a:off x="713225" y="3047575"/>
              <a:ext cx="17046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Codigo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21" name="Google Shape;521;p32"/>
            <p:cNvSpPr txBox="1"/>
            <p:nvPr/>
          </p:nvSpPr>
          <p:spPr>
            <a:xfrm>
              <a:off x="721349" y="3933800"/>
              <a:ext cx="1704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Todos</a:t>
              </a:r>
              <a:endParaRPr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22" name="Google Shape;522;p32"/>
          <p:cNvGrpSpPr/>
          <p:nvPr/>
        </p:nvGrpSpPr>
        <p:grpSpPr>
          <a:xfrm>
            <a:off x="6718850" y="3047575"/>
            <a:ext cx="1704600" cy="1458925"/>
            <a:chOff x="6718850" y="3047575"/>
            <a:chExt cx="1704600" cy="1458925"/>
          </a:xfrm>
        </p:grpSpPr>
        <p:sp>
          <p:nvSpPr>
            <p:cNvPr id="517" name="Google Shape;517;p32"/>
            <p:cNvSpPr/>
            <p:nvPr/>
          </p:nvSpPr>
          <p:spPr>
            <a:xfrm>
              <a:off x="6718850" y="3047575"/>
              <a:ext cx="17046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Makefile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6719750" y="3933800"/>
              <a:ext cx="1702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Jesús, Adolfo</a:t>
              </a:r>
              <a:endParaRPr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24" name="Google Shape;524;p32"/>
          <p:cNvGrpSpPr/>
          <p:nvPr/>
        </p:nvGrpSpPr>
        <p:grpSpPr>
          <a:xfrm>
            <a:off x="2717050" y="3047725"/>
            <a:ext cx="1700713" cy="1458775"/>
            <a:chOff x="2717050" y="3047725"/>
            <a:chExt cx="1700713" cy="1458775"/>
          </a:xfrm>
        </p:grpSpPr>
        <p:sp>
          <p:nvSpPr>
            <p:cNvPr id="513" name="Google Shape;513;p32"/>
            <p:cNvSpPr/>
            <p:nvPr/>
          </p:nvSpPr>
          <p:spPr>
            <a:xfrm>
              <a:off x="2717050" y="3047725"/>
              <a:ext cx="16998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Presentacion e investigacion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2717963" y="3933800"/>
              <a:ext cx="169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Marco, Diego</a:t>
              </a:r>
              <a:endParaRPr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26" name="Google Shape;526;p32"/>
          <p:cNvGrpSpPr/>
          <p:nvPr/>
        </p:nvGrpSpPr>
        <p:grpSpPr>
          <a:xfrm>
            <a:off x="4756578" y="3047575"/>
            <a:ext cx="1702800" cy="1458925"/>
            <a:chOff x="4716907" y="3047575"/>
            <a:chExt cx="1702800" cy="1458925"/>
          </a:xfrm>
        </p:grpSpPr>
        <p:sp>
          <p:nvSpPr>
            <p:cNvPr id="519" name="Google Shape;519;p32"/>
            <p:cNvSpPr/>
            <p:nvPr/>
          </p:nvSpPr>
          <p:spPr>
            <a:xfrm>
              <a:off x="4716907" y="3047575"/>
              <a:ext cx="17028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Documentación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4718903" y="3933800"/>
              <a:ext cx="170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Adolfo y  Jesús</a:t>
              </a:r>
              <a:endParaRPr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cxnSp>
        <p:nvCxnSpPr>
          <p:cNvPr id="528" name="Google Shape;528;p32"/>
          <p:cNvCxnSpPr>
            <a:stCxn id="515" idx="2"/>
            <a:endCxn id="521" idx="0"/>
          </p:cNvCxnSpPr>
          <p:nvPr/>
        </p:nvCxnSpPr>
        <p:spPr>
          <a:xfrm>
            <a:off x="1565525" y="3490075"/>
            <a:ext cx="8124" cy="443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2"/>
          <p:cNvCxnSpPr>
            <a:stCxn id="513" idx="2"/>
            <a:endCxn id="525" idx="0"/>
          </p:cNvCxnSpPr>
          <p:nvPr/>
        </p:nvCxnSpPr>
        <p:spPr>
          <a:xfrm>
            <a:off x="3566950" y="3490225"/>
            <a:ext cx="913" cy="4435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2"/>
          <p:cNvCxnSpPr>
            <a:stCxn id="519" idx="2"/>
            <a:endCxn id="527" idx="0"/>
          </p:cNvCxnSpPr>
          <p:nvPr/>
        </p:nvCxnSpPr>
        <p:spPr>
          <a:xfrm>
            <a:off x="5607978" y="3490075"/>
            <a:ext cx="946" cy="443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2"/>
          <p:cNvCxnSpPr>
            <a:stCxn id="517" idx="2"/>
            <a:endCxn id="523" idx="0"/>
          </p:cNvCxnSpPr>
          <p:nvPr/>
        </p:nvCxnSpPr>
        <p:spPr>
          <a:xfrm>
            <a:off x="7571150" y="3490075"/>
            <a:ext cx="0" cy="443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32"/>
          <p:cNvSpPr/>
          <p:nvPr/>
        </p:nvSpPr>
        <p:spPr>
          <a:xfrm>
            <a:off x="4201475" y="162256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3" name="Google Shape;533;p32"/>
          <p:cNvGrpSpPr/>
          <p:nvPr/>
        </p:nvGrpSpPr>
        <p:grpSpPr>
          <a:xfrm>
            <a:off x="4390214" y="1704118"/>
            <a:ext cx="366364" cy="367290"/>
            <a:chOff x="-61354875" y="4101525"/>
            <a:chExt cx="316650" cy="317450"/>
          </a:xfrm>
        </p:grpSpPr>
        <p:sp>
          <p:nvSpPr>
            <p:cNvPr id="534" name="Google Shape;534;p32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CC29888-BA8D-45FD-AB3E-2792D50D6DD4}"/>
              </a:ext>
            </a:extLst>
          </p:cNvPr>
          <p:cNvCxnSpPr/>
          <p:nvPr/>
        </p:nvCxnSpPr>
        <p:spPr>
          <a:xfrm>
            <a:off x="3567863" y="2705890"/>
            <a:ext cx="0" cy="11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/>
          <p:nvPr/>
        </p:nvSpPr>
        <p:spPr>
          <a:xfrm>
            <a:off x="4198935" y="232088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Recursos para el  desarrollo a corto y largo plazo</a:t>
            </a:r>
            <a:endParaRPr dirty="0"/>
          </a:p>
        </p:txBody>
      </p:sp>
      <p:sp>
        <p:nvSpPr>
          <p:cNvPr id="557" name="Google Shape;557;p34"/>
          <p:cNvSpPr/>
          <p:nvPr/>
        </p:nvSpPr>
        <p:spPr>
          <a:xfrm>
            <a:off x="4041325" y="1470100"/>
            <a:ext cx="1061700" cy="471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Recursos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558" name="Google Shape;558;p34"/>
          <p:cNvCxnSpPr>
            <a:stCxn id="559" idx="2"/>
            <a:endCxn id="560" idx="0"/>
          </p:cNvCxnSpPr>
          <p:nvPr/>
        </p:nvCxnSpPr>
        <p:spPr>
          <a:xfrm rot="-5400000" flipH="1">
            <a:off x="1652625" y="1654150"/>
            <a:ext cx="789000" cy="1422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4"/>
          <p:cNvCxnSpPr>
            <a:stCxn id="562" idx="2"/>
            <a:endCxn id="563" idx="0"/>
          </p:cNvCxnSpPr>
          <p:nvPr/>
        </p:nvCxnSpPr>
        <p:spPr>
          <a:xfrm rot="5400000">
            <a:off x="6699625" y="1651150"/>
            <a:ext cx="789000" cy="1428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34"/>
          <p:cNvGrpSpPr/>
          <p:nvPr/>
        </p:nvGrpSpPr>
        <p:grpSpPr>
          <a:xfrm>
            <a:off x="773104" y="1440700"/>
            <a:ext cx="3776574" cy="3104238"/>
            <a:chOff x="773104" y="1440700"/>
            <a:chExt cx="3776574" cy="3104238"/>
          </a:xfrm>
        </p:grpSpPr>
        <p:grpSp>
          <p:nvGrpSpPr>
            <p:cNvPr id="565" name="Google Shape;565;p34"/>
            <p:cNvGrpSpPr/>
            <p:nvPr/>
          </p:nvGrpSpPr>
          <p:grpSpPr>
            <a:xfrm>
              <a:off x="773104" y="2760100"/>
              <a:ext cx="3776574" cy="1784838"/>
              <a:chOff x="773104" y="2760100"/>
              <a:chExt cx="3776574" cy="1784838"/>
            </a:xfrm>
          </p:grpSpPr>
          <p:sp>
            <p:nvSpPr>
              <p:cNvPr id="566" name="Google Shape;566;p34"/>
              <p:cNvSpPr txBox="1"/>
              <p:nvPr/>
            </p:nvSpPr>
            <p:spPr>
              <a:xfrm>
                <a:off x="773104" y="3266038"/>
                <a:ext cx="3776574" cy="12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Uso de IDEs como Visual Studio y Eclipse para el desarrollo en C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Herramientas de Criptografía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Plataformas de Pruebas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Herramientas de Despliegue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1326458" y="2760100"/>
                <a:ext cx="2864400" cy="471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Objetivos a Corto Plazo</a:t>
                </a:r>
                <a:endParaRPr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</p:grpSp>
        <p:sp>
          <p:nvSpPr>
            <p:cNvPr id="559" name="Google Shape;559;p34"/>
            <p:cNvSpPr/>
            <p:nvPr/>
          </p:nvSpPr>
          <p:spPr>
            <a:xfrm>
              <a:off x="965325" y="1440700"/>
              <a:ext cx="740700" cy="53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01</a:t>
              </a:r>
              <a:endParaRPr sz="2400" b="1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567" name="Google Shape;567;p34"/>
          <p:cNvGrpSpPr/>
          <p:nvPr/>
        </p:nvGrpSpPr>
        <p:grpSpPr>
          <a:xfrm>
            <a:off x="4947590" y="1440700"/>
            <a:ext cx="3231335" cy="3069276"/>
            <a:chOff x="4947590" y="1440700"/>
            <a:chExt cx="3231335" cy="3069276"/>
          </a:xfrm>
        </p:grpSpPr>
        <p:grpSp>
          <p:nvGrpSpPr>
            <p:cNvPr id="568" name="Google Shape;568;p34"/>
            <p:cNvGrpSpPr/>
            <p:nvPr/>
          </p:nvGrpSpPr>
          <p:grpSpPr>
            <a:xfrm>
              <a:off x="4947590" y="2760100"/>
              <a:ext cx="2869952" cy="1749876"/>
              <a:chOff x="4947590" y="2760100"/>
              <a:chExt cx="2869952" cy="1749876"/>
            </a:xfrm>
          </p:grpSpPr>
          <p:sp>
            <p:nvSpPr>
              <p:cNvPr id="569" name="Google Shape;569;p34"/>
              <p:cNvSpPr txBox="1"/>
              <p:nvPr/>
            </p:nvSpPr>
            <p:spPr>
              <a:xfrm>
                <a:off x="4953142" y="3231076"/>
                <a:ext cx="2864400" cy="12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Infraestructura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Herramientas de Monitoreo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  <a:p>
                <a: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Jost"/>
                  <a:buChar char="●"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Actualizaciones de Seguridad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4947590" y="2760100"/>
                <a:ext cx="2864400" cy="471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Objetivos a Largo Plazo</a:t>
                </a:r>
                <a:endParaRPr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</p:grpSp>
        <p:sp>
          <p:nvSpPr>
            <p:cNvPr id="562" name="Google Shape;562;p34"/>
            <p:cNvSpPr/>
            <p:nvPr/>
          </p:nvSpPr>
          <p:spPr>
            <a:xfrm>
              <a:off x="7438225" y="1440700"/>
              <a:ext cx="740700" cy="53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02</a:t>
              </a:r>
              <a:endParaRPr sz="2400" b="1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cxnSp>
        <p:nvCxnSpPr>
          <p:cNvPr id="570" name="Google Shape;570;p34"/>
          <p:cNvCxnSpPr>
            <a:stCxn id="557" idx="2"/>
            <a:endCxn id="555" idx="0"/>
          </p:cNvCxnSpPr>
          <p:nvPr/>
        </p:nvCxnSpPr>
        <p:spPr>
          <a:xfrm flipH="1">
            <a:off x="4569175" y="1941100"/>
            <a:ext cx="3000" cy="37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34"/>
          <p:cNvCxnSpPr>
            <a:stCxn id="557" idx="1"/>
            <a:endCxn id="559" idx="3"/>
          </p:cNvCxnSpPr>
          <p:nvPr/>
        </p:nvCxnSpPr>
        <p:spPr>
          <a:xfrm flipH="1">
            <a:off x="1706125" y="1705600"/>
            <a:ext cx="2335200" cy="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34"/>
          <p:cNvCxnSpPr>
            <a:stCxn id="557" idx="3"/>
            <a:endCxn id="562" idx="1"/>
          </p:cNvCxnSpPr>
          <p:nvPr/>
        </p:nvCxnSpPr>
        <p:spPr>
          <a:xfrm>
            <a:off x="5103025" y="1705600"/>
            <a:ext cx="2335200" cy="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34"/>
          <p:cNvGrpSpPr/>
          <p:nvPr/>
        </p:nvGrpSpPr>
        <p:grpSpPr>
          <a:xfrm>
            <a:off x="4383895" y="2402081"/>
            <a:ext cx="370645" cy="368042"/>
            <a:chOff x="-63250675" y="3744075"/>
            <a:chExt cx="320350" cy="318100"/>
          </a:xfrm>
        </p:grpSpPr>
        <p:sp>
          <p:nvSpPr>
            <p:cNvPr id="574" name="Google Shape;574;p3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>
            <a:spLocks noGrp="1"/>
          </p:cNvSpPr>
          <p:nvPr>
            <p:ph type="title"/>
          </p:nvPr>
        </p:nvSpPr>
        <p:spPr>
          <a:xfrm>
            <a:off x="361187" y="537428"/>
            <a:ext cx="84216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Generador de Contraseñas – Resumen del Proyecto</a:t>
            </a:r>
            <a:endParaRPr dirty="0"/>
          </a:p>
        </p:txBody>
      </p:sp>
      <p:grpSp>
        <p:nvGrpSpPr>
          <p:cNvPr id="691" name="Google Shape;691;p40"/>
          <p:cNvGrpSpPr/>
          <p:nvPr/>
        </p:nvGrpSpPr>
        <p:grpSpPr>
          <a:xfrm>
            <a:off x="3102846" y="2652450"/>
            <a:ext cx="3266852" cy="1857550"/>
            <a:chOff x="3102846" y="2652450"/>
            <a:chExt cx="3266852" cy="1857550"/>
          </a:xfrm>
        </p:grpSpPr>
        <p:sp>
          <p:nvSpPr>
            <p:cNvPr id="692" name="Google Shape;692;p40"/>
            <p:cNvSpPr txBox="1"/>
            <p:nvPr/>
          </p:nvSpPr>
          <p:spPr>
            <a:xfrm>
              <a:off x="3102846" y="2735399"/>
              <a:ext cx="3266852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Menú interactivo en C para fácil manejo de generación y evaluación de contraseñas.</a:t>
              </a:r>
              <a:endParaRPr sz="16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693" name="Google Shape;693;p40"/>
            <p:cNvSpPr txBox="1"/>
            <p:nvPr/>
          </p:nvSpPr>
          <p:spPr>
            <a:xfrm>
              <a:off x="4047362" y="4071100"/>
              <a:ext cx="1049700" cy="43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100%</a:t>
              </a:r>
              <a:endParaRPr sz="24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694" name="Google Shape;694;p40"/>
            <p:cNvSpPr txBox="1"/>
            <p:nvPr/>
          </p:nvSpPr>
          <p:spPr>
            <a:xfrm>
              <a:off x="3480840" y="2652450"/>
              <a:ext cx="2182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6181075" y="2652449"/>
            <a:ext cx="2182800" cy="1857551"/>
            <a:chOff x="6181075" y="2652449"/>
            <a:chExt cx="2182800" cy="1857551"/>
          </a:xfrm>
        </p:grpSpPr>
        <p:sp>
          <p:nvSpPr>
            <p:cNvPr id="696" name="Google Shape;696;p40"/>
            <p:cNvSpPr txBox="1"/>
            <p:nvPr/>
          </p:nvSpPr>
          <p:spPr>
            <a:xfrm>
              <a:off x="6181075" y="2698776"/>
              <a:ext cx="21828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Integración efectiva mediante </a:t>
              </a:r>
              <a:r>
                <a:rPr lang="es-MX" sz="1800" b="1" dirty="0" err="1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Makefile</a:t>
              </a: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para compilación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697" name="Google Shape;697;p40"/>
            <p:cNvSpPr txBox="1"/>
            <p:nvPr/>
          </p:nvSpPr>
          <p:spPr>
            <a:xfrm>
              <a:off x="6747650" y="4071100"/>
              <a:ext cx="1049700" cy="43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100%</a:t>
              </a:r>
              <a:endParaRPr sz="24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698" name="Google Shape;698;p40"/>
            <p:cNvSpPr txBox="1"/>
            <p:nvPr/>
          </p:nvSpPr>
          <p:spPr>
            <a:xfrm>
              <a:off x="6181075" y="2652449"/>
              <a:ext cx="2182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322900" y="2735399"/>
            <a:ext cx="3070349" cy="1698775"/>
            <a:chOff x="508145" y="2296499"/>
            <a:chExt cx="3070349" cy="1698775"/>
          </a:xfrm>
        </p:grpSpPr>
        <p:sp>
          <p:nvSpPr>
            <p:cNvPr id="700" name="Google Shape;700;p40"/>
            <p:cNvSpPr txBox="1"/>
            <p:nvPr/>
          </p:nvSpPr>
          <p:spPr>
            <a:xfrm>
              <a:off x="508145" y="2296499"/>
              <a:ext cx="3070349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Desarrollo utilizando C y ASM para maximizar la seguridad y eficiencia</a:t>
              </a:r>
              <a:endParaRPr sz="16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702" name="Google Shape;702;p40"/>
            <p:cNvSpPr txBox="1"/>
            <p:nvPr/>
          </p:nvSpPr>
          <p:spPr>
            <a:xfrm>
              <a:off x="1532420" y="3556374"/>
              <a:ext cx="1049700" cy="43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100%</a:t>
              </a:r>
              <a:endParaRPr sz="24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703" name="Google Shape;703;p40"/>
          <p:cNvSpPr/>
          <p:nvPr/>
        </p:nvSpPr>
        <p:spPr>
          <a:xfrm>
            <a:off x="3580900" y="3423862"/>
            <a:ext cx="1982700" cy="3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0"/>
          <p:cNvSpPr/>
          <p:nvPr/>
        </p:nvSpPr>
        <p:spPr>
          <a:xfrm>
            <a:off x="3580900" y="3423875"/>
            <a:ext cx="516600" cy="3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0"/>
          <p:cNvSpPr/>
          <p:nvPr/>
        </p:nvSpPr>
        <p:spPr>
          <a:xfrm>
            <a:off x="880675" y="3423862"/>
            <a:ext cx="1982700" cy="3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880675" y="3423862"/>
            <a:ext cx="977400" cy="3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6281125" y="3423862"/>
            <a:ext cx="1982700" cy="3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6281125" y="3423875"/>
            <a:ext cx="1266000" cy="3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4"/>
          <p:cNvSpPr txBox="1">
            <a:spLocks noGrp="1"/>
          </p:cNvSpPr>
          <p:nvPr>
            <p:ph type="title"/>
          </p:nvPr>
        </p:nvSpPr>
        <p:spPr>
          <a:xfrm>
            <a:off x="722400" y="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Analisis y pruebas</a:t>
            </a:r>
            <a:endParaRPr dirty="0"/>
          </a:p>
        </p:txBody>
      </p:sp>
      <p:graphicFrame>
        <p:nvGraphicFramePr>
          <p:cNvPr id="777" name="Google Shape;777;p44"/>
          <p:cNvGraphicFramePr/>
          <p:nvPr>
            <p:extLst>
              <p:ext uri="{D42A27DB-BD31-4B8C-83A1-F6EECF244321}">
                <p14:modId xmlns:p14="http://schemas.microsoft.com/office/powerpoint/2010/main" val="2287856483"/>
              </p:ext>
            </p:extLst>
          </p:nvPr>
        </p:nvGraphicFramePr>
        <p:xfrm>
          <a:off x="414528" y="572700"/>
          <a:ext cx="8570976" cy="4521915"/>
        </p:xfrm>
        <a:graphic>
          <a:graphicData uri="http://schemas.openxmlformats.org/drawingml/2006/table">
            <a:tbl>
              <a:tblPr>
                <a:noFill/>
                <a:tableStyleId>{2748CB08-87EA-48CC-A393-76F818D043E5}</a:tableStyleId>
              </a:tblPr>
              <a:tblGrid>
                <a:gridCol w="219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Activity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Description</a:t>
                      </a:r>
                      <a:endParaRPr sz="1800" b="1" dirty="0">
                        <a:solidFill>
                          <a:schemeClr val="l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Checklist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Code review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Revisión de la integración del código en C y ASM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Revisar el código fuente en C</a:t>
                      </a: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Validar las funciones ASM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⃞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9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Demostraciones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Presentación de la interfaz de usuario y demostración de la generación de contraseñas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Preparar diapositivas de la interfaz</a:t>
                      </a: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Demostrar la generación y evaluación de contraseñas en tiempo real.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⃞</a:t>
                      </a:r>
                      <a:endParaRPr sz="120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Analisis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Compilación de resultados de pruebas de seguridad y rendimiento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Analizar resultados del modo </a:t>
                      </a:r>
                      <a:r>
                        <a:rPr lang="es-MX" sz="1200" dirty="0" err="1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debug</a:t>
                      </a:r>
                      <a:endParaRPr lang="es-MX"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⃞</a:t>
                      </a:r>
                      <a:endParaRPr sz="120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Exposiciones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Concienciación sobre seguridad de contraseñas y lanzamiento del producto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Jost"/>
                        <a:buChar char="●"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Planificar la estrategia de lanzamiento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⃞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Validaciones y requerimientos</a:t>
            </a:r>
            <a:endParaRPr dirty="0"/>
          </a:p>
        </p:txBody>
      </p:sp>
      <p:graphicFrame>
        <p:nvGraphicFramePr>
          <p:cNvPr id="718" name="Google Shape;718;p41"/>
          <p:cNvGraphicFramePr/>
          <p:nvPr>
            <p:extLst>
              <p:ext uri="{D42A27DB-BD31-4B8C-83A1-F6EECF244321}">
                <p14:modId xmlns:p14="http://schemas.microsoft.com/office/powerpoint/2010/main" val="3176587683"/>
              </p:ext>
            </p:extLst>
          </p:nvPr>
        </p:nvGraphicFramePr>
        <p:xfrm>
          <a:off x="1100627" y="1112200"/>
          <a:ext cx="6942695" cy="3819135"/>
        </p:xfrm>
        <a:graphic>
          <a:graphicData uri="http://schemas.openxmlformats.org/drawingml/2006/table">
            <a:tbl>
              <a:tblPr>
                <a:noFill/>
                <a:tableStyleId>{1AC0F2F7-BC92-4A46-9042-A51F7CAB2F47}</a:tableStyleId>
              </a:tblPr>
              <a:tblGrid>
                <a:gridCol w="276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Descripciones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7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Inicialización de Generador de Números Aleatorios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"Utiliza </a:t>
                      </a:r>
                      <a:r>
                        <a:rPr lang="es-MX" sz="1200" dirty="0" err="1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srand</a:t>
                      </a: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(time(NULL)) para iniciar el generador de números aleatorios, garantizando contraseñas únicas en cada sesión."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planet from the Sun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Generación de Contraseñas Aleatorias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Crea contraseñas de longitud aleatoria (15-23 caracteres) utilizando un bucle que selecciona caracteres dentro del rango ASCII imprimible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Integración de C y ASM</a:t>
                      </a:r>
                      <a:endParaRPr sz="1800" b="1" dirty="0">
                        <a:solidFill>
                          <a:schemeClr val="accent1"/>
                        </a:solidFill>
                        <a:latin typeface="Abhaya Libre"/>
                        <a:ea typeface="Abhaya Libre"/>
                        <a:cs typeface="Abhaya Libre"/>
                        <a:sym typeface="Abhaya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Jost"/>
                          <a:ea typeface="Jost"/>
                          <a:cs typeface="Jost"/>
                          <a:sym typeface="Jost"/>
                        </a:rPr>
                        <a:t>Las funciones escritas en ASM verifican características específicas de la contraseña, como la longitud y la presencia de caracteres especiales</a:t>
                      </a:r>
                      <a:endParaRPr sz="1200" dirty="0">
                        <a:solidFill>
                          <a:schemeClr val="dk1"/>
                        </a:solidFill>
                        <a:latin typeface="Jost"/>
                        <a:ea typeface="Jost"/>
                        <a:cs typeface="Jost"/>
                        <a:sym typeface="Jos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510250" y="539500"/>
            <a:ext cx="61233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Conclusiones y discusiones</a:t>
            </a:r>
            <a:endParaRPr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2375" y="1673800"/>
            <a:ext cx="7897369" cy="266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dirty="0"/>
              <a:t>El proyecto del Generador de Contraseñas enfrentó varios retos, incluyendo la integración efectiva de código en C con funciones en ASM, asegurando una interacción correcta y segura entre ellos, resuelto mediante pruebas exhaustivas y revisiones de código. Otro desafío fue garantizar una generación de contraseñas realmente aleatoria y segura en distintas plataformas, solucionado utilizando </a:t>
            </a:r>
            <a:r>
              <a:rPr lang="es-MX" dirty="0" err="1"/>
              <a:t>srand</a:t>
            </a:r>
            <a:r>
              <a:rPr lang="es-MX" dirty="0"/>
              <a:t>(time(NULL)) para una inicialización basada en el tiempo. Además, optimizamos las funciones ASM para mejorar la eficiencia en la verificación de contraseñas. El proyecto logró desarrollar un sistema seguro y eficiente para generar y evaluar contraseñas, combinando la portabilidad de C con la precisión de ASM, resaltando la importancia de pruebas exhaustivas para asegurar la funcionalidad y seguridad. Para el futuro, se propone mejorar la interfaz de usuario, añadir nuevas características de seguridad como evaluaciones del tiempo de vida de las contraseñas, y expandir el proyecto a plataformas móviles, permitiendo así a los usuarios gestionar sus contraseñas directamente desde dispositivos móviles, aumentando la accesibilidad y practicidad del generador de contraseñas.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8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510250" y="539500"/>
            <a:ext cx="61233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 y propósito</a:t>
            </a:r>
            <a:endParaRPr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2375" y="1673800"/>
            <a:ext cx="76992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MX" dirty="0"/>
              <a:t>En la era digital, la seguridad de las contraseñas es fundamental para proteger información personal y corporativa. Este proyecto busca aportar a la seguridad informática mediante herramientas avanzadas para usuarios y desarrolladores. Frecuentemente, las contraseñas son el único obstáculo entre los ciberdelincuentes y el acceso a información sensible. Por ello, asegurar que las contraseñas sean robustas y seguras es esencial.</a:t>
            </a:r>
            <a:endParaRPr dirty="0"/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</a:pPr>
            <a:r>
              <a:rPr lang="es-MX" dirty="0"/>
              <a:t>El sistema permitirá a los usuarios generar contraseñas seguras de manera aleatoria, así como verificar la fortaleza de las contraseñas ingresadas. Se emplearán técnicas de criptografía básica en ASM y una interfaz de usuario en C. 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</a:pPr>
            <a:r>
              <a:rPr lang="es-MX" dirty="0"/>
              <a:t>Esperamos que este proyecto no solo mejore la seguridad de los usuarios al crear y evaluar sus contraseñas, sino que también sirva como herramienta educativa para estudiantes y profesionales de la informática, ampliando su conocimiento en criptografía y seguridad de datos.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Objetivos</a:t>
            </a:r>
            <a:endParaRPr dirty="0"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6409312" y="3162650"/>
            <a:ext cx="1976700" cy="906225"/>
            <a:chOff x="6384655" y="3373025"/>
            <a:chExt cx="1976700" cy="906225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6384655" y="3373025"/>
              <a:ext cx="19767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6384655" y="3711350"/>
              <a:ext cx="19767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Optimización del Rendimiento en Procesos Criptográficos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sp>
        <p:nvSpPr>
          <p:cNvPr id="303" name="Google Shape;303;p24"/>
          <p:cNvSpPr txBox="1"/>
          <p:nvPr/>
        </p:nvSpPr>
        <p:spPr>
          <a:xfrm>
            <a:off x="757988" y="3451931"/>
            <a:ext cx="19767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Aprender sobre la generación de números aleatorios como base para la creación de contraseñas seguras.</a:t>
            </a:r>
          </a:p>
        </p:txBody>
      </p:sp>
      <p:sp>
        <p:nvSpPr>
          <p:cNvPr id="306" name="Google Shape;306;p24"/>
          <p:cNvSpPr txBox="1"/>
          <p:nvPr/>
        </p:nvSpPr>
        <p:spPr>
          <a:xfrm>
            <a:off x="829222" y="1465492"/>
            <a:ext cx="19767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Comprender y aplicar conceptos fundamentales de la seguridad informática.</a:t>
            </a:r>
            <a:endParaRPr sz="1200"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6384651" y="1397100"/>
            <a:ext cx="2059309" cy="609998"/>
            <a:chOff x="6384651" y="1397100"/>
            <a:chExt cx="2059309" cy="609998"/>
          </a:xfrm>
        </p:grpSpPr>
        <p:sp>
          <p:nvSpPr>
            <p:cNvPr id="308" name="Google Shape;308;p24"/>
            <p:cNvSpPr txBox="1"/>
            <p:nvPr/>
          </p:nvSpPr>
          <p:spPr>
            <a:xfrm>
              <a:off x="6384651" y="1397100"/>
              <a:ext cx="1976700" cy="4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09" name="Google Shape;309;p24"/>
            <p:cNvSpPr txBox="1"/>
            <p:nvPr/>
          </p:nvSpPr>
          <p:spPr>
            <a:xfrm>
              <a:off x="6467260" y="1439198"/>
              <a:ext cx="19767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Manejar la manipulación de datos a bajo nivel para implementar sistemas seguros y eficientes.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sp>
        <p:nvSpPr>
          <p:cNvPr id="310" name="Google Shape;310;p24"/>
          <p:cNvSpPr txBox="1"/>
          <p:nvPr/>
        </p:nvSpPr>
        <p:spPr>
          <a:xfrm>
            <a:off x="4004450" y="2589950"/>
            <a:ext cx="11936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Seguridad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2752460" y="158501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2752460" y="356096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5643951" y="1613760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5650560" y="356096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24"/>
          <p:cNvCxnSpPr>
            <a:cxnSpLocks/>
            <a:stCxn id="311" idx="2"/>
            <a:endCxn id="310" idx="1"/>
          </p:cNvCxnSpPr>
          <p:nvPr/>
        </p:nvCxnSpPr>
        <p:spPr>
          <a:xfrm rot="16200000" flipH="1">
            <a:off x="3183187" y="2055036"/>
            <a:ext cx="760887" cy="88164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cxnSpLocks/>
            <a:stCxn id="312" idx="0"/>
            <a:endCxn id="310" idx="1"/>
          </p:cNvCxnSpPr>
          <p:nvPr/>
        </p:nvCxnSpPr>
        <p:spPr>
          <a:xfrm rot="5400000" flipH="1" flipV="1">
            <a:off x="3221299" y="2777812"/>
            <a:ext cx="684663" cy="88164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4"/>
          <p:cNvCxnSpPr>
            <a:cxnSpLocks/>
            <a:stCxn id="310" idx="3"/>
            <a:endCxn id="313" idx="2"/>
          </p:cNvCxnSpPr>
          <p:nvPr/>
        </p:nvCxnSpPr>
        <p:spPr>
          <a:xfrm flipV="1">
            <a:off x="5198076" y="2144160"/>
            <a:ext cx="816225" cy="73214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4"/>
          <p:cNvCxnSpPr>
            <a:cxnSpLocks/>
            <a:stCxn id="310" idx="3"/>
            <a:endCxn id="314" idx="0"/>
          </p:cNvCxnSpPr>
          <p:nvPr/>
        </p:nvCxnSpPr>
        <p:spPr>
          <a:xfrm>
            <a:off x="5198076" y="2876300"/>
            <a:ext cx="822834" cy="684663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24"/>
          <p:cNvGrpSpPr/>
          <p:nvPr/>
        </p:nvGrpSpPr>
        <p:grpSpPr>
          <a:xfrm>
            <a:off x="2937470" y="1666206"/>
            <a:ext cx="370645" cy="368042"/>
            <a:chOff x="-63250675" y="3744075"/>
            <a:chExt cx="320350" cy="318100"/>
          </a:xfrm>
        </p:grpSpPr>
        <p:sp>
          <p:nvSpPr>
            <p:cNvPr id="321" name="Google Shape;321;p2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4"/>
          <p:cNvSpPr/>
          <p:nvPr/>
        </p:nvSpPr>
        <p:spPr>
          <a:xfrm>
            <a:off x="5837714" y="3660218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275;p22">
            <a:extLst>
              <a:ext uri="{FF2B5EF4-FFF2-40B4-BE49-F238E27FC236}">
                <a16:creationId xmlns:a16="http://schemas.microsoft.com/office/drawing/2014/main" id="{4C502C04-53FF-4C06-87FB-253394FC5A4F}"/>
              </a:ext>
            </a:extLst>
          </p:cNvPr>
          <p:cNvGrpSpPr/>
          <p:nvPr/>
        </p:nvGrpSpPr>
        <p:grpSpPr>
          <a:xfrm>
            <a:off x="5890556" y="1700326"/>
            <a:ext cx="298377" cy="415086"/>
            <a:chOff x="-48265529" y="3332687"/>
            <a:chExt cx="252050" cy="350638"/>
          </a:xfrm>
        </p:grpSpPr>
        <p:sp>
          <p:nvSpPr>
            <p:cNvPr id="40" name="Google Shape;276;p22">
              <a:extLst>
                <a:ext uri="{FF2B5EF4-FFF2-40B4-BE49-F238E27FC236}">
                  <a16:creationId xmlns:a16="http://schemas.microsoft.com/office/drawing/2014/main" id="{0A9FCFFF-4036-488D-8A42-36E5C1ED7A36}"/>
                </a:ext>
              </a:extLst>
            </p:cNvPr>
            <p:cNvSpPr/>
            <p:nvPr/>
          </p:nvSpPr>
          <p:spPr>
            <a:xfrm>
              <a:off x="-48265529" y="3332687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77;p22">
              <a:extLst>
                <a:ext uri="{FF2B5EF4-FFF2-40B4-BE49-F238E27FC236}">
                  <a16:creationId xmlns:a16="http://schemas.microsoft.com/office/drawing/2014/main" id="{878F0B7E-CA89-4AA9-ACFA-D7318C5ACA35}"/>
                </a:ext>
              </a:extLst>
            </p:cNvPr>
            <p:cNvSpPr/>
            <p:nvPr/>
          </p:nvSpPr>
          <p:spPr>
            <a:xfrm>
              <a:off x="-48205451" y="3379199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78;p22">
              <a:extLst>
                <a:ext uri="{FF2B5EF4-FFF2-40B4-BE49-F238E27FC236}">
                  <a16:creationId xmlns:a16="http://schemas.microsoft.com/office/drawing/2014/main" id="{E4230ABB-2950-4384-BB3D-F13028E81E9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6;p30">
            <a:extLst>
              <a:ext uri="{FF2B5EF4-FFF2-40B4-BE49-F238E27FC236}">
                <a16:creationId xmlns:a16="http://schemas.microsoft.com/office/drawing/2014/main" id="{EF6A891C-3FBA-4FFB-9D08-40BA0ECDCE07}"/>
              </a:ext>
            </a:extLst>
          </p:cNvPr>
          <p:cNvGrpSpPr/>
          <p:nvPr/>
        </p:nvGrpSpPr>
        <p:grpSpPr>
          <a:xfrm>
            <a:off x="2945654" y="3637187"/>
            <a:ext cx="354311" cy="355909"/>
            <a:chOff x="-49764975" y="3551225"/>
            <a:chExt cx="299300" cy="300650"/>
          </a:xfrm>
        </p:grpSpPr>
        <p:sp>
          <p:nvSpPr>
            <p:cNvPr id="47" name="Google Shape;467;p30">
              <a:extLst>
                <a:ext uri="{FF2B5EF4-FFF2-40B4-BE49-F238E27FC236}">
                  <a16:creationId xmlns:a16="http://schemas.microsoft.com/office/drawing/2014/main" id="{84E32B2B-F9F5-4C18-836B-A3F042E07CA4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8;p30">
              <a:extLst>
                <a:ext uri="{FF2B5EF4-FFF2-40B4-BE49-F238E27FC236}">
                  <a16:creationId xmlns:a16="http://schemas.microsoft.com/office/drawing/2014/main" id="{92163D5D-5AE8-4954-BDB4-EBBA0976587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9;p30">
              <a:extLst>
                <a:ext uri="{FF2B5EF4-FFF2-40B4-BE49-F238E27FC236}">
                  <a16:creationId xmlns:a16="http://schemas.microsoft.com/office/drawing/2014/main" id="{8AC7F669-A7C7-42D3-91FF-A1A74B7B3F4C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0;p30">
              <a:extLst>
                <a:ext uri="{FF2B5EF4-FFF2-40B4-BE49-F238E27FC236}">
                  <a16:creationId xmlns:a16="http://schemas.microsoft.com/office/drawing/2014/main" id="{4807FDC7-F01A-4288-8D92-00E714D3A082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1;p30">
              <a:extLst>
                <a:ext uri="{FF2B5EF4-FFF2-40B4-BE49-F238E27FC236}">
                  <a16:creationId xmlns:a16="http://schemas.microsoft.com/office/drawing/2014/main" id="{F7FD7E50-49CB-4447-9C43-ACB16804D204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2;p30">
              <a:extLst>
                <a:ext uri="{FF2B5EF4-FFF2-40B4-BE49-F238E27FC236}">
                  <a16:creationId xmlns:a16="http://schemas.microsoft.com/office/drawing/2014/main" id="{E412AD07-6D6A-411D-98A3-7E55166EC9C7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3;p30">
              <a:extLst>
                <a:ext uri="{FF2B5EF4-FFF2-40B4-BE49-F238E27FC236}">
                  <a16:creationId xmlns:a16="http://schemas.microsoft.com/office/drawing/2014/main" id="{D07525E0-4E04-4976-9230-49B2CA356708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30">
              <a:extLst>
                <a:ext uri="{FF2B5EF4-FFF2-40B4-BE49-F238E27FC236}">
                  <a16:creationId xmlns:a16="http://schemas.microsoft.com/office/drawing/2014/main" id="{637FDBFF-B897-408F-AF50-34906DC6AC66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5;p30">
              <a:extLst>
                <a:ext uri="{FF2B5EF4-FFF2-40B4-BE49-F238E27FC236}">
                  <a16:creationId xmlns:a16="http://schemas.microsoft.com/office/drawing/2014/main" id="{E7ACCA85-6723-4DFE-AA55-AA69B5343DC4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6;p30">
              <a:extLst>
                <a:ext uri="{FF2B5EF4-FFF2-40B4-BE49-F238E27FC236}">
                  <a16:creationId xmlns:a16="http://schemas.microsoft.com/office/drawing/2014/main" id="{7F042695-B2AD-4CCD-B3EC-C0A634ACAA79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7;p30">
              <a:extLst>
                <a:ext uri="{FF2B5EF4-FFF2-40B4-BE49-F238E27FC236}">
                  <a16:creationId xmlns:a16="http://schemas.microsoft.com/office/drawing/2014/main" id="{FD269A8A-BDF8-4083-801F-7026FB0E41C8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Conceptos Básicos de Criptografía y Seguridad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 flipH="1">
            <a:off x="3421575" y="2145473"/>
            <a:ext cx="2301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Criptografía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125" name="Google Shape;125;p18"/>
          <p:cNvCxnSpPr>
            <a:stCxn id="124" idx="3"/>
            <a:endCxn id="126" idx="0"/>
          </p:cNvCxnSpPr>
          <p:nvPr/>
        </p:nvCxnSpPr>
        <p:spPr>
          <a:xfrm flipH="1">
            <a:off x="1593675" y="2320523"/>
            <a:ext cx="1827900" cy="7554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>
            <a:stCxn id="124" idx="2"/>
            <a:endCxn id="128" idx="0"/>
          </p:cNvCxnSpPr>
          <p:nvPr/>
        </p:nvCxnSpPr>
        <p:spPr>
          <a:xfrm rot="-5400000" flipH="1">
            <a:off x="4282125" y="2785523"/>
            <a:ext cx="580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8"/>
          <p:cNvCxnSpPr>
            <a:stCxn id="124" idx="1"/>
            <a:endCxn id="130" idx="0"/>
          </p:cNvCxnSpPr>
          <p:nvPr/>
        </p:nvCxnSpPr>
        <p:spPr>
          <a:xfrm>
            <a:off x="5722575" y="2320523"/>
            <a:ext cx="1814774" cy="668341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8"/>
          <p:cNvSpPr/>
          <p:nvPr/>
        </p:nvSpPr>
        <p:spPr>
          <a:xfrm>
            <a:off x="4202035" y="161506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4396887" y="1705259"/>
            <a:ext cx="350995" cy="350049"/>
            <a:chOff x="1310075" y="3253275"/>
            <a:chExt cx="296950" cy="296150"/>
          </a:xfrm>
        </p:grpSpPr>
        <p:sp>
          <p:nvSpPr>
            <p:cNvPr id="133" name="Google Shape;133;p18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121851" y="3076050"/>
            <a:ext cx="3107382" cy="1323000"/>
            <a:chOff x="121851" y="3076050"/>
            <a:chExt cx="3107382" cy="1323000"/>
          </a:xfrm>
        </p:grpSpPr>
        <p:sp>
          <p:nvSpPr>
            <p:cNvPr id="137" name="Google Shape;137;p18"/>
            <p:cNvSpPr txBox="1"/>
            <p:nvPr/>
          </p:nvSpPr>
          <p:spPr>
            <a:xfrm flipH="1">
              <a:off x="455483" y="3604950"/>
              <a:ext cx="2588398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Principios criptograficos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 flipH="1">
              <a:off x="121851" y="3868650"/>
              <a:ext cx="3107382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Cifrado y el hashing, aseguran la confidencialidad y la integridad de las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1225117" y="3076050"/>
              <a:ext cx="737400" cy="52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01</a:t>
              </a:r>
              <a:endParaRPr sz="2400" b="1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3271625" y="3076050"/>
            <a:ext cx="2600571" cy="1238251"/>
            <a:chOff x="3271625" y="3076050"/>
            <a:chExt cx="2600571" cy="1238251"/>
          </a:xfrm>
        </p:grpSpPr>
        <p:sp>
          <p:nvSpPr>
            <p:cNvPr id="140" name="Google Shape;140;p18"/>
            <p:cNvSpPr txBox="1"/>
            <p:nvPr/>
          </p:nvSpPr>
          <p:spPr>
            <a:xfrm flipH="1">
              <a:off x="3693137" y="3604950"/>
              <a:ext cx="17577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 flipH="1">
              <a:off x="3271625" y="3783901"/>
              <a:ext cx="2600571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 RNGs criptográficos para crear contraseñas aleatorias y robustas que cumplan con las normas de seguridad modernas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203367" y="3076050"/>
              <a:ext cx="737400" cy="52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02</a:t>
              </a:r>
              <a:endParaRPr sz="2400" b="1" dirty="0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6509078" y="2988864"/>
            <a:ext cx="2056542" cy="1578247"/>
            <a:chOff x="6527102" y="3076050"/>
            <a:chExt cx="2046429" cy="1578247"/>
          </a:xfrm>
        </p:grpSpPr>
        <p:sp>
          <p:nvSpPr>
            <p:cNvPr id="143" name="Google Shape;143;p18"/>
            <p:cNvSpPr txBox="1"/>
            <p:nvPr/>
          </p:nvSpPr>
          <p:spPr>
            <a:xfrm flipH="1">
              <a:off x="6527102" y="3773797"/>
              <a:ext cx="2046429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Fortaleza de las Contraseñas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 flipH="1">
              <a:off x="6672494" y="4123897"/>
              <a:ext cx="17577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Métodos para verificar la fortaleza de las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7181617" y="3076050"/>
              <a:ext cx="737400" cy="52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03</a:t>
              </a:r>
              <a:endParaRPr sz="2400" b="1">
                <a:solidFill>
                  <a:schemeClr val="l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D445A6E-17C0-4D36-975E-B0FE04CFE0B2}"/>
              </a:ext>
            </a:extLst>
          </p:cNvPr>
          <p:cNvSpPr txBox="1"/>
          <p:nvPr/>
        </p:nvSpPr>
        <p:spPr>
          <a:xfrm>
            <a:off x="3503722" y="3580678"/>
            <a:ext cx="213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>
                <a:solidFill>
                  <a:schemeClr val="accent1"/>
                </a:solidFill>
                <a:latin typeface="Abhaya Libre" panose="020B0604020202020204" charset="0"/>
                <a:cs typeface="Abhaya Libre" panose="020B0604020202020204" charset="0"/>
              </a:rPr>
              <a:t>Técnicas avanzadas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0" y="514570"/>
            <a:ext cx="94143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Algoritmos de Generación y Evaluación de Contraseñas</a:t>
            </a:r>
            <a:endParaRPr dirty="0"/>
          </a:p>
        </p:txBody>
      </p:sp>
      <p:sp>
        <p:nvSpPr>
          <p:cNvPr id="365" name="Google Shape;365;p27"/>
          <p:cNvSpPr txBox="1"/>
          <p:nvPr/>
        </p:nvSpPr>
        <p:spPr>
          <a:xfrm>
            <a:off x="3980978" y="1087270"/>
            <a:ext cx="1154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Strategy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grpSp>
        <p:nvGrpSpPr>
          <p:cNvPr id="366" name="Google Shape;366;p27"/>
          <p:cNvGrpSpPr/>
          <p:nvPr/>
        </p:nvGrpSpPr>
        <p:grpSpPr>
          <a:xfrm>
            <a:off x="585343" y="1923373"/>
            <a:ext cx="2723711" cy="864861"/>
            <a:chOff x="585343" y="1923373"/>
            <a:chExt cx="2723711" cy="864861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932649" y="1923373"/>
              <a:ext cx="2146361" cy="4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Algoritmos de Generación de Contraseñas</a:t>
              </a:r>
              <a:endParaRPr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585343" y="2219734"/>
              <a:ext cx="2723711" cy="5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Algoritmos avanzados para la generación de contraseñas seguras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69" name="Google Shape;369;p27"/>
          <p:cNvGrpSpPr/>
          <p:nvPr/>
        </p:nvGrpSpPr>
        <p:grpSpPr>
          <a:xfrm>
            <a:off x="6032765" y="1756696"/>
            <a:ext cx="2585943" cy="828560"/>
            <a:chOff x="6032765" y="1756696"/>
            <a:chExt cx="2585943" cy="828560"/>
          </a:xfrm>
        </p:grpSpPr>
        <p:sp>
          <p:nvSpPr>
            <p:cNvPr id="370" name="Google Shape;370;p27"/>
            <p:cNvSpPr txBox="1"/>
            <p:nvPr/>
          </p:nvSpPr>
          <p:spPr>
            <a:xfrm>
              <a:off x="6032765" y="1756696"/>
              <a:ext cx="2585943" cy="4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Criterios de Complejidad</a:t>
              </a:r>
              <a:endParaRPr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71" name="Google Shape;371;p27"/>
            <p:cNvSpPr txBox="1"/>
            <p:nvPr/>
          </p:nvSpPr>
          <p:spPr>
            <a:xfrm>
              <a:off x="6134930" y="2016756"/>
              <a:ext cx="2240808" cy="5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Criterios específicos para medir la efectividad de las contraseñas generadas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72" name="Google Shape;372;p27"/>
          <p:cNvGrpSpPr/>
          <p:nvPr/>
        </p:nvGrpSpPr>
        <p:grpSpPr>
          <a:xfrm>
            <a:off x="3659300" y="3487896"/>
            <a:ext cx="2258696" cy="863680"/>
            <a:chOff x="3659300" y="3487896"/>
            <a:chExt cx="1824600" cy="863680"/>
          </a:xfrm>
        </p:grpSpPr>
        <p:sp>
          <p:nvSpPr>
            <p:cNvPr id="373" name="Google Shape;373;p27"/>
            <p:cNvSpPr txBox="1"/>
            <p:nvPr/>
          </p:nvSpPr>
          <p:spPr>
            <a:xfrm>
              <a:off x="3659300" y="3487896"/>
              <a:ext cx="18246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</a:t>
              </a:r>
              <a:r>
                <a:rPr lang="es-MX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Implementación de Mejores Prácticas</a:t>
              </a:r>
              <a:endParaRPr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3659300" y="3792376"/>
              <a:ext cx="1824600" cy="5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Integración de los algoritmos y criterios investigados en el sistema de generación  y evaluación de contraseñas 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3249005" y="1955392"/>
            <a:ext cx="2645992" cy="774750"/>
            <a:chOff x="3249005" y="1955392"/>
            <a:chExt cx="2645992" cy="774750"/>
          </a:xfrm>
        </p:grpSpPr>
        <p:sp>
          <p:nvSpPr>
            <p:cNvPr id="376" name="Google Shape;376;p27"/>
            <p:cNvSpPr txBox="1"/>
            <p:nvPr/>
          </p:nvSpPr>
          <p:spPr>
            <a:xfrm>
              <a:off x="3249005" y="1955392"/>
              <a:ext cx="2585943" cy="4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Evaluación de la Fortaleza de Contraseña</a:t>
              </a:r>
              <a:endParaRPr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377" name="Google Shape;377;p27"/>
            <p:cNvSpPr txBox="1"/>
            <p:nvPr/>
          </p:nvSpPr>
          <p:spPr>
            <a:xfrm>
              <a:off x="3309054" y="2161642"/>
              <a:ext cx="2585943" cy="5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Factores como la complejidad, longitud y diversidad de caracteres.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cxnSp>
        <p:nvCxnSpPr>
          <p:cNvPr id="378" name="Google Shape;378;p27"/>
          <p:cNvCxnSpPr>
            <a:cxnSpLocks/>
          </p:cNvCxnSpPr>
          <p:nvPr/>
        </p:nvCxnSpPr>
        <p:spPr>
          <a:xfrm rot="16200000" flipH="1">
            <a:off x="4396554" y="1565334"/>
            <a:ext cx="351536" cy="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27"/>
          <p:cNvCxnSpPr>
            <a:cxnSpLocks/>
          </p:cNvCxnSpPr>
          <p:nvPr/>
        </p:nvCxnSpPr>
        <p:spPr>
          <a:xfrm rot="10800000" flipV="1">
            <a:off x="1947198" y="1177714"/>
            <a:ext cx="1988845" cy="564998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27"/>
          <p:cNvCxnSpPr>
            <a:cxnSpLocks/>
          </p:cNvCxnSpPr>
          <p:nvPr/>
        </p:nvCxnSpPr>
        <p:spPr>
          <a:xfrm>
            <a:off x="5115305" y="1189426"/>
            <a:ext cx="2140800" cy="5592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27"/>
          <p:cNvCxnSpPr>
            <a:cxnSpLocks/>
            <a:stCxn id="377" idx="2"/>
            <a:endCxn id="382" idx="1"/>
          </p:cNvCxnSpPr>
          <p:nvPr/>
        </p:nvCxnSpPr>
        <p:spPr>
          <a:xfrm rot="5400000">
            <a:off x="2407183" y="1799095"/>
            <a:ext cx="1263796" cy="3125891"/>
          </a:xfrm>
          <a:prstGeom prst="bentConnector4">
            <a:avLst>
              <a:gd name="adj1" fmla="val 39508"/>
              <a:gd name="adj2" fmla="val 1073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7"/>
          <p:cNvCxnSpPr>
            <a:cxnSpLocks/>
            <a:stCxn id="377" idx="2"/>
            <a:endCxn id="384" idx="3"/>
          </p:cNvCxnSpPr>
          <p:nvPr/>
        </p:nvCxnSpPr>
        <p:spPr>
          <a:xfrm rot="16200000" flipH="1">
            <a:off x="5503032" y="1829135"/>
            <a:ext cx="1263796" cy="3065809"/>
          </a:xfrm>
          <a:prstGeom prst="bentConnector4">
            <a:avLst>
              <a:gd name="adj1" fmla="val 39508"/>
              <a:gd name="adj2" fmla="val 10745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7"/>
          <p:cNvCxnSpPr>
            <a:stCxn id="382" idx="3"/>
            <a:endCxn id="373" idx="1"/>
          </p:cNvCxnSpPr>
          <p:nvPr/>
        </p:nvCxnSpPr>
        <p:spPr>
          <a:xfrm flipV="1">
            <a:off x="2216835" y="3694146"/>
            <a:ext cx="1442465" cy="299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7"/>
          <p:cNvCxnSpPr>
            <a:stCxn id="384" idx="1"/>
            <a:endCxn id="373" idx="3"/>
          </p:cNvCxnSpPr>
          <p:nvPr/>
        </p:nvCxnSpPr>
        <p:spPr>
          <a:xfrm rot="10800000">
            <a:off x="5917997" y="3694146"/>
            <a:ext cx="1009139" cy="299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27"/>
          <p:cNvCxnSpPr>
            <a:cxnSpLocks/>
            <a:stCxn id="368" idx="2"/>
          </p:cNvCxnSpPr>
          <p:nvPr/>
        </p:nvCxnSpPr>
        <p:spPr>
          <a:xfrm rot="5400000">
            <a:off x="1490444" y="3172999"/>
            <a:ext cx="841521" cy="719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27"/>
          <p:cNvCxnSpPr>
            <a:cxnSpLocks/>
            <a:endCxn id="384" idx="0"/>
          </p:cNvCxnSpPr>
          <p:nvPr/>
        </p:nvCxnSpPr>
        <p:spPr>
          <a:xfrm rot="16200000" flipH="1">
            <a:off x="6812888" y="3244141"/>
            <a:ext cx="940502" cy="286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27"/>
          <p:cNvSpPr/>
          <p:nvPr/>
        </p:nvSpPr>
        <p:spPr>
          <a:xfrm>
            <a:off x="1476135" y="37287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27135" y="37287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7"/>
          <p:cNvGrpSpPr/>
          <p:nvPr/>
        </p:nvGrpSpPr>
        <p:grpSpPr>
          <a:xfrm>
            <a:off x="7112145" y="3809931"/>
            <a:ext cx="370645" cy="368042"/>
            <a:chOff x="-63250675" y="3744075"/>
            <a:chExt cx="320350" cy="318100"/>
          </a:xfrm>
        </p:grpSpPr>
        <p:sp>
          <p:nvSpPr>
            <p:cNvPr id="390" name="Google Shape;390;p27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7"/>
          <p:cNvGrpSpPr/>
          <p:nvPr/>
        </p:nvGrpSpPr>
        <p:grpSpPr>
          <a:xfrm>
            <a:off x="1664689" y="3810302"/>
            <a:ext cx="366364" cy="367290"/>
            <a:chOff x="-61354875" y="4101525"/>
            <a:chExt cx="316650" cy="317450"/>
          </a:xfrm>
        </p:grpSpPr>
        <p:sp>
          <p:nvSpPr>
            <p:cNvPr id="394" name="Google Shape;394;p27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22374" y="539500"/>
            <a:ext cx="82997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Diseño del Generador y Verificador de Contraseñas</a:t>
            </a:r>
            <a:endParaRPr dirty="0"/>
          </a:p>
        </p:txBody>
      </p:sp>
      <p:cxnSp>
        <p:nvCxnSpPr>
          <p:cNvPr id="150" name="Google Shape;150;p19"/>
          <p:cNvCxnSpPr>
            <a:stCxn id="151" idx="0"/>
            <a:endCxn id="152" idx="1"/>
          </p:cNvCxnSpPr>
          <p:nvPr/>
        </p:nvCxnSpPr>
        <p:spPr>
          <a:xfrm rot="-5400000">
            <a:off x="2648812" y="960177"/>
            <a:ext cx="882000" cy="25257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9"/>
          <p:cNvCxnSpPr>
            <a:stCxn id="151" idx="1"/>
            <a:endCxn id="154" idx="1"/>
          </p:cNvCxnSpPr>
          <p:nvPr/>
        </p:nvCxnSpPr>
        <p:spPr>
          <a:xfrm>
            <a:off x="2705812" y="2883927"/>
            <a:ext cx="16467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>
            <a:stCxn id="151" idx="2"/>
            <a:endCxn id="156" idx="1"/>
          </p:cNvCxnSpPr>
          <p:nvPr/>
        </p:nvCxnSpPr>
        <p:spPr>
          <a:xfrm rot="-5400000" flipH="1">
            <a:off x="2648812" y="2281977"/>
            <a:ext cx="882000" cy="25257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19"/>
          <p:cNvGrpSpPr/>
          <p:nvPr/>
        </p:nvGrpSpPr>
        <p:grpSpPr>
          <a:xfrm>
            <a:off x="5093029" y="3571957"/>
            <a:ext cx="3102239" cy="827993"/>
            <a:chOff x="5151363" y="3571957"/>
            <a:chExt cx="3272404" cy="827993"/>
          </a:xfrm>
        </p:grpSpPr>
        <p:sp>
          <p:nvSpPr>
            <p:cNvPr id="158" name="Google Shape;158;p19"/>
            <p:cNvSpPr txBox="1"/>
            <p:nvPr/>
          </p:nvSpPr>
          <p:spPr>
            <a:xfrm flipH="1">
              <a:off x="5151667" y="3571957"/>
              <a:ext cx="32721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Arquitectura del Sistema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flipH="1">
              <a:off x="5151363" y="3960150"/>
              <a:ext cx="32724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Desarrollo de la estructura técnica que soporta todas las operaciones del sistema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5231513" y="1331461"/>
            <a:ext cx="3494638" cy="827665"/>
            <a:chOff x="5297442" y="1331461"/>
            <a:chExt cx="3686328" cy="827665"/>
          </a:xfrm>
        </p:grpSpPr>
        <p:sp>
          <p:nvSpPr>
            <p:cNvPr id="161" name="Google Shape;161;p19"/>
            <p:cNvSpPr txBox="1"/>
            <p:nvPr/>
          </p:nvSpPr>
          <p:spPr>
            <a:xfrm flipH="1">
              <a:off x="5297442" y="1331461"/>
              <a:ext cx="32721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Interfaz de Usuario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 flipH="1">
              <a:off x="5353716" y="1719326"/>
              <a:ext cx="3630054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Diseño de la interfaz para ser intuitiva, facilitando la generación y verificación de contraseñas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5093250" y="2469929"/>
            <a:ext cx="3187495" cy="827996"/>
            <a:chOff x="5151597" y="2469929"/>
            <a:chExt cx="3362337" cy="827996"/>
          </a:xfrm>
        </p:grpSpPr>
        <p:sp>
          <p:nvSpPr>
            <p:cNvPr id="164" name="Google Shape;164;p19"/>
            <p:cNvSpPr txBox="1"/>
            <p:nvPr/>
          </p:nvSpPr>
          <p:spPr>
            <a:xfrm flipH="1">
              <a:off x="5151597" y="2469929"/>
              <a:ext cx="32724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Lógica de Procesamiento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 flipH="1">
              <a:off x="5151599" y="2858125"/>
              <a:ext cx="3362335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Implementar algoritmos de seguridad para crear y evaluar contraseñas eficazmente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sp>
        <p:nvSpPr>
          <p:cNvPr id="151" name="Google Shape;151;p19"/>
          <p:cNvSpPr txBox="1"/>
          <p:nvPr/>
        </p:nvSpPr>
        <p:spPr>
          <a:xfrm flipH="1">
            <a:off x="948112" y="2664027"/>
            <a:ext cx="1757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Meta del Diseño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352560" y="151668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352560" y="2618727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352560" y="37207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4565539" y="2704446"/>
            <a:ext cx="314662" cy="358971"/>
            <a:chOff x="-57940525" y="3590375"/>
            <a:chExt cx="279625" cy="319000"/>
          </a:xfrm>
        </p:grpSpPr>
        <p:sp>
          <p:nvSpPr>
            <p:cNvPr id="167" name="Google Shape;167;p19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4544262" y="1603296"/>
            <a:ext cx="357226" cy="357226"/>
            <a:chOff x="-55987225" y="3198925"/>
            <a:chExt cx="317450" cy="317450"/>
          </a:xfrm>
        </p:grpSpPr>
        <p:sp>
          <p:nvSpPr>
            <p:cNvPr id="173" name="Google Shape;173;p19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4543800" y="3807334"/>
            <a:ext cx="358099" cy="358099"/>
            <a:chOff x="-57568775" y="3198925"/>
            <a:chExt cx="318225" cy="318225"/>
          </a:xfrm>
        </p:grpSpPr>
        <p:sp>
          <p:nvSpPr>
            <p:cNvPr id="178" name="Google Shape;178;p19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 flipH="1">
            <a:off x="6404065" y="3597242"/>
            <a:ext cx="19191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Mejora del Rendimiento y Seguridad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Integración de C y ASM para Funciones Críticas</a:t>
            </a:r>
            <a:endParaRPr dirty="0"/>
          </a:p>
        </p:txBody>
      </p:sp>
      <p:sp>
        <p:nvSpPr>
          <p:cNvPr id="190" name="Google Shape;190;p20"/>
          <p:cNvSpPr/>
          <p:nvPr/>
        </p:nvSpPr>
        <p:spPr>
          <a:xfrm>
            <a:off x="7292513" y="2618175"/>
            <a:ext cx="185100" cy="185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1083786" y="1376772"/>
            <a:ext cx="1938001" cy="987044"/>
            <a:chOff x="1388586" y="1389075"/>
            <a:chExt cx="1938001" cy="987044"/>
          </a:xfrm>
        </p:grpSpPr>
        <p:sp>
          <p:nvSpPr>
            <p:cNvPr id="192" name="Google Shape;192;p20"/>
            <p:cNvSpPr txBox="1"/>
            <p:nvPr/>
          </p:nvSpPr>
          <p:spPr>
            <a:xfrm flipH="1">
              <a:off x="1388588" y="1389075"/>
              <a:ext cx="19191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Interfaz de Usuario en C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 flipH="1">
              <a:off x="1388586" y="1795019"/>
              <a:ext cx="1938001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Utilizar C para desarrollar una interfaz de usuario intuitiva y responsive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4286182" y="2397350"/>
            <a:ext cx="2285303" cy="987032"/>
            <a:chOff x="4286182" y="2397350"/>
            <a:chExt cx="2285303" cy="987032"/>
          </a:xfrm>
        </p:grpSpPr>
        <p:sp>
          <p:nvSpPr>
            <p:cNvPr id="195" name="Google Shape;195;p20"/>
            <p:cNvSpPr txBox="1"/>
            <p:nvPr/>
          </p:nvSpPr>
          <p:spPr>
            <a:xfrm flipH="1">
              <a:off x="4286187" y="2397350"/>
              <a:ext cx="2285298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Integración y Pruebas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 flipH="1">
              <a:off x="4286182" y="2803282"/>
              <a:ext cx="2285298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Combinar C y ASM de manera eficaz para garantizar una integración fluida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883382" y="3574790"/>
            <a:ext cx="2582856" cy="1104600"/>
            <a:chOff x="621624" y="3384398"/>
            <a:chExt cx="2582856" cy="1104600"/>
          </a:xfrm>
        </p:grpSpPr>
        <p:sp>
          <p:nvSpPr>
            <p:cNvPr id="198" name="Google Shape;198;p20"/>
            <p:cNvSpPr txBox="1"/>
            <p:nvPr/>
          </p:nvSpPr>
          <p:spPr>
            <a:xfrm flipH="1">
              <a:off x="813492" y="3384398"/>
              <a:ext cx="1938001" cy="43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Optimización con ASM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 flipH="1">
              <a:off x="621624" y="3907898"/>
              <a:ext cx="2582856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Implementar ASM en operaciones de criptografía y cálculo para aumentar la eficiencia y seguridad del procesamiento de datos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</p:grpSp>
      <p:cxnSp>
        <p:nvCxnSpPr>
          <p:cNvPr id="200" name="Google Shape;200;p20"/>
          <p:cNvCxnSpPr>
            <a:cxnSpLocks/>
            <a:stCxn id="195" idx="0"/>
            <a:endCxn id="201" idx="0"/>
          </p:cNvCxnSpPr>
          <p:nvPr/>
        </p:nvCxnSpPr>
        <p:spPr>
          <a:xfrm rot="16200000" flipH="1">
            <a:off x="6292772" y="1533413"/>
            <a:ext cx="228363" cy="1956236"/>
          </a:xfrm>
          <a:prstGeom prst="bentConnector3">
            <a:avLst>
              <a:gd name="adj1" fmla="val -10010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0"/>
          <p:cNvCxnSpPr>
            <a:cxnSpLocks/>
            <a:endCxn id="196" idx="2"/>
          </p:cNvCxnSpPr>
          <p:nvPr/>
        </p:nvCxnSpPr>
        <p:spPr>
          <a:xfrm flipV="1">
            <a:off x="3596640" y="3384382"/>
            <a:ext cx="1832191" cy="114385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0"/>
          <p:cNvCxnSpPr>
            <a:cxnSpLocks/>
          </p:cNvCxnSpPr>
          <p:nvPr/>
        </p:nvCxnSpPr>
        <p:spPr>
          <a:xfrm rot="5400000">
            <a:off x="1668057" y="3011429"/>
            <a:ext cx="788357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0"/>
          <p:cNvSpPr/>
          <p:nvPr/>
        </p:nvSpPr>
        <p:spPr>
          <a:xfrm>
            <a:off x="7014722" y="262571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7207916" y="2712972"/>
            <a:ext cx="354311" cy="355909"/>
            <a:chOff x="-49764975" y="3551225"/>
            <a:chExt cx="299300" cy="300650"/>
          </a:xfrm>
        </p:grpSpPr>
        <p:sp>
          <p:nvSpPr>
            <p:cNvPr id="205" name="Google Shape;205;p20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227261" y="504361"/>
            <a:ext cx="9043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Implementación del Motor de Generación y Verificación</a:t>
            </a:r>
            <a:endParaRPr sz="2800" dirty="0"/>
          </a:p>
        </p:txBody>
      </p:sp>
      <p:grpSp>
        <p:nvGrpSpPr>
          <p:cNvPr id="259" name="Google Shape;259;p22"/>
          <p:cNvGrpSpPr/>
          <p:nvPr/>
        </p:nvGrpSpPr>
        <p:grpSpPr>
          <a:xfrm>
            <a:off x="899650" y="2341500"/>
            <a:ext cx="2706300" cy="2168500"/>
            <a:chOff x="899650" y="2341500"/>
            <a:chExt cx="2706300" cy="2168500"/>
          </a:xfrm>
        </p:grpSpPr>
        <p:sp>
          <p:nvSpPr>
            <p:cNvPr id="260" name="Google Shape;260;p22"/>
            <p:cNvSpPr txBox="1"/>
            <p:nvPr/>
          </p:nvSpPr>
          <p:spPr>
            <a:xfrm>
              <a:off x="899650" y="2775400"/>
              <a:ext cx="2706300" cy="17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Codificar funciones críticas en C y ASM para garantizar la generación segura de contraseñas</a:t>
              </a:r>
              <a:endParaRPr lang="en-US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Implementar algoritmos de verificación que evalúen la fortaleza de las contraseñas</a:t>
              </a:r>
              <a:endParaRPr lang="en-US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Desarrollar una interfaz de usuario intuitiva que facilite la interacción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899650" y="2341500"/>
              <a:ext cx="27063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Elementos Prácticos de la Implementación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5220856" y="2582106"/>
            <a:ext cx="3435449" cy="2168500"/>
            <a:chOff x="5537862" y="2341500"/>
            <a:chExt cx="2911191" cy="2168500"/>
          </a:xfrm>
        </p:grpSpPr>
        <p:sp>
          <p:nvSpPr>
            <p:cNvPr id="263" name="Google Shape;263;p22"/>
            <p:cNvSpPr txBox="1"/>
            <p:nvPr/>
          </p:nvSpPr>
          <p:spPr>
            <a:xfrm>
              <a:off x="5537862" y="2775400"/>
              <a:ext cx="2911191" cy="17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Asegurar que el sistema pueda operar eficazmente a gran escala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Mantener la plataforma actualizada con las últimas medidas de seguridad para resistir nuevas vulnerabilidades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200"/>
                <a:buFont typeface="Jost"/>
                <a:buChar char="●"/>
              </a:pPr>
              <a:r>
                <a:rPr lang="es-MX"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Extender la funcionalidad del sistema para soportar múltiples tipos de autenticación</a:t>
              </a:r>
              <a:endParaRPr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5537972" y="2341500"/>
              <a:ext cx="27063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Objetivos a Largo Plazo y Beneficios del Sistema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265" name="Google Shape;265;p22"/>
          <p:cNvSpPr txBox="1"/>
          <p:nvPr/>
        </p:nvSpPr>
        <p:spPr>
          <a:xfrm>
            <a:off x="3771125" y="1353050"/>
            <a:ext cx="1601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Motor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266" name="Google Shape;266;p22"/>
          <p:cNvCxnSpPr>
            <a:stCxn id="265" idx="1"/>
            <a:endCxn id="267" idx="3"/>
          </p:cNvCxnSpPr>
          <p:nvPr/>
        </p:nvCxnSpPr>
        <p:spPr>
          <a:xfrm flipH="1">
            <a:off x="2623025" y="1583300"/>
            <a:ext cx="1148100" cy="1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2"/>
          <p:cNvCxnSpPr>
            <a:stCxn id="265" idx="3"/>
            <a:endCxn id="269" idx="1"/>
          </p:cNvCxnSpPr>
          <p:nvPr/>
        </p:nvCxnSpPr>
        <p:spPr>
          <a:xfrm>
            <a:off x="5372825" y="1583300"/>
            <a:ext cx="1147800" cy="1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2"/>
          <p:cNvCxnSpPr>
            <a:cxnSpLocks/>
            <a:stCxn id="267" idx="2"/>
          </p:cNvCxnSpPr>
          <p:nvPr/>
        </p:nvCxnSpPr>
        <p:spPr>
          <a:xfrm flipH="1">
            <a:off x="2248163" y="1849838"/>
            <a:ext cx="4647" cy="2837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2"/>
          <p:cNvCxnSpPr>
            <a:cxnSpLocks/>
          </p:cNvCxnSpPr>
          <p:nvPr/>
        </p:nvCxnSpPr>
        <p:spPr>
          <a:xfrm>
            <a:off x="6938580" y="1922472"/>
            <a:ext cx="1" cy="41523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2"/>
          <p:cNvCxnSpPr>
            <a:stCxn id="265" idx="2"/>
            <a:endCxn id="273" idx="0"/>
          </p:cNvCxnSpPr>
          <p:nvPr/>
        </p:nvCxnSpPr>
        <p:spPr>
          <a:xfrm>
            <a:off x="4571975" y="1813550"/>
            <a:ext cx="0" cy="1299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2"/>
          <p:cNvSpPr/>
          <p:nvPr/>
        </p:nvSpPr>
        <p:spPr>
          <a:xfrm>
            <a:off x="4201560" y="31125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1882460" y="13194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6520710" y="1319438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2103621" y="1407384"/>
            <a:ext cx="298377" cy="354519"/>
            <a:chOff x="-48233050" y="3569725"/>
            <a:chExt cx="252050" cy="299475"/>
          </a:xfrm>
        </p:grpSpPr>
        <p:sp>
          <p:nvSpPr>
            <p:cNvPr id="276" name="Google Shape;276;p22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2"/>
          <p:cNvGrpSpPr/>
          <p:nvPr/>
        </p:nvGrpSpPr>
        <p:grpSpPr>
          <a:xfrm>
            <a:off x="6741958" y="1470165"/>
            <a:ext cx="342632" cy="226264"/>
            <a:chOff x="5358450" y="4015675"/>
            <a:chExt cx="289875" cy="191425"/>
          </a:xfrm>
        </p:grpSpPr>
        <p:sp>
          <p:nvSpPr>
            <p:cNvPr id="280" name="Google Shape;280;p22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4395009" y="3213882"/>
            <a:ext cx="353802" cy="327739"/>
            <a:chOff x="4266025" y="3609275"/>
            <a:chExt cx="299325" cy="277275"/>
          </a:xfrm>
        </p:grpSpPr>
        <p:sp>
          <p:nvSpPr>
            <p:cNvPr id="285" name="Google Shape;285;p22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Optimización de Rendimiento y Seguridad</a:t>
            </a:r>
            <a:endParaRPr dirty="0"/>
          </a:p>
        </p:txBody>
      </p:sp>
      <p:grpSp>
        <p:nvGrpSpPr>
          <p:cNvPr id="442" name="Google Shape;442;p30"/>
          <p:cNvGrpSpPr/>
          <p:nvPr/>
        </p:nvGrpSpPr>
        <p:grpSpPr>
          <a:xfrm>
            <a:off x="659175" y="2243362"/>
            <a:ext cx="3859076" cy="2266635"/>
            <a:chOff x="659175" y="2243363"/>
            <a:chExt cx="3859076" cy="2266635"/>
          </a:xfrm>
        </p:grpSpPr>
        <p:grpSp>
          <p:nvGrpSpPr>
            <p:cNvPr id="443" name="Google Shape;443;p30"/>
            <p:cNvGrpSpPr/>
            <p:nvPr/>
          </p:nvGrpSpPr>
          <p:grpSpPr>
            <a:xfrm>
              <a:off x="712522" y="3471276"/>
              <a:ext cx="1849128" cy="1038722"/>
              <a:chOff x="712522" y="3471276"/>
              <a:chExt cx="1849128" cy="1038722"/>
            </a:xfrm>
          </p:grpSpPr>
          <p:sp>
            <p:nvSpPr>
              <p:cNvPr id="444" name="Google Shape;444;p30"/>
              <p:cNvSpPr txBox="1"/>
              <p:nvPr/>
            </p:nvSpPr>
            <p:spPr>
              <a:xfrm>
                <a:off x="712522" y="3471276"/>
                <a:ext cx="18480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Tecnicas  de optimizacion</a:t>
                </a:r>
                <a:endParaRPr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  <p:sp>
            <p:nvSpPr>
              <p:cNvPr id="445" name="Google Shape;445;p30"/>
              <p:cNvSpPr txBox="1"/>
              <p:nvPr/>
            </p:nvSpPr>
            <p:spPr>
              <a:xfrm>
                <a:off x="713650" y="3937298"/>
                <a:ext cx="18480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Implementar técnicas de ensamblador para optimizar el rendimiento del sistema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659175" y="2243363"/>
              <a:ext cx="3804900" cy="4683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 Enfoque Estratégico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  <p:grpSp>
          <p:nvGrpSpPr>
            <p:cNvPr id="447" name="Google Shape;447;p30"/>
            <p:cNvGrpSpPr/>
            <p:nvPr/>
          </p:nvGrpSpPr>
          <p:grpSpPr>
            <a:xfrm>
              <a:off x="2670250" y="3459806"/>
              <a:ext cx="1848001" cy="1050192"/>
              <a:chOff x="2670250" y="3459806"/>
              <a:chExt cx="1848001" cy="1050192"/>
            </a:xfrm>
          </p:grpSpPr>
          <p:sp>
            <p:nvSpPr>
              <p:cNvPr id="448" name="Google Shape;448;p30"/>
              <p:cNvSpPr txBox="1"/>
              <p:nvPr/>
            </p:nvSpPr>
            <p:spPr>
              <a:xfrm>
                <a:off x="2670250" y="3459806"/>
                <a:ext cx="18480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Manejo de datos</a:t>
                </a:r>
                <a:endParaRPr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  <p:sp>
            <p:nvSpPr>
              <p:cNvPr id="449" name="Google Shape;449;p30"/>
              <p:cNvSpPr txBox="1"/>
              <p:nvPr/>
            </p:nvSpPr>
            <p:spPr>
              <a:xfrm>
                <a:off x="2670251" y="3937298"/>
                <a:ext cx="18480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Utilizar funciones de ensamblador avanzadas para el manejo seguro de datos sensibles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450" name="Google Shape;450;p30"/>
          <p:cNvGrpSpPr/>
          <p:nvPr/>
        </p:nvGrpSpPr>
        <p:grpSpPr>
          <a:xfrm>
            <a:off x="4529639" y="2243362"/>
            <a:ext cx="4124000" cy="2158927"/>
            <a:chOff x="4529639" y="2243363"/>
            <a:chExt cx="4124000" cy="2158927"/>
          </a:xfrm>
        </p:grpSpPr>
        <p:grpSp>
          <p:nvGrpSpPr>
            <p:cNvPr id="451" name="Google Shape;451;p30"/>
            <p:cNvGrpSpPr/>
            <p:nvPr/>
          </p:nvGrpSpPr>
          <p:grpSpPr>
            <a:xfrm>
              <a:off x="6361317" y="3459806"/>
              <a:ext cx="2292322" cy="942484"/>
              <a:chOff x="6361317" y="3459806"/>
              <a:chExt cx="2292322" cy="942484"/>
            </a:xfrm>
          </p:grpSpPr>
          <p:sp>
            <p:nvSpPr>
              <p:cNvPr id="452" name="Google Shape;452;p30"/>
              <p:cNvSpPr txBox="1"/>
              <p:nvPr/>
            </p:nvSpPr>
            <p:spPr>
              <a:xfrm>
                <a:off x="6583478" y="3459806"/>
                <a:ext cx="18480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Mensaje</a:t>
                </a:r>
                <a:endParaRPr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  <p:sp>
            <p:nvSpPr>
              <p:cNvPr id="453" name="Google Shape;453;p30"/>
              <p:cNvSpPr txBox="1"/>
              <p:nvPr/>
            </p:nvSpPr>
            <p:spPr>
              <a:xfrm>
                <a:off x="6361317" y="3829590"/>
                <a:ext cx="2292322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Transmitir la importancia de la seguridad mejorada y el impacto de las optimizaciones en la experiencia del usuario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454" name="Google Shape;454;p30"/>
            <p:cNvGrpSpPr/>
            <p:nvPr/>
          </p:nvGrpSpPr>
          <p:grpSpPr>
            <a:xfrm>
              <a:off x="4529639" y="3459806"/>
              <a:ext cx="2042171" cy="929249"/>
              <a:chOff x="4529639" y="3459806"/>
              <a:chExt cx="2042171" cy="929249"/>
            </a:xfrm>
          </p:grpSpPr>
          <p:sp>
            <p:nvSpPr>
              <p:cNvPr id="455" name="Google Shape;455;p30"/>
              <p:cNvSpPr txBox="1"/>
              <p:nvPr/>
            </p:nvSpPr>
            <p:spPr>
              <a:xfrm>
                <a:off x="4626853" y="3459806"/>
                <a:ext cx="18480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1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Remitente</a:t>
                </a:r>
                <a:endParaRPr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endParaRPr>
              </a:p>
            </p:txBody>
          </p:sp>
          <p:sp>
            <p:nvSpPr>
              <p:cNvPr id="456" name="Google Shape;456;p30"/>
              <p:cNvSpPr txBox="1"/>
              <p:nvPr/>
            </p:nvSpPr>
            <p:spPr>
              <a:xfrm>
                <a:off x="4529639" y="3816355"/>
                <a:ext cx="2042171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200" dirty="0">
                    <a:solidFill>
                      <a:schemeClr val="dk1"/>
                    </a:solidFill>
                    <a:latin typeface="Jost"/>
                    <a:ea typeface="Jost"/>
                    <a:cs typeface="Jost"/>
                    <a:sym typeface="Jost"/>
                  </a:rPr>
                  <a:t>Dirigido a usuarios y stakeholders, destacando la confiabilidad y eficiencia del sistema mejorado</a:t>
                </a:r>
                <a:endParaRPr sz="1200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457" name="Google Shape;457;p30"/>
            <p:cNvSpPr/>
            <p:nvPr/>
          </p:nvSpPr>
          <p:spPr>
            <a:xfrm>
              <a:off x="4626125" y="2243363"/>
              <a:ext cx="3805200" cy="4683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dirty="0">
                  <a:solidFill>
                    <a:schemeClr val="accent1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Comunicación de Mejoras</a:t>
              </a:r>
              <a:endParaRPr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458" name="Google Shape;458;p30"/>
          <p:cNvSpPr/>
          <p:nvPr/>
        </p:nvSpPr>
        <p:spPr>
          <a:xfrm>
            <a:off x="3921759" y="1175468"/>
            <a:ext cx="1408732" cy="468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accent1"/>
                </a:solidFill>
                <a:latin typeface="Abhaya Libre"/>
                <a:ea typeface="Abhaya Libre"/>
                <a:cs typeface="Abhaya Libre"/>
                <a:sym typeface="Abhaya Libre"/>
              </a:rPr>
              <a:t>Alcance y Expectativas</a:t>
            </a:r>
            <a:endParaRPr sz="1800" b="1" dirty="0">
              <a:solidFill>
                <a:schemeClr val="accent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459" name="Google Shape;459;p30"/>
          <p:cNvCxnSpPr>
            <a:cxnSpLocks/>
            <a:stCxn id="446" idx="2"/>
            <a:endCxn id="444" idx="0"/>
          </p:cNvCxnSpPr>
          <p:nvPr/>
        </p:nvCxnSpPr>
        <p:spPr>
          <a:xfrm rot="5400000">
            <a:off x="1719268" y="2628917"/>
            <a:ext cx="759613" cy="9251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0"/>
          <p:cNvCxnSpPr>
            <a:cxnSpLocks/>
            <a:stCxn id="446" idx="2"/>
            <a:endCxn id="448" idx="0"/>
          </p:cNvCxnSpPr>
          <p:nvPr/>
        </p:nvCxnSpPr>
        <p:spPr>
          <a:xfrm rot="16200000" flipH="1">
            <a:off x="2703866" y="2569420"/>
            <a:ext cx="748143" cy="10326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stCxn id="457" idx="2"/>
            <a:endCxn id="455" idx="0"/>
          </p:cNvCxnSpPr>
          <p:nvPr/>
        </p:nvCxnSpPr>
        <p:spPr>
          <a:xfrm rot="5400000">
            <a:off x="5665625" y="2596763"/>
            <a:ext cx="748200" cy="97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0"/>
          <p:cNvCxnSpPr>
            <a:stCxn id="457" idx="2"/>
            <a:endCxn id="452" idx="0"/>
          </p:cNvCxnSpPr>
          <p:nvPr/>
        </p:nvCxnSpPr>
        <p:spPr>
          <a:xfrm rot="-5400000" flipH="1">
            <a:off x="6644075" y="2596313"/>
            <a:ext cx="748200" cy="978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cxnSpLocks/>
            <a:stCxn id="458" idx="1"/>
            <a:endCxn id="446" idx="0"/>
          </p:cNvCxnSpPr>
          <p:nvPr/>
        </p:nvCxnSpPr>
        <p:spPr>
          <a:xfrm rot="10800000" flipV="1">
            <a:off x="2561625" y="1409618"/>
            <a:ext cx="1360134" cy="833744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0"/>
          <p:cNvCxnSpPr>
            <a:cxnSpLocks/>
            <a:stCxn id="458" idx="3"/>
            <a:endCxn id="457" idx="0"/>
          </p:cNvCxnSpPr>
          <p:nvPr/>
        </p:nvCxnSpPr>
        <p:spPr>
          <a:xfrm>
            <a:off x="5330491" y="1409618"/>
            <a:ext cx="1198234" cy="833744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0"/>
          <p:cNvSpPr/>
          <p:nvPr/>
        </p:nvSpPr>
        <p:spPr>
          <a:xfrm>
            <a:off x="4201560" y="1769313"/>
            <a:ext cx="7407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and Classy Style Agency Infographics by Slidesgo">
  <a:themeElements>
    <a:clrScheme name="Simple Light">
      <a:dk1>
        <a:srgbClr val="3A3730"/>
      </a:dk1>
      <a:lt1>
        <a:srgbClr val="FEFAF4"/>
      </a:lt1>
      <a:dk2>
        <a:srgbClr val="9A7A63"/>
      </a:dk2>
      <a:lt2>
        <a:srgbClr val="C9B09A"/>
      </a:lt2>
      <a:accent1>
        <a:srgbClr val="6F7067"/>
      </a:accent1>
      <a:accent2>
        <a:srgbClr val="B7B9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37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1317</Words>
  <Application>Microsoft Office PowerPoint</Application>
  <PresentationFormat>Presentación en pantalla (16:9)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Abhaya Libre ExtraBold</vt:lpstr>
      <vt:lpstr>Jost</vt:lpstr>
      <vt:lpstr>Abhaya Libre</vt:lpstr>
      <vt:lpstr>Roboto Condensed Light</vt:lpstr>
      <vt:lpstr>Arial</vt:lpstr>
      <vt:lpstr>Anaheim</vt:lpstr>
      <vt:lpstr>Elegant and Classy Style Agency Infographics by Slidesgo</vt:lpstr>
      <vt:lpstr>Generador y Verificador de Contraseñas</vt:lpstr>
      <vt:lpstr>Introducción  y propósito</vt:lpstr>
      <vt:lpstr>Objetivos</vt:lpstr>
      <vt:lpstr>Conceptos Básicos de Criptografía y Seguridad</vt:lpstr>
      <vt:lpstr>Algoritmos de Generación y Evaluación de Contraseñas</vt:lpstr>
      <vt:lpstr>Diseño del Generador y Verificador de Contraseñas</vt:lpstr>
      <vt:lpstr>Integración de C y ASM para Funciones Críticas</vt:lpstr>
      <vt:lpstr>Implementación del Motor de Generación y Verificación</vt:lpstr>
      <vt:lpstr>Optimización de Rendimiento y Seguridad</vt:lpstr>
      <vt:lpstr> Etapas del Proyecto</vt:lpstr>
      <vt:lpstr>Requisites del Proyecto</vt:lpstr>
      <vt:lpstr>Especificaciones Técnicas</vt:lpstr>
      <vt:lpstr>Cronograma  de  trabajo</vt:lpstr>
      <vt:lpstr>Plan de Comunicación</vt:lpstr>
      <vt:lpstr>Recursos para el  desarrollo a corto y largo plazo</vt:lpstr>
      <vt:lpstr>Generador de Contraseñas – Resumen del Proyecto</vt:lpstr>
      <vt:lpstr>Analisis y pruebas</vt:lpstr>
      <vt:lpstr>Validaciones y requerimientos</vt:lpstr>
      <vt:lpstr>Conclusiones y discusiones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y Verificador de Contraseñas</dc:title>
  <dc:creator>PC</dc:creator>
  <cp:lastModifiedBy>maco</cp:lastModifiedBy>
  <cp:revision>29</cp:revision>
  <dcterms:modified xsi:type="dcterms:W3CDTF">2024-05-26T04:48:50Z</dcterms:modified>
</cp:coreProperties>
</file>