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69" r:id="rId4"/>
    <p:sldId id="300" r:id="rId5"/>
    <p:sldId id="270" r:id="rId6"/>
    <p:sldId id="258" r:id="rId7"/>
    <p:sldId id="259" r:id="rId8"/>
    <p:sldId id="262" r:id="rId9"/>
    <p:sldId id="261" r:id="rId10"/>
    <p:sldId id="263" r:id="rId11"/>
    <p:sldId id="264" r:id="rId12"/>
    <p:sldId id="265" r:id="rId13"/>
    <p:sldId id="266" r:id="rId14"/>
    <p:sldId id="267" r:id="rId15"/>
    <p:sldId id="268" r:id="rId16"/>
    <p:sldId id="271" r:id="rId17"/>
    <p:sldId id="272" r:id="rId18"/>
    <p:sldId id="291" r:id="rId19"/>
    <p:sldId id="285" r:id="rId20"/>
    <p:sldId id="273" r:id="rId21"/>
    <p:sldId id="274" r:id="rId22"/>
    <p:sldId id="276" r:id="rId23"/>
    <p:sldId id="277" r:id="rId24"/>
    <p:sldId id="278" r:id="rId25"/>
    <p:sldId id="301" r:id="rId26"/>
    <p:sldId id="303" r:id="rId27"/>
    <p:sldId id="304" r:id="rId28"/>
    <p:sldId id="305" r:id="rId29"/>
    <p:sldId id="286" r:id="rId30"/>
    <p:sldId id="306" r:id="rId31"/>
    <p:sldId id="289" r:id="rId32"/>
    <p:sldId id="307" r:id="rId33"/>
    <p:sldId id="290" r:id="rId34"/>
    <p:sldId id="293" r:id="rId35"/>
    <p:sldId id="292" r:id="rId36"/>
    <p:sldId id="282" r:id="rId37"/>
    <p:sldId id="283" r:id="rId38"/>
    <p:sldId id="311" r:id="rId39"/>
    <p:sldId id="294" r:id="rId40"/>
    <p:sldId id="295" r:id="rId41"/>
    <p:sldId id="296" r:id="rId42"/>
    <p:sldId id="297" r:id="rId43"/>
    <p:sldId id="308" r:id="rId44"/>
    <p:sldId id="310" r:id="rId45"/>
    <p:sldId id="309" r:id="rId46"/>
    <p:sldId id="298" r:id="rId47"/>
    <p:sldId id="29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36106"/>
  </p:normalViewPr>
  <p:slideViewPr>
    <p:cSldViewPr snapToGrid="0">
      <p:cViewPr varScale="1">
        <p:scale>
          <a:sx n="30" d="100"/>
          <a:sy n="30" d="100"/>
        </p:scale>
        <p:origin x="2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6F64B-182F-49B1-8246-4782C4F0CC73}" type="datetimeFigureOut">
              <a:rPr lang="en-US" smtClean="0"/>
              <a:t>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ED86D-0EAA-4AA0-806F-4D16E68BC8AE}" type="slidenum">
              <a:rPr lang="en-US" smtClean="0"/>
              <a:t>‹#›</a:t>
            </a:fld>
            <a:endParaRPr lang="en-US"/>
          </a:p>
        </p:txBody>
      </p:sp>
    </p:spTree>
    <p:extLst>
      <p:ext uri="{BB962C8B-B14F-4D97-AF65-F5344CB8AC3E}">
        <p14:creationId xmlns:p14="http://schemas.microsoft.com/office/powerpoint/2010/main" val="17189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rsethi@email.arizona.edu" TargetMode="External"/><Relationship Id="rId4" Type="http://schemas.openxmlformats.org/officeDocument/2006/relationships/hyperlink" Target="mailto:saumya.debray@gmail.com" TargetMode="External"/><Relationship Id="rId5" Type="http://schemas.openxmlformats.org/officeDocument/2006/relationships/hyperlink" Target="mailto:debray@cs.arizona.edu" TargetMode="External"/><Relationship Id="rId6" Type="http://schemas.openxmlformats.org/officeDocument/2006/relationships/hyperlink" Target="http://www.cs.arizona.edu/~debray" TargetMode="External"/><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Oct 24, 2017, at 9:12 AM, </a:t>
            </a:r>
            <a:r>
              <a:rPr lang="en-US" dirty="0" err="1" smtClean="0"/>
              <a:t>Saumya</a:t>
            </a:r>
            <a:r>
              <a:rPr lang="en-US" dirty="0" smtClean="0"/>
              <a:t> </a:t>
            </a:r>
            <a:r>
              <a:rPr lang="en-US" dirty="0" err="1" smtClean="0"/>
              <a:t>Debray</a:t>
            </a:r>
            <a:r>
              <a:rPr lang="en-US" dirty="0" smtClean="0"/>
              <a:t> &lt;</a:t>
            </a:r>
            <a:r>
              <a:rPr lang="en-US" dirty="0" err="1" smtClean="0"/>
              <a:t>debray@cs.arizona.edu</a:t>
            </a:r>
            <a:r>
              <a:rPr lang="en-US" dirty="0" smtClean="0"/>
              <a:t>&gt; wrote:</a:t>
            </a:r>
          </a:p>
          <a:p>
            <a:pPr rtl="0"/>
            <a:r>
              <a:rPr lang="en-US" dirty="0" smtClean="0"/>
              <a:t/>
            </a:r>
            <a:br>
              <a:rPr lang="en-US" dirty="0" smtClean="0"/>
            </a:br>
            <a:r>
              <a:rPr lang="en-US" dirty="0" smtClean="0"/>
              <a:t>Ravi,</a:t>
            </a:r>
            <a:br>
              <a:rPr lang="en-US" dirty="0" smtClean="0"/>
            </a:br>
            <a:endParaRPr lang="en-US" dirty="0" smtClean="0"/>
          </a:p>
          <a:p>
            <a:pPr rtl="0"/>
            <a:r>
              <a:rPr lang="en-US" dirty="0" smtClean="0"/>
              <a:t>Sorry for the delay in responding: I had meant to reply towards the end of last week, but somehow managed to get distracted.</a:t>
            </a:r>
          </a:p>
          <a:p>
            <a:pPr rtl="0"/>
            <a:r>
              <a:rPr lang="en-US" dirty="0" smtClean="0"/>
              <a:t/>
            </a:r>
            <a:br>
              <a:rPr lang="en-US" dirty="0" smtClean="0"/>
            </a:br>
            <a:endParaRPr lang="en-US" dirty="0" smtClean="0"/>
          </a:p>
          <a:p>
            <a:pPr rtl="0"/>
            <a:r>
              <a:rPr lang="en-US" dirty="0" smtClean="0"/>
              <a:t>I really enjoyed the way you used iterative refinement in your example -- and also the use of the sunny-day scenario to get the common case done first.  </a:t>
            </a:r>
          </a:p>
          <a:p>
            <a:pPr rtl="0"/>
            <a:r>
              <a:rPr lang="en-US" dirty="0" smtClean="0"/>
              <a:t/>
            </a:r>
            <a:br>
              <a:rPr lang="en-US" dirty="0" smtClean="0"/>
            </a:br>
            <a:endParaRPr lang="en-US" dirty="0" smtClean="0"/>
          </a:p>
          <a:p>
            <a:pPr rtl="0"/>
            <a:r>
              <a:rPr lang="en-US" dirty="0" smtClean="0"/>
              <a:t>My intuition is that students will need to work on graded homework (and/or discussion section) problems in order to get the hang of these ideas.  There are a number of basic skills -- problem decomposition among them, and also debugging, and maybe testing -- where facility only comes with usage and feedback (especially for students who are not at the top of the class).  Do you think it would be useful for some subset of us to work on devising specific exercises for these skills for the various intro-sequence courses?</a:t>
            </a:r>
          </a:p>
          <a:p>
            <a:pPr rtl="0"/>
            <a:r>
              <a:rPr lang="en-US" dirty="0" smtClean="0"/>
              <a:t/>
            </a:r>
            <a:br>
              <a:rPr lang="en-US" dirty="0" smtClean="0"/>
            </a:br>
            <a:endParaRPr lang="en-US" dirty="0" smtClean="0"/>
          </a:p>
          <a:p>
            <a:pPr rtl="0"/>
            <a:r>
              <a:rPr lang="en-US" dirty="0" smtClean="0"/>
              <a:t>--s</a:t>
            </a:r>
          </a:p>
          <a:p>
            <a:pPr rtl="0"/>
            <a:r>
              <a:rPr lang="en-US" dirty="0" smtClean="0"/>
              <a:t/>
            </a:r>
            <a:br>
              <a:rPr lang="en-US" dirty="0" smtClean="0"/>
            </a:br>
            <a:endParaRPr lang="en-US" dirty="0" smtClean="0"/>
          </a:p>
          <a:p>
            <a:pPr rtl="0"/>
            <a:r>
              <a:rPr lang="en-US" dirty="0" smtClean="0"/>
              <a:t/>
            </a:r>
            <a:br>
              <a:rPr lang="en-US" dirty="0" smtClean="0"/>
            </a:br>
            <a:r>
              <a:rPr lang="en-US" dirty="0" smtClean="0"/>
              <a:t>On Tue, Oct 17, 2017 at 5:00 PM, </a:t>
            </a:r>
            <a:r>
              <a:rPr lang="en-US" dirty="0" err="1" smtClean="0"/>
              <a:t>Sethi</a:t>
            </a:r>
            <a:r>
              <a:rPr lang="en-US" dirty="0" smtClean="0"/>
              <a:t>, Ravi - (</a:t>
            </a:r>
            <a:r>
              <a:rPr lang="en-US" dirty="0" err="1" smtClean="0"/>
              <a:t>rsethi</a:t>
            </a:r>
            <a:r>
              <a:rPr lang="en-US" dirty="0" smtClean="0"/>
              <a:t>) &lt;</a:t>
            </a:r>
            <a:r>
              <a:rPr lang="en-US" dirty="0" smtClean="0">
                <a:hlinkClick r:id="rId3"/>
              </a:rPr>
              <a:t>rsethi@email.arizona.edu</a:t>
            </a:r>
            <a:r>
              <a:rPr lang="en-US" dirty="0" smtClean="0"/>
              <a:t>&gt; wrote:</a:t>
            </a:r>
            <a:br>
              <a:rPr lang="en-US" dirty="0" smtClean="0"/>
            </a:br>
            <a:r>
              <a:rPr lang="en-US" sz="1200" kern="1200" dirty="0" err="1" smtClean="0">
                <a:solidFill>
                  <a:schemeClr val="tx1"/>
                </a:solidFill>
                <a:effectLst/>
                <a:latin typeface="+mn-lt"/>
                <a:ea typeface="+mn-ea"/>
                <a:cs typeface="+mn-cs"/>
              </a:rPr>
              <a:t>Saumya</a:t>
            </a:r>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Testing can be integrated by testing at the end of each iteration or refinement of the solution.  I'm attaching some notes I put together back when we were creating exercises for introductory courses.  The notes include 5 increasingly functional versions of a 41 line to play a guessing game that was popular in the early days of Unix.</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Comments?</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Ravi</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P.S.  I'm taking the liberty of adding Michelle back into this thread.</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From:</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4"/>
              </a:rPr>
              <a:t>saumya.debray@gmail.com</a:t>
            </a:r>
            <a:r>
              <a:rPr lang="en-US" sz="1200" kern="1200" dirty="0" smtClean="0">
                <a:solidFill>
                  <a:schemeClr val="tx1"/>
                </a:solidFill>
                <a:effectLst/>
                <a:latin typeface="+mn-lt"/>
                <a:ea typeface="+mn-ea"/>
                <a:cs typeface="+mn-cs"/>
              </a:rPr>
              <a:t> &lt;</a:t>
            </a:r>
            <a:r>
              <a:rPr lang="en-US" sz="1200" kern="1200" dirty="0" smtClean="0">
                <a:solidFill>
                  <a:schemeClr val="tx1"/>
                </a:solidFill>
                <a:effectLst/>
                <a:latin typeface="+mn-lt"/>
                <a:ea typeface="+mn-ea"/>
                <a:cs typeface="+mn-cs"/>
                <a:hlinkClick r:id="rId4"/>
              </a:rPr>
              <a:t>saumya.debray@gmail.com</a:t>
            </a:r>
            <a:r>
              <a:rPr lang="en-US" sz="1200" kern="1200" dirty="0" smtClean="0">
                <a:solidFill>
                  <a:schemeClr val="tx1"/>
                </a:solidFill>
                <a:effectLst/>
                <a:latin typeface="+mn-lt"/>
                <a:ea typeface="+mn-ea"/>
                <a:cs typeface="+mn-cs"/>
              </a:rPr>
              <a:t>&gt; on behalf of </a:t>
            </a:r>
            <a:r>
              <a:rPr lang="en-US" sz="1200" kern="1200" dirty="0" err="1" smtClean="0">
                <a:solidFill>
                  <a:schemeClr val="tx1"/>
                </a:solidFill>
                <a:effectLst/>
                <a:latin typeface="+mn-lt"/>
                <a:ea typeface="+mn-ea"/>
                <a:cs typeface="+mn-cs"/>
              </a:rPr>
              <a:t>Saumya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Debray</a:t>
            </a:r>
            <a:r>
              <a:rPr lang="en-US" sz="1200" kern="1200" dirty="0" smtClean="0">
                <a:solidFill>
                  <a:schemeClr val="tx1"/>
                </a:solidFill>
                <a:effectLst/>
                <a:latin typeface="+mn-lt"/>
                <a:ea typeface="+mn-ea"/>
                <a:cs typeface="+mn-cs"/>
              </a:rPr>
              <a:t> &lt;</a:t>
            </a:r>
            <a:r>
              <a:rPr lang="en-US" sz="1200" kern="1200" dirty="0" smtClean="0">
                <a:solidFill>
                  <a:schemeClr val="tx1"/>
                </a:solidFill>
                <a:effectLst/>
                <a:latin typeface="+mn-lt"/>
                <a:ea typeface="+mn-ea"/>
                <a:cs typeface="+mn-cs"/>
                <a:hlinkClick r:id="rId5"/>
              </a:rPr>
              <a:t>debray@cs.arizona.edu</a:t>
            </a:r>
            <a:r>
              <a:rPr lang="en-US" sz="1200" kern="1200" dirty="0" smtClean="0">
                <a:solidFill>
                  <a:schemeClr val="tx1"/>
                </a:solidFill>
                <a:effectLst/>
                <a:latin typeface="+mn-lt"/>
                <a:ea typeface="+mn-ea"/>
                <a:cs typeface="+mn-cs"/>
              </a:rPr>
              <a:t>&gt;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Sent:</a:t>
            </a:r>
            <a:r>
              <a:rPr lang="en-US" sz="1200" kern="1200" dirty="0" smtClean="0">
                <a:solidFill>
                  <a:schemeClr val="tx1"/>
                </a:solidFill>
                <a:effectLst/>
                <a:latin typeface="+mn-lt"/>
                <a:ea typeface="+mn-ea"/>
                <a:cs typeface="+mn-cs"/>
              </a:rPr>
              <a:t> Tuesday, October 17, 2017 3:34 PM</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Sethi</a:t>
            </a:r>
            <a:r>
              <a:rPr lang="en-US" sz="1200" kern="1200" dirty="0" smtClean="0">
                <a:solidFill>
                  <a:schemeClr val="tx1"/>
                </a:solidFill>
                <a:effectLst/>
                <a:latin typeface="+mn-lt"/>
                <a:ea typeface="+mn-ea"/>
                <a:cs typeface="+mn-cs"/>
              </a:rPr>
              <a:t>, Ravi - (</a:t>
            </a:r>
            <a:r>
              <a:rPr lang="en-US" sz="1200" kern="1200" dirty="0" err="1" smtClean="0">
                <a:solidFill>
                  <a:schemeClr val="tx1"/>
                </a:solidFill>
                <a:effectLst/>
                <a:latin typeface="+mn-lt"/>
                <a:ea typeface="+mn-ea"/>
                <a:cs typeface="+mn-cs"/>
              </a:rPr>
              <a:t>rsethi</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Subject:</a:t>
            </a:r>
            <a:r>
              <a:rPr lang="en-US" sz="1200" kern="1200" dirty="0" smtClean="0">
                <a:solidFill>
                  <a:schemeClr val="tx1"/>
                </a:solidFill>
                <a:effectLst/>
                <a:latin typeface="+mn-lt"/>
                <a:ea typeface="+mn-ea"/>
                <a:cs typeface="+mn-cs"/>
              </a:rPr>
              <a:t> Re: slides on top-down program development </a:t>
            </a:r>
          </a:p>
          <a:p>
            <a:pPr rtl="0"/>
            <a:r>
              <a:rPr lang="en-US" sz="1200" kern="1200" dirty="0" smtClean="0">
                <a:solidFill>
                  <a:schemeClr val="tx1"/>
                </a:solidFill>
                <a:effectLst/>
                <a:latin typeface="+mn-lt"/>
                <a:ea typeface="+mn-ea"/>
                <a:cs typeface="+mn-cs"/>
              </a:rPr>
              <a:t>I think I spent 3 lectures on it.  A big reason I wasn't happy with this is that I didn't have time to think of and implement appropriate follow-up activities and assignments that would have students work on problem decomposition and incremental development and get feedback on their efforts.  Because of that I don't think they internalized much of that material.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On Tue, Oct 17, 2017 at 3:19 PM, </a:t>
            </a:r>
            <a:r>
              <a:rPr lang="en-US" sz="1200" kern="1200" dirty="0" err="1" smtClean="0">
                <a:solidFill>
                  <a:schemeClr val="tx1"/>
                </a:solidFill>
                <a:effectLst/>
                <a:latin typeface="+mn-lt"/>
                <a:ea typeface="+mn-ea"/>
                <a:cs typeface="+mn-cs"/>
              </a:rPr>
              <a:t>Sethi</a:t>
            </a:r>
            <a:r>
              <a:rPr lang="en-US" sz="1200" kern="1200" dirty="0" smtClean="0">
                <a:solidFill>
                  <a:schemeClr val="tx1"/>
                </a:solidFill>
                <a:effectLst/>
                <a:latin typeface="+mn-lt"/>
                <a:ea typeface="+mn-ea"/>
                <a:cs typeface="+mn-cs"/>
              </a:rPr>
              <a:t>, Ravi - (</a:t>
            </a:r>
            <a:r>
              <a:rPr lang="en-US" sz="1200" kern="1200" dirty="0" err="1" smtClean="0">
                <a:solidFill>
                  <a:schemeClr val="tx1"/>
                </a:solidFill>
                <a:effectLst/>
                <a:latin typeface="+mn-lt"/>
                <a:ea typeface="+mn-ea"/>
                <a:cs typeface="+mn-cs"/>
              </a:rPr>
              <a:t>rsethi</a:t>
            </a:r>
            <a:r>
              <a:rPr lang="en-US" sz="1200" kern="1200" dirty="0" smtClean="0">
                <a:solidFill>
                  <a:schemeClr val="tx1"/>
                </a:solidFill>
                <a:effectLst/>
                <a:latin typeface="+mn-lt"/>
                <a:ea typeface="+mn-ea"/>
                <a:cs typeface="+mn-cs"/>
              </a:rPr>
              <a:t>) &lt;</a:t>
            </a:r>
            <a:r>
              <a:rPr lang="en-US" sz="1200" kern="1200" dirty="0" smtClean="0">
                <a:solidFill>
                  <a:schemeClr val="tx1"/>
                </a:solidFill>
                <a:effectLst/>
                <a:latin typeface="+mn-lt"/>
                <a:ea typeface="+mn-ea"/>
                <a:cs typeface="+mn-cs"/>
                <a:hlinkClick r:id="rId3"/>
              </a:rPr>
              <a:t>rsethi@email.arizona.edu</a:t>
            </a:r>
            <a:r>
              <a:rPr lang="en-US" sz="1200" kern="1200" dirty="0" smtClean="0">
                <a:solidFill>
                  <a:schemeClr val="tx1"/>
                </a:solidFill>
                <a:effectLst/>
                <a:latin typeface="+mn-lt"/>
                <a:ea typeface="+mn-ea"/>
                <a:cs typeface="+mn-cs"/>
              </a:rPr>
              <a:t>&gt; wrote:</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Saumya</a:t>
            </a:r>
            <a:r>
              <a:rPr lang="en-US" sz="1200" kern="1200" dirty="0" smtClean="0">
                <a:solidFill>
                  <a:schemeClr val="tx1"/>
                </a:solidFill>
                <a:effectLst/>
                <a:latin typeface="+mn-lt"/>
                <a:ea typeface="+mn-ea"/>
                <a:cs typeface="+mn-cs"/>
              </a:rPr>
              <a:t>,</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These slides are very helpful.  How much lecture time did you devote to them?</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Ravi</a:t>
            </a:r>
          </a:p>
          <a:p>
            <a:pPr rt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From:</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hlinkClick r:id="rId4"/>
              </a:rPr>
              <a:t>saumya.debray@gmail.com</a:t>
            </a:r>
            <a:r>
              <a:rPr lang="en-US" sz="1200" kern="1200" dirty="0" smtClean="0">
                <a:solidFill>
                  <a:schemeClr val="tx1"/>
                </a:solidFill>
                <a:effectLst/>
                <a:latin typeface="+mn-lt"/>
                <a:ea typeface="+mn-ea"/>
                <a:cs typeface="+mn-cs"/>
              </a:rPr>
              <a:t> &lt;</a:t>
            </a:r>
            <a:r>
              <a:rPr lang="en-US" sz="1200" kern="1200" dirty="0" smtClean="0">
                <a:solidFill>
                  <a:schemeClr val="tx1"/>
                </a:solidFill>
                <a:effectLst/>
                <a:latin typeface="+mn-lt"/>
                <a:ea typeface="+mn-ea"/>
                <a:cs typeface="+mn-cs"/>
                <a:hlinkClick r:id="rId4"/>
              </a:rPr>
              <a:t>saumya.debray@gmail.com</a:t>
            </a:r>
            <a:r>
              <a:rPr lang="en-US" sz="1200" kern="1200" dirty="0" smtClean="0">
                <a:solidFill>
                  <a:schemeClr val="tx1"/>
                </a:solidFill>
                <a:effectLst/>
                <a:latin typeface="+mn-lt"/>
                <a:ea typeface="+mn-ea"/>
                <a:cs typeface="+mn-cs"/>
              </a:rPr>
              <a:t>&gt; on behalf of </a:t>
            </a:r>
            <a:r>
              <a:rPr lang="en-US" sz="1200" kern="1200" dirty="0" err="1" smtClean="0">
                <a:solidFill>
                  <a:schemeClr val="tx1"/>
                </a:solidFill>
                <a:effectLst/>
                <a:latin typeface="+mn-lt"/>
                <a:ea typeface="+mn-ea"/>
                <a:cs typeface="+mn-cs"/>
              </a:rPr>
              <a:t>Saumya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Debray</a:t>
            </a:r>
            <a:r>
              <a:rPr lang="en-US" sz="1200" kern="1200" dirty="0" smtClean="0">
                <a:solidFill>
                  <a:schemeClr val="tx1"/>
                </a:solidFill>
                <a:effectLst/>
                <a:latin typeface="+mn-lt"/>
                <a:ea typeface="+mn-ea"/>
                <a:cs typeface="+mn-cs"/>
              </a:rPr>
              <a:t> &lt;</a:t>
            </a:r>
            <a:r>
              <a:rPr lang="en-US" sz="1200" kern="1200" dirty="0" smtClean="0">
                <a:solidFill>
                  <a:schemeClr val="tx1"/>
                </a:solidFill>
                <a:effectLst/>
                <a:latin typeface="+mn-lt"/>
                <a:ea typeface="+mn-ea"/>
                <a:cs typeface="+mn-cs"/>
                <a:hlinkClick r:id="rId5"/>
              </a:rPr>
              <a:t>debray@cs.arizona.edu</a:t>
            </a:r>
            <a:r>
              <a:rPr lang="en-US" sz="1200" kern="1200" dirty="0" smtClean="0">
                <a:solidFill>
                  <a:schemeClr val="tx1"/>
                </a:solidFill>
                <a:effectLst/>
                <a:latin typeface="+mn-lt"/>
                <a:ea typeface="+mn-ea"/>
                <a:cs typeface="+mn-cs"/>
              </a:rPr>
              <a:t>&gt;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Sent:</a:t>
            </a:r>
            <a:r>
              <a:rPr lang="en-US" sz="1200" kern="1200" dirty="0" smtClean="0">
                <a:solidFill>
                  <a:schemeClr val="tx1"/>
                </a:solidFill>
                <a:effectLst/>
                <a:latin typeface="+mn-lt"/>
                <a:ea typeface="+mn-ea"/>
                <a:cs typeface="+mn-cs"/>
              </a:rPr>
              <a:t> Tuesday, October 17, 2017 3:12 PM</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To:</a:t>
            </a:r>
            <a:r>
              <a:rPr lang="en-US" sz="1200" kern="1200" dirty="0" smtClean="0">
                <a:solidFill>
                  <a:schemeClr val="tx1"/>
                </a:solidFill>
                <a:effectLst/>
                <a:latin typeface="+mn-lt"/>
                <a:ea typeface="+mn-ea"/>
                <a:cs typeface="+mn-cs"/>
              </a:rPr>
              <a:t> Strout, Michelle - (</a:t>
            </a:r>
            <a:r>
              <a:rPr lang="en-US" sz="1200" kern="1200" dirty="0" err="1" smtClean="0">
                <a:solidFill>
                  <a:schemeClr val="tx1"/>
                </a:solidFill>
                <a:effectLst/>
                <a:latin typeface="+mn-lt"/>
                <a:ea typeface="+mn-ea"/>
                <a:cs typeface="+mn-cs"/>
              </a:rPr>
              <a:t>mstrout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Sethi</a:t>
            </a:r>
            <a:r>
              <a:rPr lang="en-US" sz="1200" kern="1200" dirty="0" smtClean="0">
                <a:solidFill>
                  <a:schemeClr val="tx1"/>
                </a:solidFill>
                <a:effectLst/>
                <a:latin typeface="+mn-lt"/>
                <a:ea typeface="+mn-ea"/>
                <a:cs typeface="+mn-cs"/>
              </a:rPr>
              <a:t>, Ravi - (</a:t>
            </a:r>
            <a:r>
              <a:rPr lang="en-US" sz="1200" kern="1200" dirty="0" err="1" smtClean="0">
                <a:solidFill>
                  <a:schemeClr val="tx1"/>
                </a:solidFill>
                <a:effectLst/>
                <a:latin typeface="+mn-lt"/>
                <a:ea typeface="+mn-ea"/>
                <a:cs typeface="+mn-cs"/>
              </a:rPr>
              <a:t>rsethi</a:t>
            </a:r>
            <a:r>
              <a:rPr lang="en-US" sz="1200" kern="1200" dirty="0" smtClean="0">
                <a:solidFill>
                  <a:schemeClr val="tx1"/>
                </a:solidFill>
                <a:effectLst/>
                <a:latin typeface="+mn-lt"/>
                <a:ea typeface="+mn-ea"/>
                <a:cs typeface="+mn-cs"/>
              </a:rPr>
              <a:t>); Anson, Eric Lance - (</a:t>
            </a:r>
            <a:r>
              <a:rPr lang="en-US" sz="1200" kern="1200" dirty="0" err="1" smtClean="0">
                <a:solidFill>
                  <a:schemeClr val="tx1"/>
                </a:solidFill>
                <a:effectLst/>
                <a:latin typeface="+mn-lt"/>
                <a:ea typeface="+mn-ea"/>
                <a:cs typeface="+mn-cs"/>
              </a:rPr>
              <a:t>eanson</a:t>
            </a:r>
            <a:r>
              <a:rPr lang="en-US" sz="1200" kern="1200" dirty="0" smtClean="0">
                <a:solidFill>
                  <a:schemeClr val="tx1"/>
                </a:solidFill>
                <a:effectLst/>
                <a:latin typeface="+mn-lt"/>
                <a:ea typeface="+mn-ea"/>
                <a:cs typeface="+mn-cs"/>
              </a:rPr>
              <a:t>); Daniel Dicken</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Subject:</a:t>
            </a:r>
            <a:r>
              <a:rPr lang="en-US" sz="1200" kern="1200" dirty="0" smtClean="0">
                <a:solidFill>
                  <a:schemeClr val="tx1"/>
                </a:solidFill>
                <a:effectLst/>
                <a:latin typeface="+mn-lt"/>
                <a:ea typeface="+mn-ea"/>
                <a:cs typeface="+mn-cs"/>
              </a:rPr>
              <a:t> slides on top-down program development </a:t>
            </a:r>
          </a:p>
          <a:p>
            <a:pPr rtl="0"/>
            <a:r>
              <a:rPr lang="en-US" sz="1200" kern="1200" dirty="0" smtClean="0">
                <a:solidFill>
                  <a:schemeClr val="tx1"/>
                </a:solidFill>
                <a:effectLst/>
                <a:latin typeface="+mn-lt"/>
                <a:ea typeface="+mn-ea"/>
                <a:cs typeface="+mn-cs"/>
              </a:rPr>
              <a:t>I've attached the slides I made up for CS 120.  When I looked them over just now I realized that these slides don't talk about integrating testing with development -- that ought to be changed.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Saumya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Debray</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hlinkClick r:id="rId4"/>
              </a:rPr>
              <a:t>saumya.debray@gmail.com</a:t>
            </a:r>
            <a:r>
              <a:rPr lang="en-US"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hlinkClick r:id="rId5"/>
              </a:rPr>
              <a:t>debray@cs.arizona.edu</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hlinkClick r:id="rId6"/>
              </a:rPr>
              <a:t>http://www.cs.arizona.edu/~debray</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rtl="0"/>
            <a:r>
              <a:rPr lang="en-US" sz="1200" kern="1200" smtClean="0">
                <a:solidFill>
                  <a:schemeClr val="tx1"/>
                </a:solidFill>
                <a:effectLst/>
                <a:latin typeface="+mn-lt"/>
                <a:ea typeface="+mn-ea"/>
                <a:cs typeface="+mn-cs"/>
              </a:rPr>
              <a:t/>
            </a:r>
            <a:br>
              <a:rPr lang="en-US" sz="1200" kern="1200" smtClean="0">
                <a:solidFill>
                  <a:schemeClr val="tx1"/>
                </a:solidFill>
                <a:effectLst/>
                <a:latin typeface="+mn-lt"/>
                <a:ea typeface="+mn-ea"/>
                <a:cs typeface="+mn-cs"/>
              </a:rPr>
            </a:b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07ED86D-0EAA-4AA0-806F-4D16E68BC8AE}" type="slidenum">
              <a:rPr lang="en-US" smtClean="0"/>
              <a:t>1</a:t>
            </a:fld>
            <a:endParaRPr lang="en-US"/>
          </a:p>
        </p:txBody>
      </p:sp>
    </p:spTree>
    <p:extLst>
      <p:ext uri="{BB962C8B-B14F-4D97-AF65-F5344CB8AC3E}">
        <p14:creationId xmlns:p14="http://schemas.microsoft.com/office/powerpoint/2010/main" val="315135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ED86D-0EAA-4AA0-806F-4D16E68BC8AE}" type="slidenum">
              <a:rPr lang="en-US" smtClean="0"/>
              <a:t>35</a:t>
            </a:fld>
            <a:endParaRPr lang="en-US"/>
          </a:p>
        </p:txBody>
      </p:sp>
    </p:spTree>
    <p:extLst>
      <p:ext uri="{BB962C8B-B14F-4D97-AF65-F5344CB8AC3E}">
        <p14:creationId xmlns:p14="http://schemas.microsoft.com/office/powerpoint/2010/main" val="341553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ED86D-0EAA-4AA0-806F-4D16E68BC8AE}" type="slidenum">
              <a:rPr lang="en-US" smtClean="0"/>
              <a:t>42</a:t>
            </a:fld>
            <a:endParaRPr lang="en-US"/>
          </a:p>
        </p:txBody>
      </p:sp>
    </p:spTree>
    <p:extLst>
      <p:ext uri="{BB962C8B-B14F-4D97-AF65-F5344CB8AC3E}">
        <p14:creationId xmlns:p14="http://schemas.microsoft.com/office/powerpoint/2010/main" val="46699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ED86D-0EAA-4AA0-806F-4D16E68BC8AE}" type="slidenum">
              <a:rPr lang="en-US" smtClean="0"/>
              <a:t>43</a:t>
            </a:fld>
            <a:endParaRPr lang="en-US"/>
          </a:p>
        </p:txBody>
      </p:sp>
    </p:spTree>
    <p:extLst>
      <p:ext uri="{BB962C8B-B14F-4D97-AF65-F5344CB8AC3E}">
        <p14:creationId xmlns:p14="http://schemas.microsoft.com/office/powerpoint/2010/main" val="171050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ED86D-0EAA-4AA0-806F-4D16E68BC8AE}" type="slidenum">
              <a:rPr lang="en-US" smtClean="0"/>
              <a:t>44</a:t>
            </a:fld>
            <a:endParaRPr lang="en-US"/>
          </a:p>
        </p:txBody>
      </p:sp>
    </p:spTree>
    <p:extLst>
      <p:ext uri="{BB962C8B-B14F-4D97-AF65-F5344CB8AC3E}">
        <p14:creationId xmlns:p14="http://schemas.microsoft.com/office/powerpoint/2010/main" val="7383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A8429-145A-407F-BA34-DEBC3C3A215D}" type="datetime1">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208480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E8E7B-D23A-4799-854B-C279AAD55C3A}" type="datetime1">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406528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30E17-4AD9-409D-BE38-91CAF488707A}" type="datetime1">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35510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2718D-2461-44DB-AE3D-C405EB1DE282}" type="datetime1">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228928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E208B-8353-4996-923E-988969E368BB}" type="datetime1">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28424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AE19D5-5323-4E42-B4EF-EB02AEC44B28}" type="datetime1">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109593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256052-A64E-45C1-8B40-07676C5EBFE7}" type="datetime1">
              <a:rPr lang="en-US" smtClean="0"/>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61116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1C86DF-B72A-46BB-9119-196F0FBA2106}" type="datetime1">
              <a:rPr lang="en-US" smtClean="0"/>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207401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E6BE3-E849-4963-9B78-D3B489AAC97B}" type="datetime1">
              <a:rPr lang="en-US" smtClean="0"/>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8276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8CE3E3-1602-4D3B-9BBA-E231DB45F232}" type="datetime1">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396072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A5F24A-A159-4A7B-9BB2-DA4E0F840CCF}" type="datetime1">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6A442-248E-467A-BE05-064ABD77C0B8}" type="slidenum">
              <a:rPr lang="en-US" smtClean="0"/>
              <a:t>‹#›</a:t>
            </a:fld>
            <a:endParaRPr lang="en-US"/>
          </a:p>
        </p:txBody>
      </p:sp>
    </p:spTree>
    <p:extLst>
      <p:ext uri="{BB962C8B-B14F-4D97-AF65-F5344CB8AC3E}">
        <p14:creationId xmlns:p14="http://schemas.microsoft.com/office/powerpoint/2010/main" val="28725486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5FE05-8E58-4621-B6B9-9EAD8CD77F8B}" type="datetime1">
              <a:rPr lang="en-US" smtClean="0"/>
              <a:t>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6A442-248E-467A-BE05-064ABD77C0B8}" type="slidenum">
              <a:rPr lang="en-US" smtClean="0"/>
              <a:t>‹#›</a:t>
            </a:fld>
            <a:endParaRPr lang="en-US"/>
          </a:p>
        </p:txBody>
      </p:sp>
    </p:spTree>
    <p:extLst>
      <p:ext uri="{BB962C8B-B14F-4D97-AF65-F5344CB8AC3E}">
        <p14:creationId xmlns:p14="http://schemas.microsoft.com/office/powerpoint/2010/main" val="303766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0573" y="4202145"/>
            <a:ext cx="9730854" cy="1338846"/>
          </a:xfrm>
        </p:spPr>
        <p:txBody>
          <a:bodyPr anchor="ctr" anchorCtr="0">
            <a:normAutofit/>
          </a:bodyPr>
          <a:lstStyle/>
          <a:p>
            <a:r>
              <a:rPr lang="en-US" sz="3200" dirty="0" smtClean="0"/>
              <a:t>02: Problem Decomposition and Program Development</a:t>
            </a:r>
            <a:endParaRPr lang="en-US" sz="3200" dirty="0"/>
          </a:p>
        </p:txBody>
      </p:sp>
      <p:sp>
        <p:nvSpPr>
          <p:cNvPr id="6" name="Title 1"/>
          <p:cNvSpPr>
            <a:spLocks noGrp="1"/>
          </p:cNvSpPr>
          <p:nvPr>
            <p:ph type="ctrTitle"/>
          </p:nvPr>
        </p:nvSpPr>
        <p:spPr>
          <a:xfrm>
            <a:off x="1524000" y="1122362"/>
            <a:ext cx="9144000" cy="3167415"/>
          </a:xfrm>
        </p:spPr>
        <p:txBody>
          <a:bodyPr anchor="t" anchorCtr="0">
            <a:normAutofit fontScale="90000"/>
          </a:bodyPr>
          <a:lstStyle/>
          <a:p>
            <a:r>
              <a:rPr lang="en-US" b="1" dirty="0" err="1" smtClean="0"/>
              <a:t>CSc</a:t>
            </a:r>
            <a:r>
              <a:rPr lang="en-US" b="1" dirty="0" smtClean="0"/>
              <a:t> 120</a:t>
            </a:r>
            <a:br>
              <a:rPr lang="en-US" b="1" dirty="0" smtClean="0"/>
            </a:br>
            <a:r>
              <a:rPr lang="en-US" sz="4400" b="1" dirty="0" smtClean="0"/>
              <a:t>Introduction to Computer Programming II</a:t>
            </a:r>
            <a:br>
              <a:rPr lang="en-US" sz="4400" b="1" dirty="0" smtClean="0"/>
            </a:br>
            <a:r>
              <a:rPr lang="en-US" sz="4400" b="1" dirty="0"/>
              <a:t/>
            </a:r>
            <a:br>
              <a:rPr lang="en-US" sz="4400" b="1" dirty="0"/>
            </a:br>
            <a:r>
              <a:rPr lang="en-US" sz="4400" b="1" i="1" dirty="0" smtClean="0">
                <a:solidFill>
                  <a:schemeClr val="bg1">
                    <a:lumMod val="50000"/>
                  </a:schemeClr>
                </a:solidFill>
              </a:rPr>
              <a:t>Saumya  Debray</a:t>
            </a:r>
            <a:endParaRPr lang="en-US" sz="4400" b="1" i="1" dirty="0">
              <a:solidFill>
                <a:schemeClr val="bg1">
                  <a:lumMod val="50000"/>
                </a:schemeClr>
              </a:solidFill>
            </a:endParaRPr>
          </a:p>
        </p:txBody>
      </p:sp>
    </p:spTree>
    <p:extLst>
      <p:ext uri="{BB962C8B-B14F-4D97-AF65-F5344CB8AC3E}">
        <p14:creationId xmlns:p14="http://schemas.microsoft.com/office/powerpoint/2010/main" val="10440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2915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Computation: </a:t>
            </a:r>
          </a:p>
          <a:p>
            <a:pPr lvl="1"/>
            <a:r>
              <a:rPr lang="en-US" dirty="0" smtClean="0"/>
              <a:t>how is a GPA computed?</a:t>
            </a:r>
          </a:p>
          <a:p>
            <a:pPr lvl="2"/>
            <a:r>
              <a:rPr lang="en-US" dirty="0" smtClean="0"/>
              <a:t>what information do we need?</a:t>
            </a:r>
            <a:endParaRPr lang="en-US" dirty="0"/>
          </a:p>
        </p:txBody>
      </p:sp>
      <p:sp>
        <p:nvSpPr>
          <p:cNvPr id="3" name="Slide Number Placeholder 2"/>
          <p:cNvSpPr>
            <a:spLocks noGrp="1"/>
          </p:cNvSpPr>
          <p:nvPr>
            <p:ph type="sldNum" sz="quarter" idx="12"/>
          </p:nvPr>
        </p:nvSpPr>
        <p:spPr/>
        <p:txBody>
          <a:bodyPr/>
          <a:lstStyle/>
          <a:p>
            <a:fld id="{3616A442-248E-467A-BE05-064ABD77C0B8}" type="slidenum">
              <a:rPr lang="en-US" smtClean="0"/>
              <a:t>10</a:t>
            </a:fld>
            <a:endParaRPr lang="en-US"/>
          </a:p>
        </p:txBody>
      </p:sp>
    </p:spTree>
    <p:extLst>
      <p:ext uri="{BB962C8B-B14F-4D97-AF65-F5344CB8AC3E}">
        <p14:creationId xmlns:p14="http://schemas.microsoft.com/office/powerpoint/2010/main" val="386750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2915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Testing: </a:t>
            </a:r>
          </a:p>
          <a:p>
            <a:pPr lvl="1"/>
            <a:r>
              <a:rPr lang="en-US" dirty="0" smtClean="0"/>
              <a:t>how can we tell whether the program is working correctly?</a:t>
            </a:r>
          </a:p>
          <a:p>
            <a:pPr lvl="2"/>
            <a:r>
              <a:rPr lang="en-US" dirty="0" smtClean="0"/>
              <a:t>how should we test it?</a:t>
            </a:r>
          </a:p>
          <a:p>
            <a:pPr lvl="2"/>
            <a:r>
              <a:rPr lang="en-US" dirty="0" smtClean="0"/>
              <a:t>how can we tell whether all the pieces of the program are working properly?</a:t>
            </a:r>
            <a:endParaRPr lang="en-US" dirty="0"/>
          </a:p>
        </p:txBody>
      </p:sp>
      <p:sp>
        <p:nvSpPr>
          <p:cNvPr id="3" name="Slide Number Placeholder 2"/>
          <p:cNvSpPr>
            <a:spLocks noGrp="1"/>
          </p:cNvSpPr>
          <p:nvPr>
            <p:ph type="sldNum" sz="quarter" idx="12"/>
          </p:nvPr>
        </p:nvSpPr>
        <p:spPr/>
        <p:txBody>
          <a:bodyPr/>
          <a:lstStyle/>
          <a:p>
            <a:fld id="{3616A442-248E-467A-BE05-064ABD77C0B8}" type="slidenum">
              <a:rPr lang="en-US" smtClean="0"/>
              <a:t>11</a:t>
            </a:fld>
            <a:endParaRPr lang="en-US"/>
          </a:p>
        </p:txBody>
      </p:sp>
    </p:spTree>
    <p:extLst>
      <p:ext uri="{BB962C8B-B14F-4D97-AF65-F5344CB8AC3E}">
        <p14:creationId xmlns:p14="http://schemas.microsoft.com/office/powerpoint/2010/main" val="59947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34177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Input: </a:t>
            </a:r>
          </a:p>
          <a:p>
            <a:pPr lvl="1"/>
            <a:r>
              <a:rPr lang="en-US" dirty="0" smtClean="0"/>
              <a:t>read from a file, or from the keyboard?</a:t>
            </a:r>
          </a:p>
          <a:p>
            <a:pPr marL="914400" lvl="2" indent="0">
              <a:buNone/>
            </a:pPr>
            <a:r>
              <a:rPr lang="en-US" i="1" dirty="0" smtClean="0">
                <a:solidFill>
                  <a:srgbClr val="FF0000"/>
                </a:solidFill>
              </a:rPr>
              <a:t>from a file</a:t>
            </a:r>
          </a:p>
          <a:p>
            <a:pPr lvl="1"/>
            <a:r>
              <a:rPr lang="en-US" dirty="0" smtClean="0"/>
              <a:t>what is the format?</a:t>
            </a:r>
          </a:p>
          <a:p>
            <a:pPr marL="914400" lvl="2" indent="0">
              <a:buNone/>
            </a:pPr>
            <a:r>
              <a:rPr lang="en-US" i="1" dirty="0" smtClean="0">
                <a:solidFill>
                  <a:srgbClr val="FF0000"/>
                </a:solidFill>
              </a:rPr>
              <a:t>one student per line</a:t>
            </a:r>
          </a:p>
          <a:p>
            <a:pPr marL="914400" lvl="2" indent="0">
              <a:buNone/>
            </a:pPr>
            <a:r>
              <a:rPr lang="en-US" i="1" dirty="0" smtClean="0">
                <a:solidFill>
                  <a:srgbClr val="FF0000"/>
                </a:solidFill>
              </a:rPr>
              <a:t>format of each line: student name, course</a:t>
            </a:r>
            <a:r>
              <a:rPr lang="en-US" baseline="-25000" dirty="0" smtClean="0">
                <a:solidFill>
                  <a:srgbClr val="FF0000"/>
                </a:solidFill>
              </a:rPr>
              <a:t>1 </a:t>
            </a:r>
            <a:r>
              <a:rPr lang="en-US" b="1" dirty="0" smtClean="0">
                <a:solidFill>
                  <a:srgbClr val="FF0000"/>
                </a:solidFill>
              </a:rPr>
              <a:t>:</a:t>
            </a:r>
            <a:r>
              <a:rPr lang="en-US" i="1" dirty="0" smtClean="0">
                <a:solidFill>
                  <a:srgbClr val="FF0000"/>
                </a:solidFill>
              </a:rPr>
              <a:t> grade</a:t>
            </a:r>
            <a:r>
              <a:rPr lang="en-US" baseline="-25000" dirty="0" smtClean="0">
                <a:solidFill>
                  <a:srgbClr val="FF0000"/>
                </a:solidFill>
              </a:rPr>
              <a:t>1</a:t>
            </a:r>
            <a:r>
              <a:rPr lang="en-US" i="1" dirty="0" smtClean="0">
                <a:solidFill>
                  <a:srgbClr val="FF0000"/>
                </a:solidFill>
              </a:rPr>
              <a:t>, …, </a:t>
            </a:r>
            <a:r>
              <a:rPr lang="en-US" i="1" dirty="0" err="1" smtClean="0">
                <a:solidFill>
                  <a:srgbClr val="FF0000"/>
                </a:solidFill>
              </a:rPr>
              <a:t>course</a:t>
            </a:r>
            <a:r>
              <a:rPr lang="en-US" i="1" baseline="-25000" dirty="0" err="1" smtClean="0">
                <a:solidFill>
                  <a:srgbClr val="FF0000"/>
                </a:solidFill>
              </a:rPr>
              <a:t>n</a:t>
            </a:r>
            <a:r>
              <a:rPr lang="en-US" i="1" baseline="-25000" dirty="0" smtClean="0">
                <a:solidFill>
                  <a:srgbClr val="FF0000"/>
                </a:solidFill>
              </a:rPr>
              <a:t> </a:t>
            </a:r>
            <a:r>
              <a:rPr lang="en-US" b="1" dirty="0" smtClean="0">
                <a:solidFill>
                  <a:srgbClr val="FF0000"/>
                </a:solidFill>
              </a:rPr>
              <a:t>:</a:t>
            </a:r>
            <a:r>
              <a:rPr lang="en-US" i="1" dirty="0" smtClean="0">
                <a:solidFill>
                  <a:srgbClr val="FF0000"/>
                </a:solidFill>
              </a:rPr>
              <a:t> </a:t>
            </a:r>
            <a:r>
              <a:rPr lang="en-US" i="1" dirty="0" err="1" smtClean="0">
                <a:solidFill>
                  <a:srgbClr val="FF0000"/>
                </a:solidFill>
              </a:rPr>
              <a:t>grade</a:t>
            </a:r>
            <a:r>
              <a:rPr lang="en-US" i="1" baseline="-25000" dirty="0" err="1" smtClean="0">
                <a:solidFill>
                  <a:srgbClr val="FF0000"/>
                </a:solidFill>
              </a:rPr>
              <a:t>n</a:t>
            </a:r>
            <a:endParaRPr lang="en-US" i="1" baseline="-25000" dirty="0" smtClean="0">
              <a:solidFill>
                <a:srgbClr val="FF0000"/>
              </a:solidFill>
            </a:endParaRPr>
          </a:p>
          <a:p>
            <a:pPr marL="914400" lvl="2" indent="0">
              <a:buNone/>
            </a:pPr>
            <a:r>
              <a:rPr lang="en-US" i="1" dirty="0" smtClean="0">
                <a:solidFill>
                  <a:srgbClr val="FF0000"/>
                </a:solidFill>
              </a:rPr>
              <a:t>different students may take different numbers of courses</a:t>
            </a:r>
          </a:p>
          <a:p>
            <a:pPr lvl="1"/>
            <a:r>
              <a:rPr lang="en-US" dirty="0" smtClean="0"/>
              <a:t>how many students?</a:t>
            </a:r>
          </a:p>
          <a:p>
            <a:pPr marL="914400" lvl="2" indent="0">
              <a:buNone/>
            </a:pPr>
            <a:r>
              <a:rPr lang="en-US" i="1" dirty="0" smtClean="0">
                <a:solidFill>
                  <a:srgbClr val="FF0000"/>
                </a:solidFill>
              </a:rPr>
              <a:t>not fixed ahead of time</a:t>
            </a:r>
          </a:p>
        </p:txBody>
      </p:sp>
      <p:sp>
        <p:nvSpPr>
          <p:cNvPr id="3" name="Slide Number Placeholder 2"/>
          <p:cNvSpPr>
            <a:spLocks noGrp="1"/>
          </p:cNvSpPr>
          <p:nvPr>
            <p:ph type="sldNum" sz="quarter" idx="12"/>
          </p:nvPr>
        </p:nvSpPr>
        <p:spPr/>
        <p:txBody>
          <a:bodyPr/>
          <a:lstStyle/>
          <a:p>
            <a:fld id="{3616A442-248E-467A-BE05-064ABD77C0B8}" type="slidenum">
              <a:rPr lang="en-US" smtClean="0"/>
              <a:t>12</a:t>
            </a:fld>
            <a:endParaRPr lang="en-US"/>
          </a:p>
        </p:txBody>
      </p:sp>
    </p:spTree>
    <p:extLst>
      <p:ext uri="{BB962C8B-B14F-4D97-AF65-F5344CB8AC3E}">
        <p14:creationId xmlns:p14="http://schemas.microsoft.com/office/powerpoint/2010/main" val="361894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350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Output: </a:t>
            </a:r>
          </a:p>
          <a:p>
            <a:pPr lvl="1"/>
            <a:r>
              <a:rPr lang="en-US" dirty="0" smtClean="0"/>
              <a:t>to a file, or to the screen?</a:t>
            </a:r>
          </a:p>
          <a:p>
            <a:pPr marL="914400" lvl="2" indent="0">
              <a:buNone/>
            </a:pPr>
            <a:r>
              <a:rPr lang="en-US" i="1" dirty="0" smtClean="0">
                <a:solidFill>
                  <a:srgbClr val="FF0000"/>
                </a:solidFill>
              </a:rPr>
              <a:t>to the screen</a:t>
            </a:r>
          </a:p>
          <a:p>
            <a:pPr lvl="1"/>
            <a:r>
              <a:rPr lang="en-US" dirty="0" smtClean="0"/>
              <a:t>what is the format?</a:t>
            </a:r>
          </a:p>
          <a:p>
            <a:pPr marL="914400" lvl="2" indent="0">
              <a:buNone/>
            </a:pPr>
            <a:r>
              <a:rPr lang="en-US" i="1" dirty="0" smtClean="0">
                <a:solidFill>
                  <a:srgbClr val="FF0000"/>
                </a:solidFill>
              </a:rPr>
              <a:t>one student per line</a:t>
            </a:r>
          </a:p>
          <a:p>
            <a:pPr marL="914400" lvl="2" indent="0">
              <a:buNone/>
            </a:pPr>
            <a:r>
              <a:rPr lang="en-US" i="1" dirty="0" smtClean="0">
                <a:solidFill>
                  <a:srgbClr val="FF0000"/>
                </a:solidFill>
              </a:rPr>
              <a:t>student name </a:t>
            </a:r>
            <a:r>
              <a:rPr lang="en-US" b="1" dirty="0" smtClean="0">
                <a:solidFill>
                  <a:srgbClr val="FF0000"/>
                </a:solidFill>
              </a:rPr>
              <a:t>: </a:t>
            </a:r>
            <a:r>
              <a:rPr lang="en-US" i="1" dirty="0" smtClean="0">
                <a:solidFill>
                  <a:srgbClr val="FF0000"/>
                </a:solidFill>
              </a:rPr>
              <a:t>GPA</a:t>
            </a:r>
          </a:p>
          <a:p>
            <a:pPr lvl="1"/>
            <a:r>
              <a:rPr lang="en-US" dirty="0" smtClean="0"/>
              <a:t>compute GPA for all students, or only specific students?</a:t>
            </a:r>
          </a:p>
          <a:p>
            <a:pPr marL="914400" lvl="2" indent="0">
              <a:buNone/>
            </a:pPr>
            <a:r>
              <a:rPr lang="en-US" i="1" dirty="0" smtClean="0">
                <a:solidFill>
                  <a:srgbClr val="FF0000"/>
                </a:solidFill>
              </a:rPr>
              <a:t>all students in the input file</a:t>
            </a:r>
          </a:p>
        </p:txBody>
      </p:sp>
      <p:sp>
        <p:nvSpPr>
          <p:cNvPr id="3" name="Slide Number Placeholder 2"/>
          <p:cNvSpPr>
            <a:spLocks noGrp="1"/>
          </p:cNvSpPr>
          <p:nvPr>
            <p:ph type="sldNum" sz="quarter" idx="12"/>
          </p:nvPr>
        </p:nvSpPr>
        <p:spPr/>
        <p:txBody>
          <a:bodyPr/>
          <a:lstStyle/>
          <a:p>
            <a:fld id="{3616A442-248E-467A-BE05-064ABD77C0B8}" type="slidenum">
              <a:rPr lang="en-US" smtClean="0"/>
              <a:t>13</a:t>
            </a:fld>
            <a:endParaRPr lang="en-US"/>
          </a:p>
        </p:txBody>
      </p:sp>
    </p:spTree>
    <p:extLst>
      <p:ext uri="{BB962C8B-B14F-4D97-AF65-F5344CB8AC3E}">
        <p14:creationId xmlns:p14="http://schemas.microsoft.com/office/powerpoint/2010/main" val="3139670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 </a:t>
            </a:r>
            <a:r>
              <a:rPr lang="en-US" dirty="0" smtClean="0">
                <a:solidFill>
                  <a:schemeClr val="bg2">
                    <a:lumMod val="50000"/>
                  </a:schemeClr>
                </a:solidFill>
              </a:rPr>
              <a:t>(digression: computing GPAs)</a:t>
            </a:r>
            <a:endParaRPr lang="en-US" dirty="0">
              <a:solidFill>
                <a:schemeClr val="bg2">
                  <a:lumMod val="50000"/>
                </a:schemeClr>
              </a:solidFill>
            </a:endParaRPr>
          </a:p>
        </p:txBody>
      </p:sp>
      <p:sp>
        <p:nvSpPr>
          <p:cNvPr id="3" name="Content Placeholder 2"/>
          <p:cNvSpPr>
            <a:spLocks noGrp="1"/>
          </p:cNvSpPr>
          <p:nvPr>
            <p:ph idx="1"/>
          </p:nvPr>
        </p:nvSpPr>
        <p:spPr/>
        <p:txBody>
          <a:bodyPr/>
          <a:lstStyle/>
          <a:p>
            <a:pPr marL="0" indent="0">
              <a:buNone/>
            </a:pPr>
            <a:r>
              <a:rPr lang="en-US" dirty="0" smtClean="0"/>
              <a:t>Suppose a student has the following grades: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student's GPA = (Total </a:t>
            </a:r>
            <a:r>
              <a:rPr lang="en-US" dirty="0" err="1" smtClean="0"/>
              <a:t>UxG</a:t>
            </a:r>
            <a:r>
              <a:rPr lang="en-US" dirty="0" smtClean="0"/>
              <a:t>) / (Total U) = 26/8 = 3.25</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6155075"/>
              </p:ext>
            </p:extLst>
          </p:nvPr>
        </p:nvGraphicFramePr>
        <p:xfrm>
          <a:off x="2919487" y="2603057"/>
          <a:ext cx="5787786" cy="2123440"/>
        </p:xfrm>
        <a:graphic>
          <a:graphicData uri="http://schemas.openxmlformats.org/drawingml/2006/table">
            <a:tbl>
              <a:tblPr firstRow="1" bandRow="1">
                <a:tableStyleId>{5C22544A-7EE6-4342-B048-85BDC9FD1C3A}</a:tableStyleId>
              </a:tblPr>
              <a:tblGrid>
                <a:gridCol w="1055499">
                  <a:extLst>
                    <a:ext uri="{9D8B030D-6E8A-4147-A177-3AD203B41FA5}">
                      <a16:colId xmlns:a16="http://schemas.microsoft.com/office/drawing/2014/main" xmlns="" val="4209750120"/>
                    </a:ext>
                  </a:extLst>
                </a:gridCol>
                <a:gridCol w="1490942">
                  <a:extLst>
                    <a:ext uri="{9D8B030D-6E8A-4147-A177-3AD203B41FA5}">
                      <a16:colId xmlns:a16="http://schemas.microsoft.com/office/drawing/2014/main" xmlns="" val="482449753"/>
                    </a:ext>
                  </a:extLst>
                </a:gridCol>
                <a:gridCol w="1439839">
                  <a:extLst>
                    <a:ext uri="{9D8B030D-6E8A-4147-A177-3AD203B41FA5}">
                      <a16:colId xmlns:a16="http://schemas.microsoft.com/office/drawing/2014/main" xmlns="" val="256219159"/>
                    </a:ext>
                  </a:extLst>
                </a:gridCol>
                <a:gridCol w="1801506">
                  <a:extLst>
                    <a:ext uri="{9D8B030D-6E8A-4147-A177-3AD203B41FA5}">
                      <a16:colId xmlns:a16="http://schemas.microsoft.com/office/drawing/2014/main" xmlns="" val="3253110471"/>
                    </a:ext>
                  </a:extLst>
                </a:gridCol>
              </a:tblGrid>
              <a:tr h="370840">
                <a:tc>
                  <a:txBody>
                    <a:bodyPr/>
                    <a:lstStyle/>
                    <a:p>
                      <a:pPr algn="ctr"/>
                      <a:r>
                        <a:rPr lang="en-US" dirty="0" smtClean="0"/>
                        <a:t>Course</a:t>
                      </a:r>
                      <a:endParaRPr lang="en-US" dirty="0"/>
                    </a:p>
                  </a:txBody>
                  <a:tcPr/>
                </a:tc>
                <a:tc>
                  <a:txBody>
                    <a:bodyPr/>
                    <a:lstStyle/>
                    <a:p>
                      <a:pPr algn="ctr"/>
                      <a:r>
                        <a:rPr lang="en-US" dirty="0" smtClean="0"/>
                        <a:t>No. of units (U)</a:t>
                      </a:r>
                      <a:endParaRPr lang="en-US" dirty="0"/>
                    </a:p>
                  </a:txBody>
                  <a:tcPr/>
                </a:tc>
                <a:tc>
                  <a:txBody>
                    <a:bodyPr/>
                    <a:lstStyle/>
                    <a:p>
                      <a:pPr algn="ctr"/>
                      <a:r>
                        <a:rPr lang="en-US" dirty="0" smtClean="0"/>
                        <a:t>Grade</a:t>
                      </a:r>
                    </a:p>
                    <a:p>
                      <a:pPr algn="ctr"/>
                      <a:r>
                        <a:rPr lang="en-US" dirty="0" smtClean="0"/>
                        <a:t>(G)</a:t>
                      </a:r>
                      <a:endParaRPr lang="en-US" dirty="0"/>
                    </a:p>
                  </a:txBody>
                  <a:tcPr/>
                </a:tc>
                <a:tc>
                  <a:txBody>
                    <a:bodyPr/>
                    <a:lstStyle/>
                    <a:p>
                      <a:pPr algn="ctr"/>
                      <a:r>
                        <a:rPr lang="en-US" dirty="0" smtClean="0"/>
                        <a:t>U </a:t>
                      </a:r>
                      <a:r>
                        <a:rPr lang="en-US" smtClean="0"/>
                        <a:t>x G*</a:t>
                      </a:r>
                    </a:p>
                  </a:txBody>
                  <a:tcPr/>
                </a:tc>
                <a:extLst>
                  <a:ext uri="{0D108BD9-81ED-4DB2-BD59-A6C34878D82A}">
                    <a16:rowId xmlns:a16="http://schemas.microsoft.com/office/drawing/2014/main" xmlns="" val="372661937"/>
                  </a:ext>
                </a:extLst>
              </a:tr>
              <a:tr h="370840">
                <a:tc>
                  <a:txBody>
                    <a:bodyPr/>
                    <a:lstStyle/>
                    <a:p>
                      <a:pPr algn="ctr"/>
                      <a:r>
                        <a:rPr lang="en-US" dirty="0" err="1" smtClean="0"/>
                        <a:t>CSc</a:t>
                      </a:r>
                      <a:r>
                        <a:rPr lang="en-US" dirty="0" smtClean="0"/>
                        <a:t> 110</a:t>
                      </a:r>
                      <a:endParaRPr lang="en-US" dirty="0"/>
                    </a:p>
                  </a:txBody>
                  <a:tcPr/>
                </a:tc>
                <a:tc>
                  <a:txBody>
                    <a:bodyPr/>
                    <a:lstStyle/>
                    <a:p>
                      <a:pPr algn="ctr"/>
                      <a:r>
                        <a:rPr lang="en-US" dirty="0" smtClean="0"/>
                        <a:t>4</a:t>
                      </a:r>
                      <a:endParaRPr lang="en-US" dirty="0"/>
                    </a:p>
                  </a:txBody>
                  <a:tcPr/>
                </a:tc>
                <a:tc>
                  <a:txBody>
                    <a:bodyPr/>
                    <a:lstStyle/>
                    <a:p>
                      <a:pPr algn="ctr"/>
                      <a:r>
                        <a:rPr lang="en-US" dirty="0" smtClean="0"/>
                        <a:t>A</a:t>
                      </a:r>
                      <a:endParaRPr lang="en-US" dirty="0"/>
                    </a:p>
                  </a:txBody>
                  <a:tcPr/>
                </a:tc>
                <a:tc>
                  <a:txBody>
                    <a:bodyPr/>
                    <a:lstStyle/>
                    <a:p>
                      <a:pPr algn="ctr"/>
                      <a:r>
                        <a:rPr lang="en-US" dirty="0" smtClean="0"/>
                        <a:t>4 x 4 = 16</a:t>
                      </a:r>
                      <a:endParaRPr lang="en-US" dirty="0"/>
                    </a:p>
                  </a:txBody>
                  <a:tcPr/>
                </a:tc>
                <a:extLst>
                  <a:ext uri="{0D108BD9-81ED-4DB2-BD59-A6C34878D82A}">
                    <a16:rowId xmlns:a16="http://schemas.microsoft.com/office/drawing/2014/main" xmlns="" val="3122047541"/>
                  </a:ext>
                </a:extLst>
              </a:tr>
              <a:tr h="370840">
                <a:tc>
                  <a:txBody>
                    <a:bodyPr/>
                    <a:lstStyle/>
                    <a:p>
                      <a:pPr algn="ctr"/>
                      <a:r>
                        <a:rPr lang="en-US" dirty="0" err="1" smtClean="0"/>
                        <a:t>CSc</a:t>
                      </a:r>
                      <a:r>
                        <a:rPr lang="en-US" dirty="0" smtClean="0"/>
                        <a:t> 352</a:t>
                      </a:r>
                      <a:endParaRPr lang="en-US" dirty="0"/>
                    </a:p>
                  </a:txBody>
                  <a:tcPr/>
                </a:tc>
                <a:tc>
                  <a:txBody>
                    <a:bodyPr/>
                    <a:lstStyle/>
                    <a:p>
                      <a:pPr algn="ctr"/>
                      <a:r>
                        <a:rPr lang="en-US" dirty="0" smtClean="0"/>
                        <a:t>3</a:t>
                      </a:r>
                      <a:endParaRPr lang="en-US" dirty="0"/>
                    </a:p>
                  </a:txBody>
                  <a:tcPr/>
                </a:tc>
                <a:tc>
                  <a:txBody>
                    <a:bodyPr/>
                    <a:lstStyle/>
                    <a:p>
                      <a:pPr algn="ctr"/>
                      <a:r>
                        <a:rPr lang="en-US" dirty="0" smtClean="0"/>
                        <a:t>C</a:t>
                      </a:r>
                      <a:endParaRPr lang="en-US" dirty="0"/>
                    </a:p>
                  </a:txBody>
                  <a:tcPr/>
                </a:tc>
                <a:tc>
                  <a:txBody>
                    <a:bodyPr/>
                    <a:lstStyle/>
                    <a:p>
                      <a:pPr algn="ctr"/>
                      <a:r>
                        <a:rPr lang="en-US" dirty="0" smtClean="0"/>
                        <a:t>3 x 2 = 6</a:t>
                      </a:r>
                      <a:endParaRPr lang="en-US" dirty="0"/>
                    </a:p>
                  </a:txBody>
                  <a:tcPr/>
                </a:tc>
                <a:extLst>
                  <a:ext uri="{0D108BD9-81ED-4DB2-BD59-A6C34878D82A}">
                    <a16:rowId xmlns:a16="http://schemas.microsoft.com/office/drawing/2014/main" xmlns="" val="1098848524"/>
                  </a:ext>
                </a:extLst>
              </a:tr>
              <a:tr h="370840">
                <a:tc>
                  <a:txBody>
                    <a:bodyPr/>
                    <a:lstStyle/>
                    <a:p>
                      <a:pPr algn="ctr"/>
                      <a:r>
                        <a:rPr lang="en-US" dirty="0" err="1" smtClean="0"/>
                        <a:t>CSc</a:t>
                      </a:r>
                      <a:r>
                        <a:rPr lang="en-US" dirty="0" smtClean="0"/>
                        <a:t> 391</a:t>
                      </a:r>
                      <a:endParaRPr lang="en-US" dirty="0"/>
                    </a:p>
                  </a:txBody>
                  <a:tcPr/>
                </a:tc>
                <a:tc>
                  <a:txBody>
                    <a:bodyPr/>
                    <a:lstStyle/>
                    <a:p>
                      <a:pPr algn="ctr"/>
                      <a:r>
                        <a:rPr lang="en-US" dirty="0" smtClean="0"/>
                        <a:t>1</a:t>
                      </a:r>
                      <a:endParaRPr lang="en-US" dirty="0"/>
                    </a:p>
                  </a:txBody>
                  <a:tcPr/>
                </a:tc>
                <a:tc>
                  <a:txBody>
                    <a:bodyPr/>
                    <a:lstStyle/>
                    <a:p>
                      <a:pPr algn="ctr"/>
                      <a:r>
                        <a:rPr lang="en-US" dirty="0" smtClean="0"/>
                        <a:t>A</a:t>
                      </a:r>
                      <a:endParaRPr lang="en-US" dirty="0"/>
                    </a:p>
                  </a:txBody>
                  <a:tcPr/>
                </a:tc>
                <a:tc>
                  <a:txBody>
                    <a:bodyPr/>
                    <a:lstStyle/>
                    <a:p>
                      <a:pPr algn="ctr"/>
                      <a:r>
                        <a:rPr lang="en-US" smtClean="0"/>
                        <a:t>1 x 4 = 4</a:t>
                      </a:r>
                      <a:endParaRPr lang="en-US" dirty="0"/>
                    </a:p>
                  </a:txBody>
                  <a:tcPr/>
                </a:tc>
                <a:extLst>
                  <a:ext uri="{0D108BD9-81ED-4DB2-BD59-A6C34878D82A}">
                    <a16:rowId xmlns:a16="http://schemas.microsoft.com/office/drawing/2014/main" xmlns="" val="630766017"/>
                  </a:ext>
                </a:extLst>
              </a:tr>
              <a:tr h="370840">
                <a:tc>
                  <a:txBody>
                    <a:bodyPr/>
                    <a:lstStyle/>
                    <a:p>
                      <a:pPr algn="ctr"/>
                      <a:r>
                        <a:rPr lang="en-US" dirty="0" smtClean="0"/>
                        <a:t>TOTAL:</a:t>
                      </a:r>
                      <a:endParaRPr lang="en-US" dirty="0"/>
                    </a:p>
                  </a:txBody>
                  <a:tcPr/>
                </a:tc>
                <a:tc>
                  <a:txBody>
                    <a:bodyPr/>
                    <a:lstStyle/>
                    <a:p>
                      <a:pPr algn="ctr"/>
                      <a:r>
                        <a:rPr lang="en-US" dirty="0" smtClean="0"/>
                        <a:t>4 + 3 + 1</a:t>
                      </a:r>
                      <a:r>
                        <a:rPr lang="en-US" baseline="0" dirty="0" smtClean="0"/>
                        <a:t> = 8</a:t>
                      </a:r>
                      <a:endParaRPr lang="en-US" dirty="0"/>
                    </a:p>
                  </a:txBody>
                  <a:tcPr/>
                </a:tc>
                <a:tc>
                  <a:txBody>
                    <a:bodyPr/>
                    <a:lstStyle/>
                    <a:p>
                      <a:pPr algn="ctr"/>
                      <a:endParaRPr lang="en-US" dirty="0"/>
                    </a:p>
                  </a:txBody>
                  <a:tcPr/>
                </a:tc>
                <a:tc>
                  <a:txBody>
                    <a:bodyPr/>
                    <a:lstStyle/>
                    <a:p>
                      <a:pPr algn="ctr"/>
                      <a:r>
                        <a:rPr lang="en-US" dirty="0" smtClean="0"/>
                        <a:t>16 + 6 + 4 = 26</a:t>
                      </a:r>
                      <a:endParaRPr lang="en-US" dirty="0"/>
                    </a:p>
                  </a:txBody>
                  <a:tcPr/>
                </a:tc>
                <a:extLst>
                  <a:ext uri="{0D108BD9-81ED-4DB2-BD59-A6C34878D82A}">
                    <a16:rowId xmlns:a16="http://schemas.microsoft.com/office/drawing/2014/main" xmlns="" val="1867587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46434536"/>
              </p:ext>
            </p:extLst>
          </p:nvPr>
        </p:nvGraphicFramePr>
        <p:xfrm>
          <a:off x="10147110" y="2603057"/>
          <a:ext cx="1100814" cy="185420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xmlns="" val="3489155204"/>
                    </a:ext>
                  </a:extLst>
                </a:gridCol>
                <a:gridCol w="892534">
                  <a:extLst>
                    <a:ext uri="{9D8B030D-6E8A-4147-A177-3AD203B41FA5}">
                      <a16:colId xmlns:a16="http://schemas.microsoft.com/office/drawing/2014/main" xmlns="" val="2002894464"/>
                    </a:ext>
                  </a:extLst>
                </a:gridCol>
              </a:tblGrid>
              <a:tr h="370840">
                <a:tc>
                  <a:txBody>
                    <a:bodyPr/>
                    <a:lstStyle/>
                    <a:p>
                      <a:r>
                        <a:rPr lang="en-US" dirty="0" smtClean="0"/>
                        <a:t>*</a:t>
                      </a:r>
                      <a:endParaRPr lang="en-US" b="0" dirty="0">
                        <a:solidFill>
                          <a:schemeClr val="tx1"/>
                        </a:solidFill>
                      </a:endParaRPr>
                    </a:p>
                  </a:txBody>
                  <a:tcPr/>
                </a:tc>
                <a:tc>
                  <a:txBody>
                    <a:bodyPr/>
                    <a:lstStyle/>
                    <a:p>
                      <a:r>
                        <a:rPr lang="en-US" dirty="0" smtClean="0"/>
                        <a:t>A = 4</a:t>
                      </a:r>
                      <a:endParaRPr lang="en-US" b="0" dirty="0">
                        <a:solidFill>
                          <a:schemeClr val="tx1"/>
                        </a:solidFill>
                      </a:endParaRPr>
                    </a:p>
                  </a:txBody>
                  <a:tcPr/>
                </a:tc>
                <a:extLst>
                  <a:ext uri="{0D108BD9-81ED-4DB2-BD59-A6C34878D82A}">
                    <a16:rowId xmlns:a16="http://schemas.microsoft.com/office/drawing/2014/main" xmlns="" val="1735137616"/>
                  </a:ext>
                </a:extLst>
              </a:tr>
              <a:tr h="370840">
                <a:tc>
                  <a:txBody>
                    <a:bodyPr/>
                    <a:lstStyle/>
                    <a:p>
                      <a:endParaRPr lang="en-US"/>
                    </a:p>
                  </a:txBody>
                  <a:tcPr/>
                </a:tc>
                <a:tc>
                  <a:txBody>
                    <a:bodyPr/>
                    <a:lstStyle/>
                    <a:p>
                      <a:r>
                        <a:rPr lang="en-US" dirty="0" smtClean="0"/>
                        <a:t>B = 3</a:t>
                      </a:r>
                      <a:endParaRPr lang="en-US" dirty="0"/>
                    </a:p>
                  </a:txBody>
                  <a:tcPr/>
                </a:tc>
                <a:extLst>
                  <a:ext uri="{0D108BD9-81ED-4DB2-BD59-A6C34878D82A}">
                    <a16:rowId xmlns:a16="http://schemas.microsoft.com/office/drawing/2014/main" xmlns="" val="1830163078"/>
                  </a:ext>
                </a:extLst>
              </a:tr>
              <a:tr h="370840">
                <a:tc>
                  <a:txBody>
                    <a:bodyPr/>
                    <a:lstStyle/>
                    <a:p>
                      <a:endParaRPr lang="en-US"/>
                    </a:p>
                  </a:txBody>
                  <a:tcPr/>
                </a:tc>
                <a:tc>
                  <a:txBody>
                    <a:bodyPr/>
                    <a:lstStyle/>
                    <a:p>
                      <a:r>
                        <a:rPr lang="en-US" dirty="0" smtClean="0"/>
                        <a:t>C = 2</a:t>
                      </a:r>
                      <a:endParaRPr lang="en-US" dirty="0"/>
                    </a:p>
                  </a:txBody>
                  <a:tcPr/>
                </a:tc>
                <a:extLst>
                  <a:ext uri="{0D108BD9-81ED-4DB2-BD59-A6C34878D82A}">
                    <a16:rowId xmlns:a16="http://schemas.microsoft.com/office/drawing/2014/main" xmlns="" val="998466425"/>
                  </a:ext>
                </a:extLst>
              </a:tr>
              <a:tr h="370840">
                <a:tc>
                  <a:txBody>
                    <a:bodyPr/>
                    <a:lstStyle/>
                    <a:p>
                      <a:endParaRPr lang="en-US"/>
                    </a:p>
                  </a:txBody>
                  <a:tcPr/>
                </a:tc>
                <a:tc>
                  <a:txBody>
                    <a:bodyPr/>
                    <a:lstStyle/>
                    <a:p>
                      <a:r>
                        <a:rPr lang="en-US" dirty="0" smtClean="0"/>
                        <a:t>D = 1</a:t>
                      </a:r>
                      <a:endParaRPr lang="en-US" dirty="0"/>
                    </a:p>
                  </a:txBody>
                  <a:tcPr/>
                </a:tc>
                <a:extLst>
                  <a:ext uri="{0D108BD9-81ED-4DB2-BD59-A6C34878D82A}">
                    <a16:rowId xmlns:a16="http://schemas.microsoft.com/office/drawing/2014/main" xmlns="" val="3843861604"/>
                  </a:ext>
                </a:extLst>
              </a:tr>
              <a:tr h="370840">
                <a:tc>
                  <a:txBody>
                    <a:bodyPr/>
                    <a:lstStyle/>
                    <a:p>
                      <a:endParaRPr lang="en-US"/>
                    </a:p>
                  </a:txBody>
                  <a:tcPr/>
                </a:tc>
                <a:tc>
                  <a:txBody>
                    <a:bodyPr/>
                    <a:lstStyle/>
                    <a:p>
                      <a:r>
                        <a:rPr lang="en-US" dirty="0" smtClean="0"/>
                        <a:t>E = 0</a:t>
                      </a:r>
                      <a:endParaRPr lang="en-US" dirty="0"/>
                    </a:p>
                  </a:txBody>
                  <a:tcPr/>
                </a:tc>
                <a:extLst>
                  <a:ext uri="{0D108BD9-81ED-4DB2-BD59-A6C34878D82A}">
                    <a16:rowId xmlns:a16="http://schemas.microsoft.com/office/drawing/2014/main" xmlns="" val="32167534"/>
                  </a:ext>
                </a:extLst>
              </a:tr>
            </a:tbl>
          </a:graphicData>
        </a:graphic>
      </p:graphicFrame>
      <p:sp>
        <p:nvSpPr>
          <p:cNvPr id="5" name="Slide Number Placeholder 4"/>
          <p:cNvSpPr>
            <a:spLocks noGrp="1"/>
          </p:cNvSpPr>
          <p:nvPr>
            <p:ph type="sldNum" sz="quarter" idx="12"/>
          </p:nvPr>
        </p:nvSpPr>
        <p:spPr/>
        <p:txBody>
          <a:bodyPr/>
          <a:lstStyle/>
          <a:p>
            <a:fld id="{3616A442-248E-467A-BE05-064ABD77C0B8}" type="slidenum">
              <a:rPr lang="en-US" smtClean="0"/>
              <a:t>14</a:t>
            </a:fld>
            <a:endParaRPr lang="en-US"/>
          </a:p>
        </p:txBody>
      </p:sp>
    </p:spTree>
    <p:extLst>
      <p:ext uri="{BB962C8B-B14F-4D97-AF65-F5344CB8AC3E}">
        <p14:creationId xmlns:p14="http://schemas.microsoft.com/office/powerpoint/2010/main" val="1417301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a:xfrm>
            <a:off x="838200" y="4244454"/>
            <a:ext cx="10515600" cy="1932508"/>
          </a:xfrm>
        </p:spPr>
        <p:txBody>
          <a:bodyPr>
            <a:normAutofit/>
          </a:bodyPr>
          <a:lstStyle/>
          <a:p>
            <a:pPr marL="0" indent="0">
              <a:buNone/>
            </a:pPr>
            <a:r>
              <a:rPr lang="en-US" dirty="0" smtClean="0"/>
              <a:t>Need to:</a:t>
            </a:r>
          </a:p>
          <a:p>
            <a:pPr lvl="1"/>
            <a:r>
              <a:rPr lang="en-US" dirty="0" smtClean="0"/>
              <a:t> figure out the no. of units for each course</a:t>
            </a:r>
          </a:p>
          <a:p>
            <a:pPr lvl="1"/>
            <a:r>
              <a:rPr lang="en-US" dirty="0" smtClean="0"/>
              <a:t>translate letter grades to numbers (e.g., A = 4, B = 3, …)</a:t>
            </a:r>
            <a:endParaRPr lang="en-US" dirty="0"/>
          </a:p>
        </p:txBody>
      </p:sp>
      <p:sp>
        <p:nvSpPr>
          <p:cNvPr id="4" name="Content Placeholder 2"/>
          <p:cNvSpPr txBox="1">
            <a:spLocks/>
          </p:cNvSpPr>
          <p:nvPr/>
        </p:nvSpPr>
        <p:spPr>
          <a:xfrm>
            <a:off x="838200" y="1573967"/>
            <a:ext cx="10515600" cy="1071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solidFill>
                  <a:schemeClr val="accent2">
                    <a:lumMod val="75000"/>
                  </a:schemeClr>
                </a:solidFill>
              </a:rPr>
              <a:t>Problem statement:</a:t>
            </a:r>
          </a:p>
          <a:p>
            <a:pPr marL="457200" lvl="1" indent="0">
              <a:buFontTx/>
              <a:buNone/>
            </a:pPr>
            <a:r>
              <a:rPr lang="en-US"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99530"/>
            <a:ext cx="5802863" cy="1233306"/>
          </a:xfrm>
          <a:prstGeom prst="rect">
            <a:avLst/>
          </a:prstGeom>
        </p:spPr>
      </p:pic>
      <p:sp>
        <p:nvSpPr>
          <p:cNvPr id="6" name="Rounded Rectangular Callout 5"/>
          <p:cNvSpPr/>
          <p:nvPr/>
        </p:nvSpPr>
        <p:spPr>
          <a:xfrm>
            <a:off x="8964118" y="2757382"/>
            <a:ext cx="2690734" cy="1776623"/>
          </a:xfrm>
          <a:prstGeom prst="wedgeRoundRectCallout">
            <a:avLst>
              <a:gd name="adj1" fmla="val -89357"/>
              <a:gd name="adj2" fmla="val 77687"/>
              <a:gd name="adj3" fmla="val 1666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There may be more than one way to do these</a:t>
            </a:r>
            <a:endParaRPr lang="en-US" sz="2400" dirty="0"/>
          </a:p>
        </p:txBody>
      </p:sp>
      <p:sp>
        <p:nvSpPr>
          <p:cNvPr id="7" name="Slide Number Placeholder 6"/>
          <p:cNvSpPr>
            <a:spLocks noGrp="1"/>
          </p:cNvSpPr>
          <p:nvPr>
            <p:ph type="sldNum" sz="quarter" idx="12"/>
          </p:nvPr>
        </p:nvSpPr>
        <p:spPr/>
        <p:txBody>
          <a:bodyPr/>
          <a:lstStyle/>
          <a:p>
            <a:fld id="{3616A442-248E-467A-BE05-064ABD77C0B8}" type="slidenum">
              <a:rPr lang="en-US" smtClean="0"/>
              <a:t>15</a:t>
            </a:fld>
            <a:endParaRPr lang="en-US"/>
          </a:p>
        </p:txBody>
      </p:sp>
    </p:spTree>
    <p:extLst>
      <p:ext uri="{BB962C8B-B14F-4D97-AF65-F5344CB8AC3E}">
        <p14:creationId xmlns:p14="http://schemas.microsoft.com/office/powerpoint/2010/main" val="134857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writing a program</a:t>
            </a:r>
            <a:endParaRPr lang="en-US" dirty="0"/>
          </a:p>
        </p:txBody>
      </p:sp>
      <p:sp>
        <p:nvSpPr>
          <p:cNvPr id="4" name="Right Arrow 3"/>
          <p:cNvSpPr/>
          <p:nvPr/>
        </p:nvSpPr>
        <p:spPr>
          <a:xfrm>
            <a:off x="276069" y="2927402"/>
            <a:ext cx="562131"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lumMod val="65000"/>
                  </a:schemeClr>
                </a:solidFill>
              </a:rPr>
              <a:t>1.    Understand what tasks the program needs to perform</a:t>
            </a:r>
          </a:p>
          <a:p>
            <a:pPr marL="1371600" lvl="3" indent="0">
              <a:buFont typeface="Arial" panose="020B0604020202020204" pitchFamily="34" charset="0"/>
              <a:buNone/>
            </a:pPr>
            <a:endParaRPr lang="en-US" dirty="0" smtClean="0"/>
          </a:p>
          <a:p>
            <a:pPr marL="0" indent="0">
              <a:buFont typeface="Arial" panose="020B0604020202020204" pitchFamily="34" charset="0"/>
              <a:buNone/>
            </a:pPr>
            <a:r>
              <a:rPr lang="en-US" dirty="0" smtClean="0"/>
              <a:t>2a.  Figure out how to do those tasks</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2b.  Write the code</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3.   Make sure the program works correctly</a:t>
            </a:r>
            <a:endParaRPr lang="en-US" dirty="0">
              <a:solidFill>
                <a:schemeClr val="bg1">
                  <a:lumMod val="65000"/>
                </a:schemeClr>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16</a:t>
            </a:fld>
            <a:endParaRPr lang="en-US"/>
          </a:p>
        </p:txBody>
      </p:sp>
    </p:spTree>
    <p:extLst>
      <p:ext uri="{BB962C8B-B14F-4D97-AF65-F5344CB8AC3E}">
        <p14:creationId xmlns:p14="http://schemas.microsoft.com/office/powerpoint/2010/main" val="974671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Write down the task(s) the program needs to perform</a:t>
            </a:r>
          </a:p>
          <a:p>
            <a:pPr marL="0" indent="0">
              <a:buNone/>
            </a:pPr>
            <a:endParaRPr lang="en-US" dirty="0" smtClean="0"/>
          </a:p>
          <a:p>
            <a:r>
              <a:rPr lang="en-US" dirty="0" smtClean="0"/>
              <a:t>pick a task </a:t>
            </a:r>
            <a:r>
              <a:rPr lang="en-US" i="1" dirty="0" smtClean="0"/>
              <a:t>A</a:t>
            </a:r>
            <a:endParaRPr lang="en-US" dirty="0"/>
          </a:p>
          <a:p>
            <a:r>
              <a:rPr lang="en-US" dirty="0" smtClean="0"/>
              <a:t>break </a:t>
            </a:r>
            <a:r>
              <a:rPr lang="en-US" i="1" dirty="0" smtClean="0"/>
              <a:t>A</a:t>
            </a:r>
            <a:r>
              <a:rPr lang="en-US" dirty="0" smtClean="0"/>
              <a:t> down into a set of simpler tasks </a:t>
            </a:r>
            <a:r>
              <a:rPr lang="en-US" i="1" dirty="0" smtClean="0"/>
              <a:t>A</a:t>
            </a:r>
            <a:r>
              <a:rPr lang="en-US" baseline="-25000" dirty="0" smtClean="0"/>
              <a:t>1</a:t>
            </a:r>
            <a:r>
              <a:rPr lang="en-US" dirty="0" smtClean="0"/>
              <a:t>, …, </a:t>
            </a:r>
            <a:r>
              <a:rPr lang="en-US" i="1" dirty="0" smtClean="0"/>
              <a:t>A</a:t>
            </a:r>
            <a:r>
              <a:rPr lang="en-US" i="1" baseline="-25000" dirty="0" smtClean="0"/>
              <a:t>n</a:t>
            </a:r>
            <a:r>
              <a:rPr lang="en-US" dirty="0" smtClean="0"/>
              <a:t> </a:t>
            </a:r>
          </a:p>
          <a:p>
            <a:pPr lvl="1"/>
            <a:r>
              <a:rPr lang="en-US" i="1" dirty="0"/>
              <a:t>A</a:t>
            </a:r>
            <a:r>
              <a:rPr lang="en-US" baseline="-25000" dirty="0"/>
              <a:t>1</a:t>
            </a:r>
            <a:r>
              <a:rPr lang="en-US" dirty="0"/>
              <a:t>, …, </a:t>
            </a:r>
            <a:r>
              <a:rPr lang="en-US" i="1" dirty="0"/>
              <a:t>A</a:t>
            </a:r>
            <a:r>
              <a:rPr lang="en-US" i="1" baseline="-25000" dirty="0"/>
              <a:t>n</a:t>
            </a:r>
            <a:r>
              <a:rPr lang="en-US" dirty="0"/>
              <a:t> </a:t>
            </a:r>
            <a:r>
              <a:rPr lang="en-US" dirty="0" smtClean="0"/>
              <a:t>together accomplish </a:t>
            </a:r>
            <a:r>
              <a:rPr lang="en-US" i="1" dirty="0" smtClean="0"/>
              <a:t>A</a:t>
            </a:r>
            <a:endParaRPr lang="en-US" dirty="0" smtClean="0"/>
          </a:p>
          <a:p>
            <a:pPr marL="0" indent="0">
              <a:buNone/>
            </a:pPr>
            <a:endParaRPr lang="en-US" dirty="0"/>
          </a:p>
          <a:p>
            <a:pPr lvl="2"/>
            <a:endParaRPr lang="en-US" dirty="0"/>
          </a:p>
        </p:txBody>
      </p:sp>
      <p:sp>
        <p:nvSpPr>
          <p:cNvPr id="2" name="Title 1"/>
          <p:cNvSpPr>
            <a:spLocks noGrp="1"/>
          </p:cNvSpPr>
          <p:nvPr>
            <p:ph type="title"/>
          </p:nvPr>
        </p:nvSpPr>
        <p:spPr/>
        <p:txBody>
          <a:bodyPr/>
          <a:lstStyle/>
          <a:p>
            <a:r>
              <a:rPr lang="en-US" dirty="0" smtClean="0"/>
              <a:t>Step 2a. Problem decomposition (conceptual)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967" y="2765241"/>
            <a:ext cx="1609737" cy="1666887"/>
          </a:xfrm>
          <a:prstGeom prst="rect">
            <a:avLst/>
          </a:prstGeom>
        </p:spPr>
      </p:pic>
      <p:sp>
        <p:nvSpPr>
          <p:cNvPr id="13" name="TextBox 12"/>
          <p:cNvSpPr txBox="1"/>
          <p:nvPr/>
        </p:nvSpPr>
        <p:spPr>
          <a:xfrm>
            <a:off x="9605341" y="2888071"/>
            <a:ext cx="1817805" cy="369332"/>
          </a:xfrm>
          <a:prstGeom prst="rect">
            <a:avLst/>
          </a:prstGeom>
          <a:noFill/>
        </p:spPr>
        <p:txBody>
          <a:bodyPr wrap="none" rtlCol="0">
            <a:spAutoFit/>
          </a:bodyPr>
          <a:lstStyle/>
          <a:p>
            <a:r>
              <a:rPr lang="en-US" dirty="0" smtClean="0"/>
              <a:t>repeat as needed</a:t>
            </a:r>
            <a:endParaRPr lang="en-US" dirty="0"/>
          </a:p>
        </p:txBody>
      </p:sp>
      <p:sp>
        <p:nvSpPr>
          <p:cNvPr id="6" name="Rounded Rectangular Callout 5"/>
          <p:cNvSpPr/>
          <p:nvPr/>
        </p:nvSpPr>
        <p:spPr>
          <a:xfrm>
            <a:off x="1284158" y="4888090"/>
            <a:ext cx="9623684" cy="1288873"/>
          </a:xfrm>
          <a:prstGeom prst="wedgeRoundRectCallout">
            <a:avLst>
              <a:gd name="adj1" fmla="val 16816"/>
              <a:gd name="adj2" fmla="val -48515"/>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before you start writing code to solve a problem, make sure you know how to solve the problem yourself.</a:t>
            </a:r>
            <a:endParaRPr lang="en-US" sz="2800" dirty="0"/>
          </a:p>
        </p:txBody>
      </p:sp>
      <p:sp>
        <p:nvSpPr>
          <p:cNvPr id="4" name="Slide Number Placeholder 3"/>
          <p:cNvSpPr>
            <a:spLocks noGrp="1"/>
          </p:cNvSpPr>
          <p:nvPr>
            <p:ph type="sldNum" sz="quarter" idx="12"/>
          </p:nvPr>
        </p:nvSpPr>
        <p:spPr/>
        <p:txBody>
          <a:bodyPr/>
          <a:lstStyle/>
          <a:p>
            <a:fld id="{3616A442-248E-467A-BE05-064ABD77C0B8}" type="slidenum">
              <a:rPr lang="en-US" smtClean="0"/>
              <a:t>17</a:t>
            </a:fld>
            <a:endParaRPr lang="en-US"/>
          </a:p>
        </p:txBody>
      </p:sp>
    </p:spTree>
    <p:extLst>
      <p:ext uri="{BB962C8B-B14F-4D97-AF65-F5344CB8AC3E}">
        <p14:creationId xmlns:p14="http://schemas.microsoft.com/office/powerpoint/2010/main" val="403852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writing a program</a:t>
            </a:r>
            <a:endParaRPr lang="en-US" dirty="0"/>
          </a:p>
        </p:txBody>
      </p:sp>
      <p:sp>
        <p:nvSpPr>
          <p:cNvPr id="4" name="Right Arrow 3"/>
          <p:cNvSpPr/>
          <p:nvPr/>
        </p:nvSpPr>
        <p:spPr>
          <a:xfrm>
            <a:off x="276069" y="3841423"/>
            <a:ext cx="562131"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lumMod val="65000"/>
                  </a:schemeClr>
                </a:solidFill>
              </a:rPr>
              <a:t>1.    Understand what tasks the program needs to perform</a:t>
            </a:r>
          </a:p>
          <a:p>
            <a:pPr marL="1371600" lvl="3"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bg1">
                    <a:lumMod val="65000"/>
                  </a:schemeClr>
                </a:solidFill>
              </a:rPr>
              <a:t>2a.  Figure out how to do those tasks</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t>2b.  Write the code</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3.   Make sure the program works correctly</a:t>
            </a:r>
            <a:endParaRPr lang="en-US" dirty="0">
              <a:solidFill>
                <a:schemeClr val="bg1">
                  <a:lumMod val="65000"/>
                </a:schemeClr>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18</a:t>
            </a:fld>
            <a:endParaRPr lang="en-US"/>
          </a:p>
        </p:txBody>
      </p:sp>
    </p:spTree>
    <p:extLst>
      <p:ext uri="{BB962C8B-B14F-4D97-AF65-F5344CB8AC3E}">
        <p14:creationId xmlns:p14="http://schemas.microsoft.com/office/powerpoint/2010/main" val="567113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Write a piece of code for each task that has to be performed</a:t>
            </a:r>
          </a:p>
          <a:p>
            <a:pPr lvl="1"/>
            <a:r>
              <a:rPr lang="en-US" dirty="0" smtClean="0"/>
              <a:t>initially the code will contain </a:t>
            </a:r>
            <a:r>
              <a:rPr lang="en-US" i="1" dirty="0" smtClean="0"/>
              <a:t>stubs</a:t>
            </a:r>
            <a:r>
              <a:rPr lang="en-US" dirty="0" smtClean="0"/>
              <a:t>, i.e., parts that have not yet been fleshed out</a:t>
            </a:r>
          </a:p>
          <a:p>
            <a:pPr lvl="1"/>
            <a:r>
              <a:rPr lang="en-US" dirty="0" smtClean="0"/>
              <a:t>write down the task to be performed as a comment</a:t>
            </a:r>
          </a:p>
          <a:p>
            <a:pPr marL="1828800" lvl="4" indent="0">
              <a:buNone/>
            </a:pPr>
            <a:endParaRPr lang="en-US" dirty="0" smtClean="0"/>
          </a:p>
          <a:p>
            <a:r>
              <a:rPr lang="en-US" dirty="0" smtClean="0"/>
              <a:t>Decomposing a task into sub-tasks </a:t>
            </a:r>
            <a:r>
              <a:rPr lang="en-US" dirty="0" smtClean="0">
                <a:sym typeface="Symbol" panose="05050102010706020507" pitchFamily="18" charset="2"/>
              </a:rPr>
              <a:t> fleshing out the code for a stub</a:t>
            </a:r>
          </a:p>
          <a:p>
            <a:pPr lvl="1"/>
            <a:r>
              <a:rPr lang="en-US" dirty="0" smtClean="0">
                <a:sym typeface="Symbol" panose="05050102010706020507" pitchFamily="18" charset="2"/>
              </a:rPr>
              <a:t>repeat until no more stubs to flesh out</a:t>
            </a:r>
            <a:endParaRPr lang="en-US" dirty="0" smtClean="0"/>
          </a:p>
        </p:txBody>
      </p:sp>
      <p:sp>
        <p:nvSpPr>
          <p:cNvPr id="2" name="Title 1"/>
          <p:cNvSpPr>
            <a:spLocks noGrp="1"/>
          </p:cNvSpPr>
          <p:nvPr>
            <p:ph type="title"/>
          </p:nvPr>
        </p:nvSpPr>
        <p:spPr>
          <a:xfrm>
            <a:off x="838199" y="365125"/>
            <a:ext cx="11019021" cy="1325563"/>
          </a:xfrm>
        </p:spPr>
        <p:txBody>
          <a:bodyPr/>
          <a:lstStyle/>
          <a:p>
            <a:r>
              <a:rPr lang="en-US" dirty="0" smtClean="0"/>
              <a:t>Step 2b. Problem decomposition (programming) </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19</a:t>
            </a:fld>
            <a:endParaRPr lang="en-US"/>
          </a:p>
        </p:txBody>
      </p:sp>
    </p:spTree>
    <p:extLst>
      <p:ext uri="{BB962C8B-B14F-4D97-AF65-F5344CB8AC3E}">
        <p14:creationId xmlns:p14="http://schemas.microsoft.com/office/powerpoint/2010/main" val="681546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common student lament</a:t>
            </a:r>
            <a:endParaRPr lang="en-US" dirty="0"/>
          </a:p>
        </p:txBody>
      </p:sp>
      <p:sp>
        <p:nvSpPr>
          <p:cNvPr id="5" name="TextBox 4"/>
          <p:cNvSpPr txBox="1"/>
          <p:nvPr/>
        </p:nvSpPr>
        <p:spPr>
          <a:xfrm>
            <a:off x="2989380" y="5064497"/>
            <a:ext cx="6213239" cy="954107"/>
          </a:xfrm>
          <a:prstGeom prst="rect">
            <a:avLst/>
          </a:prstGeom>
          <a:noFill/>
        </p:spPr>
        <p:txBody>
          <a:bodyPr wrap="none" rtlCol="0">
            <a:spAutoFit/>
          </a:bodyPr>
          <a:lstStyle/>
          <a:p>
            <a:r>
              <a:rPr lang="en-US" sz="2800" dirty="0" smtClean="0"/>
              <a:t>"I have this big programming assignment.</a:t>
            </a:r>
          </a:p>
          <a:p>
            <a:r>
              <a:rPr lang="en-US" sz="2800" dirty="0"/>
              <a:t> </a:t>
            </a:r>
            <a:r>
              <a:rPr lang="en-US" sz="2000" dirty="0"/>
              <a:t> </a:t>
            </a:r>
            <a:r>
              <a:rPr lang="en-US" sz="2800" dirty="0" smtClean="0"/>
              <a:t>I don't know where to start."</a:t>
            </a:r>
            <a:endParaRPr lang="en-US" sz="28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1042" y="1761640"/>
            <a:ext cx="4742857" cy="3302857"/>
          </a:xfrm>
        </p:spPr>
      </p:pic>
      <p:sp>
        <p:nvSpPr>
          <p:cNvPr id="3" name="Slide Number Placeholder 2"/>
          <p:cNvSpPr>
            <a:spLocks noGrp="1"/>
          </p:cNvSpPr>
          <p:nvPr>
            <p:ph type="sldNum" sz="quarter" idx="12"/>
          </p:nvPr>
        </p:nvSpPr>
        <p:spPr/>
        <p:txBody>
          <a:bodyPr/>
          <a:lstStyle/>
          <a:p>
            <a:fld id="{3616A442-248E-467A-BE05-064ABD77C0B8}" type="slidenum">
              <a:rPr lang="en-US" smtClean="0"/>
              <a:t>2</a:t>
            </a:fld>
            <a:endParaRPr lang="en-US"/>
          </a:p>
        </p:txBody>
      </p:sp>
    </p:spTree>
    <p:extLst>
      <p:ext uri="{BB962C8B-B14F-4D97-AF65-F5344CB8AC3E}">
        <p14:creationId xmlns:p14="http://schemas.microsoft.com/office/powerpoint/2010/main" val="1347087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GPA </a:t>
            </a:r>
            <a:r>
              <a:rPr lang="en-US" dirty="0"/>
              <a:t>computation (conceptual) </a:t>
            </a:r>
          </a:p>
        </p:txBody>
      </p:sp>
      <p:sp>
        <p:nvSpPr>
          <p:cNvPr id="5" name="Rounded Rectangle 4"/>
          <p:cNvSpPr/>
          <p:nvPr/>
        </p:nvSpPr>
        <p:spPr>
          <a:xfrm>
            <a:off x="1347865" y="1690688"/>
            <a:ext cx="9496269" cy="6327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 a file containing student grades, compute GPAs, and write them out</a:t>
            </a:r>
            <a:endParaRPr lang="en-US" sz="2400" dirty="0">
              <a:solidFill>
                <a:schemeClr val="tx1"/>
              </a:solidFill>
            </a:endParaRPr>
          </a:p>
        </p:txBody>
      </p:sp>
      <p:sp>
        <p:nvSpPr>
          <p:cNvPr id="6" name="TextBox 5"/>
          <p:cNvSpPr txBox="1"/>
          <p:nvPr/>
        </p:nvSpPr>
        <p:spPr>
          <a:xfrm>
            <a:off x="9767916" y="1290578"/>
            <a:ext cx="1585883" cy="400110"/>
          </a:xfrm>
          <a:prstGeom prst="rect">
            <a:avLst/>
          </a:prstGeom>
          <a:noFill/>
        </p:spPr>
        <p:txBody>
          <a:bodyPr wrap="none" rtlCol="0">
            <a:spAutoFit/>
          </a:bodyPr>
          <a:lstStyle/>
          <a:p>
            <a:r>
              <a:rPr lang="en-US" sz="2000" dirty="0" smtClean="0">
                <a:solidFill>
                  <a:srgbClr val="FF0000"/>
                </a:solidFill>
              </a:rPr>
              <a:t>top-level task</a:t>
            </a:r>
            <a:endParaRPr lang="en-US" sz="2000" dirty="0">
              <a:solidFill>
                <a:srgbClr val="FF0000"/>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20</a:t>
            </a:fld>
            <a:endParaRPr lang="en-US"/>
          </a:p>
        </p:txBody>
      </p:sp>
    </p:spTree>
    <p:extLst>
      <p:ext uri="{BB962C8B-B14F-4D97-AF65-F5344CB8AC3E}">
        <p14:creationId xmlns:p14="http://schemas.microsoft.com/office/powerpoint/2010/main" val="3742019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GPA </a:t>
            </a:r>
            <a:r>
              <a:rPr lang="en-US" dirty="0"/>
              <a:t>computation (conceptual) </a:t>
            </a:r>
          </a:p>
        </p:txBody>
      </p:sp>
      <p:sp>
        <p:nvSpPr>
          <p:cNvPr id="5" name="Rounded Rectangle 4"/>
          <p:cNvSpPr/>
          <p:nvPr/>
        </p:nvSpPr>
        <p:spPr>
          <a:xfrm>
            <a:off x="1347865" y="1690688"/>
            <a:ext cx="9496269" cy="6327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 a file containing student grades, compute GPAs, and write them out</a:t>
            </a:r>
            <a:endParaRPr lang="en-US" sz="2400" dirty="0">
              <a:solidFill>
                <a:schemeClr val="tx1"/>
              </a:solidFill>
            </a:endParaRPr>
          </a:p>
        </p:txBody>
      </p:sp>
      <p:sp>
        <p:nvSpPr>
          <p:cNvPr id="6" name="TextBox 5"/>
          <p:cNvSpPr txBox="1"/>
          <p:nvPr/>
        </p:nvSpPr>
        <p:spPr>
          <a:xfrm>
            <a:off x="9767916" y="1290578"/>
            <a:ext cx="1585883" cy="400110"/>
          </a:xfrm>
          <a:prstGeom prst="rect">
            <a:avLst/>
          </a:prstGeom>
          <a:noFill/>
        </p:spPr>
        <p:txBody>
          <a:bodyPr wrap="none" rtlCol="0">
            <a:spAutoFit/>
          </a:bodyPr>
          <a:lstStyle/>
          <a:p>
            <a:r>
              <a:rPr lang="en-US" sz="2000" dirty="0" smtClean="0">
                <a:solidFill>
                  <a:srgbClr val="FF0000"/>
                </a:solidFill>
              </a:rPr>
              <a:t>top-level task</a:t>
            </a:r>
            <a:endParaRPr lang="en-US" sz="2000" dirty="0">
              <a:solidFill>
                <a:srgbClr val="FF0000"/>
              </a:solidFill>
            </a:endParaRPr>
          </a:p>
        </p:txBody>
      </p:sp>
      <p:sp>
        <p:nvSpPr>
          <p:cNvPr id="7" name="Rounded Rectangle 6"/>
          <p:cNvSpPr/>
          <p:nvPr/>
        </p:nvSpPr>
        <p:spPr>
          <a:xfrm>
            <a:off x="1347865" y="3184708"/>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 the student grades file</a:t>
            </a:r>
            <a:endParaRPr lang="en-US" sz="2400" dirty="0">
              <a:solidFill>
                <a:schemeClr val="tx1"/>
              </a:solidFill>
            </a:endParaRPr>
          </a:p>
        </p:txBody>
      </p:sp>
      <p:sp>
        <p:nvSpPr>
          <p:cNvPr id="8" name="Rounded Rectangle 7"/>
          <p:cNvSpPr/>
          <p:nvPr/>
        </p:nvSpPr>
        <p:spPr>
          <a:xfrm>
            <a:off x="4871177" y="3184706"/>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 each student's GPA</a:t>
            </a:r>
            <a:endParaRPr lang="en-US" sz="2400" dirty="0">
              <a:solidFill>
                <a:schemeClr val="tx1"/>
              </a:solidFill>
            </a:endParaRPr>
          </a:p>
        </p:txBody>
      </p:sp>
      <p:sp>
        <p:nvSpPr>
          <p:cNvPr id="9" name="Rounded Rectangle 8"/>
          <p:cNvSpPr/>
          <p:nvPr/>
        </p:nvSpPr>
        <p:spPr>
          <a:xfrm>
            <a:off x="8394490" y="3184706"/>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write out each student's GPA</a:t>
            </a:r>
            <a:endParaRPr lang="en-US" sz="2400" dirty="0">
              <a:solidFill>
                <a:schemeClr val="tx1"/>
              </a:solidFill>
            </a:endParaRPr>
          </a:p>
        </p:txBody>
      </p:sp>
      <p:cxnSp>
        <p:nvCxnSpPr>
          <p:cNvPr id="4" name="Straight Arrow Connector 3"/>
          <p:cNvCxnSpPr>
            <a:stCxn id="5" idx="2"/>
            <a:endCxn id="7" idx="0"/>
          </p:cNvCxnSpPr>
          <p:nvPr/>
        </p:nvCxnSpPr>
        <p:spPr>
          <a:xfrm flipH="1">
            <a:off x="2572687" y="2323475"/>
            <a:ext cx="3523313" cy="861233"/>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8" idx="0"/>
          </p:cNvCxnSpPr>
          <p:nvPr/>
        </p:nvCxnSpPr>
        <p:spPr>
          <a:xfrm flipH="1">
            <a:off x="6095999" y="2323475"/>
            <a:ext cx="1" cy="8612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9" idx="0"/>
          </p:cNvCxnSpPr>
          <p:nvPr/>
        </p:nvCxnSpPr>
        <p:spPr>
          <a:xfrm>
            <a:off x="6096000" y="2323475"/>
            <a:ext cx="3523312" cy="8612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14733" y="2530832"/>
            <a:ext cx="1739066" cy="707886"/>
          </a:xfrm>
          <a:prstGeom prst="rect">
            <a:avLst/>
          </a:prstGeom>
          <a:noFill/>
        </p:spPr>
        <p:txBody>
          <a:bodyPr wrap="none" rtlCol="0">
            <a:spAutoFit/>
          </a:bodyPr>
          <a:lstStyle/>
          <a:p>
            <a:r>
              <a:rPr lang="en-US" sz="2000" dirty="0" smtClean="0">
                <a:solidFill>
                  <a:srgbClr val="FF0000"/>
                </a:solidFill>
              </a:rPr>
              <a:t>next level of </a:t>
            </a:r>
          </a:p>
          <a:p>
            <a:r>
              <a:rPr lang="en-US" sz="2000" dirty="0" smtClean="0">
                <a:solidFill>
                  <a:srgbClr val="FF0000"/>
                </a:solidFill>
              </a:rPr>
              <a:t>decomposition</a:t>
            </a:r>
            <a:endParaRPr lang="en-US" sz="2000" dirty="0">
              <a:solidFill>
                <a:srgbClr val="FF0000"/>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21</a:t>
            </a:fld>
            <a:endParaRPr lang="en-US"/>
          </a:p>
        </p:txBody>
      </p:sp>
    </p:spTree>
    <p:extLst>
      <p:ext uri="{BB962C8B-B14F-4D97-AF65-F5344CB8AC3E}">
        <p14:creationId xmlns:p14="http://schemas.microsoft.com/office/powerpoint/2010/main" val="4191729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GPA </a:t>
            </a:r>
            <a:r>
              <a:rPr lang="en-US" dirty="0"/>
              <a:t>computation (conceptual) </a:t>
            </a:r>
          </a:p>
        </p:txBody>
      </p:sp>
      <p:sp>
        <p:nvSpPr>
          <p:cNvPr id="5" name="Rounded Rectangle 4"/>
          <p:cNvSpPr/>
          <p:nvPr/>
        </p:nvSpPr>
        <p:spPr>
          <a:xfrm>
            <a:off x="1347865" y="1690688"/>
            <a:ext cx="9496269" cy="6327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 a file containing student grades, compute GPAs, and write them out</a:t>
            </a:r>
            <a:endParaRPr lang="en-US" sz="2400" dirty="0">
              <a:solidFill>
                <a:schemeClr val="tx1"/>
              </a:solidFill>
            </a:endParaRPr>
          </a:p>
        </p:txBody>
      </p:sp>
      <p:sp>
        <p:nvSpPr>
          <p:cNvPr id="7" name="Rounded Rectangle 6"/>
          <p:cNvSpPr/>
          <p:nvPr/>
        </p:nvSpPr>
        <p:spPr>
          <a:xfrm>
            <a:off x="1347865" y="3184708"/>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 the student grades file</a:t>
            </a:r>
            <a:endParaRPr lang="en-US" sz="2400" dirty="0">
              <a:solidFill>
                <a:schemeClr val="tx1"/>
              </a:solidFill>
            </a:endParaRPr>
          </a:p>
        </p:txBody>
      </p:sp>
      <p:sp>
        <p:nvSpPr>
          <p:cNvPr id="8" name="Rounded Rectangle 7"/>
          <p:cNvSpPr/>
          <p:nvPr/>
        </p:nvSpPr>
        <p:spPr>
          <a:xfrm>
            <a:off x="4871177" y="3184706"/>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compute each student's GPA</a:t>
            </a:r>
            <a:endParaRPr lang="en-US" sz="2400" dirty="0">
              <a:solidFill>
                <a:schemeClr val="tx1"/>
              </a:solidFill>
            </a:endParaRPr>
          </a:p>
        </p:txBody>
      </p:sp>
      <p:sp>
        <p:nvSpPr>
          <p:cNvPr id="9" name="Rounded Rectangle 8"/>
          <p:cNvSpPr/>
          <p:nvPr/>
        </p:nvSpPr>
        <p:spPr>
          <a:xfrm>
            <a:off x="8394490" y="3184706"/>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write out each student's GPA</a:t>
            </a:r>
            <a:endParaRPr lang="en-US" sz="2400" dirty="0">
              <a:solidFill>
                <a:schemeClr val="tx1"/>
              </a:solidFill>
            </a:endParaRPr>
          </a:p>
        </p:txBody>
      </p:sp>
      <p:cxnSp>
        <p:nvCxnSpPr>
          <p:cNvPr id="4" name="Straight Arrow Connector 3"/>
          <p:cNvCxnSpPr>
            <a:stCxn id="5" idx="2"/>
            <a:endCxn id="7" idx="0"/>
          </p:cNvCxnSpPr>
          <p:nvPr/>
        </p:nvCxnSpPr>
        <p:spPr>
          <a:xfrm flipH="1">
            <a:off x="2572687" y="2323475"/>
            <a:ext cx="3523313" cy="861233"/>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8" idx="0"/>
          </p:cNvCxnSpPr>
          <p:nvPr/>
        </p:nvCxnSpPr>
        <p:spPr>
          <a:xfrm flipH="1">
            <a:off x="6095999" y="2323475"/>
            <a:ext cx="1" cy="8612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9" idx="0"/>
          </p:cNvCxnSpPr>
          <p:nvPr/>
        </p:nvCxnSpPr>
        <p:spPr>
          <a:xfrm>
            <a:off x="6096000" y="2323475"/>
            <a:ext cx="3523312" cy="8612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965985" y="5100046"/>
            <a:ext cx="1984248"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look up no. of units U for C</a:t>
            </a:r>
            <a:endParaRPr lang="en-US" dirty="0">
              <a:solidFill>
                <a:schemeClr val="tx1"/>
              </a:solidFill>
            </a:endParaRPr>
          </a:p>
        </p:txBody>
      </p:sp>
      <p:sp>
        <p:nvSpPr>
          <p:cNvPr id="14" name="Rounded Rectangle 13"/>
          <p:cNvSpPr/>
          <p:nvPr/>
        </p:nvSpPr>
        <p:spPr>
          <a:xfrm>
            <a:off x="4079438" y="5108541"/>
            <a:ext cx="1984248"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convert grade G to a number</a:t>
            </a:r>
            <a:endParaRPr lang="en-US" dirty="0">
              <a:solidFill>
                <a:schemeClr val="tx1"/>
              </a:solidFill>
            </a:endParaRPr>
          </a:p>
        </p:txBody>
      </p:sp>
      <p:sp>
        <p:nvSpPr>
          <p:cNvPr id="15" name="Rounded Rectangle 14"/>
          <p:cNvSpPr/>
          <p:nvPr/>
        </p:nvSpPr>
        <p:spPr>
          <a:xfrm>
            <a:off x="6190899" y="5088140"/>
            <a:ext cx="1984248"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compute total </a:t>
            </a:r>
            <a:r>
              <a:rPr lang="en-US" dirty="0" err="1" smtClean="0">
                <a:solidFill>
                  <a:schemeClr val="tx1"/>
                </a:solidFill>
              </a:rPr>
              <a:t>UxG</a:t>
            </a:r>
            <a:r>
              <a:rPr lang="en-US" dirty="0">
                <a:solidFill>
                  <a:schemeClr val="tx1"/>
                </a:solidFill>
              </a:rPr>
              <a:t> </a:t>
            </a:r>
            <a:r>
              <a:rPr lang="en-US" dirty="0" smtClean="0">
                <a:solidFill>
                  <a:schemeClr val="tx1"/>
                </a:solidFill>
              </a:rPr>
              <a:t>and total U</a:t>
            </a:r>
            <a:endParaRPr lang="en-US" dirty="0">
              <a:solidFill>
                <a:schemeClr val="tx1"/>
              </a:solidFill>
            </a:endParaRPr>
          </a:p>
        </p:txBody>
      </p:sp>
      <p:sp>
        <p:nvSpPr>
          <p:cNvPr id="16" name="Rounded Rectangle 15"/>
          <p:cNvSpPr/>
          <p:nvPr/>
        </p:nvSpPr>
        <p:spPr>
          <a:xfrm>
            <a:off x="8287184" y="5089312"/>
            <a:ext cx="1985572"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68353069"/>
              </p:ext>
            </p:extLst>
          </p:nvPr>
        </p:nvGraphicFramePr>
        <p:xfrm>
          <a:off x="8193772" y="5100046"/>
          <a:ext cx="2016177" cy="788926"/>
        </p:xfrm>
        <a:graphic>
          <a:graphicData uri="http://schemas.openxmlformats.org/drawingml/2006/table">
            <a:tbl>
              <a:tblPr firstRow="1" bandRow="1">
                <a:tableStyleId>{2D5ABB26-0587-4C30-8999-92F81FD0307C}</a:tableStyleId>
              </a:tblPr>
              <a:tblGrid>
                <a:gridCol w="923157">
                  <a:extLst>
                    <a:ext uri="{9D8B030D-6E8A-4147-A177-3AD203B41FA5}">
                      <a16:colId xmlns:a16="http://schemas.microsoft.com/office/drawing/2014/main" xmlns="" val="340941705"/>
                    </a:ext>
                  </a:extLst>
                </a:gridCol>
                <a:gridCol w="1093020">
                  <a:extLst>
                    <a:ext uri="{9D8B030D-6E8A-4147-A177-3AD203B41FA5}">
                      <a16:colId xmlns:a16="http://schemas.microsoft.com/office/drawing/2014/main" xmlns="" val="2706441095"/>
                    </a:ext>
                  </a:extLst>
                </a:gridCol>
              </a:tblGrid>
              <a:tr h="423166">
                <a:tc rowSpan="2">
                  <a:txBody>
                    <a:bodyPr/>
                    <a:lstStyle/>
                    <a:p>
                      <a:pPr algn="ctr"/>
                      <a:r>
                        <a:rPr lang="en-US" dirty="0" smtClean="0"/>
                        <a:t>GPA =</a:t>
                      </a:r>
                      <a:endParaRPr lang="en-US" dirty="0"/>
                    </a:p>
                  </a:txBody>
                  <a:tcPr anchor="ctr"/>
                </a:tc>
                <a:tc>
                  <a:txBody>
                    <a:bodyPr/>
                    <a:lstStyle/>
                    <a:p>
                      <a:pPr algn="ctr"/>
                      <a:r>
                        <a:rPr lang="en-US" dirty="0" smtClean="0"/>
                        <a:t>total </a:t>
                      </a:r>
                      <a:r>
                        <a:rPr lang="en-US" dirty="0" err="1" smtClean="0"/>
                        <a:t>UxG</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63443732"/>
                  </a:ext>
                </a:extLst>
              </a:tr>
              <a:tr h="320117">
                <a:tc vMerge="1">
                  <a:txBody>
                    <a:bodyPr/>
                    <a:lstStyle/>
                    <a:p>
                      <a:endParaRPr lang="en-US" dirty="0"/>
                    </a:p>
                  </a:txBody>
                  <a:tcPr/>
                </a:tc>
                <a:tc>
                  <a:txBody>
                    <a:bodyPr/>
                    <a:lstStyle/>
                    <a:p>
                      <a:pPr algn="ctr"/>
                      <a:r>
                        <a:rPr lang="en-US" dirty="0" smtClean="0"/>
                        <a:t>total U</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62894485"/>
                  </a:ext>
                </a:extLst>
              </a:tr>
            </a:tbl>
          </a:graphicData>
        </a:graphic>
      </p:graphicFrame>
      <p:cxnSp>
        <p:nvCxnSpPr>
          <p:cNvPr id="17" name="Straight Arrow Connector 16"/>
          <p:cNvCxnSpPr/>
          <p:nvPr/>
        </p:nvCxnSpPr>
        <p:spPr>
          <a:xfrm flipH="1">
            <a:off x="2690734" y="4009865"/>
            <a:ext cx="3405266" cy="1075830"/>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6" idx="0"/>
          </p:cNvCxnSpPr>
          <p:nvPr/>
        </p:nvCxnSpPr>
        <p:spPr>
          <a:xfrm>
            <a:off x="6095999" y="4009867"/>
            <a:ext cx="3183971" cy="107944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p:cNvCxnSpPr>
          <p:nvPr/>
        </p:nvCxnSpPr>
        <p:spPr>
          <a:xfrm>
            <a:off x="6095999" y="4009867"/>
            <a:ext cx="1224822" cy="1075828"/>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14" idx="0"/>
          </p:cNvCxnSpPr>
          <p:nvPr/>
        </p:nvCxnSpPr>
        <p:spPr>
          <a:xfrm flipH="1">
            <a:off x="5071562" y="4009867"/>
            <a:ext cx="1024437" cy="109867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185099" y="4487208"/>
            <a:ext cx="5821803" cy="480517"/>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for each course C taken by the student, with grade G:</a:t>
            </a: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3616A442-248E-467A-BE05-064ABD77C0B8}" type="slidenum">
              <a:rPr lang="en-US" smtClean="0"/>
              <a:t>22</a:t>
            </a:fld>
            <a:endParaRPr lang="en-US"/>
          </a:p>
        </p:txBody>
      </p:sp>
    </p:spTree>
    <p:extLst>
      <p:ext uri="{BB962C8B-B14F-4D97-AF65-F5344CB8AC3E}">
        <p14:creationId xmlns:p14="http://schemas.microsoft.com/office/powerpoint/2010/main" val="1151034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563" y="1690688"/>
            <a:ext cx="6834237" cy="3157561"/>
          </a:xfrm>
        </p:spPr>
      </p:pic>
      <p:sp>
        <p:nvSpPr>
          <p:cNvPr id="5" name="Rounded Rectangle 4"/>
          <p:cNvSpPr/>
          <p:nvPr/>
        </p:nvSpPr>
        <p:spPr>
          <a:xfrm>
            <a:off x="930411" y="2891281"/>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 the student grades file</a:t>
            </a:r>
            <a:endParaRPr lang="en-US" sz="2000" dirty="0">
              <a:solidFill>
                <a:schemeClr val="tx1"/>
              </a:solidFill>
            </a:endParaRPr>
          </a:p>
        </p:txBody>
      </p:sp>
      <p:cxnSp>
        <p:nvCxnSpPr>
          <p:cNvPr id="6" name="Straight Arrow Connector 5"/>
          <p:cNvCxnSpPr>
            <a:stCxn id="14" idx="2"/>
            <a:endCxn id="5" idx="0"/>
          </p:cNvCxnSpPr>
          <p:nvPr/>
        </p:nvCxnSpPr>
        <p:spPr>
          <a:xfrm flipH="1">
            <a:off x="2155233" y="2257806"/>
            <a:ext cx="5781448" cy="63347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718026" y="2891281"/>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 a file of courses + no. of units</a:t>
            </a:r>
            <a:endParaRPr lang="en-US" sz="2000" dirty="0">
              <a:solidFill>
                <a:schemeClr val="tx1"/>
              </a:solidFill>
            </a:endParaRPr>
          </a:p>
        </p:txBody>
      </p:sp>
      <p:cxnSp>
        <p:nvCxnSpPr>
          <p:cNvPr id="9" name="Straight Arrow Connector 8"/>
          <p:cNvCxnSpPr>
            <a:stCxn id="14" idx="2"/>
          </p:cNvCxnSpPr>
          <p:nvPr/>
        </p:nvCxnSpPr>
        <p:spPr>
          <a:xfrm flipH="1">
            <a:off x="4942849" y="2257806"/>
            <a:ext cx="2993832" cy="628163"/>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02211" y="1819656"/>
            <a:ext cx="668939" cy="43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3616A442-248E-467A-BE05-064ABD77C0B8}" type="slidenum">
              <a:rPr lang="en-US" smtClean="0"/>
              <a:t>23</a:t>
            </a:fld>
            <a:endParaRPr lang="en-US"/>
          </a:p>
        </p:txBody>
      </p:sp>
    </p:spTree>
    <p:extLst>
      <p:ext uri="{BB962C8B-B14F-4D97-AF65-F5344CB8AC3E}">
        <p14:creationId xmlns:p14="http://schemas.microsoft.com/office/powerpoint/2010/main" val="414994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563" y="1690688"/>
            <a:ext cx="6834237" cy="3157561"/>
          </a:xfrm>
        </p:spPr>
      </p:pic>
      <p:sp>
        <p:nvSpPr>
          <p:cNvPr id="5" name="Rounded Rectangle 4"/>
          <p:cNvSpPr/>
          <p:nvPr/>
        </p:nvSpPr>
        <p:spPr>
          <a:xfrm>
            <a:off x="930411" y="2891281"/>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 the student grades file</a:t>
            </a:r>
            <a:endParaRPr lang="en-US" sz="2000" dirty="0">
              <a:solidFill>
                <a:schemeClr val="tx1"/>
              </a:solidFill>
            </a:endParaRPr>
          </a:p>
        </p:txBody>
      </p:sp>
      <p:cxnSp>
        <p:nvCxnSpPr>
          <p:cNvPr id="6" name="Straight Arrow Connector 5"/>
          <p:cNvCxnSpPr>
            <a:stCxn id="14" idx="2"/>
            <a:endCxn id="5" idx="0"/>
          </p:cNvCxnSpPr>
          <p:nvPr/>
        </p:nvCxnSpPr>
        <p:spPr>
          <a:xfrm flipH="1">
            <a:off x="2155233" y="2257806"/>
            <a:ext cx="5781448" cy="63347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718026" y="2891281"/>
            <a:ext cx="2449644" cy="825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read a file of courses + no. of units</a:t>
            </a:r>
            <a:endParaRPr lang="en-US" sz="2000" dirty="0">
              <a:solidFill>
                <a:schemeClr val="tx1"/>
              </a:solidFill>
            </a:endParaRPr>
          </a:p>
        </p:txBody>
      </p:sp>
      <p:cxnSp>
        <p:nvCxnSpPr>
          <p:cNvPr id="9" name="Straight Arrow Connector 8"/>
          <p:cNvCxnSpPr>
            <a:stCxn id="14" idx="2"/>
          </p:cNvCxnSpPr>
          <p:nvPr/>
        </p:nvCxnSpPr>
        <p:spPr>
          <a:xfrm flipH="1">
            <a:off x="4942849" y="2257806"/>
            <a:ext cx="2993832" cy="628163"/>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602211" y="1819656"/>
            <a:ext cx="668939" cy="43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25825" y="4091873"/>
            <a:ext cx="1280160" cy="22219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it into a list, one element per student</a:t>
            </a:r>
            <a:endParaRPr lang="en-US" dirty="0">
              <a:solidFill>
                <a:schemeClr val="tx1"/>
              </a:solidFill>
            </a:endParaRPr>
          </a:p>
        </p:txBody>
      </p:sp>
      <p:sp>
        <p:nvSpPr>
          <p:cNvPr id="11" name="Rounded Rectangle 10"/>
          <p:cNvSpPr/>
          <p:nvPr/>
        </p:nvSpPr>
        <p:spPr>
          <a:xfrm>
            <a:off x="2317467" y="4091873"/>
            <a:ext cx="1278605" cy="22260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 each student's list into a list of (course, grade)</a:t>
            </a:r>
            <a:endParaRPr lang="en-US" dirty="0">
              <a:solidFill>
                <a:schemeClr val="tx1"/>
              </a:solidFill>
            </a:endParaRPr>
          </a:p>
        </p:txBody>
      </p:sp>
      <p:cxnSp>
        <p:nvCxnSpPr>
          <p:cNvPr id="12" name="Straight Arrow Connector 11"/>
          <p:cNvCxnSpPr>
            <a:stCxn id="5" idx="2"/>
            <a:endCxn id="11" idx="0"/>
          </p:cNvCxnSpPr>
          <p:nvPr/>
        </p:nvCxnSpPr>
        <p:spPr>
          <a:xfrm>
            <a:off x="2155233" y="3716442"/>
            <a:ext cx="801537" cy="3754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10" idx="0"/>
          </p:cNvCxnSpPr>
          <p:nvPr/>
        </p:nvCxnSpPr>
        <p:spPr>
          <a:xfrm flipH="1">
            <a:off x="1365905" y="3716442"/>
            <a:ext cx="789328" cy="37543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616A442-248E-467A-BE05-064ABD77C0B8}" type="slidenum">
              <a:rPr lang="en-US" smtClean="0"/>
              <a:t>24</a:t>
            </a:fld>
            <a:endParaRPr lang="en-US"/>
          </a:p>
        </p:txBody>
      </p:sp>
    </p:spTree>
    <p:extLst>
      <p:ext uri="{BB962C8B-B14F-4D97-AF65-F5344CB8AC3E}">
        <p14:creationId xmlns:p14="http://schemas.microsoft.com/office/powerpoint/2010/main" val="3960606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79" y="2759021"/>
            <a:ext cx="8331041" cy="3408521"/>
          </a:xfrm>
        </p:spPr>
      </p:pic>
      <p:sp>
        <p:nvSpPr>
          <p:cNvPr id="4" name="Slide Number Placeholder 3"/>
          <p:cNvSpPr>
            <a:spLocks noGrp="1"/>
          </p:cNvSpPr>
          <p:nvPr>
            <p:ph type="sldNum" sz="quarter" idx="12"/>
          </p:nvPr>
        </p:nvSpPr>
        <p:spPr/>
        <p:txBody>
          <a:bodyPr/>
          <a:lstStyle/>
          <a:p>
            <a:fld id="{3616A442-248E-467A-BE05-064ABD77C0B8}" type="slidenum">
              <a:rPr lang="en-US" smtClean="0"/>
              <a:t>25</a:t>
            </a:fld>
            <a:endParaRPr lang="en-US"/>
          </a:p>
        </p:txBody>
      </p:sp>
      <p:sp>
        <p:nvSpPr>
          <p:cNvPr id="8" name="TextBox 7"/>
          <p:cNvSpPr txBox="1"/>
          <p:nvPr/>
        </p:nvSpPr>
        <p:spPr>
          <a:xfrm>
            <a:off x="957263" y="1636822"/>
            <a:ext cx="10029349" cy="1077218"/>
          </a:xfrm>
          <a:prstGeom prst="rect">
            <a:avLst/>
          </a:prstGeom>
          <a:noFill/>
        </p:spPr>
        <p:txBody>
          <a:bodyPr wrap="none" rtlCol="0">
            <a:spAutoFit/>
          </a:bodyPr>
          <a:lstStyle/>
          <a:p>
            <a:r>
              <a:rPr lang="en-US" sz="3200" dirty="0" smtClean="0"/>
              <a:t>As you decompose the problem, ask whether it is a “good” </a:t>
            </a:r>
          </a:p>
          <a:p>
            <a:r>
              <a:rPr lang="en-US" sz="3200" dirty="0" smtClean="0"/>
              <a:t>(simple, efficient) decomposition</a:t>
            </a:r>
            <a:endParaRPr lang="en-US" sz="3200" dirty="0"/>
          </a:p>
        </p:txBody>
      </p:sp>
    </p:spTree>
    <p:extLst>
      <p:ext uri="{BB962C8B-B14F-4D97-AF65-F5344CB8AC3E}">
        <p14:creationId xmlns:p14="http://schemas.microsoft.com/office/powerpoint/2010/main" val="1659473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79" y="2759021"/>
            <a:ext cx="8331041" cy="3408521"/>
          </a:xfrm>
        </p:spPr>
      </p:pic>
      <p:sp>
        <p:nvSpPr>
          <p:cNvPr id="4" name="Slide Number Placeholder 3"/>
          <p:cNvSpPr>
            <a:spLocks noGrp="1"/>
          </p:cNvSpPr>
          <p:nvPr>
            <p:ph type="sldNum" sz="quarter" idx="12"/>
          </p:nvPr>
        </p:nvSpPr>
        <p:spPr/>
        <p:txBody>
          <a:bodyPr/>
          <a:lstStyle/>
          <a:p>
            <a:fld id="{3616A442-248E-467A-BE05-064ABD77C0B8}" type="slidenum">
              <a:rPr lang="en-US" smtClean="0"/>
              <a:t>26</a:t>
            </a:fld>
            <a:endParaRPr lang="en-US"/>
          </a:p>
        </p:txBody>
      </p:sp>
      <p:sp>
        <p:nvSpPr>
          <p:cNvPr id="8" name="TextBox 7"/>
          <p:cNvSpPr txBox="1"/>
          <p:nvPr/>
        </p:nvSpPr>
        <p:spPr>
          <a:xfrm>
            <a:off x="957263" y="1636822"/>
            <a:ext cx="10029349" cy="1077218"/>
          </a:xfrm>
          <a:prstGeom prst="rect">
            <a:avLst/>
          </a:prstGeom>
          <a:noFill/>
        </p:spPr>
        <p:txBody>
          <a:bodyPr wrap="none" rtlCol="0">
            <a:spAutoFit/>
          </a:bodyPr>
          <a:lstStyle/>
          <a:p>
            <a:r>
              <a:rPr lang="en-US" sz="3200" dirty="0" smtClean="0"/>
              <a:t>As you decompose the problem, ask whether it is a “good” </a:t>
            </a:r>
          </a:p>
          <a:p>
            <a:r>
              <a:rPr lang="en-US" sz="3200" dirty="0" smtClean="0"/>
              <a:t>(simple, efficient) decomposition</a:t>
            </a:r>
            <a:endParaRPr lang="en-US" sz="3200" dirty="0"/>
          </a:p>
        </p:txBody>
      </p:sp>
      <p:sp>
        <p:nvSpPr>
          <p:cNvPr id="6" name="Rounded Rectangle 5"/>
          <p:cNvSpPr/>
          <p:nvPr/>
        </p:nvSpPr>
        <p:spPr>
          <a:xfrm>
            <a:off x="6100762" y="3663657"/>
            <a:ext cx="4271963" cy="7940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838200" y="3897948"/>
            <a:ext cx="3662363" cy="2314575"/>
          </a:xfrm>
          <a:prstGeom prst="wedgeRoundRectCallout">
            <a:avLst>
              <a:gd name="adj1" fmla="val 92300"/>
              <a:gd name="adj2" fmla="val -42984"/>
              <a:gd name="adj3" fmla="val 16667"/>
            </a:avLst>
          </a:prstGeom>
          <a:solidFill>
            <a:schemeClr val="bg1">
              <a:alpha val="9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rgbClr val="FF0000"/>
                </a:solidFill>
              </a:rPr>
              <a:t>This structure suggests that everyone’s GPA is computed first, then all GPAs are written out</a:t>
            </a:r>
          </a:p>
          <a:p>
            <a:pPr marL="285750" indent="-285750">
              <a:buFont typeface="Arial" panose="020B0604020202020204" pitchFamily="34" charset="0"/>
              <a:buChar char="•"/>
            </a:pPr>
            <a:r>
              <a:rPr lang="en-US" sz="2400" dirty="0" smtClean="0">
                <a:solidFill>
                  <a:srgbClr val="FF0000"/>
                </a:solidFill>
              </a:rPr>
              <a:t>This is more complex and less efficient</a:t>
            </a:r>
            <a:endParaRPr lang="en-US" sz="2400" dirty="0">
              <a:solidFill>
                <a:srgbClr val="FF0000"/>
              </a:solidFill>
            </a:endParaRPr>
          </a:p>
        </p:txBody>
      </p:sp>
    </p:spTree>
    <p:extLst>
      <p:ext uri="{BB962C8B-B14F-4D97-AF65-F5344CB8AC3E}">
        <p14:creationId xmlns:p14="http://schemas.microsoft.com/office/powerpoint/2010/main" val="2591435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a:t>
            </a:r>
          </a:p>
        </p:txBody>
      </p:sp>
      <p:sp>
        <p:nvSpPr>
          <p:cNvPr id="4" name="Slide Number Placeholder 3"/>
          <p:cNvSpPr>
            <a:spLocks noGrp="1"/>
          </p:cNvSpPr>
          <p:nvPr>
            <p:ph type="sldNum" sz="quarter" idx="12"/>
          </p:nvPr>
        </p:nvSpPr>
        <p:spPr/>
        <p:txBody>
          <a:bodyPr/>
          <a:lstStyle/>
          <a:p>
            <a:fld id="{3616A442-248E-467A-BE05-064ABD77C0B8}" type="slidenum">
              <a:rPr lang="en-US" smtClean="0"/>
              <a:t>27</a:t>
            </a:fld>
            <a:endParaRPr lang="en-US" dirty="0"/>
          </a:p>
        </p:txBody>
      </p:sp>
      <p:sp>
        <p:nvSpPr>
          <p:cNvPr id="8" name="TextBox 7"/>
          <p:cNvSpPr txBox="1"/>
          <p:nvPr/>
        </p:nvSpPr>
        <p:spPr>
          <a:xfrm>
            <a:off x="957263" y="1636822"/>
            <a:ext cx="10029349" cy="1077218"/>
          </a:xfrm>
          <a:prstGeom prst="rect">
            <a:avLst/>
          </a:prstGeom>
          <a:noFill/>
        </p:spPr>
        <p:txBody>
          <a:bodyPr wrap="none" rtlCol="0">
            <a:spAutoFit/>
          </a:bodyPr>
          <a:lstStyle/>
          <a:p>
            <a:r>
              <a:rPr lang="en-US" sz="3200" dirty="0" smtClean="0"/>
              <a:t>As you decompose the problem, ask whether it is a “good” </a:t>
            </a:r>
          </a:p>
          <a:p>
            <a:r>
              <a:rPr lang="en-US" sz="3200" dirty="0" smtClean="0"/>
              <a:t>(simple, efficient) decomposition</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384" y="2761488"/>
            <a:ext cx="8336395" cy="3410712"/>
          </a:xfrm>
        </p:spPr>
      </p:pic>
      <p:sp>
        <p:nvSpPr>
          <p:cNvPr id="10" name="Rounded Rectangle 9"/>
          <p:cNvSpPr>
            <a:spLocks noChangeAspect="1"/>
          </p:cNvSpPr>
          <p:nvPr/>
        </p:nvSpPr>
        <p:spPr>
          <a:xfrm>
            <a:off x="9966960" y="5064820"/>
            <a:ext cx="1592281" cy="5363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write out each student's GPA</a:t>
            </a:r>
            <a:endParaRPr lang="en-US" sz="1700" dirty="0">
              <a:solidFill>
                <a:schemeClr val="tx1"/>
              </a:solidFill>
            </a:endParaRPr>
          </a:p>
        </p:txBody>
      </p:sp>
      <p:cxnSp>
        <p:nvCxnSpPr>
          <p:cNvPr id="11" name="Straight Arrow Connector 10"/>
          <p:cNvCxnSpPr>
            <a:endCxn id="10" idx="0"/>
          </p:cNvCxnSpPr>
          <p:nvPr/>
        </p:nvCxnSpPr>
        <p:spPr>
          <a:xfrm>
            <a:off x="7075692" y="4342398"/>
            <a:ext cx="3687409" cy="722422"/>
          </a:xfrm>
          <a:prstGeom prst="straightConnector1">
            <a:avLst/>
          </a:prstGeom>
          <a:ln w="95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838200" y="3897948"/>
            <a:ext cx="3662363" cy="2314575"/>
          </a:xfrm>
          <a:prstGeom prst="wedgeRoundRectCallout">
            <a:avLst>
              <a:gd name="adj1" fmla="val 153548"/>
              <a:gd name="adj2" fmla="val -20145"/>
              <a:gd name="adj3" fmla="val 16667"/>
            </a:avLst>
          </a:prstGeom>
          <a:solidFill>
            <a:schemeClr val="bg1">
              <a:alpha val="9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rgbClr val="FF0000"/>
                </a:solidFill>
              </a:rPr>
              <a:t>A better approach is to write out each student’s GPA as it is computed</a:t>
            </a:r>
          </a:p>
          <a:p>
            <a:pPr marL="285750" indent="-285750">
              <a:buFont typeface="Arial" panose="020B0604020202020204" pitchFamily="34" charset="0"/>
              <a:buChar char="•"/>
            </a:pPr>
            <a:r>
              <a:rPr lang="en-US" sz="2400" dirty="0" smtClean="0">
                <a:solidFill>
                  <a:srgbClr val="FF0000"/>
                </a:solidFill>
              </a:rPr>
              <a:t>This is simpler and more efficient</a:t>
            </a:r>
            <a:endParaRPr lang="en-US" sz="2400" dirty="0">
              <a:solidFill>
                <a:srgbClr val="FF0000"/>
              </a:solidFill>
            </a:endParaRPr>
          </a:p>
        </p:txBody>
      </p:sp>
    </p:spTree>
    <p:extLst>
      <p:ext uri="{BB962C8B-B14F-4D97-AF65-F5344CB8AC3E}">
        <p14:creationId xmlns:p14="http://schemas.microsoft.com/office/powerpoint/2010/main" val="375794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(conceptual)</a:t>
            </a:r>
          </a:p>
        </p:txBody>
      </p:sp>
      <p:sp>
        <p:nvSpPr>
          <p:cNvPr id="4" name="Slide Number Placeholder 3"/>
          <p:cNvSpPr>
            <a:spLocks noGrp="1"/>
          </p:cNvSpPr>
          <p:nvPr>
            <p:ph type="sldNum" sz="quarter" idx="12"/>
          </p:nvPr>
        </p:nvSpPr>
        <p:spPr/>
        <p:txBody>
          <a:bodyPr/>
          <a:lstStyle/>
          <a:p>
            <a:fld id="{3616A442-248E-467A-BE05-064ABD77C0B8}" type="slidenum">
              <a:rPr lang="en-US" smtClean="0"/>
              <a:t>28</a:t>
            </a:fld>
            <a:endParaRPr lang="en-US" dirty="0"/>
          </a:p>
        </p:txBody>
      </p:sp>
      <p:sp>
        <p:nvSpPr>
          <p:cNvPr id="8" name="TextBox 7"/>
          <p:cNvSpPr txBox="1"/>
          <p:nvPr/>
        </p:nvSpPr>
        <p:spPr>
          <a:xfrm>
            <a:off x="957263" y="1636822"/>
            <a:ext cx="10029349" cy="1077218"/>
          </a:xfrm>
          <a:prstGeom prst="rect">
            <a:avLst/>
          </a:prstGeom>
          <a:noFill/>
        </p:spPr>
        <p:txBody>
          <a:bodyPr wrap="none" rtlCol="0">
            <a:spAutoFit/>
          </a:bodyPr>
          <a:lstStyle/>
          <a:p>
            <a:r>
              <a:rPr lang="en-US" sz="3200" dirty="0" smtClean="0"/>
              <a:t>As you decompose the problem, ask whether it is a “good” </a:t>
            </a:r>
          </a:p>
          <a:p>
            <a:r>
              <a:rPr lang="en-US" sz="3200" dirty="0" smtClean="0"/>
              <a:t>(simple, efficient) decomposition</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384" y="2761488"/>
            <a:ext cx="8336395" cy="3410712"/>
          </a:xfrm>
        </p:spPr>
      </p:pic>
      <p:sp>
        <p:nvSpPr>
          <p:cNvPr id="10" name="Rounded Rectangle 9"/>
          <p:cNvSpPr>
            <a:spLocks noChangeAspect="1"/>
          </p:cNvSpPr>
          <p:nvPr/>
        </p:nvSpPr>
        <p:spPr>
          <a:xfrm>
            <a:off x="9966960" y="5064820"/>
            <a:ext cx="1592281" cy="5363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solidFill>
                  <a:schemeClr val="tx1"/>
                </a:solidFill>
              </a:rPr>
              <a:t>write out each student's GPA</a:t>
            </a:r>
            <a:endParaRPr lang="en-US" sz="1700" dirty="0">
              <a:solidFill>
                <a:schemeClr val="tx1"/>
              </a:solidFill>
            </a:endParaRPr>
          </a:p>
        </p:txBody>
      </p:sp>
      <p:cxnSp>
        <p:nvCxnSpPr>
          <p:cNvPr id="11" name="Straight Arrow Connector 10"/>
          <p:cNvCxnSpPr>
            <a:endCxn id="10" idx="0"/>
          </p:cNvCxnSpPr>
          <p:nvPr/>
        </p:nvCxnSpPr>
        <p:spPr>
          <a:xfrm>
            <a:off x="7075692" y="4342398"/>
            <a:ext cx="3687409" cy="722422"/>
          </a:xfrm>
          <a:prstGeom prst="straightConnector1">
            <a:avLst/>
          </a:prstGeom>
          <a:ln w="952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45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a:t>
            </a:r>
            <a:r>
              <a:rPr lang="en-US" dirty="0" smtClean="0"/>
              <a:t>(programming)</a:t>
            </a:r>
            <a:endParaRPr lang="en-US" dirty="0"/>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sp>
        <p:nvSpPr>
          <p:cNvPr id="9" name="Rectangle 8"/>
          <p:cNvSpPr/>
          <p:nvPr/>
        </p:nvSpPr>
        <p:spPr>
          <a:xfrm>
            <a:off x="6400800" y="2057398"/>
            <a:ext cx="4924608" cy="438912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main(): read student grades file, compute GPAs,</a:t>
            </a:r>
          </a:p>
          <a:p>
            <a:r>
              <a:rPr lang="en-US" i="1" dirty="0" smtClean="0">
                <a:solidFill>
                  <a:schemeClr val="accent1"/>
                </a:solidFill>
              </a:rPr>
              <a:t># write them out</a:t>
            </a:r>
            <a:endParaRPr lang="en-US" i="1" dirty="0">
              <a:solidFill>
                <a:schemeClr val="accent1"/>
              </a:solidFill>
            </a:endParaRPr>
          </a:p>
          <a:p>
            <a:r>
              <a:rPr lang="en-US" b="1" dirty="0" err="1" smtClean="0">
                <a:solidFill>
                  <a:schemeClr val="tx1"/>
                </a:solidFill>
              </a:rPr>
              <a:t>def</a:t>
            </a:r>
            <a:r>
              <a:rPr lang="en-US" dirty="0" smtClean="0">
                <a:solidFill>
                  <a:schemeClr val="tx1"/>
                </a:solidFill>
              </a:rPr>
              <a:t> main():</a:t>
            </a:r>
          </a:p>
          <a:p>
            <a:r>
              <a:rPr lang="en-US" dirty="0">
                <a:solidFill>
                  <a:schemeClr val="tx1"/>
                </a:solidFill>
              </a:rPr>
              <a:t> </a:t>
            </a:r>
            <a:r>
              <a:rPr lang="en-US" dirty="0" smtClean="0">
                <a:solidFill>
                  <a:schemeClr val="tx1"/>
                </a:solidFill>
              </a:rPr>
              <a:t>   </a:t>
            </a:r>
            <a:r>
              <a:rPr lang="en-US" b="1" dirty="0" smtClean="0">
                <a:solidFill>
                  <a:schemeClr val="tx1"/>
                </a:solidFill>
              </a:rPr>
              <a:t>pass</a:t>
            </a:r>
          </a:p>
          <a:p>
            <a:endParaRPr lang="en-US" dirty="0">
              <a:solidFill>
                <a:schemeClr val="tx1"/>
              </a:solidFill>
            </a:endParaRPr>
          </a:p>
          <a:p>
            <a:r>
              <a:rPr lang="en-US" dirty="0" smtClean="0">
                <a:solidFill>
                  <a:schemeClr val="tx1"/>
                </a:solidFill>
              </a:rPr>
              <a:t>main()</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29</a:t>
            </a:fld>
            <a:endParaRPr lang="en-US"/>
          </a:p>
        </p:txBody>
      </p:sp>
      <p:sp>
        <p:nvSpPr>
          <p:cNvPr id="10" name="Rounded Rectangular Callout 9"/>
          <p:cNvSpPr/>
          <p:nvPr/>
        </p:nvSpPr>
        <p:spPr>
          <a:xfrm>
            <a:off x="1587499" y="3526975"/>
            <a:ext cx="3662363" cy="1954848"/>
          </a:xfrm>
          <a:prstGeom prst="wedgeRoundRectCallout">
            <a:avLst>
              <a:gd name="adj1" fmla="val 88789"/>
              <a:gd name="adj2" fmla="val -67651"/>
              <a:gd name="adj3" fmla="val 16667"/>
            </a:avLst>
          </a:prstGeom>
          <a:solidFill>
            <a:schemeClr val="bg1">
              <a:alpha val="9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rPr>
              <a:t>pass</a:t>
            </a:r>
            <a:r>
              <a:rPr lang="en-US" sz="2000" dirty="0" smtClean="0">
                <a:solidFill>
                  <a:srgbClr val="FF0000"/>
                </a:solidFill>
              </a:rPr>
              <a:t> : a placeholder statement</a:t>
            </a:r>
          </a:p>
          <a:p>
            <a:pPr marL="342900" indent="-342900">
              <a:buFont typeface="Arial" panose="020B0604020202020204" pitchFamily="34" charset="0"/>
              <a:buChar char="•"/>
            </a:pPr>
            <a:r>
              <a:rPr lang="en-US" sz="2000" dirty="0" smtClean="0">
                <a:solidFill>
                  <a:srgbClr val="FF0000"/>
                </a:solidFill>
              </a:rPr>
              <a:t>does nothing</a:t>
            </a:r>
          </a:p>
          <a:p>
            <a:pPr marL="342900" indent="-342900">
              <a:buFont typeface="Arial" panose="020B0604020202020204" pitchFamily="34" charset="0"/>
              <a:buChar char="•"/>
            </a:pPr>
            <a:r>
              <a:rPr lang="en-US" sz="2000" dirty="0" smtClean="0">
                <a:solidFill>
                  <a:srgbClr val="FF0000"/>
                </a:solidFill>
              </a:rPr>
              <a:t>useful for parts of the code that have not yet been fleshed out</a:t>
            </a:r>
            <a:endParaRPr lang="en-US" sz="2000" dirty="0">
              <a:solidFill>
                <a:srgbClr val="FF0000"/>
              </a:solidFill>
            </a:endParaRPr>
          </a:p>
        </p:txBody>
      </p:sp>
      <p:sp>
        <p:nvSpPr>
          <p:cNvPr id="11" name="Rounded Rectangle 10"/>
          <p:cNvSpPr/>
          <p:nvPr/>
        </p:nvSpPr>
        <p:spPr>
          <a:xfrm>
            <a:off x="1600200" y="2496312"/>
            <a:ext cx="3632201" cy="485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a file containing student grades, compute GPAs, and write them out</a:t>
            </a:r>
            <a:endParaRPr lang="en-US" sz="1600" dirty="0">
              <a:solidFill>
                <a:schemeClr val="tx1"/>
              </a:solidFill>
            </a:endParaRPr>
          </a:p>
        </p:txBody>
      </p:sp>
    </p:spTree>
    <p:extLst>
      <p:ext uri="{BB962C8B-B14F-4D97-AF65-F5344CB8AC3E}">
        <p14:creationId xmlns:p14="http://schemas.microsoft.com/office/powerpoint/2010/main" val="244303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writing a program</a:t>
            </a:r>
            <a:endParaRPr lang="en-US" dirty="0"/>
          </a:p>
        </p:txBody>
      </p:sp>
      <p:sp>
        <p:nvSpPr>
          <p:cNvPr id="3" name="Content Placeholder 2"/>
          <p:cNvSpPr>
            <a:spLocks noGrp="1"/>
          </p:cNvSpPr>
          <p:nvPr>
            <p:ph idx="1"/>
          </p:nvPr>
        </p:nvSpPr>
        <p:spPr/>
        <p:txBody>
          <a:bodyPr/>
          <a:lstStyle/>
          <a:p>
            <a:pPr marL="0" indent="0">
              <a:buNone/>
            </a:pPr>
            <a:r>
              <a:rPr lang="en-US" dirty="0" smtClean="0"/>
              <a:t>1.    Understand what tasks the program needs to perform</a:t>
            </a:r>
          </a:p>
          <a:p>
            <a:pPr marL="1371600" lvl="3" indent="0">
              <a:buNone/>
            </a:pPr>
            <a:endParaRPr lang="en-US" dirty="0" smtClean="0"/>
          </a:p>
          <a:p>
            <a:pPr marL="0" indent="0">
              <a:buNone/>
            </a:pPr>
            <a:r>
              <a:rPr lang="en-US" dirty="0" smtClean="0"/>
              <a:t>2a.  Figure out how to do those tasks</a:t>
            </a:r>
          </a:p>
          <a:p>
            <a:pPr marL="1371600" lvl="3" indent="0">
              <a:buNone/>
            </a:pPr>
            <a:endParaRPr lang="en-US" dirty="0" smtClean="0"/>
          </a:p>
          <a:p>
            <a:pPr marL="0" indent="0">
              <a:buNone/>
            </a:pPr>
            <a:r>
              <a:rPr lang="en-US" dirty="0" smtClean="0"/>
              <a:t>2b.  Write the code</a:t>
            </a:r>
          </a:p>
          <a:p>
            <a:pPr marL="1371600" lvl="3" indent="0">
              <a:buNone/>
            </a:pPr>
            <a:endParaRPr lang="en-US" dirty="0" smtClean="0"/>
          </a:p>
          <a:p>
            <a:pPr marL="0" indent="0">
              <a:buNone/>
            </a:pPr>
            <a:r>
              <a:rPr lang="en-US" dirty="0" smtClean="0"/>
              <a:t>3.   Make sure the program works correctly</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3</a:t>
            </a:fld>
            <a:endParaRPr lang="en-US"/>
          </a:p>
        </p:txBody>
      </p:sp>
    </p:spTree>
    <p:extLst>
      <p:ext uri="{BB962C8B-B14F-4D97-AF65-F5344CB8AC3E}">
        <p14:creationId xmlns:p14="http://schemas.microsoft.com/office/powerpoint/2010/main" val="3170887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a:t>
            </a:r>
            <a:r>
              <a:rPr lang="en-US" dirty="0" smtClean="0"/>
              <a:t>(programming)</a:t>
            </a:r>
            <a:endParaRPr lang="en-US" dirty="0"/>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sp>
        <p:nvSpPr>
          <p:cNvPr id="9" name="Rectangle 8"/>
          <p:cNvSpPr/>
          <p:nvPr/>
        </p:nvSpPr>
        <p:spPr>
          <a:xfrm>
            <a:off x="6400800" y="2057400"/>
            <a:ext cx="4924608" cy="430887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sz="1700" i="1" dirty="0" smtClean="0">
                <a:solidFill>
                  <a:schemeClr val="accent1"/>
                </a:solidFill>
              </a:rPr>
              <a:t># main(): read student grades file, compute GPAs,</a:t>
            </a:r>
          </a:p>
          <a:p>
            <a:r>
              <a:rPr lang="en-US" sz="1700" i="1" dirty="0" smtClean="0">
                <a:solidFill>
                  <a:schemeClr val="accent1"/>
                </a:solidFill>
              </a:rPr>
              <a:t># write them out</a:t>
            </a:r>
            <a:endParaRPr lang="en-US" sz="1700" i="1" dirty="0">
              <a:solidFill>
                <a:schemeClr val="accent1"/>
              </a:solidFill>
            </a:endParaRPr>
          </a:p>
          <a:p>
            <a:r>
              <a:rPr lang="en-US" sz="1700" b="1" dirty="0" err="1" smtClean="0">
                <a:solidFill>
                  <a:schemeClr val="tx1"/>
                </a:solidFill>
              </a:rPr>
              <a:t>def</a:t>
            </a:r>
            <a:r>
              <a:rPr lang="en-US" sz="1700" dirty="0" smtClean="0">
                <a:solidFill>
                  <a:schemeClr val="tx1"/>
                </a:solidFill>
              </a:rPr>
              <a:t> main():</a:t>
            </a:r>
          </a:p>
          <a:p>
            <a:r>
              <a:rPr lang="en-US" sz="1700" dirty="0">
                <a:solidFill>
                  <a:schemeClr val="tx1"/>
                </a:solidFill>
              </a:rPr>
              <a:t> </a:t>
            </a:r>
            <a:r>
              <a:rPr lang="en-US" sz="1700" dirty="0" smtClean="0">
                <a:solidFill>
                  <a:schemeClr val="tx1"/>
                </a:solidFill>
              </a:rPr>
              <a:t>   grades = </a:t>
            </a:r>
            <a:r>
              <a:rPr lang="en-US" sz="1700" dirty="0" err="1" smtClean="0">
                <a:solidFill>
                  <a:schemeClr val="tx1"/>
                </a:solidFill>
              </a:rPr>
              <a:t>read_grades</a:t>
            </a:r>
            <a:r>
              <a:rPr lang="en-US" sz="1700" dirty="0" smtClean="0">
                <a:solidFill>
                  <a:schemeClr val="tx1"/>
                </a:solidFill>
              </a:rPr>
              <a:t>()</a:t>
            </a:r>
          </a:p>
          <a:p>
            <a:r>
              <a:rPr lang="en-US" sz="1700" dirty="0">
                <a:solidFill>
                  <a:schemeClr val="tx1"/>
                </a:solidFill>
              </a:rPr>
              <a:t> </a:t>
            </a:r>
            <a:r>
              <a:rPr lang="en-US" sz="1700" dirty="0" smtClean="0">
                <a:solidFill>
                  <a:schemeClr val="tx1"/>
                </a:solidFill>
              </a:rPr>
              <a:t>   </a:t>
            </a:r>
            <a:r>
              <a:rPr lang="en-US" sz="1700" dirty="0" err="1" smtClean="0">
                <a:solidFill>
                  <a:schemeClr val="tx1"/>
                </a:solidFill>
              </a:rPr>
              <a:t>compute_gpas</a:t>
            </a:r>
            <a:r>
              <a:rPr lang="en-US" sz="1700" dirty="0" smtClean="0">
                <a:solidFill>
                  <a:schemeClr val="tx1"/>
                </a:solidFill>
              </a:rPr>
              <a:t>(grades)</a:t>
            </a:r>
          </a:p>
          <a:p>
            <a:endParaRPr lang="en-US" sz="800" dirty="0" smtClean="0">
              <a:solidFill>
                <a:schemeClr val="tx1"/>
              </a:solidFill>
            </a:endParaRPr>
          </a:p>
          <a:p>
            <a:r>
              <a:rPr lang="en-US" sz="800" dirty="0" smtClean="0">
                <a:solidFill>
                  <a:schemeClr val="tx1"/>
                </a:solidFill>
              </a:rPr>
              <a:t>    </a:t>
            </a:r>
            <a:endParaRPr lang="en-US" sz="800" dirty="0">
              <a:solidFill>
                <a:schemeClr val="tx1"/>
              </a:solidFill>
            </a:endParaRPr>
          </a:p>
          <a:p>
            <a:r>
              <a:rPr lang="en-US" sz="1700" i="1" dirty="0" smtClean="0">
                <a:solidFill>
                  <a:schemeClr val="accent1"/>
                </a:solidFill>
              </a:rPr>
              <a:t># </a:t>
            </a:r>
            <a:r>
              <a:rPr lang="en-US" sz="1700" i="1" dirty="0" err="1" smtClean="0">
                <a:solidFill>
                  <a:schemeClr val="accent1"/>
                </a:solidFill>
              </a:rPr>
              <a:t>read_grades</a:t>
            </a:r>
            <a:r>
              <a:rPr lang="en-US" sz="1700" i="1" dirty="0" smtClean="0">
                <a:solidFill>
                  <a:schemeClr val="accent1"/>
                </a:solidFill>
              </a:rPr>
              <a:t>() : read a grade file into a list of each student’s grades</a:t>
            </a:r>
          </a:p>
          <a:p>
            <a:r>
              <a:rPr lang="en-US" sz="1700" b="1" dirty="0" err="1" smtClean="0">
                <a:solidFill>
                  <a:schemeClr val="tx1"/>
                </a:solidFill>
              </a:rPr>
              <a:t>def</a:t>
            </a:r>
            <a:r>
              <a:rPr lang="en-US" sz="1700" dirty="0" smtClean="0">
                <a:solidFill>
                  <a:schemeClr val="tx1"/>
                </a:solidFill>
              </a:rPr>
              <a:t> </a:t>
            </a:r>
            <a:r>
              <a:rPr lang="en-US" sz="1700" dirty="0" err="1" smtClean="0">
                <a:solidFill>
                  <a:schemeClr val="tx1"/>
                </a:solidFill>
              </a:rPr>
              <a:t>read_grades</a:t>
            </a:r>
            <a:r>
              <a:rPr lang="en-US" sz="1700" dirty="0" smtClean="0">
                <a:solidFill>
                  <a:schemeClr val="tx1"/>
                </a:solidFill>
              </a:rPr>
              <a:t>():</a:t>
            </a:r>
          </a:p>
          <a:p>
            <a:r>
              <a:rPr lang="en-US" sz="1700" dirty="0">
                <a:solidFill>
                  <a:schemeClr val="tx1"/>
                </a:solidFill>
              </a:rPr>
              <a:t> </a:t>
            </a:r>
            <a:r>
              <a:rPr lang="en-US" sz="1700" dirty="0" smtClean="0">
                <a:solidFill>
                  <a:schemeClr val="tx1"/>
                </a:solidFill>
              </a:rPr>
              <a:t>   </a:t>
            </a:r>
            <a:r>
              <a:rPr lang="en-US" sz="1700" b="1" dirty="0" smtClean="0">
                <a:solidFill>
                  <a:schemeClr val="tx1"/>
                </a:solidFill>
              </a:rPr>
              <a:t>pass</a:t>
            </a:r>
          </a:p>
          <a:p>
            <a:r>
              <a:rPr lang="en-US" sz="800" dirty="0" smtClean="0">
                <a:solidFill>
                  <a:schemeClr val="tx1"/>
                </a:solidFill>
              </a:rPr>
              <a:t>    </a:t>
            </a:r>
          </a:p>
          <a:p>
            <a:r>
              <a:rPr lang="en-US" sz="1700" i="1" dirty="0" smtClean="0">
                <a:solidFill>
                  <a:schemeClr val="accent1"/>
                </a:solidFill>
              </a:rPr>
              <a:t># </a:t>
            </a:r>
            <a:r>
              <a:rPr lang="en-US" sz="1700" i="1" dirty="0" err="1" smtClean="0">
                <a:solidFill>
                  <a:schemeClr val="accent1"/>
                </a:solidFill>
              </a:rPr>
              <a:t>compute_gpas</a:t>
            </a:r>
            <a:r>
              <a:rPr lang="en-US" sz="1700" i="1" dirty="0" smtClean="0">
                <a:solidFill>
                  <a:schemeClr val="accent1"/>
                </a:solidFill>
              </a:rPr>
              <a:t>(grades) : compute and write out the GPA for each student</a:t>
            </a:r>
            <a:endParaRPr lang="en-US" sz="1700" i="1" dirty="0">
              <a:solidFill>
                <a:schemeClr val="accent1"/>
              </a:solidFill>
            </a:endParaRPr>
          </a:p>
          <a:p>
            <a:r>
              <a:rPr lang="en-US" sz="1700" b="1" dirty="0" err="1" smtClean="0">
                <a:solidFill>
                  <a:schemeClr val="tx1"/>
                </a:solidFill>
              </a:rPr>
              <a:t>def</a:t>
            </a:r>
            <a:r>
              <a:rPr lang="en-US" sz="1700" dirty="0" smtClean="0">
                <a:solidFill>
                  <a:schemeClr val="tx1"/>
                </a:solidFill>
              </a:rPr>
              <a:t> </a:t>
            </a:r>
            <a:r>
              <a:rPr lang="en-US" sz="1700" dirty="0" err="1" smtClean="0">
                <a:solidFill>
                  <a:schemeClr val="tx1"/>
                </a:solidFill>
              </a:rPr>
              <a:t>compute_gpas</a:t>
            </a:r>
            <a:r>
              <a:rPr lang="en-US" sz="1700" dirty="0" smtClean="0">
                <a:solidFill>
                  <a:schemeClr val="tx1"/>
                </a:solidFill>
              </a:rPr>
              <a:t>(grades):</a:t>
            </a:r>
          </a:p>
          <a:p>
            <a:r>
              <a:rPr lang="en-US" sz="1700" dirty="0">
                <a:solidFill>
                  <a:schemeClr val="tx1"/>
                </a:solidFill>
              </a:rPr>
              <a:t> </a:t>
            </a:r>
            <a:r>
              <a:rPr lang="en-US" sz="1700" dirty="0" smtClean="0">
                <a:solidFill>
                  <a:schemeClr val="tx1"/>
                </a:solidFill>
              </a:rPr>
              <a:t>   </a:t>
            </a:r>
            <a:r>
              <a:rPr lang="en-US" sz="1700" b="1" dirty="0" smtClean="0">
                <a:solidFill>
                  <a:schemeClr val="tx1"/>
                </a:solidFill>
              </a:rPr>
              <a:t>pass</a:t>
            </a:r>
          </a:p>
          <a:p>
            <a:r>
              <a:rPr lang="en-US" sz="800" dirty="0" smtClean="0">
                <a:solidFill>
                  <a:schemeClr val="tx1"/>
                </a:solidFill>
              </a:rPr>
              <a:t>    </a:t>
            </a:r>
            <a:endParaRPr lang="en-US" sz="800" dirty="0">
              <a:solidFill>
                <a:schemeClr val="tx1"/>
              </a:solidFill>
            </a:endParaRPr>
          </a:p>
          <a:p>
            <a:r>
              <a:rPr lang="en-US" sz="1700" dirty="0" smtClean="0">
                <a:solidFill>
                  <a:schemeClr val="tx1"/>
                </a:solidFill>
              </a:rPr>
              <a:t>main()</a:t>
            </a:r>
            <a:endParaRPr lang="en-US" sz="1700" dirty="0">
              <a:solidFill>
                <a:schemeClr val="tx1"/>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30</a:t>
            </a:fld>
            <a:endParaRPr lang="en-US"/>
          </a:p>
        </p:txBody>
      </p:sp>
      <p:sp>
        <p:nvSpPr>
          <p:cNvPr id="11" name="Rounded Rectangle 10"/>
          <p:cNvSpPr/>
          <p:nvPr/>
        </p:nvSpPr>
        <p:spPr>
          <a:xfrm>
            <a:off x="1602580" y="2497901"/>
            <a:ext cx="3632201" cy="48529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a file containing student grades, compute GPAs, and write them out</a:t>
            </a:r>
            <a:endParaRPr lang="en-US" sz="1600" dirty="0">
              <a:solidFill>
                <a:schemeClr val="tx1"/>
              </a:solidFill>
            </a:endParaRPr>
          </a:p>
        </p:txBody>
      </p:sp>
      <p:sp>
        <p:nvSpPr>
          <p:cNvPr id="12" name="Rounded Rectangle 11"/>
          <p:cNvSpPr>
            <a:spLocks/>
          </p:cNvSpPr>
          <p:nvPr/>
        </p:nvSpPr>
        <p:spPr>
          <a:xfrm>
            <a:off x="839787" y="3418117"/>
            <a:ext cx="2002536"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the student grades file</a:t>
            </a:r>
            <a:endParaRPr lang="en-US" sz="1600" dirty="0">
              <a:solidFill>
                <a:schemeClr val="tx1"/>
              </a:solidFill>
            </a:endParaRPr>
          </a:p>
        </p:txBody>
      </p:sp>
      <p:sp>
        <p:nvSpPr>
          <p:cNvPr id="13" name="Rounded Rectangle 12"/>
          <p:cNvSpPr>
            <a:spLocks noChangeAspect="1"/>
          </p:cNvSpPr>
          <p:nvPr/>
        </p:nvSpPr>
        <p:spPr>
          <a:xfrm>
            <a:off x="3959792" y="3418117"/>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and write out each student's GPA</a:t>
            </a:r>
            <a:endParaRPr lang="en-US" sz="1600" dirty="0">
              <a:solidFill>
                <a:schemeClr val="tx1"/>
              </a:solidFill>
            </a:endParaRPr>
          </a:p>
        </p:txBody>
      </p:sp>
      <p:cxnSp>
        <p:nvCxnSpPr>
          <p:cNvPr id="15" name="Straight Arrow Connector 14"/>
          <p:cNvCxnSpPr>
            <a:stCxn id="11" idx="2"/>
            <a:endCxn id="12" idx="0"/>
          </p:cNvCxnSpPr>
          <p:nvPr/>
        </p:nvCxnSpPr>
        <p:spPr>
          <a:xfrm flipH="1">
            <a:off x="1841055" y="2983197"/>
            <a:ext cx="1577626" cy="434920"/>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3" idx="0"/>
          </p:cNvCxnSpPr>
          <p:nvPr/>
        </p:nvCxnSpPr>
        <p:spPr>
          <a:xfrm>
            <a:off x="3418681" y="2983197"/>
            <a:ext cx="1544222" cy="434920"/>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980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a:t>
            </a:r>
            <a:r>
              <a:rPr lang="en-US" dirty="0" smtClean="0"/>
              <a:t>(programming)</a:t>
            </a:r>
            <a:endParaRPr lang="en-US" dirty="0"/>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sp>
        <p:nvSpPr>
          <p:cNvPr id="9" name="Rectangle 8"/>
          <p:cNvSpPr/>
          <p:nvPr/>
        </p:nvSpPr>
        <p:spPr>
          <a:xfrm>
            <a:off x="6400800" y="2057398"/>
            <a:ext cx="4924608" cy="43068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a:solidFill>
                  <a:schemeClr val="accent1"/>
                </a:solidFill>
              </a:rPr>
              <a:t># </a:t>
            </a:r>
            <a:r>
              <a:rPr lang="en-US" i="1" dirty="0" err="1">
                <a:solidFill>
                  <a:schemeClr val="accent1"/>
                </a:solidFill>
              </a:rPr>
              <a:t>compute_gpas</a:t>
            </a:r>
            <a:r>
              <a:rPr lang="en-US" i="1" dirty="0">
                <a:solidFill>
                  <a:schemeClr val="accent1"/>
                </a:solidFill>
              </a:rPr>
              <a:t>(grades) : compute and write out the GPA for each </a:t>
            </a:r>
            <a:r>
              <a:rPr lang="en-US" i="1" dirty="0" smtClean="0">
                <a:solidFill>
                  <a:schemeClr val="accent1"/>
                </a:solidFill>
              </a:rPr>
              <a:t>student</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compute_gpas</a:t>
            </a:r>
            <a:r>
              <a:rPr lang="en-US" dirty="0" smtClean="0">
                <a:solidFill>
                  <a:schemeClr val="tx1"/>
                </a:solidFill>
              </a:rPr>
              <a:t>(grades):</a:t>
            </a:r>
          </a:p>
          <a:p>
            <a:r>
              <a:rPr lang="en-US" dirty="0">
                <a:solidFill>
                  <a:schemeClr val="tx1"/>
                </a:solidFill>
              </a:rPr>
              <a:t> </a:t>
            </a:r>
            <a:r>
              <a:rPr lang="en-US" dirty="0" smtClean="0">
                <a:solidFill>
                  <a:schemeClr val="tx1"/>
                </a:solidFill>
              </a:rPr>
              <a:t>   </a:t>
            </a:r>
            <a:r>
              <a:rPr lang="en-US" b="1" dirty="0" smtClean="0">
                <a:solidFill>
                  <a:schemeClr val="tx1"/>
                </a:solidFill>
              </a:rPr>
              <a:t>for</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 </a:t>
            </a:r>
            <a:r>
              <a:rPr lang="en-US" b="1" dirty="0" smtClean="0">
                <a:solidFill>
                  <a:schemeClr val="tx1"/>
                </a:solidFill>
              </a:rPr>
              <a:t>in</a:t>
            </a:r>
            <a:r>
              <a:rPr lang="en-US" dirty="0" smtClean="0">
                <a:solidFill>
                  <a:schemeClr val="tx1"/>
                </a:solidFill>
              </a:rPr>
              <a:t> grades:</a:t>
            </a:r>
          </a:p>
          <a:p>
            <a:r>
              <a:rPr lang="en-US" dirty="0">
                <a:solidFill>
                  <a:schemeClr val="tx1"/>
                </a:solidFill>
              </a:rPr>
              <a:t> </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endParaRPr lang="en-US" b="1" dirty="0" smtClean="0">
              <a:solidFill>
                <a:schemeClr val="tx1"/>
              </a:solidFill>
            </a:endParaRPr>
          </a:p>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student_data</a:t>
            </a:r>
            <a:r>
              <a:rPr lang="en-US" i="1" dirty="0" smtClean="0">
                <a:solidFill>
                  <a:schemeClr val="accent1"/>
                </a:solidFill>
              </a:rPr>
              <a:t>): compute</a:t>
            </a:r>
          </a:p>
          <a:p>
            <a:r>
              <a:rPr lang="en-US" i="1" dirty="0" smtClean="0">
                <a:solidFill>
                  <a:schemeClr val="accent1"/>
                </a:solidFill>
              </a:rPr>
              <a:t># and write </a:t>
            </a:r>
            <a:r>
              <a:rPr lang="en-US" i="1" dirty="0">
                <a:solidFill>
                  <a:schemeClr val="accent1"/>
                </a:solidFill>
              </a:rPr>
              <a:t>out an individual </a:t>
            </a:r>
            <a:r>
              <a:rPr lang="en-US" i="1" dirty="0" smtClean="0">
                <a:solidFill>
                  <a:schemeClr val="accent1"/>
                </a:solidFill>
              </a:rPr>
              <a:t>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b="1" dirty="0" smtClean="0">
                <a:solidFill>
                  <a:schemeClr val="tx1"/>
                </a:solidFill>
              </a:rPr>
              <a:t>    pass</a:t>
            </a:r>
          </a:p>
          <a:p>
            <a:r>
              <a:rPr lang="en-US" sz="800" b="1" dirty="0">
                <a:solidFill>
                  <a:schemeClr val="tx1"/>
                </a:solidFill>
              </a:rPr>
              <a:t> </a:t>
            </a:r>
            <a:r>
              <a:rPr lang="en-US" sz="800" b="1" dirty="0" smtClean="0">
                <a:solidFill>
                  <a:schemeClr val="tx1"/>
                </a:solidFill>
              </a:rPr>
              <a:t> </a:t>
            </a:r>
          </a:p>
        </p:txBody>
      </p:sp>
      <p:sp>
        <p:nvSpPr>
          <p:cNvPr id="3" name="Slide Number Placeholder 2"/>
          <p:cNvSpPr>
            <a:spLocks noGrp="1"/>
          </p:cNvSpPr>
          <p:nvPr>
            <p:ph type="sldNum" sz="quarter" idx="12"/>
          </p:nvPr>
        </p:nvSpPr>
        <p:spPr/>
        <p:txBody>
          <a:bodyPr/>
          <a:lstStyle/>
          <a:p>
            <a:fld id="{3616A442-248E-467A-BE05-064ABD77C0B8}" type="slidenum">
              <a:rPr lang="en-US" smtClean="0"/>
              <a:t>31</a:t>
            </a:fld>
            <a:endParaRPr lang="en-US"/>
          </a:p>
        </p:txBody>
      </p:sp>
      <p:sp>
        <p:nvSpPr>
          <p:cNvPr id="10" name="Rounded Rectangle 9"/>
          <p:cNvSpPr>
            <a:spLocks noChangeAspect="1"/>
          </p:cNvSpPr>
          <p:nvPr/>
        </p:nvSpPr>
        <p:spPr>
          <a:xfrm>
            <a:off x="2590195" y="2210937"/>
            <a:ext cx="2006222" cy="6468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and write out each student's GPA</a:t>
            </a:r>
            <a:endParaRPr lang="en-US" sz="1600" dirty="0">
              <a:solidFill>
                <a:schemeClr val="tx1"/>
              </a:solidFill>
            </a:endParaRPr>
          </a:p>
        </p:txBody>
      </p:sp>
      <p:sp>
        <p:nvSpPr>
          <p:cNvPr id="11" name="Rounded Rectangle 10"/>
          <p:cNvSpPr/>
          <p:nvPr/>
        </p:nvSpPr>
        <p:spPr>
          <a:xfrm>
            <a:off x="567821" y="4602421"/>
            <a:ext cx="1175254"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look up no. of units U for C</a:t>
            </a:r>
            <a:endParaRPr lang="en-US" sz="1400" dirty="0">
              <a:solidFill>
                <a:schemeClr val="tx1"/>
              </a:solidFill>
            </a:endParaRPr>
          </a:p>
        </p:txBody>
      </p:sp>
      <p:sp>
        <p:nvSpPr>
          <p:cNvPr id="12" name="Rounded Rectangle 11"/>
          <p:cNvSpPr/>
          <p:nvPr/>
        </p:nvSpPr>
        <p:spPr>
          <a:xfrm>
            <a:off x="1820709" y="4585700"/>
            <a:ext cx="1179576"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convert grade G to a number</a:t>
            </a:r>
            <a:endParaRPr lang="en-US" sz="1400" dirty="0">
              <a:solidFill>
                <a:schemeClr val="tx1"/>
              </a:solidFill>
            </a:endParaRPr>
          </a:p>
        </p:txBody>
      </p:sp>
      <p:sp>
        <p:nvSpPr>
          <p:cNvPr id="13" name="Rounded Rectangle 12"/>
          <p:cNvSpPr/>
          <p:nvPr/>
        </p:nvSpPr>
        <p:spPr>
          <a:xfrm>
            <a:off x="3077919" y="4603709"/>
            <a:ext cx="1179576"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compute total </a:t>
            </a:r>
            <a:r>
              <a:rPr lang="en-US" sz="1400" dirty="0" err="1" smtClean="0">
                <a:solidFill>
                  <a:schemeClr val="tx1"/>
                </a:solidFill>
              </a:rPr>
              <a:t>UxG</a:t>
            </a:r>
            <a:r>
              <a:rPr lang="en-US" sz="1400" dirty="0">
                <a:solidFill>
                  <a:schemeClr val="tx1"/>
                </a:solidFill>
              </a:rPr>
              <a:t> </a:t>
            </a:r>
            <a:r>
              <a:rPr lang="en-US" sz="1400" dirty="0" smtClean="0">
                <a:solidFill>
                  <a:schemeClr val="tx1"/>
                </a:solidFill>
              </a:rPr>
              <a:t>and total U</a:t>
            </a:r>
            <a:endParaRPr lang="en-US" sz="1400" dirty="0">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009696567"/>
              </p:ext>
            </p:extLst>
          </p:nvPr>
        </p:nvGraphicFramePr>
        <p:xfrm>
          <a:off x="4327194" y="4623589"/>
          <a:ext cx="1235166" cy="611335"/>
        </p:xfrm>
        <a:graphic>
          <a:graphicData uri="http://schemas.openxmlformats.org/drawingml/2006/table">
            <a:tbl>
              <a:tblPr firstRow="1" bandRow="1">
                <a:tableStyleId>{2D5ABB26-0587-4C30-8999-92F81FD0307C}</a:tableStyleId>
              </a:tblPr>
              <a:tblGrid>
                <a:gridCol w="503139">
                  <a:extLst>
                    <a:ext uri="{9D8B030D-6E8A-4147-A177-3AD203B41FA5}">
                      <a16:colId xmlns:a16="http://schemas.microsoft.com/office/drawing/2014/main" xmlns="" val="340941705"/>
                    </a:ext>
                  </a:extLst>
                </a:gridCol>
                <a:gridCol w="732027">
                  <a:extLst>
                    <a:ext uri="{9D8B030D-6E8A-4147-A177-3AD203B41FA5}">
                      <a16:colId xmlns:a16="http://schemas.microsoft.com/office/drawing/2014/main" xmlns="" val="2706441095"/>
                    </a:ext>
                  </a:extLst>
                </a:gridCol>
              </a:tblGrid>
              <a:tr h="291218">
                <a:tc rowSpan="2">
                  <a:txBody>
                    <a:bodyPr/>
                    <a:lstStyle/>
                    <a:p>
                      <a:pPr algn="ctr"/>
                      <a:r>
                        <a:rPr lang="en-US" sz="1400" dirty="0" smtClean="0"/>
                        <a:t>GPA =</a:t>
                      </a:r>
                      <a:endParaRPr lang="en-US" sz="1400" dirty="0"/>
                    </a:p>
                  </a:txBody>
                  <a:tcPr marL="0" marR="0" marT="0" marB="0" anchor="ctr"/>
                </a:tc>
                <a:tc>
                  <a:txBody>
                    <a:bodyPr/>
                    <a:lstStyle/>
                    <a:p>
                      <a:pPr algn="ctr"/>
                      <a:r>
                        <a:rPr lang="en-US" sz="1400" dirty="0" smtClean="0"/>
                        <a:t>total </a:t>
                      </a:r>
                      <a:r>
                        <a:rPr lang="en-US" sz="1400" dirty="0" err="1" smtClean="0"/>
                        <a:t>UxG</a:t>
                      </a:r>
                      <a:endParaRPr lang="en-US" sz="1400" dirty="0"/>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63443732"/>
                  </a:ext>
                </a:extLst>
              </a:tr>
              <a:tr h="320117">
                <a:tc vMerge="1">
                  <a:txBody>
                    <a:bodyPr/>
                    <a:lstStyle/>
                    <a:p>
                      <a:endParaRPr lang="en-US" dirty="0"/>
                    </a:p>
                  </a:txBody>
                  <a:tcPr/>
                </a:tc>
                <a:tc>
                  <a:txBody>
                    <a:bodyPr/>
                    <a:lstStyle/>
                    <a:p>
                      <a:pPr algn="ctr"/>
                      <a:r>
                        <a:rPr lang="en-US" sz="1400" dirty="0" smtClean="0"/>
                        <a:t>total U</a:t>
                      </a:r>
                      <a:endParaRPr lang="en-US" sz="1400" dirty="0"/>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62894485"/>
                  </a:ext>
                </a:extLst>
              </a:tr>
            </a:tbl>
          </a:graphicData>
        </a:graphic>
      </p:graphicFrame>
      <p:sp>
        <p:nvSpPr>
          <p:cNvPr id="15" name="Rounded Rectangle 14"/>
          <p:cNvSpPr>
            <a:spLocks noChangeAspect="1"/>
          </p:cNvSpPr>
          <p:nvPr/>
        </p:nvSpPr>
        <p:spPr>
          <a:xfrm>
            <a:off x="1158556" y="3356673"/>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GPA</a:t>
            </a:r>
            <a:endParaRPr lang="en-US" sz="1600" dirty="0">
              <a:solidFill>
                <a:schemeClr val="tx1"/>
              </a:solidFill>
            </a:endParaRPr>
          </a:p>
        </p:txBody>
      </p:sp>
      <p:sp>
        <p:nvSpPr>
          <p:cNvPr id="16" name="Rounded Rectangle 15"/>
          <p:cNvSpPr>
            <a:spLocks noChangeAspect="1"/>
          </p:cNvSpPr>
          <p:nvPr/>
        </p:nvSpPr>
        <p:spPr>
          <a:xfrm>
            <a:off x="3846051" y="3356673"/>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write out GPA</a:t>
            </a:r>
            <a:endParaRPr lang="en-US" sz="1600" dirty="0">
              <a:solidFill>
                <a:schemeClr val="tx1"/>
              </a:solidFill>
            </a:endParaRPr>
          </a:p>
        </p:txBody>
      </p:sp>
      <p:sp>
        <p:nvSpPr>
          <p:cNvPr id="17" name="Rounded Rectangle 16"/>
          <p:cNvSpPr/>
          <p:nvPr/>
        </p:nvSpPr>
        <p:spPr>
          <a:xfrm>
            <a:off x="4335129" y="4602421"/>
            <a:ext cx="1296930"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8" name="Straight Arrow Connector 17"/>
          <p:cNvCxnSpPr>
            <a:stCxn id="10" idx="2"/>
            <a:endCxn id="15" idx="0"/>
          </p:cNvCxnSpPr>
          <p:nvPr/>
        </p:nvCxnSpPr>
        <p:spPr>
          <a:xfrm flipH="1">
            <a:off x="2161667" y="2857769"/>
            <a:ext cx="1431639"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6" idx="0"/>
          </p:cNvCxnSpPr>
          <p:nvPr/>
        </p:nvCxnSpPr>
        <p:spPr>
          <a:xfrm>
            <a:off x="3593306" y="2857769"/>
            <a:ext cx="1255856"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2"/>
            <a:endCxn id="11" idx="0"/>
          </p:cNvCxnSpPr>
          <p:nvPr/>
        </p:nvCxnSpPr>
        <p:spPr>
          <a:xfrm flipH="1">
            <a:off x="1155448" y="4003505"/>
            <a:ext cx="1006219" cy="598916"/>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2161667" y="4003505"/>
            <a:ext cx="2783110" cy="62008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3" idx="0"/>
          </p:cNvCxnSpPr>
          <p:nvPr/>
        </p:nvCxnSpPr>
        <p:spPr>
          <a:xfrm>
            <a:off x="2161667" y="4003505"/>
            <a:ext cx="1506040" cy="6002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12" idx="0"/>
          </p:cNvCxnSpPr>
          <p:nvPr/>
        </p:nvCxnSpPr>
        <p:spPr>
          <a:xfrm>
            <a:off x="2161667" y="4003505"/>
            <a:ext cx="248830" cy="58219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97218" y="4068914"/>
            <a:ext cx="4780404" cy="480517"/>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for each course C taken by the student, with grade G:</a:t>
            </a:r>
            <a:endParaRPr lang="en-US" sz="1600" dirty="0">
              <a:solidFill>
                <a:schemeClr val="tx1"/>
              </a:solidFill>
            </a:endParaRPr>
          </a:p>
        </p:txBody>
      </p:sp>
    </p:spTree>
    <p:extLst>
      <p:ext uri="{BB962C8B-B14F-4D97-AF65-F5344CB8AC3E}">
        <p14:creationId xmlns:p14="http://schemas.microsoft.com/office/powerpoint/2010/main" val="1276511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GPA computation </a:t>
            </a:r>
            <a:r>
              <a:rPr lang="en-US" dirty="0" smtClean="0"/>
              <a:t>(programming)</a:t>
            </a:r>
            <a:endParaRPr lang="en-US" dirty="0"/>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sp>
        <p:nvSpPr>
          <p:cNvPr id="9" name="Rectangle 8"/>
          <p:cNvSpPr/>
          <p:nvPr/>
        </p:nvSpPr>
        <p:spPr>
          <a:xfrm>
            <a:off x="6400800" y="2057400"/>
            <a:ext cx="4924608" cy="43068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student_data</a:t>
            </a:r>
            <a:r>
              <a:rPr lang="en-US" i="1" dirty="0" smtClean="0">
                <a:solidFill>
                  <a:schemeClr val="accent1"/>
                </a:solidFill>
              </a:rPr>
              <a:t>): compute</a:t>
            </a:r>
          </a:p>
          <a:p>
            <a:r>
              <a:rPr lang="en-US" i="1" dirty="0" smtClean="0">
                <a:solidFill>
                  <a:schemeClr val="accent1"/>
                </a:solidFill>
              </a:rPr>
              <a:t># and write out an individual 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a:t>
            </a:r>
            <a:r>
              <a:rPr lang="en-US" b="1" dirty="0" smtClean="0">
                <a:solidFill>
                  <a:schemeClr val="tx1"/>
                </a:solidFill>
              </a:rPr>
              <a:t>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a:t>
            </a:r>
            <a:r>
              <a:rPr lang="en-US" i="1" dirty="0" smtClean="0">
                <a:solidFill>
                  <a:schemeClr val="accent1"/>
                </a:solidFill>
              </a:rPr>
              <a:t># compute the </a:t>
            </a:r>
            <a:r>
              <a:rPr lang="en-US" i="1" dirty="0" err="1" smtClean="0">
                <a:solidFill>
                  <a:schemeClr val="accent1"/>
                </a:solidFill>
              </a:rPr>
              <a:t>gpa</a:t>
            </a:r>
            <a:endParaRPr lang="en-US" i="1" dirty="0" smtClean="0">
              <a:solidFill>
                <a:schemeClr val="accent1"/>
              </a:solidFill>
            </a:endParaRPr>
          </a:p>
          <a:p>
            <a:r>
              <a:rPr lang="en-US" dirty="0" smtClean="0">
                <a:solidFill>
                  <a:schemeClr val="tx1"/>
                </a:solidFill>
              </a:rPr>
              <a:t>        </a:t>
            </a:r>
            <a:r>
              <a:rPr lang="en-US" b="1" dirty="0" smtClean="0">
                <a:solidFill>
                  <a:schemeClr val="tx1"/>
                </a:solidFill>
              </a:rPr>
              <a:t>pass</a:t>
            </a:r>
          </a:p>
          <a:p>
            <a:r>
              <a:rPr lang="en-US" sz="800" b="1" dirty="0" smtClean="0">
                <a:solidFill>
                  <a:schemeClr val="tx1"/>
                </a:solidFill>
              </a:rPr>
              <a:t>  </a:t>
            </a:r>
          </a:p>
          <a:p>
            <a:r>
              <a:rPr lang="en-US" dirty="0" smtClean="0">
                <a:solidFill>
                  <a:schemeClr val="tx1"/>
                </a:solidFill>
              </a:rPr>
              <a:t>    </a:t>
            </a:r>
            <a:r>
              <a:rPr lang="en-US" dirty="0" err="1" smtClean="0">
                <a:solidFill>
                  <a:schemeClr val="tx1"/>
                </a:solidFill>
              </a:rPr>
              <a:t>write_gpa</a:t>
            </a:r>
            <a:r>
              <a:rPr lang="en-US" dirty="0" smtClean="0">
                <a:solidFill>
                  <a:schemeClr val="tx1"/>
                </a:solidFill>
              </a:rPr>
              <a:t>()</a:t>
            </a:r>
          </a:p>
        </p:txBody>
      </p:sp>
      <p:sp>
        <p:nvSpPr>
          <p:cNvPr id="3" name="Slide Number Placeholder 2"/>
          <p:cNvSpPr>
            <a:spLocks noGrp="1"/>
          </p:cNvSpPr>
          <p:nvPr>
            <p:ph type="sldNum" sz="quarter" idx="12"/>
          </p:nvPr>
        </p:nvSpPr>
        <p:spPr/>
        <p:txBody>
          <a:bodyPr/>
          <a:lstStyle/>
          <a:p>
            <a:fld id="{3616A442-248E-467A-BE05-064ABD77C0B8}" type="slidenum">
              <a:rPr lang="en-US" smtClean="0"/>
              <a:t>32</a:t>
            </a:fld>
            <a:endParaRPr lang="en-US"/>
          </a:p>
        </p:txBody>
      </p:sp>
      <p:sp>
        <p:nvSpPr>
          <p:cNvPr id="10" name="Rounded Rectangle 9"/>
          <p:cNvSpPr>
            <a:spLocks noChangeAspect="1"/>
          </p:cNvSpPr>
          <p:nvPr/>
        </p:nvSpPr>
        <p:spPr>
          <a:xfrm>
            <a:off x="2590195" y="2210937"/>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and write out each student's GPA</a:t>
            </a:r>
            <a:endParaRPr lang="en-US" sz="1600" dirty="0">
              <a:solidFill>
                <a:schemeClr val="tx1"/>
              </a:solidFill>
            </a:endParaRPr>
          </a:p>
        </p:txBody>
      </p:sp>
      <p:sp>
        <p:nvSpPr>
          <p:cNvPr id="11" name="Rounded Rectangle 10"/>
          <p:cNvSpPr/>
          <p:nvPr/>
        </p:nvSpPr>
        <p:spPr>
          <a:xfrm>
            <a:off x="567821" y="4602421"/>
            <a:ext cx="1175254"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look up no. of units U for C</a:t>
            </a:r>
            <a:endParaRPr lang="en-US" sz="1400" dirty="0">
              <a:solidFill>
                <a:schemeClr val="tx1"/>
              </a:solidFill>
            </a:endParaRPr>
          </a:p>
        </p:txBody>
      </p:sp>
      <p:sp>
        <p:nvSpPr>
          <p:cNvPr id="12" name="Rounded Rectangle 11"/>
          <p:cNvSpPr/>
          <p:nvPr/>
        </p:nvSpPr>
        <p:spPr>
          <a:xfrm>
            <a:off x="1820709" y="4585700"/>
            <a:ext cx="1179576"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convert grade G to a number</a:t>
            </a:r>
            <a:endParaRPr lang="en-US" sz="1400" dirty="0">
              <a:solidFill>
                <a:schemeClr val="tx1"/>
              </a:solidFill>
            </a:endParaRPr>
          </a:p>
        </p:txBody>
      </p:sp>
      <p:sp>
        <p:nvSpPr>
          <p:cNvPr id="13" name="Rounded Rectangle 12"/>
          <p:cNvSpPr/>
          <p:nvPr/>
        </p:nvSpPr>
        <p:spPr>
          <a:xfrm>
            <a:off x="3077919" y="4603709"/>
            <a:ext cx="1179576"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compute total </a:t>
            </a:r>
            <a:r>
              <a:rPr lang="en-US" sz="1400" dirty="0" err="1" smtClean="0">
                <a:solidFill>
                  <a:schemeClr val="tx1"/>
                </a:solidFill>
              </a:rPr>
              <a:t>UxG</a:t>
            </a:r>
            <a:r>
              <a:rPr lang="en-US" sz="1400" dirty="0">
                <a:solidFill>
                  <a:schemeClr val="tx1"/>
                </a:solidFill>
              </a:rPr>
              <a:t> </a:t>
            </a:r>
            <a:r>
              <a:rPr lang="en-US" sz="1400" dirty="0" smtClean="0">
                <a:solidFill>
                  <a:schemeClr val="tx1"/>
                </a:solidFill>
              </a:rPr>
              <a:t>and total U</a:t>
            </a:r>
            <a:endParaRPr lang="en-US" sz="1400" dirty="0">
              <a:solidFill>
                <a:schemeClr val="tx1"/>
              </a:solidFill>
            </a:endParaRPr>
          </a:p>
        </p:txBody>
      </p:sp>
      <p:graphicFrame>
        <p:nvGraphicFramePr>
          <p:cNvPr id="14" name="Table 13"/>
          <p:cNvGraphicFramePr>
            <a:graphicFrameLocks noGrp="1"/>
          </p:cNvGraphicFramePr>
          <p:nvPr>
            <p:extLst/>
          </p:nvPr>
        </p:nvGraphicFramePr>
        <p:xfrm>
          <a:off x="4327194" y="4623589"/>
          <a:ext cx="1235166" cy="611335"/>
        </p:xfrm>
        <a:graphic>
          <a:graphicData uri="http://schemas.openxmlformats.org/drawingml/2006/table">
            <a:tbl>
              <a:tblPr firstRow="1" bandRow="1">
                <a:tableStyleId>{2D5ABB26-0587-4C30-8999-92F81FD0307C}</a:tableStyleId>
              </a:tblPr>
              <a:tblGrid>
                <a:gridCol w="503139">
                  <a:extLst>
                    <a:ext uri="{9D8B030D-6E8A-4147-A177-3AD203B41FA5}">
                      <a16:colId xmlns:a16="http://schemas.microsoft.com/office/drawing/2014/main" xmlns="" val="340941705"/>
                    </a:ext>
                  </a:extLst>
                </a:gridCol>
                <a:gridCol w="732027">
                  <a:extLst>
                    <a:ext uri="{9D8B030D-6E8A-4147-A177-3AD203B41FA5}">
                      <a16:colId xmlns:a16="http://schemas.microsoft.com/office/drawing/2014/main" xmlns="" val="2706441095"/>
                    </a:ext>
                  </a:extLst>
                </a:gridCol>
              </a:tblGrid>
              <a:tr h="291218">
                <a:tc rowSpan="2">
                  <a:txBody>
                    <a:bodyPr/>
                    <a:lstStyle/>
                    <a:p>
                      <a:pPr algn="ctr"/>
                      <a:r>
                        <a:rPr lang="en-US" sz="1400" dirty="0" smtClean="0"/>
                        <a:t>GPA =</a:t>
                      </a:r>
                      <a:endParaRPr lang="en-US" sz="1400" dirty="0"/>
                    </a:p>
                  </a:txBody>
                  <a:tcPr marL="0" marR="0" marT="0" marB="0" anchor="ctr"/>
                </a:tc>
                <a:tc>
                  <a:txBody>
                    <a:bodyPr/>
                    <a:lstStyle/>
                    <a:p>
                      <a:pPr algn="ctr"/>
                      <a:r>
                        <a:rPr lang="en-US" sz="1400" dirty="0" smtClean="0"/>
                        <a:t>total </a:t>
                      </a:r>
                      <a:r>
                        <a:rPr lang="en-US" sz="1400" dirty="0" err="1" smtClean="0"/>
                        <a:t>UxG</a:t>
                      </a:r>
                      <a:endParaRPr lang="en-US" sz="1400" dirty="0"/>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63443732"/>
                  </a:ext>
                </a:extLst>
              </a:tr>
              <a:tr h="320117">
                <a:tc vMerge="1">
                  <a:txBody>
                    <a:bodyPr/>
                    <a:lstStyle/>
                    <a:p>
                      <a:endParaRPr lang="en-US" dirty="0"/>
                    </a:p>
                  </a:txBody>
                  <a:tcPr/>
                </a:tc>
                <a:tc>
                  <a:txBody>
                    <a:bodyPr/>
                    <a:lstStyle/>
                    <a:p>
                      <a:pPr algn="ctr"/>
                      <a:r>
                        <a:rPr lang="en-US" sz="1400" dirty="0" smtClean="0"/>
                        <a:t>total U</a:t>
                      </a:r>
                      <a:endParaRPr lang="en-US" sz="1400" dirty="0"/>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62894485"/>
                  </a:ext>
                </a:extLst>
              </a:tr>
            </a:tbl>
          </a:graphicData>
        </a:graphic>
      </p:graphicFrame>
      <p:sp>
        <p:nvSpPr>
          <p:cNvPr id="15" name="Rounded Rectangle 14"/>
          <p:cNvSpPr>
            <a:spLocks noChangeAspect="1"/>
          </p:cNvSpPr>
          <p:nvPr/>
        </p:nvSpPr>
        <p:spPr>
          <a:xfrm>
            <a:off x="1158556" y="3356673"/>
            <a:ext cx="2006222" cy="6468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GPA</a:t>
            </a:r>
            <a:endParaRPr lang="en-US" sz="1600" dirty="0">
              <a:solidFill>
                <a:schemeClr val="tx1"/>
              </a:solidFill>
            </a:endParaRPr>
          </a:p>
        </p:txBody>
      </p:sp>
      <p:sp>
        <p:nvSpPr>
          <p:cNvPr id="16" name="Rounded Rectangle 15"/>
          <p:cNvSpPr>
            <a:spLocks noChangeAspect="1"/>
          </p:cNvSpPr>
          <p:nvPr/>
        </p:nvSpPr>
        <p:spPr>
          <a:xfrm>
            <a:off x="3846051" y="3356673"/>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write out GPA</a:t>
            </a:r>
            <a:endParaRPr lang="en-US" sz="1600" dirty="0">
              <a:solidFill>
                <a:schemeClr val="tx1"/>
              </a:solidFill>
            </a:endParaRPr>
          </a:p>
        </p:txBody>
      </p:sp>
      <p:sp>
        <p:nvSpPr>
          <p:cNvPr id="17" name="Rounded Rectangle 16"/>
          <p:cNvSpPr/>
          <p:nvPr/>
        </p:nvSpPr>
        <p:spPr>
          <a:xfrm>
            <a:off x="4335129" y="4602421"/>
            <a:ext cx="1296930" cy="649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8" name="Straight Arrow Connector 17"/>
          <p:cNvCxnSpPr>
            <a:stCxn id="10" idx="2"/>
            <a:endCxn id="15" idx="0"/>
          </p:cNvCxnSpPr>
          <p:nvPr/>
        </p:nvCxnSpPr>
        <p:spPr>
          <a:xfrm flipH="1">
            <a:off x="2161667" y="2857769"/>
            <a:ext cx="1431639"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6" idx="0"/>
          </p:cNvCxnSpPr>
          <p:nvPr/>
        </p:nvCxnSpPr>
        <p:spPr>
          <a:xfrm>
            <a:off x="3593306" y="2857769"/>
            <a:ext cx="1255856"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2"/>
            <a:endCxn id="11" idx="0"/>
          </p:cNvCxnSpPr>
          <p:nvPr/>
        </p:nvCxnSpPr>
        <p:spPr>
          <a:xfrm flipH="1">
            <a:off x="1155448" y="4003505"/>
            <a:ext cx="1006219" cy="598916"/>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2161667" y="4003505"/>
            <a:ext cx="2783110" cy="62008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3" idx="0"/>
          </p:cNvCxnSpPr>
          <p:nvPr/>
        </p:nvCxnSpPr>
        <p:spPr>
          <a:xfrm>
            <a:off x="2161667" y="4003505"/>
            <a:ext cx="1506040" cy="6002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12" idx="0"/>
          </p:cNvCxnSpPr>
          <p:nvPr/>
        </p:nvCxnSpPr>
        <p:spPr>
          <a:xfrm>
            <a:off x="2161667" y="4003505"/>
            <a:ext cx="248830" cy="58219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97218" y="4068914"/>
            <a:ext cx="4780404" cy="480517"/>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for each course C taken by the student, with grade G:</a:t>
            </a:r>
            <a:endParaRPr lang="en-US" sz="1600" dirty="0">
              <a:solidFill>
                <a:schemeClr val="tx1"/>
              </a:solidFill>
            </a:endParaRPr>
          </a:p>
        </p:txBody>
      </p:sp>
    </p:spTree>
    <p:extLst>
      <p:ext uri="{BB962C8B-B14F-4D97-AF65-F5344CB8AC3E}">
        <p14:creationId xmlns:p14="http://schemas.microsoft.com/office/powerpoint/2010/main" val="3222289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335129" y="4602421"/>
            <a:ext cx="1296930" cy="649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itle 1"/>
          <p:cNvSpPr>
            <a:spLocks noGrp="1"/>
          </p:cNvSpPr>
          <p:nvPr>
            <p:ph type="title"/>
          </p:nvPr>
        </p:nvSpPr>
        <p:spPr/>
        <p:txBody>
          <a:bodyPr/>
          <a:lstStyle/>
          <a:p>
            <a:r>
              <a:rPr lang="en-US" dirty="0"/>
              <a:t>Example: GPA computation </a:t>
            </a:r>
            <a:r>
              <a:rPr lang="en-US" dirty="0" smtClean="0"/>
              <a:t>(programming)</a:t>
            </a:r>
            <a:endParaRPr lang="en-US" dirty="0"/>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sp>
        <p:nvSpPr>
          <p:cNvPr id="9" name="Rectangle 8"/>
          <p:cNvSpPr/>
          <p:nvPr/>
        </p:nvSpPr>
        <p:spPr>
          <a:xfrm>
            <a:off x="6400799" y="2057400"/>
            <a:ext cx="5129213" cy="43068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a:solidFill>
                  <a:schemeClr val="accent1"/>
                </a:solidFill>
              </a:rPr>
              <a:t># </a:t>
            </a:r>
            <a:r>
              <a:rPr lang="en-US" i="1" dirty="0" err="1">
                <a:solidFill>
                  <a:schemeClr val="accent1"/>
                </a:solidFill>
              </a:rPr>
              <a:t>compute_student_gpa</a:t>
            </a:r>
            <a:r>
              <a:rPr lang="en-US" i="1" dirty="0">
                <a:solidFill>
                  <a:schemeClr val="accent1"/>
                </a:solidFill>
              </a:rPr>
              <a:t>(</a:t>
            </a:r>
            <a:r>
              <a:rPr lang="en-US" i="1" dirty="0" err="1">
                <a:solidFill>
                  <a:schemeClr val="accent1"/>
                </a:solidFill>
              </a:rPr>
              <a:t>student_data</a:t>
            </a:r>
            <a:r>
              <a:rPr lang="en-US" i="1" dirty="0">
                <a:solidFill>
                  <a:schemeClr val="accent1"/>
                </a:solidFill>
              </a:rPr>
              <a:t>): compute</a:t>
            </a:r>
          </a:p>
          <a:p>
            <a:r>
              <a:rPr lang="en-US" i="1" dirty="0">
                <a:solidFill>
                  <a:schemeClr val="accent1"/>
                </a:solidFill>
              </a:rPr>
              <a:t># and write out an individual student’s </a:t>
            </a:r>
            <a:r>
              <a:rPr lang="en-US" i="1" dirty="0" smtClean="0">
                <a:solidFill>
                  <a:schemeClr val="accent1"/>
                </a:solidFill>
              </a:rPr>
              <a:t>GPA</a:t>
            </a:r>
            <a:endParaRPr lang="en-US" i="1" dirty="0">
              <a:solidFill>
                <a:schemeClr val="accent1"/>
              </a:solidFill>
            </a:endParaRP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b="1" dirty="0" smtClean="0">
                <a:solidFill>
                  <a:schemeClr val="tx1"/>
                </a:solidFill>
              </a:rPr>
              <a:t>    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student_data</a:t>
            </a:r>
            <a:r>
              <a:rPr lang="en-US" dirty="0" smtClean="0">
                <a:solidFill>
                  <a:schemeClr val="tx1"/>
                </a:solidFill>
              </a:rPr>
              <a:t>:</a:t>
            </a:r>
          </a:p>
          <a:p>
            <a:r>
              <a:rPr lang="en-US" dirty="0" smtClean="0">
                <a:solidFill>
                  <a:schemeClr val="tx1"/>
                </a:solidFill>
              </a:rPr>
              <a:t>        units = </a:t>
            </a:r>
            <a:r>
              <a:rPr lang="en-US" dirty="0" err="1" smtClean="0">
                <a:solidFill>
                  <a:schemeClr val="tx1"/>
                </a:solidFill>
              </a:rPr>
              <a:t>lookup_units</a:t>
            </a:r>
            <a:r>
              <a:rPr lang="en-US" dirty="0" smtClean="0">
                <a:solidFill>
                  <a:schemeClr val="tx1"/>
                </a:solidFill>
              </a:rPr>
              <a:t>(course)</a:t>
            </a:r>
          </a:p>
          <a:p>
            <a:r>
              <a:rPr lang="en-US" dirty="0">
                <a:solidFill>
                  <a:schemeClr val="tx1"/>
                </a:solidFill>
              </a:rPr>
              <a:t> </a:t>
            </a:r>
            <a:r>
              <a:rPr lang="en-US" dirty="0" smtClean="0">
                <a:solidFill>
                  <a:schemeClr val="tx1"/>
                </a:solidFill>
              </a:rPr>
              <a:t>       </a:t>
            </a:r>
            <a:r>
              <a:rPr lang="en-US" dirty="0" err="1" smtClean="0">
                <a:solidFill>
                  <a:schemeClr val="tx1"/>
                </a:solidFill>
              </a:rPr>
              <a:t>gval</a:t>
            </a:r>
            <a:r>
              <a:rPr lang="en-US" dirty="0" smtClean="0">
                <a:solidFill>
                  <a:schemeClr val="tx1"/>
                </a:solidFill>
              </a:rPr>
              <a:t> = </a:t>
            </a:r>
            <a:r>
              <a:rPr lang="en-US" dirty="0" err="1" smtClean="0">
                <a:solidFill>
                  <a:schemeClr val="tx1"/>
                </a:solidFill>
              </a:rPr>
              <a:t>grade_value</a:t>
            </a:r>
            <a:r>
              <a:rPr lang="en-US" dirty="0" smtClean="0">
                <a:solidFill>
                  <a:schemeClr val="tx1"/>
                </a:solidFill>
              </a:rPr>
              <a:t>(grade)</a:t>
            </a:r>
          </a:p>
          <a:p>
            <a:r>
              <a:rPr lang="en-US" dirty="0">
                <a:solidFill>
                  <a:schemeClr val="tx1"/>
                </a:solidFill>
              </a:rPr>
              <a:t> </a:t>
            </a:r>
            <a:r>
              <a:rPr lang="en-US" dirty="0" smtClean="0">
                <a:solidFill>
                  <a:schemeClr val="tx1"/>
                </a:solidFill>
              </a:rPr>
              <a:t>       </a:t>
            </a:r>
            <a:r>
              <a:rPr lang="en-US" dirty="0" err="1" smtClean="0">
                <a:solidFill>
                  <a:schemeClr val="tx1"/>
                </a:solidFill>
              </a:rPr>
              <a:t>weighted_gval</a:t>
            </a:r>
            <a:r>
              <a:rPr lang="en-US" dirty="0" smtClean="0">
                <a:solidFill>
                  <a:schemeClr val="tx1"/>
                </a:solidFill>
              </a:rPr>
              <a:t> += units * </a:t>
            </a:r>
            <a:r>
              <a:rPr lang="en-US" dirty="0" err="1" smtClean="0">
                <a:solidFill>
                  <a:schemeClr val="tx1"/>
                </a:solidFill>
              </a:rPr>
              <a:t>gval</a:t>
            </a:r>
            <a:r>
              <a:rPr lang="en-US" dirty="0" smtClean="0">
                <a:solidFill>
                  <a:schemeClr val="tx1"/>
                </a:solidFill>
              </a:rPr>
              <a:t>    </a:t>
            </a:r>
            <a:r>
              <a:rPr lang="en-US" i="1" dirty="0" smtClean="0">
                <a:solidFill>
                  <a:schemeClr val="accent1"/>
                </a:solidFill>
              </a:rPr>
              <a:t># TBD: </a:t>
            </a:r>
            <a:r>
              <a:rPr lang="en-US" i="1" dirty="0" err="1" smtClean="0">
                <a:solidFill>
                  <a:schemeClr val="accent1"/>
                </a:solidFill>
              </a:rPr>
              <a:t>init</a:t>
            </a:r>
            <a:endParaRPr lang="en-US" i="1" dirty="0" smtClean="0">
              <a:solidFill>
                <a:schemeClr val="accent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units                      </a:t>
            </a:r>
            <a:r>
              <a:rPr lang="en-US" i="1" dirty="0">
                <a:solidFill>
                  <a:schemeClr val="accent1"/>
                </a:solidFill>
              </a:rPr>
              <a:t># </a:t>
            </a:r>
            <a:r>
              <a:rPr lang="en-US" i="1" dirty="0" smtClean="0">
                <a:solidFill>
                  <a:schemeClr val="accent1"/>
                </a:solidFill>
              </a:rPr>
              <a:t>TBD: </a:t>
            </a:r>
            <a:r>
              <a:rPr lang="en-US" i="1" dirty="0" err="1" smtClean="0">
                <a:solidFill>
                  <a:schemeClr val="accent1"/>
                </a:solidFill>
              </a:rPr>
              <a:t>init</a:t>
            </a:r>
            <a:endParaRPr lang="en-US" i="1" dirty="0" smtClean="0">
              <a:solidFill>
                <a:schemeClr val="tx1"/>
              </a:solidFill>
            </a:endParaRPr>
          </a:p>
          <a:p>
            <a:r>
              <a:rPr lang="en-US" sz="800" dirty="0">
                <a:solidFill>
                  <a:schemeClr val="tx1"/>
                </a:solidFill>
              </a:rPr>
              <a:t> </a:t>
            </a:r>
            <a:r>
              <a:rPr lang="en-US" sz="800" dirty="0" smtClean="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gpa</a:t>
            </a:r>
            <a:r>
              <a:rPr lang="en-US" dirty="0" smtClean="0">
                <a:solidFill>
                  <a:schemeClr val="tx1"/>
                </a:solidFill>
              </a:rPr>
              <a:t> = </a:t>
            </a:r>
            <a:r>
              <a:rPr lang="en-US" dirty="0" err="1" smtClean="0">
                <a:solidFill>
                  <a:schemeClr val="tx1"/>
                </a:solidFill>
              </a:rPr>
              <a:t>weighted_gval</a:t>
            </a:r>
            <a:r>
              <a:rPr lang="en-US" dirty="0">
                <a:solidFill>
                  <a:schemeClr val="tx1"/>
                </a:solidFill>
              </a:rPr>
              <a:t> </a:t>
            </a:r>
            <a:r>
              <a:rPr lang="en-US" dirty="0" smtClean="0">
                <a:solidFill>
                  <a:schemeClr val="tx1"/>
                </a:solidFill>
              </a:rPr>
              <a:t>/ </a:t>
            </a:r>
            <a:r>
              <a:rPr lang="en-US" dirty="0" err="1" smtClean="0">
                <a:solidFill>
                  <a:schemeClr val="tx1"/>
                </a:solidFill>
              </a:rPr>
              <a:t>total_units</a:t>
            </a:r>
            <a:endParaRPr lang="en-US" dirty="0" smtClean="0">
              <a:solidFill>
                <a:schemeClr val="tx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student_name</a:t>
            </a:r>
            <a:r>
              <a:rPr lang="en-US" dirty="0" smtClean="0">
                <a:solidFill>
                  <a:schemeClr val="tx1"/>
                </a:solidFill>
              </a:rPr>
              <a:t> = </a:t>
            </a:r>
            <a:r>
              <a:rPr lang="en-US" dirty="0" err="1" smtClean="0">
                <a:solidFill>
                  <a:schemeClr val="tx1"/>
                </a:solidFill>
              </a:rPr>
              <a:t>lookup_name</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write_gpa</a:t>
            </a:r>
            <a:r>
              <a:rPr lang="en-US" dirty="0" smtClean="0">
                <a:solidFill>
                  <a:schemeClr val="tx1"/>
                </a:solidFill>
              </a:rPr>
              <a:t>(</a:t>
            </a:r>
            <a:r>
              <a:rPr lang="en-US" dirty="0" err="1" smtClean="0">
                <a:solidFill>
                  <a:schemeClr val="tx1"/>
                </a:solidFill>
              </a:rPr>
              <a:t>student_name</a:t>
            </a:r>
            <a:r>
              <a:rPr lang="en-US" dirty="0" smtClean="0">
                <a:solidFill>
                  <a:schemeClr val="tx1"/>
                </a:solidFill>
              </a:rPr>
              <a:t>, </a:t>
            </a:r>
            <a:r>
              <a:rPr lang="en-US" dirty="0" err="1" smtClean="0">
                <a:solidFill>
                  <a:schemeClr val="tx1"/>
                </a:solidFill>
              </a:rPr>
              <a:t>gpa</a:t>
            </a:r>
            <a:r>
              <a:rPr lang="en-US" dirty="0" smtClean="0">
                <a:solidFill>
                  <a:schemeClr val="tx1"/>
                </a:solidFill>
              </a:rPr>
              <a:t>)</a:t>
            </a:r>
          </a:p>
          <a:p>
            <a:r>
              <a:rPr lang="en-US" sz="800" dirty="0" smtClean="0">
                <a:solidFill>
                  <a:schemeClr val="tx1"/>
                </a:solidFill>
              </a:rPr>
              <a:t>    </a:t>
            </a:r>
            <a:endParaRPr lang="en-US" sz="800" dirty="0">
              <a:solidFill>
                <a:schemeClr val="tx1"/>
              </a:solidFill>
            </a:endParaRP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lookup_units</a:t>
            </a:r>
            <a:r>
              <a:rPr lang="en-US" dirty="0" smtClean="0">
                <a:solidFill>
                  <a:schemeClr val="tx1"/>
                </a:solidFill>
              </a:rPr>
              <a:t>(course):</a:t>
            </a:r>
          </a:p>
          <a:p>
            <a:r>
              <a:rPr lang="en-US" dirty="0" smtClean="0">
                <a:solidFill>
                  <a:schemeClr val="tx1"/>
                </a:solidFill>
              </a:rPr>
              <a:t>    </a:t>
            </a:r>
            <a:r>
              <a:rPr lang="en-US" b="1" dirty="0" smtClean="0">
                <a:solidFill>
                  <a:schemeClr val="tx1"/>
                </a:solidFill>
              </a:rPr>
              <a:t>pass</a:t>
            </a:r>
          </a:p>
          <a:p>
            <a:r>
              <a:rPr lang="en-US" b="1" dirty="0" smtClean="0">
                <a:solidFill>
                  <a:schemeClr val="tx1"/>
                </a:solidFill>
              </a:rPr>
              <a:t>...</a:t>
            </a:r>
          </a:p>
        </p:txBody>
      </p:sp>
      <p:sp>
        <p:nvSpPr>
          <p:cNvPr id="3" name="Slide Number Placeholder 2"/>
          <p:cNvSpPr>
            <a:spLocks noGrp="1"/>
          </p:cNvSpPr>
          <p:nvPr>
            <p:ph type="sldNum" sz="quarter" idx="12"/>
          </p:nvPr>
        </p:nvSpPr>
        <p:spPr/>
        <p:txBody>
          <a:bodyPr/>
          <a:lstStyle/>
          <a:p>
            <a:fld id="{3616A442-248E-467A-BE05-064ABD77C0B8}" type="slidenum">
              <a:rPr lang="en-US" smtClean="0"/>
              <a:t>33</a:t>
            </a:fld>
            <a:endParaRPr lang="en-US"/>
          </a:p>
        </p:txBody>
      </p:sp>
      <p:sp>
        <p:nvSpPr>
          <p:cNvPr id="10" name="Rounded Rectangle 9"/>
          <p:cNvSpPr>
            <a:spLocks noChangeAspect="1"/>
          </p:cNvSpPr>
          <p:nvPr/>
        </p:nvSpPr>
        <p:spPr>
          <a:xfrm>
            <a:off x="2590195" y="2210937"/>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and write out each student's GPA</a:t>
            </a:r>
            <a:endParaRPr lang="en-US" sz="1600" dirty="0">
              <a:solidFill>
                <a:schemeClr val="tx1"/>
              </a:solidFill>
            </a:endParaRPr>
          </a:p>
        </p:txBody>
      </p:sp>
      <p:sp>
        <p:nvSpPr>
          <p:cNvPr id="11" name="Rounded Rectangle 10"/>
          <p:cNvSpPr/>
          <p:nvPr/>
        </p:nvSpPr>
        <p:spPr>
          <a:xfrm>
            <a:off x="567821" y="4602421"/>
            <a:ext cx="1175254" cy="649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look up no. of units U for C</a:t>
            </a:r>
            <a:endParaRPr lang="en-US" sz="1400" dirty="0">
              <a:solidFill>
                <a:schemeClr val="tx1"/>
              </a:solidFill>
            </a:endParaRPr>
          </a:p>
        </p:txBody>
      </p:sp>
      <p:sp>
        <p:nvSpPr>
          <p:cNvPr id="12" name="Rounded Rectangle 11"/>
          <p:cNvSpPr/>
          <p:nvPr/>
        </p:nvSpPr>
        <p:spPr>
          <a:xfrm>
            <a:off x="1820709" y="4585700"/>
            <a:ext cx="1179576" cy="649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convert grade G to a number</a:t>
            </a:r>
            <a:endParaRPr lang="en-US" sz="1400" dirty="0">
              <a:solidFill>
                <a:schemeClr val="tx1"/>
              </a:solidFill>
            </a:endParaRPr>
          </a:p>
        </p:txBody>
      </p:sp>
      <p:sp>
        <p:nvSpPr>
          <p:cNvPr id="13" name="Rounded Rectangle 12"/>
          <p:cNvSpPr/>
          <p:nvPr/>
        </p:nvSpPr>
        <p:spPr>
          <a:xfrm>
            <a:off x="3077919" y="4603709"/>
            <a:ext cx="1179576" cy="649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compute total </a:t>
            </a:r>
            <a:r>
              <a:rPr lang="en-US" sz="1400" dirty="0" err="1" smtClean="0">
                <a:solidFill>
                  <a:schemeClr val="tx1"/>
                </a:solidFill>
              </a:rPr>
              <a:t>UxG</a:t>
            </a:r>
            <a:r>
              <a:rPr lang="en-US" sz="1400" dirty="0">
                <a:solidFill>
                  <a:schemeClr val="tx1"/>
                </a:solidFill>
              </a:rPr>
              <a:t> </a:t>
            </a:r>
            <a:r>
              <a:rPr lang="en-US" sz="1400" dirty="0" smtClean="0">
                <a:solidFill>
                  <a:schemeClr val="tx1"/>
                </a:solidFill>
              </a:rPr>
              <a:t>and total U</a:t>
            </a:r>
            <a:endParaRPr lang="en-US" sz="1400" dirty="0">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569674306"/>
              </p:ext>
            </p:extLst>
          </p:nvPr>
        </p:nvGraphicFramePr>
        <p:xfrm>
          <a:off x="4327194" y="4623589"/>
          <a:ext cx="1235166" cy="611335"/>
        </p:xfrm>
        <a:graphic>
          <a:graphicData uri="http://schemas.openxmlformats.org/drawingml/2006/table">
            <a:tbl>
              <a:tblPr firstRow="1" bandRow="1">
                <a:tableStyleId>{2D5ABB26-0587-4C30-8999-92F81FD0307C}</a:tableStyleId>
              </a:tblPr>
              <a:tblGrid>
                <a:gridCol w="503139">
                  <a:extLst>
                    <a:ext uri="{9D8B030D-6E8A-4147-A177-3AD203B41FA5}">
                      <a16:colId xmlns:a16="http://schemas.microsoft.com/office/drawing/2014/main" xmlns="" val="340941705"/>
                    </a:ext>
                  </a:extLst>
                </a:gridCol>
                <a:gridCol w="732027">
                  <a:extLst>
                    <a:ext uri="{9D8B030D-6E8A-4147-A177-3AD203B41FA5}">
                      <a16:colId xmlns:a16="http://schemas.microsoft.com/office/drawing/2014/main" xmlns="" val="2706441095"/>
                    </a:ext>
                  </a:extLst>
                </a:gridCol>
              </a:tblGrid>
              <a:tr h="291218">
                <a:tc rowSpan="2">
                  <a:txBody>
                    <a:bodyPr/>
                    <a:lstStyle/>
                    <a:p>
                      <a:pPr algn="ctr"/>
                      <a:r>
                        <a:rPr lang="en-US" sz="1400" dirty="0" smtClean="0"/>
                        <a:t>GPA =</a:t>
                      </a:r>
                      <a:endParaRPr lang="en-US" sz="1400" dirty="0"/>
                    </a:p>
                  </a:txBody>
                  <a:tcPr marL="0" marR="0" marT="0" marB="0" anchor="ctr"/>
                </a:tc>
                <a:tc>
                  <a:txBody>
                    <a:bodyPr/>
                    <a:lstStyle/>
                    <a:p>
                      <a:pPr algn="ctr"/>
                      <a:r>
                        <a:rPr lang="en-US" sz="1400" dirty="0" smtClean="0"/>
                        <a:t>total </a:t>
                      </a:r>
                      <a:r>
                        <a:rPr lang="en-US" sz="1400" dirty="0" err="1" smtClean="0"/>
                        <a:t>UxG</a:t>
                      </a:r>
                      <a:endParaRPr lang="en-US" sz="1400" dirty="0"/>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63443732"/>
                  </a:ext>
                </a:extLst>
              </a:tr>
              <a:tr h="320117">
                <a:tc vMerge="1">
                  <a:txBody>
                    <a:bodyPr/>
                    <a:lstStyle/>
                    <a:p>
                      <a:endParaRPr lang="en-US" dirty="0"/>
                    </a:p>
                  </a:txBody>
                  <a:tcPr/>
                </a:tc>
                <a:tc>
                  <a:txBody>
                    <a:bodyPr/>
                    <a:lstStyle/>
                    <a:p>
                      <a:pPr algn="ctr"/>
                      <a:r>
                        <a:rPr lang="en-US" sz="1400" dirty="0" smtClean="0"/>
                        <a:t>total U</a:t>
                      </a:r>
                      <a:endParaRPr lang="en-US" sz="1400" dirty="0"/>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62894485"/>
                  </a:ext>
                </a:extLst>
              </a:tr>
            </a:tbl>
          </a:graphicData>
        </a:graphic>
      </p:graphicFrame>
      <p:sp>
        <p:nvSpPr>
          <p:cNvPr id="15" name="Rounded Rectangle 14"/>
          <p:cNvSpPr>
            <a:spLocks noChangeAspect="1"/>
          </p:cNvSpPr>
          <p:nvPr/>
        </p:nvSpPr>
        <p:spPr>
          <a:xfrm>
            <a:off x="1158556" y="3356673"/>
            <a:ext cx="2006222" cy="6468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compute GPA</a:t>
            </a:r>
            <a:endParaRPr lang="en-US" sz="1600" dirty="0">
              <a:solidFill>
                <a:schemeClr val="tx1"/>
              </a:solidFill>
            </a:endParaRPr>
          </a:p>
        </p:txBody>
      </p:sp>
      <p:sp>
        <p:nvSpPr>
          <p:cNvPr id="16" name="Rounded Rectangle 15"/>
          <p:cNvSpPr>
            <a:spLocks noChangeAspect="1"/>
          </p:cNvSpPr>
          <p:nvPr/>
        </p:nvSpPr>
        <p:spPr>
          <a:xfrm>
            <a:off x="3846051" y="3356673"/>
            <a:ext cx="2006222" cy="6468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solidFill>
              </a:rPr>
              <a:t>write out GPA</a:t>
            </a:r>
            <a:endParaRPr lang="en-US" sz="1600" dirty="0">
              <a:solidFill>
                <a:schemeClr val="tx1"/>
              </a:solidFill>
            </a:endParaRPr>
          </a:p>
        </p:txBody>
      </p:sp>
      <p:cxnSp>
        <p:nvCxnSpPr>
          <p:cNvPr id="18" name="Straight Arrow Connector 17"/>
          <p:cNvCxnSpPr>
            <a:stCxn id="10" idx="2"/>
            <a:endCxn id="15" idx="0"/>
          </p:cNvCxnSpPr>
          <p:nvPr/>
        </p:nvCxnSpPr>
        <p:spPr>
          <a:xfrm flipH="1">
            <a:off x="2161667" y="2857769"/>
            <a:ext cx="1431639"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6" idx="0"/>
          </p:cNvCxnSpPr>
          <p:nvPr/>
        </p:nvCxnSpPr>
        <p:spPr>
          <a:xfrm>
            <a:off x="3593306" y="2857769"/>
            <a:ext cx="1255856" cy="4989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a:endCxn id="11" idx="0"/>
          </p:cNvCxnSpPr>
          <p:nvPr/>
        </p:nvCxnSpPr>
        <p:spPr>
          <a:xfrm flipH="1">
            <a:off x="1155448" y="4003505"/>
            <a:ext cx="1006219" cy="598916"/>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4" idx="0"/>
          </p:cNvCxnSpPr>
          <p:nvPr/>
        </p:nvCxnSpPr>
        <p:spPr>
          <a:xfrm>
            <a:off x="2161667" y="4003505"/>
            <a:ext cx="2783110" cy="62008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3" idx="0"/>
          </p:cNvCxnSpPr>
          <p:nvPr/>
        </p:nvCxnSpPr>
        <p:spPr>
          <a:xfrm>
            <a:off x="2161667" y="4003505"/>
            <a:ext cx="1506040" cy="600204"/>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2" idx="0"/>
          </p:cNvCxnSpPr>
          <p:nvPr/>
        </p:nvCxnSpPr>
        <p:spPr>
          <a:xfrm>
            <a:off x="2161667" y="4003505"/>
            <a:ext cx="248830" cy="582195"/>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97218" y="4068914"/>
            <a:ext cx="4780404" cy="480517"/>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for each course C taken by the student, with grade G:</a:t>
            </a:r>
            <a:endParaRPr lang="en-US" sz="1600" dirty="0">
              <a:solidFill>
                <a:schemeClr val="tx1"/>
              </a:solidFill>
            </a:endParaRPr>
          </a:p>
        </p:txBody>
      </p:sp>
    </p:spTree>
    <p:extLst>
      <p:ext uri="{BB962C8B-B14F-4D97-AF65-F5344CB8AC3E}">
        <p14:creationId xmlns:p14="http://schemas.microsoft.com/office/powerpoint/2010/main" val="607508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b="1" dirty="0" smtClean="0">
                <a:solidFill>
                  <a:srgbClr val="FF0000"/>
                </a:solidFill>
              </a:rPr>
              <a:t>EXERCISE</a:t>
            </a:r>
            <a:endParaRPr lang="en-US" sz="8000" b="1" dirty="0">
              <a:solidFill>
                <a:srgbClr val="FF0000"/>
              </a:solidFill>
            </a:endParaRPr>
          </a:p>
        </p:txBody>
      </p:sp>
      <p:sp>
        <p:nvSpPr>
          <p:cNvPr id="4" name="Text Placeholder 3"/>
          <p:cNvSpPr>
            <a:spLocks noGrp="1"/>
          </p:cNvSpPr>
          <p:nvPr>
            <p:ph type="body" idx="1"/>
          </p:nvPr>
        </p:nvSpPr>
        <p:spPr>
          <a:xfrm>
            <a:off x="839788" y="1681163"/>
            <a:ext cx="5157787" cy="529774"/>
          </a:xfrm>
        </p:spPr>
        <p:txBody>
          <a:bodyPr anchor="t" anchorCtr="0"/>
          <a:lstStyle/>
          <a:p>
            <a:pPr algn="ctr"/>
            <a:r>
              <a:rPr lang="en-US" dirty="0" smtClean="0"/>
              <a:t>Conceptual decomposition</a:t>
            </a:r>
            <a:endParaRPr lang="en-US" dirty="0"/>
          </a:p>
        </p:txBody>
      </p:sp>
      <p:sp>
        <p:nvSpPr>
          <p:cNvPr id="6" name="Text Placeholder 5"/>
          <p:cNvSpPr>
            <a:spLocks noGrp="1"/>
          </p:cNvSpPr>
          <p:nvPr>
            <p:ph type="body" sz="quarter" idx="3"/>
          </p:nvPr>
        </p:nvSpPr>
        <p:spPr>
          <a:xfrm>
            <a:off x="6172200" y="1681163"/>
            <a:ext cx="5183188" cy="529774"/>
          </a:xfrm>
        </p:spPr>
        <p:txBody>
          <a:bodyPr anchor="t" anchorCtr="0"/>
          <a:lstStyle/>
          <a:p>
            <a:pPr algn="ctr"/>
            <a:r>
              <a:rPr lang="en-US" dirty="0" smtClean="0"/>
              <a:t>Incremental Program Development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01840" y="2210937"/>
            <a:ext cx="2633681" cy="3167086"/>
          </a:xfrm>
        </p:spPr>
      </p:pic>
      <p:sp>
        <p:nvSpPr>
          <p:cNvPr id="7" name="TextBox 6"/>
          <p:cNvSpPr txBox="1"/>
          <p:nvPr/>
        </p:nvSpPr>
        <p:spPr>
          <a:xfrm>
            <a:off x="8386126" y="3009650"/>
            <a:ext cx="755335" cy="1569660"/>
          </a:xfrm>
          <a:prstGeom prst="rect">
            <a:avLst/>
          </a:prstGeom>
          <a:noFill/>
        </p:spPr>
        <p:txBody>
          <a:bodyPr wrap="none" rtlCol="0">
            <a:spAutoFit/>
          </a:bodyPr>
          <a:lstStyle/>
          <a:p>
            <a:r>
              <a:rPr lang="en-US" sz="9600" dirty="0" smtClean="0"/>
              <a:t>?</a:t>
            </a:r>
            <a:endParaRPr lang="en-US" sz="9600" dirty="0"/>
          </a:p>
        </p:txBody>
      </p:sp>
      <p:sp>
        <p:nvSpPr>
          <p:cNvPr id="3" name="Slide Number Placeholder 2"/>
          <p:cNvSpPr>
            <a:spLocks noGrp="1"/>
          </p:cNvSpPr>
          <p:nvPr>
            <p:ph type="sldNum" sz="quarter" idx="12"/>
          </p:nvPr>
        </p:nvSpPr>
        <p:spPr/>
        <p:txBody>
          <a:bodyPr/>
          <a:lstStyle/>
          <a:p>
            <a:fld id="{3616A442-248E-467A-BE05-064ABD77C0B8}" type="slidenum">
              <a:rPr lang="en-US" smtClean="0"/>
              <a:t>34</a:t>
            </a:fld>
            <a:endParaRPr lang="en-US"/>
          </a:p>
        </p:txBody>
      </p:sp>
    </p:spTree>
    <p:extLst>
      <p:ext uri="{BB962C8B-B14F-4D97-AF65-F5344CB8AC3E}">
        <p14:creationId xmlns:p14="http://schemas.microsoft.com/office/powerpoint/2010/main" val="94097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23952" cy="1325563"/>
          </a:xfrm>
        </p:spPr>
        <p:txBody>
          <a:bodyPr/>
          <a:lstStyle/>
          <a:p>
            <a:r>
              <a:rPr lang="en-US" dirty="0" smtClean="0"/>
              <a:t>Steps 2a+2b. Problem decomposition (summary)</a:t>
            </a:r>
            <a:endParaRPr lang="en-US" dirty="0"/>
          </a:p>
        </p:txBody>
      </p:sp>
      <p:sp>
        <p:nvSpPr>
          <p:cNvPr id="5" name="Content Placeholder 2"/>
          <p:cNvSpPr>
            <a:spLocks noGrp="1"/>
          </p:cNvSpPr>
          <p:nvPr>
            <p:ph idx="1"/>
          </p:nvPr>
        </p:nvSpPr>
        <p:spPr>
          <a:xfrm>
            <a:off x="838200" y="1825625"/>
            <a:ext cx="8005997" cy="4470244"/>
          </a:xfrm>
        </p:spPr>
        <p:txBody>
          <a:bodyPr>
            <a:normAutofit/>
          </a:bodyPr>
          <a:lstStyle/>
          <a:p>
            <a:r>
              <a:rPr lang="en-US" dirty="0" smtClean="0"/>
              <a:t>Begin:</a:t>
            </a:r>
          </a:p>
          <a:p>
            <a:pPr lvl="1"/>
            <a:r>
              <a:rPr lang="en-US" dirty="0" smtClean="0">
                <a:solidFill>
                  <a:schemeClr val="accent2">
                    <a:lumMod val="75000"/>
                  </a:schemeClr>
                </a:solidFill>
              </a:rPr>
              <a:t>identify the task(s) the program needs to do</a:t>
            </a:r>
          </a:p>
          <a:p>
            <a:pPr lvl="1"/>
            <a:r>
              <a:rPr lang="en-US" dirty="0" smtClean="0">
                <a:solidFill>
                  <a:schemeClr val="accent5"/>
                </a:solidFill>
              </a:rPr>
              <a:t>define a stub function for each task</a:t>
            </a:r>
          </a:p>
          <a:p>
            <a:pPr marL="2286000" lvl="5" indent="0">
              <a:buNone/>
            </a:pPr>
            <a:r>
              <a:rPr lang="en-US" sz="1000" dirty="0"/>
              <a:t> </a:t>
            </a:r>
            <a:r>
              <a:rPr lang="en-US" sz="1000" dirty="0" smtClean="0"/>
              <a:t>   </a:t>
            </a:r>
          </a:p>
          <a:p>
            <a:r>
              <a:rPr lang="en-US" dirty="0" smtClean="0"/>
              <a:t>while not done:</a:t>
            </a:r>
          </a:p>
          <a:p>
            <a:pPr lvl="1"/>
            <a:r>
              <a:rPr lang="en-US" dirty="0" smtClean="0">
                <a:solidFill>
                  <a:schemeClr val="accent2">
                    <a:lumMod val="75000"/>
                  </a:schemeClr>
                </a:solidFill>
              </a:rPr>
              <a:t>pick a task </a:t>
            </a:r>
            <a:r>
              <a:rPr lang="en-US" i="1" dirty="0" smtClean="0">
                <a:solidFill>
                  <a:schemeClr val="accent2">
                    <a:lumMod val="75000"/>
                  </a:schemeClr>
                </a:solidFill>
              </a:rPr>
              <a:t>A</a:t>
            </a:r>
            <a:r>
              <a:rPr lang="en-US" dirty="0">
                <a:solidFill>
                  <a:schemeClr val="accent2">
                    <a:lumMod val="75000"/>
                  </a:schemeClr>
                </a:solidFill>
              </a:rPr>
              <a:t> </a:t>
            </a:r>
            <a:r>
              <a:rPr lang="en-US" dirty="0" smtClean="0">
                <a:solidFill>
                  <a:schemeClr val="accent2">
                    <a:lumMod val="75000"/>
                  </a:schemeClr>
                </a:solidFill>
              </a:rPr>
              <a:t>and break it down into simpler tasks </a:t>
            </a:r>
            <a:r>
              <a:rPr lang="en-US" i="1" dirty="0" smtClean="0">
                <a:solidFill>
                  <a:schemeClr val="accent2">
                    <a:lumMod val="75000"/>
                  </a:schemeClr>
                </a:solidFill>
              </a:rPr>
              <a:t>A</a:t>
            </a:r>
            <a:r>
              <a:rPr lang="en-US" baseline="-25000" dirty="0" smtClean="0">
                <a:solidFill>
                  <a:schemeClr val="accent2">
                    <a:lumMod val="75000"/>
                  </a:schemeClr>
                </a:solidFill>
              </a:rPr>
              <a:t>1</a:t>
            </a:r>
            <a:r>
              <a:rPr lang="en-US" dirty="0" smtClean="0">
                <a:solidFill>
                  <a:schemeClr val="accent2">
                    <a:lumMod val="75000"/>
                  </a:schemeClr>
                </a:solidFill>
              </a:rPr>
              <a:t>, …, </a:t>
            </a:r>
            <a:r>
              <a:rPr lang="en-US" i="1" dirty="0" smtClean="0">
                <a:solidFill>
                  <a:schemeClr val="accent2">
                    <a:lumMod val="75000"/>
                  </a:schemeClr>
                </a:solidFill>
              </a:rPr>
              <a:t>A</a:t>
            </a:r>
            <a:r>
              <a:rPr lang="en-US" i="1" baseline="-25000" dirty="0" smtClean="0">
                <a:solidFill>
                  <a:schemeClr val="accent2">
                    <a:lumMod val="75000"/>
                  </a:schemeClr>
                </a:solidFill>
              </a:rPr>
              <a:t>n</a:t>
            </a:r>
            <a:r>
              <a:rPr lang="en-US" dirty="0" smtClean="0">
                <a:solidFill>
                  <a:schemeClr val="accent2">
                    <a:lumMod val="75000"/>
                  </a:schemeClr>
                </a:solidFill>
              </a:rPr>
              <a:t> </a:t>
            </a:r>
          </a:p>
          <a:p>
            <a:pPr lvl="1"/>
            <a:r>
              <a:rPr lang="en-US" dirty="0" smtClean="0">
                <a:solidFill>
                  <a:schemeClr val="accent5"/>
                </a:solidFill>
              </a:rPr>
              <a:t>flesh out the stub for </a:t>
            </a:r>
            <a:r>
              <a:rPr lang="en-US" i="1" dirty="0" smtClean="0">
                <a:solidFill>
                  <a:schemeClr val="accent5"/>
                </a:solidFill>
              </a:rPr>
              <a:t>A</a:t>
            </a:r>
            <a:r>
              <a:rPr lang="en-US" dirty="0" smtClean="0">
                <a:solidFill>
                  <a:schemeClr val="accent5"/>
                </a:solidFill>
              </a:rPr>
              <a:t> to execute the code for </a:t>
            </a:r>
            <a:r>
              <a:rPr lang="en-US" i="1" dirty="0">
                <a:solidFill>
                  <a:schemeClr val="accent5"/>
                </a:solidFill>
              </a:rPr>
              <a:t>A</a:t>
            </a:r>
            <a:r>
              <a:rPr lang="en-US" baseline="-25000" dirty="0">
                <a:solidFill>
                  <a:schemeClr val="accent5"/>
                </a:solidFill>
              </a:rPr>
              <a:t>1</a:t>
            </a:r>
            <a:r>
              <a:rPr lang="en-US" dirty="0">
                <a:solidFill>
                  <a:schemeClr val="accent5"/>
                </a:solidFill>
              </a:rPr>
              <a:t>, …, </a:t>
            </a:r>
            <a:r>
              <a:rPr lang="en-US" i="1" dirty="0">
                <a:solidFill>
                  <a:schemeClr val="accent5"/>
                </a:solidFill>
              </a:rPr>
              <a:t>A</a:t>
            </a:r>
            <a:r>
              <a:rPr lang="en-US" i="1" baseline="-25000" dirty="0">
                <a:solidFill>
                  <a:schemeClr val="accent5"/>
                </a:solidFill>
              </a:rPr>
              <a:t>n</a:t>
            </a:r>
            <a:r>
              <a:rPr lang="en-US" dirty="0">
                <a:solidFill>
                  <a:schemeClr val="accent5"/>
                </a:solidFill>
              </a:rPr>
              <a:t> </a:t>
            </a:r>
            <a:r>
              <a:rPr lang="en-US" dirty="0" smtClean="0">
                <a:solidFill>
                  <a:schemeClr val="accent5"/>
                </a:solidFill>
              </a:rPr>
              <a:t>   (these may themselves be stubs)</a:t>
            </a:r>
            <a:endParaRPr lang="en-US" dirty="0"/>
          </a:p>
          <a:p>
            <a:pPr lvl="2"/>
            <a:endParaRPr lang="en-US" dirty="0"/>
          </a:p>
        </p:txBody>
      </p:sp>
      <p:sp>
        <p:nvSpPr>
          <p:cNvPr id="3" name="Rectangle 2"/>
          <p:cNvSpPr/>
          <p:nvPr/>
        </p:nvSpPr>
        <p:spPr>
          <a:xfrm>
            <a:off x="9069050" y="2864266"/>
            <a:ext cx="2517898" cy="914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accent2">
                    <a:lumMod val="75000"/>
                  </a:schemeClr>
                </a:solidFill>
              </a:rPr>
              <a:t>conceptual step</a:t>
            </a:r>
          </a:p>
          <a:p>
            <a:r>
              <a:rPr lang="en-US" sz="2400" dirty="0" smtClean="0">
                <a:solidFill>
                  <a:schemeClr val="accent5"/>
                </a:solidFill>
              </a:rPr>
              <a:t>programming step</a:t>
            </a:r>
            <a:endParaRPr lang="en-US" sz="2400" dirty="0">
              <a:solidFill>
                <a:schemeClr val="accent5"/>
              </a:solidFill>
            </a:endParaRPr>
          </a:p>
        </p:txBody>
      </p:sp>
      <p:sp>
        <p:nvSpPr>
          <p:cNvPr id="4" name="Slide Number Placeholder 3"/>
          <p:cNvSpPr>
            <a:spLocks noGrp="1"/>
          </p:cNvSpPr>
          <p:nvPr>
            <p:ph type="sldNum" sz="quarter" idx="12"/>
          </p:nvPr>
        </p:nvSpPr>
        <p:spPr/>
        <p:txBody>
          <a:bodyPr/>
          <a:lstStyle/>
          <a:p>
            <a:fld id="{3616A442-248E-467A-BE05-064ABD77C0B8}" type="slidenum">
              <a:rPr lang="en-US" smtClean="0"/>
              <a:t>35</a:t>
            </a:fld>
            <a:endParaRPr lang="en-US"/>
          </a:p>
        </p:txBody>
      </p:sp>
    </p:spTree>
    <p:extLst>
      <p:ext uri="{BB962C8B-B14F-4D97-AF65-F5344CB8AC3E}">
        <p14:creationId xmlns:p14="http://schemas.microsoft.com/office/powerpoint/2010/main" val="2229740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writing a program</a:t>
            </a:r>
            <a:endParaRPr lang="en-US" dirty="0"/>
          </a:p>
        </p:txBody>
      </p:sp>
      <p:sp>
        <p:nvSpPr>
          <p:cNvPr id="4" name="Right Arrow 3"/>
          <p:cNvSpPr/>
          <p:nvPr/>
        </p:nvSpPr>
        <p:spPr>
          <a:xfrm>
            <a:off x="276069" y="4808289"/>
            <a:ext cx="562131"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lumMod val="65000"/>
                  </a:schemeClr>
                </a:solidFill>
              </a:rPr>
              <a:t>1.    Understand what tasks the program needs to perform</a:t>
            </a:r>
          </a:p>
          <a:p>
            <a:pPr marL="1371600" lvl="3"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bg1">
                    <a:lumMod val="65000"/>
                  </a:schemeClr>
                </a:solidFill>
              </a:rPr>
              <a:t>2a.  Figure out how to do those tasks</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2b.  Write the code</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t>3.   Make sure the program works correctly</a:t>
            </a:r>
            <a:endParaRPr lang="en-US" dirty="0"/>
          </a:p>
        </p:txBody>
      </p:sp>
      <p:sp>
        <p:nvSpPr>
          <p:cNvPr id="3" name="Slide Number Placeholder 2"/>
          <p:cNvSpPr>
            <a:spLocks noGrp="1"/>
          </p:cNvSpPr>
          <p:nvPr>
            <p:ph type="sldNum" sz="quarter" idx="12"/>
          </p:nvPr>
        </p:nvSpPr>
        <p:spPr/>
        <p:txBody>
          <a:bodyPr/>
          <a:lstStyle/>
          <a:p>
            <a:fld id="{3616A442-248E-467A-BE05-064ABD77C0B8}" type="slidenum">
              <a:rPr lang="en-US" smtClean="0"/>
              <a:t>36</a:t>
            </a:fld>
            <a:endParaRPr lang="en-US"/>
          </a:p>
        </p:txBody>
      </p:sp>
    </p:spTree>
    <p:extLst>
      <p:ext uri="{BB962C8B-B14F-4D97-AF65-F5344CB8AC3E}">
        <p14:creationId xmlns:p14="http://schemas.microsoft.com/office/powerpoint/2010/main" val="3694124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Ensuring correctness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a:t>the program </a:t>
            </a:r>
            <a:r>
              <a:rPr lang="en-US" dirty="0" smtClean="0"/>
              <a:t>produces the expected outputs for all (selected) inputs</a:t>
            </a:r>
            <a:endParaRPr lang="en-US" dirty="0"/>
          </a:p>
        </p:txBody>
      </p:sp>
      <p:sp>
        <p:nvSpPr>
          <p:cNvPr id="4" name="Rounded Rectangular Callout 3"/>
          <p:cNvSpPr/>
          <p:nvPr/>
        </p:nvSpPr>
        <p:spPr>
          <a:xfrm>
            <a:off x="1236689" y="3889947"/>
            <a:ext cx="9848753" cy="2287015"/>
          </a:xfrm>
          <a:prstGeom prst="wedgeRoundRectCallout">
            <a:avLst>
              <a:gd name="adj1" fmla="val 16816"/>
              <a:gd name="adj2" fmla="val -48515"/>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800" dirty="0" smtClean="0"/>
              <a:t>very often, this is the </a:t>
            </a:r>
            <a:r>
              <a:rPr lang="en-US" sz="2800" i="1" u="sng" dirty="0" smtClean="0"/>
              <a:t>only</a:t>
            </a:r>
            <a:r>
              <a:rPr lang="en-US" sz="2800" dirty="0" smtClean="0"/>
              <a:t> thing that programmers check</a:t>
            </a:r>
          </a:p>
          <a:p>
            <a:pPr marL="285750" indent="-285750">
              <a:buFont typeface="Arial" panose="020B0604020202020204" pitchFamily="34" charset="0"/>
              <a:buChar char="•"/>
            </a:pPr>
            <a:r>
              <a:rPr lang="en-US" sz="2800" dirty="0" smtClean="0"/>
              <a:t>In general this is not enough </a:t>
            </a:r>
          </a:p>
          <a:p>
            <a:pPr marL="914400" lvl="1" indent="-457200">
              <a:buClr>
                <a:schemeClr val="accent2"/>
              </a:buClr>
              <a:buFont typeface="Calibri" panose="020F0502020204030204" pitchFamily="34" charset="0"/>
              <a:buChar char="−"/>
            </a:pPr>
            <a:r>
              <a:rPr lang="en-US" sz="2800" dirty="0" smtClean="0"/>
              <a:t>a program can produce the expected output "accidentally"</a:t>
            </a:r>
            <a:endParaRPr lang="en-US" sz="2800" dirty="0"/>
          </a:p>
        </p:txBody>
      </p:sp>
      <p:sp>
        <p:nvSpPr>
          <p:cNvPr id="5" name="Slide Number Placeholder 4"/>
          <p:cNvSpPr>
            <a:spLocks noGrp="1"/>
          </p:cNvSpPr>
          <p:nvPr>
            <p:ph type="sldNum" sz="quarter" idx="12"/>
          </p:nvPr>
        </p:nvSpPr>
        <p:spPr/>
        <p:txBody>
          <a:bodyPr/>
          <a:lstStyle/>
          <a:p>
            <a:fld id="{3616A442-248E-467A-BE05-064ABD77C0B8}" type="slidenum">
              <a:rPr lang="en-US" smtClean="0"/>
              <a:t>37</a:t>
            </a:fld>
            <a:endParaRPr lang="en-US"/>
          </a:p>
        </p:txBody>
      </p:sp>
    </p:spTree>
    <p:extLst>
      <p:ext uri="{BB962C8B-B14F-4D97-AF65-F5344CB8AC3E}">
        <p14:creationId xmlns:p14="http://schemas.microsoft.com/office/powerpoint/2010/main" val="55081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test cases "accidentally"</a:t>
            </a:r>
            <a:endParaRPr lang="en-US" dirty="0"/>
          </a:p>
        </p:txBody>
      </p:sp>
      <p:sp>
        <p:nvSpPr>
          <p:cNvPr id="3" name="Content Placeholder 2"/>
          <p:cNvSpPr>
            <a:spLocks noGrp="1"/>
          </p:cNvSpPr>
          <p:nvPr>
            <p:ph idx="1"/>
          </p:nvPr>
        </p:nvSpPr>
        <p:spPr/>
        <p:txBody>
          <a:bodyPr/>
          <a:lstStyle/>
          <a:p>
            <a:r>
              <a:rPr lang="en-US" dirty="0" smtClean="0"/>
              <a:t>Problem spec:</a:t>
            </a:r>
          </a:p>
          <a:p>
            <a:pPr lvl="1"/>
            <a:r>
              <a:rPr lang="en-US" i="1" dirty="0" smtClean="0">
                <a:solidFill>
                  <a:schemeClr val="accent1">
                    <a:lumMod val="50000"/>
                  </a:schemeClr>
                </a:solidFill>
              </a:rPr>
              <a:t>"Write a function </a:t>
            </a:r>
            <a:r>
              <a:rPr lang="en-US" i="1" dirty="0" err="1" smtClean="0">
                <a:solidFill>
                  <a:schemeClr val="accent1">
                    <a:lumMod val="50000"/>
                  </a:schemeClr>
                </a:solidFill>
              </a:rPr>
              <a:t>grid_is_square</a:t>
            </a:r>
            <a:r>
              <a:rPr lang="en-US" i="1" dirty="0" smtClean="0">
                <a:solidFill>
                  <a:schemeClr val="accent1">
                    <a:lumMod val="50000"/>
                  </a:schemeClr>
                </a:solidFill>
              </a:rPr>
              <a:t>(</a:t>
            </a:r>
            <a:r>
              <a:rPr lang="en-US" i="1" dirty="0" err="1" smtClean="0">
                <a:solidFill>
                  <a:schemeClr val="accent1">
                    <a:lumMod val="50000"/>
                  </a:schemeClr>
                </a:solidFill>
              </a:rPr>
              <a:t>arglist</a:t>
            </a:r>
            <a:r>
              <a:rPr lang="en-US" i="1" dirty="0" smtClean="0">
                <a:solidFill>
                  <a:schemeClr val="accent1">
                    <a:lumMod val="50000"/>
                  </a:schemeClr>
                </a:solidFill>
              </a:rPr>
              <a:t>) that returns True if </a:t>
            </a:r>
            <a:r>
              <a:rPr lang="en-US" i="1" dirty="0" err="1" smtClean="0">
                <a:solidFill>
                  <a:schemeClr val="accent1">
                    <a:lumMod val="50000"/>
                  </a:schemeClr>
                </a:solidFill>
              </a:rPr>
              <a:t>arglist</a:t>
            </a:r>
            <a:r>
              <a:rPr lang="en-US" i="1" dirty="0" smtClean="0">
                <a:solidFill>
                  <a:schemeClr val="accent1">
                    <a:lumMod val="50000"/>
                  </a:schemeClr>
                </a:solidFill>
              </a:rPr>
              <a:t> is a square grid, i.e., its no. of rows equals its no. of columns."</a:t>
            </a:r>
          </a:p>
          <a:p>
            <a:pPr lvl="1"/>
            <a:endParaRPr lang="en-US" dirty="0"/>
          </a:p>
          <a:p>
            <a:r>
              <a:rPr lang="en-US" dirty="0" smtClean="0"/>
              <a:t>Submitted "solution":</a:t>
            </a:r>
          </a:p>
          <a:p>
            <a:pPr marL="457200" lvl="1" indent="0">
              <a:buNone/>
            </a:pPr>
            <a:endParaRPr lang="en-US" sz="1000" dirty="0"/>
          </a:p>
          <a:p>
            <a:pPr marL="457200" lvl="1"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grid_is_square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arglist</a:t>
            </a:r>
            <a:r>
              <a:rPr lang="en-US" dirty="0" smtClean="0">
                <a:latin typeface="Courier New" panose="02070309020205020404" pitchFamily="49" charset="0"/>
                <a:cs typeface="Courier New" panose="02070309020205020404" pitchFamily="49" charset="0"/>
              </a:rPr>
              <a:t>):</a:t>
            </a:r>
          </a:p>
          <a:p>
            <a:pPr marL="914400" lvl="2" indent="0">
              <a:buNone/>
            </a:pPr>
            <a:r>
              <a:rPr lang="en-US" sz="2800" dirty="0" smtClean="0">
                <a:latin typeface="Courier New" panose="02070309020205020404" pitchFamily="49" charset="0"/>
                <a:cs typeface="Courier New" panose="02070309020205020404" pitchFamily="49" charset="0"/>
              </a:rPr>
              <a:t>return True</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616A442-248E-467A-BE05-064ABD77C0B8}" type="slidenum">
              <a:rPr lang="en-US" smtClean="0"/>
              <a:t>38</a:t>
            </a:fld>
            <a:endParaRPr lang="en-US" dirty="0"/>
          </a:p>
        </p:txBody>
      </p:sp>
      <p:sp>
        <p:nvSpPr>
          <p:cNvPr id="5" name="Rounded Rectangular Callout 4"/>
          <p:cNvSpPr/>
          <p:nvPr/>
        </p:nvSpPr>
        <p:spPr>
          <a:xfrm>
            <a:off x="7480853" y="3319670"/>
            <a:ext cx="2557670" cy="901147"/>
          </a:xfrm>
          <a:prstGeom prst="wedgeRoundRectCallout">
            <a:avLst>
              <a:gd name="adj1" fmla="val -54818"/>
              <a:gd name="adj2" fmla="val 8865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Passes half the test cases …</a:t>
            </a:r>
            <a:endParaRPr lang="en-US" sz="2400" dirty="0"/>
          </a:p>
        </p:txBody>
      </p:sp>
      <p:sp>
        <p:nvSpPr>
          <p:cNvPr id="6" name="Rounded Rectangular Callout 5"/>
          <p:cNvSpPr/>
          <p:nvPr/>
        </p:nvSpPr>
        <p:spPr>
          <a:xfrm>
            <a:off x="7480853" y="5080260"/>
            <a:ext cx="2557670" cy="901147"/>
          </a:xfrm>
          <a:prstGeom prst="wedgeRoundRectCallout">
            <a:avLst>
              <a:gd name="adj1" fmla="val -54300"/>
              <a:gd name="adj2" fmla="val -9664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 but is wrong!</a:t>
            </a:r>
            <a:endParaRPr lang="en-US" sz="2400" b="1" dirty="0"/>
          </a:p>
        </p:txBody>
      </p:sp>
    </p:spTree>
    <p:extLst>
      <p:ext uri="{BB962C8B-B14F-4D97-AF65-F5344CB8AC3E}">
        <p14:creationId xmlns:p14="http://schemas.microsoft.com/office/powerpoint/2010/main" val="9672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Ensuring correctness</a:t>
            </a:r>
            <a:endParaRPr lang="en-US" dirty="0"/>
          </a:p>
        </p:txBody>
      </p:sp>
      <p:sp>
        <p:nvSpPr>
          <p:cNvPr id="3" name="Content Placeholder 2"/>
          <p:cNvSpPr>
            <a:spLocks noGrp="1"/>
          </p:cNvSpPr>
          <p:nvPr>
            <p:ph idx="1"/>
          </p:nvPr>
        </p:nvSpPr>
        <p:spPr/>
        <p:txBody>
          <a:bodyPr>
            <a:normAutofit/>
          </a:bodyPr>
          <a:lstStyle/>
          <a:p>
            <a:r>
              <a:rPr lang="en-US" dirty="0" smtClean="0"/>
              <a:t>Goals:</a:t>
            </a:r>
          </a:p>
          <a:p>
            <a:pPr lvl="1"/>
            <a:r>
              <a:rPr lang="en-US" dirty="0"/>
              <a:t>the program produces the </a:t>
            </a:r>
            <a:r>
              <a:rPr lang="en-US" dirty="0" smtClean="0"/>
              <a:t>expected </a:t>
            </a:r>
            <a:r>
              <a:rPr lang="en-US" dirty="0"/>
              <a:t>outputs for all (selected) </a:t>
            </a:r>
            <a:r>
              <a:rPr lang="en-US" dirty="0" smtClean="0"/>
              <a:t>inputs</a:t>
            </a:r>
            <a:endParaRPr lang="en-US" sz="1000" dirty="0" smtClean="0"/>
          </a:p>
          <a:p>
            <a:pPr lvl="1"/>
            <a:r>
              <a:rPr lang="en-US" dirty="0" smtClean="0"/>
              <a:t>each piece of the program behaves the way it's supposed to</a:t>
            </a:r>
          </a:p>
          <a:p>
            <a:pPr lvl="1"/>
            <a:r>
              <a:rPr lang="en-US" dirty="0" smtClean="0"/>
              <a:t>each piece is used the way it's supposed to be used</a:t>
            </a:r>
          </a:p>
          <a:p>
            <a:pPr lvl="2"/>
            <a:r>
              <a:rPr lang="en-US" dirty="0" smtClean="0"/>
              <a:t>any assumptions made by the code are satisfied</a:t>
            </a:r>
          </a:p>
          <a:p>
            <a:pPr marL="2286000" lvl="5" indent="0">
              <a:buNone/>
            </a:pPr>
            <a:r>
              <a:rPr lang="en-US" sz="1000" dirty="0"/>
              <a:t> </a:t>
            </a:r>
            <a:r>
              <a:rPr lang="en-US" sz="1000" dirty="0" smtClean="0"/>
              <a:t>  </a:t>
            </a:r>
          </a:p>
          <a:p>
            <a:r>
              <a:rPr lang="en-US" dirty="0" smtClean="0"/>
              <a:t>Approach:</a:t>
            </a:r>
          </a:p>
          <a:p>
            <a:pPr lvl="1"/>
            <a:r>
              <a:rPr lang="en-US" dirty="0" smtClean="0"/>
              <a:t>add </a:t>
            </a:r>
            <a:r>
              <a:rPr lang="en-US" i="1" dirty="0" smtClean="0"/>
              <a:t>assertions</a:t>
            </a:r>
            <a:r>
              <a:rPr lang="en-US" dirty="0" smtClean="0"/>
              <a:t> in the code to pinpoint problems</a:t>
            </a:r>
          </a:p>
          <a:p>
            <a:pPr lvl="1"/>
            <a:r>
              <a:rPr lang="en-US" i="1" dirty="0" smtClean="0"/>
              <a:t>test</a:t>
            </a:r>
            <a:r>
              <a:rPr lang="en-US" dirty="0" smtClean="0"/>
              <a:t> the code to ensure that there are no problems</a:t>
            </a:r>
            <a:endParaRPr lang="en-US" i="1" dirty="0" smtClean="0"/>
          </a:p>
        </p:txBody>
      </p:sp>
      <p:sp>
        <p:nvSpPr>
          <p:cNvPr id="4" name="Slide Number Placeholder 3"/>
          <p:cNvSpPr>
            <a:spLocks noGrp="1"/>
          </p:cNvSpPr>
          <p:nvPr>
            <p:ph type="sldNum" sz="quarter" idx="12"/>
          </p:nvPr>
        </p:nvSpPr>
        <p:spPr/>
        <p:txBody>
          <a:bodyPr/>
          <a:lstStyle/>
          <a:p>
            <a:fld id="{3616A442-248E-467A-BE05-064ABD77C0B8}" type="slidenum">
              <a:rPr lang="en-US" smtClean="0"/>
              <a:t>39</a:t>
            </a:fld>
            <a:endParaRPr lang="en-US"/>
          </a:p>
        </p:txBody>
      </p:sp>
    </p:spTree>
    <p:extLst>
      <p:ext uri="{BB962C8B-B14F-4D97-AF65-F5344CB8AC3E}">
        <p14:creationId xmlns:p14="http://schemas.microsoft.com/office/powerpoint/2010/main" val="2558037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838200" y="2533337"/>
            <a:ext cx="10515600" cy="1499017"/>
          </a:xfrm>
        </p:spPr>
        <p:txBody>
          <a:bodyPr>
            <a:normAutofit/>
          </a:bodyPr>
          <a:lstStyle/>
          <a:p>
            <a:pPr marL="0" indent="0">
              <a:buNone/>
            </a:pPr>
            <a:r>
              <a:rPr lang="en-US" dirty="0" smtClean="0"/>
              <a:t>Problem statement:</a:t>
            </a:r>
          </a:p>
          <a:p>
            <a:pPr marL="1828800" lvl="4" indent="0">
              <a:buNone/>
            </a:pPr>
            <a:endParaRPr lang="en-US" dirty="0" smtClean="0"/>
          </a:p>
          <a:p>
            <a:pPr marL="457200" lvl="1" indent="0">
              <a:buNone/>
            </a:pPr>
            <a:r>
              <a:rPr lang="en-US" dirty="0"/>
              <a:t>"</a:t>
            </a:r>
            <a:r>
              <a:rPr lang="en-US" dirty="0" smtClean="0"/>
              <a:t>Write a program to compute student GPAs from their grades."</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4</a:t>
            </a:fld>
            <a:endParaRPr lang="en-US"/>
          </a:p>
        </p:txBody>
      </p:sp>
    </p:spTree>
    <p:extLst>
      <p:ext uri="{BB962C8B-B14F-4D97-AF65-F5344CB8AC3E}">
        <p14:creationId xmlns:p14="http://schemas.microsoft.com/office/powerpoint/2010/main" val="636612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Invariants and assertions</a:t>
            </a:r>
            <a:endParaRPr lang="en-US" dirty="0"/>
          </a:p>
        </p:txBody>
      </p:sp>
      <p:sp>
        <p:nvSpPr>
          <p:cNvPr id="3" name="Content Placeholder 2"/>
          <p:cNvSpPr>
            <a:spLocks noGrp="1"/>
          </p:cNvSpPr>
          <p:nvPr>
            <p:ph idx="1"/>
          </p:nvPr>
        </p:nvSpPr>
        <p:spPr/>
        <p:txBody>
          <a:bodyPr/>
          <a:lstStyle/>
          <a:p>
            <a:r>
              <a:rPr lang="en-US" i="1" dirty="0" smtClean="0"/>
              <a:t>Invariant</a:t>
            </a:r>
            <a:r>
              <a:rPr lang="en-US" dirty="0" smtClean="0"/>
              <a:t>: an expression at a program point </a:t>
            </a:r>
            <a:r>
              <a:rPr lang="en-US" dirty="0"/>
              <a:t>that </a:t>
            </a:r>
            <a:r>
              <a:rPr lang="en-US" i="1" u="sng" dirty="0" smtClean="0"/>
              <a:t>always</a:t>
            </a:r>
            <a:r>
              <a:rPr lang="en-US" dirty="0" smtClean="0"/>
              <a:t> evaluates </a:t>
            </a:r>
            <a:r>
              <a:rPr lang="en-US" dirty="0"/>
              <a:t>to </a:t>
            </a:r>
            <a:r>
              <a:rPr lang="en-US" dirty="0" smtClean="0"/>
              <a:t>True when execution reaches that point</a:t>
            </a:r>
          </a:p>
          <a:p>
            <a:endParaRPr lang="en-US" dirty="0"/>
          </a:p>
          <a:p>
            <a:r>
              <a:rPr lang="en-US" i="1" dirty="0"/>
              <a:t>A</a:t>
            </a:r>
            <a:r>
              <a:rPr lang="en-US" i="1" dirty="0" smtClean="0"/>
              <a:t>ssertion</a:t>
            </a:r>
            <a:r>
              <a:rPr lang="en-US" dirty="0" smtClean="0"/>
              <a:t>: a statement that some expression </a:t>
            </a:r>
            <a:r>
              <a:rPr lang="en-US" i="1" dirty="0" smtClean="0"/>
              <a:t>E</a:t>
            </a:r>
            <a:r>
              <a:rPr lang="en-US" dirty="0" smtClean="0"/>
              <a:t> is an invariant at some point in a program</a:t>
            </a:r>
          </a:p>
          <a:p>
            <a:pPr lvl="1"/>
            <a:r>
              <a:rPr lang="en-US" dirty="0" smtClean="0"/>
              <a:t>Python syntax:</a:t>
            </a:r>
          </a:p>
          <a:p>
            <a:pPr marL="1371600" lvl="3" indent="0">
              <a:buNone/>
            </a:pPr>
            <a:r>
              <a:rPr lang="en-US" sz="2800" b="1" dirty="0" smtClean="0">
                <a:latin typeface="Courier New" panose="02070309020205020404" pitchFamily="49" charset="0"/>
                <a:cs typeface="Courier New" panose="02070309020205020404" pitchFamily="49" charset="0"/>
              </a:rPr>
              <a:t>assert</a:t>
            </a:r>
            <a:r>
              <a:rPr lang="en-US" sz="2800" dirty="0" smtClean="0">
                <a:latin typeface="Courier New" panose="02070309020205020404" pitchFamily="49" charset="0"/>
                <a:cs typeface="Courier New" panose="02070309020205020404" pitchFamily="49" charset="0"/>
              </a:rPr>
              <a:t> </a:t>
            </a:r>
            <a:r>
              <a:rPr lang="en-US" sz="2800" i="1" dirty="0" smtClean="0">
                <a:latin typeface="Calibri" panose="020F0502020204030204" pitchFamily="34" charset="0"/>
                <a:cs typeface="Calibri" panose="020F0502020204030204" pitchFamily="34" charset="0"/>
              </a:rPr>
              <a:t>E</a:t>
            </a:r>
          </a:p>
          <a:p>
            <a:pPr marL="1371600" lvl="3" indent="0">
              <a:buNone/>
            </a:pPr>
            <a:r>
              <a:rPr lang="en-US" sz="2800" b="1" dirty="0">
                <a:latin typeface="Courier New" panose="02070309020205020404" pitchFamily="49" charset="0"/>
                <a:cs typeface="Courier New" panose="02070309020205020404" pitchFamily="49" charset="0"/>
              </a:rPr>
              <a:t>assert</a:t>
            </a:r>
            <a:r>
              <a:rPr lang="en-US" sz="2800" dirty="0">
                <a:latin typeface="Courier New" panose="02070309020205020404" pitchFamily="49" charset="0"/>
                <a:cs typeface="Courier New" panose="02070309020205020404" pitchFamily="49" charset="0"/>
              </a:rPr>
              <a:t> </a:t>
            </a:r>
            <a:r>
              <a:rPr lang="en-US" sz="2800" i="1" dirty="0" smtClean="0">
                <a:latin typeface="Calibri" panose="020F0502020204030204" pitchFamily="34" charset="0"/>
                <a:cs typeface="Calibri" panose="020F0502020204030204" pitchFamily="34" charset="0"/>
              </a:rPr>
              <a:t>E</a:t>
            </a:r>
            <a:r>
              <a:rPr lang="en-US" sz="900" i="1" dirty="0" smtClean="0">
                <a:latin typeface="Calibri" panose="020F0502020204030204" pitchFamily="34" charset="0"/>
                <a:cs typeface="Calibri" panose="020F0502020204030204" pitchFamily="34" charset="0"/>
              </a:rPr>
              <a:t> </a:t>
            </a:r>
            <a:r>
              <a:rPr lang="en-US" sz="2800" i="1" dirty="0" smtClean="0">
                <a:latin typeface="Calibri" panose="020F0502020204030204" pitchFamily="34" charset="0"/>
                <a:cs typeface="Calibri" panose="020F0502020204030204" pitchFamily="34" charset="0"/>
              </a:rPr>
              <a:t>, </a:t>
            </a:r>
            <a:r>
              <a:rPr lang="en-US" sz="2800" b="1" dirty="0" smtClean="0">
                <a:latin typeface="Courier New" panose="02070309020205020404" pitchFamily="49" charset="0"/>
                <a:cs typeface="Courier New" panose="02070309020205020404" pitchFamily="49" charset="0"/>
              </a:rPr>
              <a:t>″</a:t>
            </a:r>
            <a:r>
              <a:rPr lang="en-US" sz="2800" i="1" dirty="0" smtClean="0">
                <a:latin typeface="Calibri" panose="020F0502020204030204" pitchFamily="34" charset="0"/>
                <a:cs typeface="Calibri" panose="020F0502020204030204" pitchFamily="34" charset="0"/>
              </a:rPr>
              <a:t>error message</a:t>
            </a:r>
            <a:r>
              <a:rPr lang="en-US" sz="2800" b="1" dirty="0" smtClean="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3616A442-248E-467A-BE05-064ABD77C0B8}" type="slidenum">
              <a:rPr lang="en-US" smtClean="0"/>
              <a:t>40</a:t>
            </a:fld>
            <a:endParaRPr lang="en-US"/>
          </a:p>
        </p:txBody>
      </p:sp>
    </p:spTree>
    <p:extLst>
      <p:ext uri="{BB962C8B-B14F-4D97-AF65-F5344CB8AC3E}">
        <p14:creationId xmlns:p14="http://schemas.microsoft.com/office/powerpoint/2010/main" val="932987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838200" y="1690688"/>
            <a:ext cx="5129213" cy="44473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student_grades</a:t>
            </a:r>
            <a:r>
              <a:rPr lang="en-US" i="1" dirty="0" smtClean="0">
                <a:solidFill>
                  <a:schemeClr val="accent1"/>
                </a:solidFill>
              </a:rPr>
              <a:t>): compute</a:t>
            </a:r>
          </a:p>
          <a:p>
            <a:r>
              <a:rPr lang="en-US" i="1" dirty="0" smtClean="0">
                <a:solidFill>
                  <a:schemeClr val="accent1"/>
                </a:solidFill>
              </a:rPr>
              <a:t># </a:t>
            </a:r>
            <a:r>
              <a:rPr lang="en-US" i="1" dirty="0">
                <a:solidFill>
                  <a:schemeClr val="accent1"/>
                </a:solidFill>
              </a:rPr>
              <a:t>and write out an individual 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weighted_gval</a:t>
            </a:r>
            <a:r>
              <a:rPr lang="en-US" dirty="0" smtClean="0">
                <a:solidFill>
                  <a:schemeClr val="tx1"/>
                </a:solidFill>
              </a:rPr>
              <a:t> = 0</a:t>
            </a: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0</a:t>
            </a:r>
          </a:p>
          <a:p>
            <a:r>
              <a:rPr lang="en-US" b="1" dirty="0" smtClean="0">
                <a:solidFill>
                  <a:schemeClr val="tx1"/>
                </a:solidFill>
              </a:rPr>
              <a:t>    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units = </a:t>
            </a:r>
            <a:r>
              <a:rPr lang="en-US" dirty="0" err="1" smtClean="0">
                <a:solidFill>
                  <a:schemeClr val="tx1"/>
                </a:solidFill>
              </a:rPr>
              <a:t>lookup_units</a:t>
            </a:r>
            <a:r>
              <a:rPr lang="en-US" dirty="0" smtClean="0">
                <a:solidFill>
                  <a:schemeClr val="tx1"/>
                </a:solidFill>
              </a:rPr>
              <a:t>(course)</a:t>
            </a:r>
          </a:p>
          <a:p>
            <a:r>
              <a:rPr lang="en-US" dirty="0">
                <a:solidFill>
                  <a:schemeClr val="tx1"/>
                </a:solidFill>
              </a:rPr>
              <a:t> </a:t>
            </a:r>
            <a:r>
              <a:rPr lang="en-US" dirty="0" smtClean="0">
                <a:solidFill>
                  <a:schemeClr val="tx1"/>
                </a:solidFill>
              </a:rPr>
              <a:t>       </a:t>
            </a:r>
            <a:r>
              <a:rPr lang="en-US" dirty="0" err="1" smtClean="0">
                <a:solidFill>
                  <a:schemeClr val="tx1"/>
                </a:solidFill>
              </a:rPr>
              <a:t>gval</a:t>
            </a:r>
            <a:r>
              <a:rPr lang="en-US" dirty="0" smtClean="0">
                <a:solidFill>
                  <a:schemeClr val="tx1"/>
                </a:solidFill>
              </a:rPr>
              <a:t> = </a:t>
            </a:r>
            <a:r>
              <a:rPr lang="en-US" dirty="0" err="1" smtClean="0">
                <a:solidFill>
                  <a:schemeClr val="tx1"/>
                </a:solidFill>
              </a:rPr>
              <a:t>grade_value</a:t>
            </a:r>
            <a:r>
              <a:rPr lang="en-US" dirty="0" smtClean="0">
                <a:solidFill>
                  <a:schemeClr val="tx1"/>
                </a:solidFill>
              </a:rPr>
              <a:t>(grade)</a:t>
            </a:r>
          </a:p>
          <a:p>
            <a:endParaRPr lang="en-US" sz="1000" dirty="0" smtClean="0">
              <a:solidFill>
                <a:schemeClr val="tx1"/>
              </a:solidFill>
            </a:endParaRPr>
          </a:p>
          <a:p>
            <a:r>
              <a:rPr lang="en-US" dirty="0" smtClean="0">
                <a:solidFill>
                  <a:schemeClr val="tx1"/>
                </a:solidFill>
              </a:rPr>
              <a:t>        </a:t>
            </a:r>
            <a:r>
              <a:rPr lang="en-US" b="1" dirty="0" smtClean="0">
                <a:solidFill>
                  <a:srgbClr val="C00000"/>
                </a:solidFill>
              </a:rPr>
              <a:t>assert</a:t>
            </a:r>
            <a:r>
              <a:rPr lang="en-US" dirty="0" smtClean="0">
                <a:solidFill>
                  <a:srgbClr val="FF0000"/>
                </a:solidFill>
              </a:rPr>
              <a:t>  units &gt; 0 and </a:t>
            </a:r>
            <a:r>
              <a:rPr lang="en-US" dirty="0" err="1" smtClean="0">
                <a:solidFill>
                  <a:srgbClr val="FF0000"/>
                </a:solidFill>
              </a:rPr>
              <a:t>gval</a:t>
            </a:r>
            <a:r>
              <a:rPr lang="en-US" dirty="0" smtClean="0">
                <a:solidFill>
                  <a:srgbClr val="FF0000"/>
                </a:solidFill>
              </a:rPr>
              <a:t> &gt;= 0, “data error”</a:t>
            </a:r>
          </a:p>
          <a:p>
            <a:r>
              <a:rPr lang="en-US" sz="1000" dirty="0" smtClean="0">
                <a:solidFill>
                  <a:schemeClr val="tx1"/>
                </a:solidFill>
              </a:rPr>
              <a:t>  </a:t>
            </a:r>
            <a:endParaRPr lang="en-US" sz="1000" dirty="0">
              <a:solidFill>
                <a:schemeClr val="tx1"/>
              </a:solidFill>
            </a:endParaRPr>
          </a:p>
          <a:p>
            <a:r>
              <a:rPr lang="en-US" dirty="0" smtClean="0">
                <a:solidFill>
                  <a:schemeClr val="tx1"/>
                </a:solidFill>
              </a:rPr>
              <a:t>        </a:t>
            </a:r>
            <a:r>
              <a:rPr lang="en-US" dirty="0" err="1" smtClean="0">
                <a:solidFill>
                  <a:schemeClr val="tx1"/>
                </a:solidFill>
              </a:rPr>
              <a:t>weighted_gval</a:t>
            </a:r>
            <a:r>
              <a:rPr lang="en-US" dirty="0" smtClean="0">
                <a:solidFill>
                  <a:schemeClr val="tx1"/>
                </a:solidFill>
              </a:rPr>
              <a:t> += units * </a:t>
            </a:r>
            <a:r>
              <a:rPr lang="en-US" dirty="0" err="1" smtClean="0">
                <a:solidFill>
                  <a:schemeClr val="tx1"/>
                </a:solidFill>
              </a:rPr>
              <a:t>gval</a:t>
            </a:r>
            <a:endParaRPr lang="en-US" i="1" dirty="0" smtClean="0">
              <a:solidFill>
                <a:schemeClr val="accent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units</a:t>
            </a:r>
            <a:endParaRPr lang="en-US" i="1" dirty="0" smtClean="0">
              <a:solidFill>
                <a:schemeClr val="tx1"/>
              </a:solidFill>
            </a:endParaRPr>
          </a:p>
          <a:p>
            <a:r>
              <a:rPr lang="en-US" sz="800" dirty="0">
                <a:solidFill>
                  <a:schemeClr val="tx1"/>
                </a:solidFill>
              </a:rPr>
              <a:t> </a:t>
            </a:r>
            <a:r>
              <a:rPr lang="en-US" sz="800" dirty="0" smtClean="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gpa</a:t>
            </a:r>
            <a:r>
              <a:rPr lang="en-US" dirty="0" smtClean="0">
                <a:solidFill>
                  <a:schemeClr val="tx1"/>
                </a:solidFill>
              </a:rPr>
              <a:t> = </a:t>
            </a:r>
            <a:r>
              <a:rPr lang="en-US" dirty="0" err="1" smtClean="0">
                <a:solidFill>
                  <a:schemeClr val="tx1"/>
                </a:solidFill>
              </a:rPr>
              <a:t>weighted_gval</a:t>
            </a:r>
            <a:r>
              <a:rPr lang="en-US" dirty="0">
                <a:solidFill>
                  <a:schemeClr val="tx1"/>
                </a:solidFill>
              </a:rPr>
              <a:t> </a:t>
            </a:r>
            <a:r>
              <a:rPr lang="en-US" dirty="0" smtClean="0">
                <a:solidFill>
                  <a:schemeClr val="tx1"/>
                </a:solidFill>
              </a:rPr>
              <a:t>/ </a:t>
            </a:r>
            <a:r>
              <a:rPr lang="en-US" dirty="0" err="1" smtClean="0">
                <a:solidFill>
                  <a:schemeClr val="tx1"/>
                </a:solidFill>
              </a:rPr>
              <a:t>total_units</a:t>
            </a:r>
            <a:endParaRPr lang="en-US" dirty="0" smtClean="0">
              <a:solidFill>
                <a:schemeClr val="tx1"/>
              </a:solidFill>
            </a:endParaRPr>
          </a:p>
          <a:p>
            <a:r>
              <a:rPr lang="en-US" dirty="0">
                <a:solidFill>
                  <a:schemeClr val="tx1"/>
                </a:solidFill>
              </a:rPr>
              <a:t> </a:t>
            </a:r>
            <a:r>
              <a:rPr lang="en-US" dirty="0" smtClean="0">
                <a:solidFill>
                  <a:schemeClr val="tx1"/>
                </a:solidFill>
              </a:rPr>
              <a:t>   </a:t>
            </a:r>
            <a:r>
              <a:rPr lang="en-US" dirty="0" err="1">
                <a:solidFill>
                  <a:schemeClr val="tx1"/>
                </a:solidFill>
              </a:rPr>
              <a:t>student_name</a:t>
            </a:r>
            <a:r>
              <a:rPr lang="en-US" dirty="0">
                <a:solidFill>
                  <a:schemeClr val="tx1"/>
                </a:solidFill>
              </a:rPr>
              <a:t> = </a:t>
            </a:r>
            <a:r>
              <a:rPr lang="en-US" dirty="0" err="1">
                <a:solidFill>
                  <a:schemeClr val="tx1"/>
                </a:solidFill>
              </a:rPr>
              <a:t>lookup_name</a:t>
            </a:r>
            <a:r>
              <a:rPr lang="en-US" dirty="0">
                <a:solidFill>
                  <a:schemeClr val="tx1"/>
                </a:solidFill>
              </a:rPr>
              <a:t>(</a:t>
            </a:r>
            <a:r>
              <a:rPr lang="en-US" dirty="0" err="1">
                <a:solidFill>
                  <a:schemeClr val="tx1"/>
                </a:solidFill>
              </a:rPr>
              <a:t>student_grades</a:t>
            </a:r>
            <a:r>
              <a:rPr lang="en-US" dirty="0">
                <a:solidFill>
                  <a:schemeClr val="tx1"/>
                </a:solidFill>
              </a:rPr>
              <a:t>)</a:t>
            </a:r>
          </a:p>
          <a:p>
            <a:r>
              <a:rPr lang="en-US" dirty="0">
                <a:solidFill>
                  <a:schemeClr val="tx1"/>
                </a:solidFill>
              </a:rPr>
              <a:t>    </a:t>
            </a:r>
            <a:r>
              <a:rPr lang="en-US" dirty="0" err="1">
                <a:solidFill>
                  <a:schemeClr val="tx1"/>
                </a:solidFill>
              </a:rPr>
              <a:t>write_gpa</a:t>
            </a:r>
            <a:r>
              <a:rPr lang="en-US" dirty="0">
                <a:solidFill>
                  <a:schemeClr val="tx1"/>
                </a:solidFill>
              </a:rPr>
              <a:t>(</a:t>
            </a:r>
            <a:r>
              <a:rPr lang="en-US" dirty="0" err="1">
                <a:solidFill>
                  <a:schemeClr val="tx1"/>
                </a:solidFill>
              </a:rPr>
              <a:t>student_name</a:t>
            </a:r>
            <a:r>
              <a:rPr lang="en-US" dirty="0">
                <a:solidFill>
                  <a:schemeClr val="tx1"/>
                </a:solidFill>
              </a:rPr>
              <a:t>, </a:t>
            </a:r>
            <a:r>
              <a:rPr lang="en-US" dirty="0" err="1">
                <a:solidFill>
                  <a:schemeClr val="tx1"/>
                </a:solidFill>
              </a:rPr>
              <a:t>gpa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41</a:t>
            </a:fld>
            <a:endParaRPr lang="en-US"/>
          </a:p>
        </p:txBody>
      </p:sp>
    </p:spTree>
    <p:extLst>
      <p:ext uri="{BB962C8B-B14F-4D97-AF65-F5344CB8AC3E}">
        <p14:creationId xmlns:p14="http://schemas.microsoft.com/office/powerpoint/2010/main" val="958598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4463" y="3474720"/>
            <a:ext cx="2741280" cy="2215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14463" y="3731271"/>
            <a:ext cx="2741280" cy="2215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a:t>
            </a:r>
            <a:endParaRPr lang="en-US" dirty="0"/>
          </a:p>
        </p:txBody>
      </p:sp>
      <p:sp>
        <p:nvSpPr>
          <p:cNvPr id="6" name="TextBox 5"/>
          <p:cNvSpPr txBox="1"/>
          <p:nvPr/>
        </p:nvSpPr>
        <p:spPr>
          <a:xfrm>
            <a:off x="6632812" y="1690688"/>
            <a:ext cx="4207434" cy="2031325"/>
          </a:xfrm>
          <a:prstGeom prst="rect">
            <a:avLst/>
          </a:prstGeom>
          <a:noFill/>
        </p:spPr>
        <p:txBody>
          <a:bodyPr wrap="none" rtlCol="0">
            <a:spAutoFit/>
          </a:bodyPr>
          <a:lstStyle/>
          <a:p>
            <a:r>
              <a:rPr lang="en-US" dirty="0" err="1" smtClean="0"/>
              <a:t>lookup_units</a:t>
            </a:r>
            <a:r>
              <a:rPr lang="en-US" dirty="0" smtClean="0"/>
              <a:t>() returns the number of units</a:t>
            </a:r>
          </a:p>
          <a:p>
            <a:r>
              <a:rPr lang="en-US" dirty="0" smtClean="0"/>
              <a:t>for a course </a:t>
            </a:r>
          </a:p>
          <a:p>
            <a:pPr marL="285750" indent="-285750">
              <a:buFont typeface="Arial" panose="020B0604020202020204" pitchFamily="34" charset="0"/>
              <a:buChar char="•"/>
            </a:pPr>
            <a:r>
              <a:rPr lang="en-US" dirty="0" smtClean="0"/>
              <a:t>e.g., </a:t>
            </a:r>
            <a:r>
              <a:rPr lang="en-US" dirty="0" err="1" smtClean="0"/>
              <a:t>lookup_units</a:t>
            </a:r>
            <a:r>
              <a:rPr lang="en-US" dirty="0" smtClean="0"/>
              <a:t>('</a:t>
            </a:r>
            <a:r>
              <a:rPr lang="en-US" dirty="0" err="1" smtClean="0"/>
              <a:t>CSc</a:t>
            </a:r>
            <a:r>
              <a:rPr lang="en-US" dirty="0" smtClean="0"/>
              <a:t> 120') </a:t>
            </a:r>
            <a:r>
              <a:rPr lang="en-US" dirty="0" smtClean="0">
                <a:sym typeface="Wingdings" panose="05000000000000000000" pitchFamily="2" charset="2"/>
              </a:rPr>
              <a:t> 4</a:t>
            </a:r>
          </a:p>
          <a:p>
            <a:endParaRPr lang="en-US" dirty="0">
              <a:sym typeface="Wingdings" panose="05000000000000000000" pitchFamily="2" charset="2"/>
            </a:endParaRPr>
          </a:p>
          <a:p>
            <a:r>
              <a:rPr lang="en-US" dirty="0" err="1" smtClean="0">
                <a:sym typeface="Wingdings" panose="05000000000000000000" pitchFamily="2" charset="2"/>
              </a:rPr>
              <a:t>grade_value</a:t>
            </a:r>
            <a:r>
              <a:rPr lang="en-US" dirty="0" smtClean="0">
                <a:sym typeface="Wingdings" panose="05000000000000000000" pitchFamily="2" charset="2"/>
              </a:rPr>
              <a:t>() returns the numerical value</a:t>
            </a:r>
          </a:p>
          <a:p>
            <a:r>
              <a:rPr lang="en-US" dirty="0" smtClean="0">
                <a:sym typeface="Wingdings" panose="05000000000000000000" pitchFamily="2" charset="2"/>
              </a:rPr>
              <a:t>of a grade</a:t>
            </a:r>
          </a:p>
          <a:p>
            <a:pPr marL="285750" indent="-285750">
              <a:buFont typeface="Arial" panose="020B0604020202020204" pitchFamily="34" charset="0"/>
              <a:buChar char="•"/>
            </a:pPr>
            <a:r>
              <a:rPr lang="en-US" dirty="0" smtClean="0">
                <a:sym typeface="Wingdings" panose="05000000000000000000" pitchFamily="2" charset="2"/>
              </a:rPr>
              <a:t>e.g., </a:t>
            </a:r>
            <a:r>
              <a:rPr lang="en-US" dirty="0" err="1" smtClean="0">
                <a:sym typeface="Wingdings" panose="05000000000000000000" pitchFamily="2" charset="2"/>
              </a:rPr>
              <a:t>grade_value</a:t>
            </a:r>
            <a:r>
              <a:rPr lang="en-US" dirty="0" smtClean="0">
                <a:sym typeface="Wingdings" panose="05000000000000000000" pitchFamily="2" charset="2"/>
              </a:rPr>
              <a:t>(“C")  2</a:t>
            </a:r>
            <a:endParaRPr lang="en-US" dirty="0"/>
          </a:p>
        </p:txBody>
      </p:sp>
      <p:cxnSp>
        <p:nvCxnSpPr>
          <p:cNvPr id="8" name="Straight Connector 7"/>
          <p:cNvCxnSpPr/>
          <p:nvPr/>
        </p:nvCxnSpPr>
        <p:spPr>
          <a:xfrm flipV="1">
            <a:off x="4155743" y="1910069"/>
            <a:ext cx="2477069" cy="1690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616A442-248E-467A-BE05-064ABD77C0B8}" type="slidenum">
              <a:rPr lang="en-US" smtClean="0"/>
              <a:t>42</a:t>
            </a:fld>
            <a:endParaRPr lang="en-US" dirty="0"/>
          </a:p>
        </p:txBody>
      </p:sp>
      <p:sp>
        <p:nvSpPr>
          <p:cNvPr id="9" name="Rectangle 8"/>
          <p:cNvSpPr/>
          <p:nvPr/>
        </p:nvSpPr>
        <p:spPr>
          <a:xfrm>
            <a:off x="838200" y="1690688"/>
            <a:ext cx="5129213" cy="44473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student_grades</a:t>
            </a:r>
            <a:r>
              <a:rPr lang="en-US" i="1" dirty="0" smtClean="0">
                <a:solidFill>
                  <a:schemeClr val="accent1"/>
                </a:solidFill>
              </a:rPr>
              <a:t>): compute</a:t>
            </a:r>
          </a:p>
          <a:p>
            <a:r>
              <a:rPr lang="en-US" i="1" dirty="0" smtClean="0">
                <a:solidFill>
                  <a:schemeClr val="accent1"/>
                </a:solidFill>
              </a:rPr>
              <a:t># </a:t>
            </a:r>
            <a:r>
              <a:rPr lang="en-US" i="1" dirty="0">
                <a:solidFill>
                  <a:schemeClr val="accent1"/>
                </a:solidFill>
              </a:rPr>
              <a:t>and write out an individual 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weighted_gval</a:t>
            </a:r>
            <a:r>
              <a:rPr lang="en-US" dirty="0" smtClean="0">
                <a:solidFill>
                  <a:schemeClr val="tx1"/>
                </a:solidFill>
              </a:rPr>
              <a:t> = 0</a:t>
            </a: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0</a:t>
            </a:r>
          </a:p>
          <a:p>
            <a:r>
              <a:rPr lang="en-US" b="1" dirty="0" smtClean="0">
                <a:solidFill>
                  <a:schemeClr val="tx1"/>
                </a:solidFill>
              </a:rPr>
              <a:t>    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units = </a:t>
            </a:r>
            <a:r>
              <a:rPr lang="en-US" dirty="0" err="1" smtClean="0">
                <a:solidFill>
                  <a:schemeClr val="tx1"/>
                </a:solidFill>
              </a:rPr>
              <a:t>lookup_units</a:t>
            </a:r>
            <a:r>
              <a:rPr lang="en-US" dirty="0" smtClean="0">
                <a:solidFill>
                  <a:schemeClr val="tx1"/>
                </a:solidFill>
              </a:rPr>
              <a:t>(course)</a:t>
            </a:r>
          </a:p>
          <a:p>
            <a:r>
              <a:rPr lang="en-US" dirty="0">
                <a:solidFill>
                  <a:schemeClr val="tx1"/>
                </a:solidFill>
              </a:rPr>
              <a:t> </a:t>
            </a:r>
            <a:r>
              <a:rPr lang="en-US" dirty="0" smtClean="0">
                <a:solidFill>
                  <a:schemeClr val="tx1"/>
                </a:solidFill>
              </a:rPr>
              <a:t>       </a:t>
            </a:r>
            <a:r>
              <a:rPr lang="en-US" dirty="0" err="1" smtClean="0">
                <a:solidFill>
                  <a:schemeClr val="tx1"/>
                </a:solidFill>
              </a:rPr>
              <a:t>gval</a:t>
            </a:r>
            <a:r>
              <a:rPr lang="en-US" dirty="0" smtClean="0">
                <a:solidFill>
                  <a:schemeClr val="tx1"/>
                </a:solidFill>
              </a:rPr>
              <a:t> = </a:t>
            </a:r>
            <a:r>
              <a:rPr lang="en-US" dirty="0" err="1" smtClean="0">
                <a:solidFill>
                  <a:schemeClr val="tx1"/>
                </a:solidFill>
              </a:rPr>
              <a:t>grade_value</a:t>
            </a:r>
            <a:r>
              <a:rPr lang="en-US" dirty="0" smtClean="0">
                <a:solidFill>
                  <a:schemeClr val="tx1"/>
                </a:solidFill>
              </a:rPr>
              <a:t>(grade)</a:t>
            </a:r>
          </a:p>
          <a:p>
            <a:endParaRPr lang="en-US" sz="1000" dirty="0" smtClean="0">
              <a:solidFill>
                <a:schemeClr val="tx1"/>
              </a:solidFill>
            </a:endParaRPr>
          </a:p>
          <a:p>
            <a:r>
              <a:rPr lang="en-US" dirty="0" smtClean="0">
                <a:solidFill>
                  <a:schemeClr val="tx1"/>
                </a:solidFill>
              </a:rPr>
              <a:t>        </a:t>
            </a:r>
            <a:r>
              <a:rPr lang="en-US" b="1" dirty="0" smtClean="0">
                <a:solidFill>
                  <a:srgbClr val="C00000"/>
                </a:solidFill>
              </a:rPr>
              <a:t>assert</a:t>
            </a:r>
            <a:r>
              <a:rPr lang="en-US" dirty="0" smtClean="0">
                <a:solidFill>
                  <a:srgbClr val="FF0000"/>
                </a:solidFill>
              </a:rPr>
              <a:t>  units &gt; 0 and </a:t>
            </a:r>
            <a:r>
              <a:rPr lang="en-US" dirty="0" err="1" smtClean="0">
                <a:solidFill>
                  <a:srgbClr val="FF0000"/>
                </a:solidFill>
              </a:rPr>
              <a:t>gval</a:t>
            </a:r>
            <a:r>
              <a:rPr lang="en-US" dirty="0" smtClean="0">
                <a:solidFill>
                  <a:srgbClr val="FF0000"/>
                </a:solidFill>
              </a:rPr>
              <a:t> &gt;= </a:t>
            </a:r>
            <a:r>
              <a:rPr lang="en-US" dirty="0">
                <a:solidFill>
                  <a:srgbClr val="FF0000"/>
                </a:solidFill>
              </a:rPr>
              <a:t>0, “data error</a:t>
            </a:r>
            <a:r>
              <a:rPr lang="en-US" dirty="0" smtClean="0">
                <a:solidFill>
                  <a:srgbClr val="FF0000"/>
                </a:solidFill>
              </a:rPr>
              <a:t>”</a:t>
            </a:r>
          </a:p>
          <a:p>
            <a:r>
              <a:rPr lang="en-US" sz="1000" dirty="0" smtClean="0">
                <a:solidFill>
                  <a:schemeClr val="tx1"/>
                </a:solidFill>
              </a:rPr>
              <a:t>  </a:t>
            </a:r>
            <a:endParaRPr lang="en-US" sz="1000" dirty="0">
              <a:solidFill>
                <a:schemeClr val="tx1"/>
              </a:solidFill>
            </a:endParaRPr>
          </a:p>
          <a:p>
            <a:r>
              <a:rPr lang="en-US" dirty="0" smtClean="0">
                <a:solidFill>
                  <a:schemeClr val="tx1"/>
                </a:solidFill>
              </a:rPr>
              <a:t>        </a:t>
            </a:r>
            <a:r>
              <a:rPr lang="en-US" dirty="0" err="1" smtClean="0">
                <a:solidFill>
                  <a:schemeClr val="tx1"/>
                </a:solidFill>
              </a:rPr>
              <a:t>weighted_gval</a:t>
            </a:r>
            <a:r>
              <a:rPr lang="en-US" dirty="0" smtClean="0">
                <a:solidFill>
                  <a:schemeClr val="tx1"/>
                </a:solidFill>
              </a:rPr>
              <a:t> += units * </a:t>
            </a:r>
            <a:r>
              <a:rPr lang="en-US" dirty="0" err="1" smtClean="0">
                <a:solidFill>
                  <a:schemeClr val="tx1"/>
                </a:solidFill>
              </a:rPr>
              <a:t>gval</a:t>
            </a:r>
            <a:endParaRPr lang="en-US" i="1" dirty="0" smtClean="0">
              <a:solidFill>
                <a:schemeClr val="accent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units</a:t>
            </a:r>
            <a:endParaRPr lang="en-US" i="1" dirty="0" smtClean="0">
              <a:solidFill>
                <a:schemeClr val="tx1"/>
              </a:solidFill>
            </a:endParaRPr>
          </a:p>
          <a:p>
            <a:r>
              <a:rPr lang="en-US" sz="800" dirty="0">
                <a:solidFill>
                  <a:schemeClr val="tx1"/>
                </a:solidFill>
              </a:rPr>
              <a:t> </a:t>
            </a:r>
            <a:r>
              <a:rPr lang="en-US" sz="800" dirty="0" smtClean="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gpa</a:t>
            </a:r>
            <a:r>
              <a:rPr lang="en-US" dirty="0" smtClean="0">
                <a:solidFill>
                  <a:schemeClr val="tx1"/>
                </a:solidFill>
              </a:rPr>
              <a:t> = </a:t>
            </a:r>
            <a:r>
              <a:rPr lang="en-US" dirty="0" err="1" smtClean="0">
                <a:solidFill>
                  <a:schemeClr val="tx1"/>
                </a:solidFill>
              </a:rPr>
              <a:t>weighted_gval</a:t>
            </a:r>
            <a:r>
              <a:rPr lang="en-US" dirty="0">
                <a:solidFill>
                  <a:schemeClr val="tx1"/>
                </a:solidFill>
              </a:rPr>
              <a:t> </a:t>
            </a:r>
            <a:r>
              <a:rPr lang="en-US" dirty="0" smtClean="0">
                <a:solidFill>
                  <a:schemeClr val="tx1"/>
                </a:solidFill>
              </a:rPr>
              <a:t>/ </a:t>
            </a:r>
            <a:r>
              <a:rPr lang="en-US" dirty="0" err="1" smtClean="0">
                <a:solidFill>
                  <a:schemeClr val="tx1"/>
                </a:solidFill>
              </a:rPr>
              <a:t>total_units</a:t>
            </a:r>
            <a:endParaRPr lang="en-US" dirty="0" smtClean="0">
              <a:solidFill>
                <a:schemeClr val="tx1"/>
              </a:solidFill>
            </a:endParaRPr>
          </a:p>
          <a:p>
            <a:r>
              <a:rPr lang="en-US" dirty="0">
                <a:solidFill>
                  <a:schemeClr val="tx1"/>
                </a:solidFill>
              </a:rPr>
              <a:t> </a:t>
            </a:r>
            <a:r>
              <a:rPr lang="en-US" dirty="0" smtClean="0">
                <a:solidFill>
                  <a:schemeClr val="tx1"/>
                </a:solidFill>
              </a:rPr>
              <a:t>   </a:t>
            </a:r>
            <a:r>
              <a:rPr lang="en-US" dirty="0" err="1">
                <a:solidFill>
                  <a:schemeClr val="tx1"/>
                </a:solidFill>
              </a:rPr>
              <a:t>student_name</a:t>
            </a:r>
            <a:r>
              <a:rPr lang="en-US" dirty="0">
                <a:solidFill>
                  <a:schemeClr val="tx1"/>
                </a:solidFill>
              </a:rPr>
              <a:t> = </a:t>
            </a:r>
            <a:r>
              <a:rPr lang="en-US" dirty="0" err="1">
                <a:solidFill>
                  <a:schemeClr val="tx1"/>
                </a:solidFill>
              </a:rPr>
              <a:t>lookup_name</a:t>
            </a:r>
            <a:r>
              <a:rPr lang="en-US" dirty="0">
                <a:solidFill>
                  <a:schemeClr val="tx1"/>
                </a:solidFill>
              </a:rPr>
              <a:t>(</a:t>
            </a:r>
            <a:r>
              <a:rPr lang="en-US" dirty="0" err="1">
                <a:solidFill>
                  <a:schemeClr val="tx1"/>
                </a:solidFill>
              </a:rPr>
              <a:t>student_grades</a:t>
            </a:r>
            <a:r>
              <a:rPr lang="en-US" dirty="0">
                <a:solidFill>
                  <a:schemeClr val="tx1"/>
                </a:solidFill>
              </a:rPr>
              <a:t>)</a:t>
            </a:r>
          </a:p>
          <a:p>
            <a:r>
              <a:rPr lang="en-US" dirty="0">
                <a:solidFill>
                  <a:schemeClr val="tx1"/>
                </a:solidFill>
              </a:rPr>
              <a:t>    </a:t>
            </a:r>
            <a:r>
              <a:rPr lang="en-US" dirty="0" err="1">
                <a:solidFill>
                  <a:schemeClr val="tx1"/>
                </a:solidFill>
              </a:rPr>
              <a:t>write_gpa</a:t>
            </a:r>
            <a:r>
              <a:rPr lang="en-US" dirty="0">
                <a:solidFill>
                  <a:schemeClr val="tx1"/>
                </a:solidFill>
              </a:rPr>
              <a:t>(</a:t>
            </a:r>
            <a:r>
              <a:rPr lang="en-US" dirty="0" err="1">
                <a:solidFill>
                  <a:schemeClr val="tx1"/>
                </a:solidFill>
              </a:rPr>
              <a:t>student_name</a:t>
            </a:r>
            <a:r>
              <a:rPr lang="en-US" dirty="0">
                <a:solidFill>
                  <a:schemeClr val="tx1"/>
                </a:solidFill>
              </a:rPr>
              <a:t>, </a:t>
            </a:r>
            <a:r>
              <a:rPr lang="en-US" dirty="0" err="1">
                <a:solidFill>
                  <a:schemeClr val="tx1"/>
                </a:solidFill>
              </a:rPr>
              <a:t>gpa</a:t>
            </a:r>
            <a:r>
              <a:rPr lang="en-US" dirty="0" smtClean="0">
                <a:solidFill>
                  <a:schemeClr val="tx1"/>
                </a:solidFill>
              </a:rPr>
              <a:t>)</a:t>
            </a:r>
            <a:endParaRPr lang="en-US" dirty="0">
              <a:solidFill>
                <a:schemeClr val="tx1"/>
              </a:solidFill>
            </a:endParaRPr>
          </a:p>
        </p:txBody>
      </p:sp>
      <p:cxnSp>
        <p:nvCxnSpPr>
          <p:cNvPr id="15" name="Straight Connector 14"/>
          <p:cNvCxnSpPr/>
          <p:nvPr/>
        </p:nvCxnSpPr>
        <p:spPr>
          <a:xfrm flipV="1">
            <a:off x="4153269" y="3016251"/>
            <a:ext cx="2479543" cy="814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007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414463" y="4122940"/>
            <a:ext cx="4010364" cy="3343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1690688"/>
            <a:ext cx="5129213" cy="44473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student_grades</a:t>
            </a:r>
            <a:r>
              <a:rPr lang="en-US" i="1" dirty="0" smtClean="0">
                <a:solidFill>
                  <a:schemeClr val="accent1"/>
                </a:solidFill>
              </a:rPr>
              <a:t>): compute</a:t>
            </a:r>
          </a:p>
          <a:p>
            <a:r>
              <a:rPr lang="en-US" i="1" dirty="0" smtClean="0">
                <a:solidFill>
                  <a:schemeClr val="accent1"/>
                </a:solidFill>
              </a:rPr>
              <a:t># </a:t>
            </a:r>
            <a:r>
              <a:rPr lang="en-US" i="1" dirty="0">
                <a:solidFill>
                  <a:schemeClr val="accent1"/>
                </a:solidFill>
              </a:rPr>
              <a:t>and write out an individual 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weighted_gval</a:t>
            </a:r>
            <a:r>
              <a:rPr lang="en-US" dirty="0" smtClean="0">
                <a:solidFill>
                  <a:schemeClr val="tx1"/>
                </a:solidFill>
              </a:rPr>
              <a:t> = 0</a:t>
            </a: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0</a:t>
            </a:r>
          </a:p>
          <a:p>
            <a:r>
              <a:rPr lang="en-US" b="1" dirty="0" smtClean="0">
                <a:solidFill>
                  <a:schemeClr val="tx1"/>
                </a:solidFill>
              </a:rPr>
              <a:t>    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units = </a:t>
            </a:r>
            <a:r>
              <a:rPr lang="en-US" dirty="0" err="1" smtClean="0">
                <a:solidFill>
                  <a:schemeClr val="tx1"/>
                </a:solidFill>
              </a:rPr>
              <a:t>lookup_units</a:t>
            </a:r>
            <a:r>
              <a:rPr lang="en-US" dirty="0" smtClean="0">
                <a:solidFill>
                  <a:schemeClr val="tx1"/>
                </a:solidFill>
              </a:rPr>
              <a:t>(course)</a:t>
            </a:r>
          </a:p>
          <a:p>
            <a:r>
              <a:rPr lang="en-US" dirty="0">
                <a:solidFill>
                  <a:schemeClr val="tx1"/>
                </a:solidFill>
              </a:rPr>
              <a:t> </a:t>
            </a:r>
            <a:r>
              <a:rPr lang="en-US" dirty="0" smtClean="0">
                <a:solidFill>
                  <a:schemeClr val="tx1"/>
                </a:solidFill>
              </a:rPr>
              <a:t>       </a:t>
            </a:r>
            <a:r>
              <a:rPr lang="en-US" dirty="0" err="1" smtClean="0">
                <a:solidFill>
                  <a:schemeClr val="tx1"/>
                </a:solidFill>
              </a:rPr>
              <a:t>gval</a:t>
            </a:r>
            <a:r>
              <a:rPr lang="en-US" dirty="0" smtClean="0">
                <a:solidFill>
                  <a:schemeClr val="tx1"/>
                </a:solidFill>
              </a:rPr>
              <a:t> = </a:t>
            </a:r>
            <a:r>
              <a:rPr lang="en-US" dirty="0" err="1" smtClean="0">
                <a:solidFill>
                  <a:schemeClr val="tx1"/>
                </a:solidFill>
              </a:rPr>
              <a:t>grade_value</a:t>
            </a:r>
            <a:r>
              <a:rPr lang="en-US" dirty="0" smtClean="0">
                <a:solidFill>
                  <a:schemeClr val="tx1"/>
                </a:solidFill>
              </a:rPr>
              <a:t>(grade)</a:t>
            </a:r>
          </a:p>
          <a:p>
            <a:endParaRPr lang="en-US" sz="1000" dirty="0" smtClean="0">
              <a:solidFill>
                <a:schemeClr val="tx1"/>
              </a:solidFill>
            </a:endParaRPr>
          </a:p>
          <a:p>
            <a:r>
              <a:rPr lang="en-US" dirty="0" smtClean="0">
                <a:solidFill>
                  <a:schemeClr val="tx1"/>
                </a:solidFill>
              </a:rPr>
              <a:t>        </a:t>
            </a:r>
            <a:r>
              <a:rPr lang="en-US" b="1" dirty="0" smtClean="0">
                <a:solidFill>
                  <a:srgbClr val="C00000"/>
                </a:solidFill>
              </a:rPr>
              <a:t>assert</a:t>
            </a:r>
            <a:r>
              <a:rPr lang="en-US" dirty="0" smtClean="0">
                <a:solidFill>
                  <a:srgbClr val="FF0000"/>
                </a:solidFill>
              </a:rPr>
              <a:t>  units &gt; 0 and </a:t>
            </a:r>
            <a:r>
              <a:rPr lang="en-US" dirty="0" err="1" smtClean="0">
                <a:solidFill>
                  <a:srgbClr val="FF0000"/>
                </a:solidFill>
              </a:rPr>
              <a:t>gval</a:t>
            </a:r>
            <a:r>
              <a:rPr lang="en-US" dirty="0" smtClean="0">
                <a:solidFill>
                  <a:srgbClr val="FF0000"/>
                </a:solidFill>
              </a:rPr>
              <a:t> &gt;= </a:t>
            </a:r>
            <a:r>
              <a:rPr lang="en-US" dirty="0">
                <a:solidFill>
                  <a:srgbClr val="FF0000"/>
                </a:solidFill>
              </a:rPr>
              <a:t>0, “data error</a:t>
            </a:r>
            <a:r>
              <a:rPr lang="en-US" dirty="0" smtClean="0">
                <a:solidFill>
                  <a:srgbClr val="FF0000"/>
                </a:solidFill>
              </a:rPr>
              <a:t>”</a:t>
            </a:r>
          </a:p>
          <a:p>
            <a:r>
              <a:rPr lang="en-US" sz="1000" dirty="0" smtClean="0">
                <a:solidFill>
                  <a:schemeClr val="tx1"/>
                </a:solidFill>
              </a:rPr>
              <a:t>  </a:t>
            </a:r>
            <a:endParaRPr lang="en-US" sz="1000" dirty="0">
              <a:solidFill>
                <a:schemeClr val="tx1"/>
              </a:solidFill>
            </a:endParaRPr>
          </a:p>
          <a:p>
            <a:r>
              <a:rPr lang="en-US" dirty="0" smtClean="0">
                <a:solidFill>
                  <a:schemeClr val="tx1"/>
                </a:solidFill>
              </a:rPr>
              <a:t>        </a:t>
            </a:r>
            <a:r>
              <a:rPr lang="en-US" dirty="0" err="1" smtClean="0">
                <a:solidFill>
                  <a:schemeClr val="tx1"/>
                </a:solidFill>
              </a:rPr>
              <a:t>weighted_gval</a:t>
            </a:r>
            <a:r>
              <a:rPr lang="en-US" dirty="0" smtClean="0">
                <a:solidFill>
                  <a:schemeClr val="tx1"/>
                </a:solidFill>
              </a:rPr>
              <a:t> += units * </a:t>
            </a:r>
            <a:r>
              <a:rPr lang="en-US" dirty="0" err="1" smtClean="0">
                <a:solidFill>
                  <a:schemeClr val="tx1"/>
                </a:solidFill>
              </a:rPr>
              <a:t>gval</a:t>
            </a:r>
            <a:endParaRPr lang="en-US" i="1" dirty="0" smtClean="0">
              <a:solidFill>
                <a:schemeClr val="accent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units</a:t>
            </a:r>
            <a:endParaRPr lang="en-US" i="1" dirty="0" smtClean="0">
              <a:solidFill>
                <a:schemeClr val="tx1"/>
              </a:solidFill>
            </a:endParaRPr>
          </a:p>
          <a:p>
            <a:r>
              <a:rPr lang="en-US" sz="800" dirty="0">
                <a:solidFill>
                  <a:schemeClr val="tx1"/>
                </a:solidFill>
              </a:rPr>
              <a:t> </a:t>
            </a:r>
            <a:r>
              <a:rPr lang="en-US" sz="800" dirty="0" smtClean="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gpa</a:t>
            </a:r>
            <a:r>
              <a:rPr lang="en-US" dirty="0" smtClean="0">
                <a:solidFill>
                  <a:schemeClr val="tx1"/>
                </a:solidFill>
              </a:rPr>
              <a:t> = </a:t>
            </a:r>
            <a:r>
              <a:rPr lang="en-US" dirty="0" err="1" smtClean="0">
                <a:solidFill>
                  <a:schemeClr val="tx1"/>
                </a:solidFill>
              </a:rPr>
              <a:t>weighted_gval</a:t>
            </a:r>
            <a:r>
              <a:rPr lang="en-US" dirty="0">
                <a:solidFill>
                  <a:schemeClr val="tx1"/>
                </a:solidFill>
              </a:rPr>
              <a:t> </a:t>
            </a:r>
            <a:r>
              <a:rPr lang="en-US" dirty="0" smtClean="0">
                <a:solidFill>
                  <a:schemeClr val="tx1"/>
                </a:solidFill>
              </a:rPr>
              <a:t>/ </a:t>
            </a:r>
            <a:r>
              <a:rPr lang="en-US" dirty="0" err="1" smtClean="0">
                <a:solidFill>
                  <a:schemeClr val="tx1"/>
                </a:solidFill>
              </a:rPr>
              <a:t>total_units</a:t>
            </a:r>
            <a:endParaRPr lang="en-US" dirty="0" smtClean="0">
              <a:solidFill>
                <a:schemeClr val="tx1"/>
              </a:solidFill>
            </a:endParaRPr>
          </a:p>
          <a:p>
            <a:r>
              <a:rPr lang="en-US" dirty="0">
                <a:solidFill>
                  <a:schemeClr val="tx1"/>
                </a:solidFill>
              </a:rPr>
              <a:t> </a:t>
            </a:r>
            <a:r>
              <a:rPr lang="en-US" dirty="0" smtClean="0">
                <a:solidFill>
                  <a:schemeClr val="tx1"/>
                </a:solidFill>
              </a:rPr>
              <a:t>   </a:t>
            </a:r>
            <a:r>
              <a:rPr lang="en-US" dirty="0" err="1">
                <a:solidFill>
                  <a:schemeClr val="tx1"/>
                </a:solidFill>
              </a:rPr>
              <a:t>student_name</a:t>
            </a:r>
            <a:r>
              <a:rPr lang="en-US" dirty="0">
                <a:solidFill>
                  <a:schemeClr val="tx1"/>
                </a:solidFill>
              </a:rPr>
              <a:t> = </a:t>
            </a:r>
            <a:r>
              <a:rPr lang="en-US" dirty="0" err="1">
                <a:solidFill>
                  <a:schemeClr val="tx1"/>
                </a:solidFill>
              </a:rPr>
              <a:t>lookup_name</a:t>
            </a:r>
            <a:r>
              <a:rPr lang="en-US" dirty="0">
                <a:solidFill>
                  <a:schemeClr val="tx1"/>
                </a:solidFill>
              </a:rPr>
              <a:t>(</a:t>
            </a:r>
            <a:r>
              <a:rPr lang="en-US" dirty="0" err="1">
                <a:solidFill>
                  <a:schemeClr val="tx1"/>
                </a:solidFill>
              </a:rPr>
              <a:t>student_grades</a:t>
            </a:r>
            <a:r>
              <a:rPr lang="en-US" dirty="0">
                <a:solidFill>
                  <a:schemeClr val="tx1"/>
                </a:solidFill>
              </a:rPr>
              <a:t>)</a:t>
            </a:r>
          </a:p>
          <a:p>
            <a:r>
              <a:rPr lang="en-US" dirty="0">
                <a:solidFill>
                  <a:schemeClr val="tx1"/>
                </a:solidFill>
              </a:rPr>
              <a:t>    </a:t>
            </a:r>
            <a:r>
              <a:rPr lang="en-US" dirty="0" err="1">
                <a:solidFill>
                  <a:schemeClr val="tx1"/>
                </a:solidFill>
              </a:rPr>
              <a:t>write_gpa</a:t>
            </a:r>
            <a:r>
              <a:rPr lang="en-US" dirty="0">
                <a:solidFill>
                  <a:schemeClr val="tx1"/>
                </a:solidFill>
              </a:rPr>
              <a:t>(</a:t>
            </a:r>
            <a:r>
              <a:rPr lang="en-US" dirty="0" err="1">
                <a:solidFill>
                  <a:schemeClr val="tx1"/>
                </a:solidFill>
              </a:rPr>
              <a:t>student_name</a:t>
            </a:r>
            <a:r>
              <a:rPr lang="en-US" dirty="0">
                <a:solidFill>
                  <a:schemeClr val="tx1"/>
                </a:solidFill>
              </a:rPr>
              <a:t>, </a:t>
            </a:r>
            <a:r>
              <a:rPr lang="en-US" dirty="0" err="1">
                <a:solidFill>
                  <a:schemeClr val="tx1"/>
                </a:solidFill>
              </a:rPr>
              <a:t>gpa</a:t>
            </a:r>
            <a:r>
              <a:rPr lang="en-US" dirty="0" smtClean="0">
                <a:solidFill>
                  <a:schemeClr val="tx1"/>
                </a:solidFill>
              </a:rPr>
              <a:t>)</a:t>
            </a:r>
            <a:endParaRPr lang="en-US" dirty="0">
              <a:solidFill>
                <a:schemeClr val="tx1"/>
              </a:solidFill>
            </a:endParaRPr>
          </a:p>
        </p:txBody>
      </p:sp>
      <p:sp>
        <p:nvSpPr>
          <p:cNvPr id="2" name="Title 1"/>
          <p:cNvSpPr>
            <a:spLocks noGrp="1"/>
          </p:cNvSpPr>
          <p:nvPr>
            <p:ph type="title"/>
          </p:nvPr>
        </p:nvSpPr>
        <p:spPr/>
        <p:txBody>
          <a:bodyPr/>
          <a:lstStyle/>
          <a:p>
            <a:r>
              <a:rPr lang="en-US" dirty="0" smtClean="0"/>
              <a:t>Example</a:t>
            </a:r>
            <a:endParaRPr lang="en-US" dirty="0"/>
          </a:p>
        </p:txBody>
      </p:sp>
      <p:sp>
        <p:nvSpPr>
          <p:cNvPr id="11" name="TextBox 10"/>
          <p:cNvSpPr txBox="1"/>
          <p:nvPr/>
        </p:nvSpPr>
        <p:spPr>
          <a:xfrm>
            <a:off x="6747112" y="2194309"/>
            <a:ext cx="4500527" cy="1200329"/>
          </a:xfrm>
          <a:prstGeom prst="rect">
            <a:avLst/>
          </a:prstGeom>
          <a:noFill/>
        </p:spPr>
        <p:txBody>
          <a:bodyPr wrap="none" rtlCol="0">
            <a:spAutoFit/>
          </a:bodyPr>
          <a:lstStyle/>
          <a:p>
            <a:r>
              <a:rPr lang="en-US" dirty="0" smtClean="0"/>
              <a:t>this </a:t>
            </a:r>
            <a:r>
              <a:rPr lang="en-US" b="1" dirty="0" smtClean="0">
                <a:latin typeface="Courier New" panose="02070309020205020404" pitchFamily="49" charset="0"/>
                <a:cs typeface="Courier New" panose="02070309020205020404" pitchFamily="49" charset="0"/>
              </a:rPr>
              <a:t>assert</a:t>
            </a:r>
            <a:r>
              <a:rPr lang="en-US" dirty="0" smtClean="0"/>
              <a:t> states that all courses must have</a:t>
            </a:r>
          </a:p>
          <a:p>
            <a:r>
              <a:rPr lang="en-US" dirty="0" smtClean="0"/>
              <a:t>nonzero units and that a grade value cannot</a:t>
            </a:r>
          </a:p>
          <a:p>
            <a:r>
              <a:rPr lang="en-US" dirty="0" smtClean="0"/>
              <a:t>be negative</a:t>
            </a:r>
          </a:p>
          <a:p>
            <a:pPr marL="285750" indent="-285750">
              <a:buFont typeface="Arial" panose="020B0604020202020204" pitchFamily="34" charset="0"/>
              <a:buChar char="•"/>
            </a:pPr>
            <a:r>
              <a:rPr lang="en-US" i="1" dirty="0" smtClean="0"/>
              <a:t>guards against data entry errors</a:t>
            </a:r>
          </a:p>
        </p:txBody>
      </p:sp>
      <p:cxnSp>
        <p:nvCxnSpPr>
          <p:cNvPr id="7" name="Straight Connector 6"/>
          <p:cNvCxnSpPr/>
          <p:nvPr/>
        </p:nvCxnSpPr>
        <p:spPr>
          <a:xfrm flipV="1">
            <a:off x="5424827" y="2460034"/>
            <a:ext cx="1322285" cy="1836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616A442-248E-467A-BE05-064ABD77C0B8}" type="slidenum">
              <a:rPr lang="en-US" smtClean="0"/>
              <a:t>43</a:t>
            </a:fld>
            <a:endParaRPr lang="en-US" dirty="0"/>
          </a:p>
        </p:txBody>
      </p:sp>
    </p:spTree>
    <p:extLst>
      <p:ext uri="{BB962C8B-B14F-4D97-AF65-F5344CB8AC3E}">
        <p14:creationId xmlns:p14="http://schemas.microsoft.com/office/powerpoint/2010/main" val="393866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690688"/>
            <a:ext cx="5129213" cy="44473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chorCtr="0">
            <a:spAutoFit/>
          </a:bodyPr>
          <a:lstStyle/>
          <a:p>
            <a:r>
              <a:rPr lang="en-US" i="1" dirty="0" smtClean="0">
                <a:solidFill>
                  <a:schemeClr val="accent1"/>
                </a:solidFill>
              </a:rPr>
              <a:t># </a:t>
            </a:r>
            <a:r>
              <a:rPr lang="en-US" i="1" dirty="0" err="1" smtClean="0">
                <a:solidFill>
                  <a:schemeClr val="accent1"/>
                </a:solidFill>
              </a:rPr>
              <a:t>compute_student_gpa</a:t>
            </a:r>
            <a:r>
              <a:rPr lang="en-US" i="1" dirty="0" smtClean="0">
                <a:solidFill>
                  <a:schemeClr val="accent1"/>
                </a:solidFill>
              </a:rPr>
              <a:t>(</a:t>
            </a:r>
            <a:r>
              <a:rPr lang="en-US" i="1" dirty="0" err="1" smtClean="0">
                <a:solidFill>
                  <a:schemeClr val="accent1"/>
                </a:solidFill>
              </a:rPr>
              <a:t>student_grades</a:t>
            </a:r>
            <a:r>
              <a:rPr lang="en-US" i="1" dirty="0" smtClean="0">
                <a:solidFill>
                  <a:schemeClr val="accent1"/>
                </a:solidFill>
              </a:rPr>
              <a:t>): compute</a:t>
            </a:r>
          </a:p>
          <a:p>
            <a:r>
              <a:rPr lang="en-US" i="1" dirty="0" smtClean="0">
                <a:solidFill>
                  <a:schemeClr val="accent1"/>
                </a:solidFill>
              </a:rPr>
              <a:t># </a:t>
            </a:r>
            <a:r>
              <a:rPr lang="en-US" i="1" dirty="0">
                <a:solidFill>
                  <a:schemeClr val="accent1"/>
                </a:solidFill>
              </a:rPr>
              <a:t>and write out an individual student’s GPA</a:t>
            </a: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compute_student_gpa</a:t>
            </a:r>
            <a:r>
              <a:rPr lang="en-US" dirty="0" smtClean="0">
                <a:solidFill>
                  <a:schemeClr val="tx1"/>
                </a:solidFill>
              </a:rPr>
              <a:t>(</a:t>
            </a:r>
            <a:r>
              <a:rPr lang="en-US" dirty="0" err="1" smtClean="0">
                <a:solidFill>
                  <a:schemeClr val="tx1"/>
                </a:solidFill>
              </a:rPr>
              <a:t>student_grades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dirty="0" err="1" smtClean="0">
                <a:solidFill>
                  <a:schemeClr val="tx1"/>
                </a:solidFill>
              </a:rPr>
              <a:t>weighted_gval</a:t>
            </a:r>
            <a:r>
              <a:rPr lang="en-US" dirty="0" smtClean="0">
                <a:solidFill>
                  <a:schemeClr val="tx1"/>
                </a:solidFill>
              </a:rPr>
              <a:t> = 0</a:t>
            </a: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0</a:t>
            </a:r>
          </a:p>
          <a:p>
            <a:r>
              <a:rPr lang="en-US" b="1" dirty="0" smtClean="0">
                <a:solidFill>
                  <a:schemeClr val="tx1"/>
                </a:solidFill>
              </a:rPr>
              <a:t>    for</a:t>
            </a:r>
            <a:r>
              <a:rPr lang="en-US" dirty="0" smtClean="0">
                <a:solidFill>
                  <a:schemeClr val="tx1"/>
                </a:solidFill>
              </a:rPr>
              <a:t> [</a:t>
            </a:r>
            <a:r>
              <a:rPr lang="en-US" dirty="0" err="1" smtClean="0">
                <a:solidFill>
                  <a:schemeClr val="tx1"/>
                </a:solidFill>
              </a:rPr>
              <a:t>course,grade</a:t>
            </a:r>
            <a:r>
              <a:rPr lang="en-US" dirty="0" smtClean="0">
                <a:solidFill>
                  <a:schemeClr val="tx1"/>
                </a:solidFill>
              </a:rPr>
              <a:t>] </a:t>
            </a:r>
            <a:r>
              <a:rPr lang="en-US" b="1" dirty="0" smtClean="0">
                <a:solidFill>
                  <a:schemeClr val="tx1"/>
                </a:solidFill>
              </a:rPr>
              <a:t>in</a:t>
            </a:r>
            <a:r>
              <a:rPr lang="en-US" dirty="0" smtClean="0">
                <a:solidFill>
                  <a:schemeClr val="tx1"/>
                </a:solidFill>
              </a:rPr>
              <a:t> </a:t>
            </a:r>
            <a:r>
              <a:rPr lang="en-US" dirty="0" err="1" smtClean="0">
                <a:solidFill>
                  <a:schemeClr val="tx1"/>
                </a:solidFill>
              </a:rPr>
              <a:t>student_grades</a:t>
            </a:r>
            <a:r>
              <a:rPr lang="en-US" dirty="0" smtClean="0">
                <a:solidFill>
                  <a:schemeClr val="tx1"/>
                </a:solidFill>
              </a:rPr>
              <a:t>:</a:t>
            </a:r>
          </a:p>
          <a:p>
            <a:r>
              <a:rPr lang="en-US" dirty="0" smtClean="0">
                <a:solidFill>
                  <a:schemeClr val="tx1"/>
                </a:solidFill>
              </a:rPr>
              <a:t>        units = </a:t>
            </a:r>
            <a:r>
              <a:rPr lang="en-US" dirty="0" err="1" smtClean="0">
                <a:solidFill>
                  <a:schemeClr val="tx1"/>
                </a:solidFill>
              </a:rPr>
              <a:t>lookup_units</a:t>
            </a:r>
            <a:r>
              <a:rPr lang="en-US" dirty="0" smtClean="0">
                <a:solidFill>
                  <a:schemeClr val="tx1"/>
                </a:solidFill>
              </a:rPr>
              <a:t>(course)</a:t>
            </a:r>
          </a:p>
          <a:p>
            <a:r>
              <a:rPr lang="en-US" dirty="0">
                <a:solidFill>
                  <a:schemeClr val="tx1"/>
                </a:solidFill>
              </a:rPr>
              <a:t> </a:t>
            </a:r>
            <a:r>
              <a:rPr lang="en-US" dirty="0" smtClean="0">
                <a:solidFill>
                  <a:schemeClr val="tx1"/>
                </a:solidFill>
              </a:rPr>
              <a:t>       </a:t>
            </a:r>
            <a:r>
              <a:rPr lang="en-US" dirty="0" err="1" smtClean="0">
                <a:solidFill>
                  <a:schemeClr val="tx1"/>
                </a:solidFill>
              </a:rPr>
              <a:t>gval</a:t>
            </a:r>
            <a:r>
              <a:rPr lang="en-US" dirty="0" smtClean="0">
                <a:solidFill>
                  <a:schemeClr val="tx1"/>
                </a:solidFill>
              </a:rPr>
              <a:t> = </a:t>
            </a:r>
            <a:r>
              <a:rPr lang="en-US" dirty="0" err="1" smtClean="0">
                <a:solidFill>
                  <a:schemeClr val="tx1"/>
                </a:solidFill>
              </a:rPr>
              <a:t>grade_value</a:t>
            </a:r>
            <a:r>
              <a:rPr lang="en-US" dirty="0" smtClean="0">
                <a:solidFill>
                  <a:schemeClr val="tx1"/>
                </a:solidFill>
              </a:rPr>
              <a:t>(grade)</a:t>
            </a:r>
          </a:p>
          <a:p>
            <a:endParaRPr lang="en-US" sz="1000" dirty="0" smtClean="0">
              <a:solidFill>
                <a:schemeClr val="tx1"/>
              </a:solidFill>
            </a:endParaRPr>
          </a:p>
          <a:p>
            <a:r>
              <a:rPr lang="en-US" dirty="0" smtClean="0">
                <a:solidFill>
                  <a:schemeClr val="tx1"/>
                </a:solidFill>
              </a:rPr>
              <a:t>        </a:t>
            </a:r>
            <a:r>
              <a:rPr lang="en-US" b="1" dirty="0" smtClean="0">
                <a:solidFill>
                  <a:srgbClr val="C00000"/>
                </a:solidFill>
              </a:rPr>
              <a:t>assert</a:t>
            </a:r>
            <a:r>
              <a:rPr lang="en-US" dirty="0" smtClean="0">
                <a:solidFill>
                  <a:srgbClr val="FF0000"/>
                </a:solidFill>
              </a:rPr>
              <a:t>  units &gt; 0 and </a:t>
            </a:r>
            <a:r>
              <a:rPr lang="en-US" dirty="0" err="1" smtClean="0">
                <a:solidFill>
                  <a:srgbClr val="FF0000"/>
                </a:solidFill>
              </a:rPr>
              <a:t>gval</a:t>
            </a:r>
            <a:r>
              <a:rPr lang="en-US" dirty="0" smtClean="0">
                <a:solidFill>
                  <a:srgbClr val="FF0000"/>
                </a:solidFill>
              </a:rPr>
              <a:t> &gt;= </a:t>
            </a:r>
            <a:r>
              <a:rPr lang="en-US" dirty="0">
                <a:solidFill>
                  <a:srgbClr val="FF0000"/>
                </a:solidFill>
              </a:rPr>
              <a:t>0, “data error</a:t>
            </a:r>
            <a:r>
              <a:rPr lang="en-US" dirty="0" smtClean="0">
                <a:solidFill>
                  <a:srgbClr val="FF0000"/>
                </a:solidFill>
              </a:rPr>
              <a:t>”</a:t>
            </a:r>
          </a:p>
          <a:p>
            <a:r>
              <a:rPr lang="en-US" sz="1000" dirty="0" smtClean="0">
                <a:solidFill>
                  <a:schemeClr val="tx1"/>
                </a:solidFill>
              </a:rPr>
              <a:t>  </a:t>
            </a:r>
            <a:endParaRPr lang="en-US" sz="1000" dirty="0">
              <a:solidFill>
                <a:schemeClr val="tx1"/>
              </a:solidFill>
            </a:endParaRPr>
          </a:p>
          <a:p>
            <a:r>
              <a:rPr lang="en-US" dirty="0" smtClean="0">
                <a:solidFill>
                  <a:schemeClr val="tx1"/>
                </a:solidFill>
              </a:rPr>
              <a:t>        </a:t>
            </a:r>
            <a:r>
              <a:rPr lang="en-US" dirty="0" err="1" smtClean="0">
                <a:solidFill>
                  <a:schemeClr val="tx1"/>
                </a:solidFill>
              </a:rPr>
              <a:t>weighted_gval</a:t>
            </a:r>
            <a:r>
              <a:rPr lang="en-US" dirty="0" smtClean="0">
                <a:solidFill>
                  <a:schemeClr val="tx1"/>
                </a:solidFill>
              </a:rPr>
              <a:t> += units * </a:t>
            </a:r>
            <a:r>
              <a:rPr lang="en-US" dirty="0" err="1" smtClean="0">
                <a:solidFill>
                  <a:schemeClr val="tx1"/>
                </a:solidFill>
              </a:rPr>
              <a:t>gval</a:t>
            </a:r>
            <a:endParaRPr lang="en-US" i="1" dirty="0" smtClean="0">
              <a:solidFill>
                <a:schemeClr val="accent1"/>
              </a:solidFill>
            </a:endParaRPr>
          </a:p>
          <a:p>
            <a:r>
              <a:rPr lang="en-US" dirty="0">
                <a:solidFill>
                  <a:schemeClr val="tx1"/>
                </a:solidFill>
              </a:rPr>
              <a:t> </a:t>
            </a:r>
            <a:r>
              <a:rPr lang="en-US" dirty="0" smtClean="0">
                <a:solidFill>
                  <a:schemeClr val="tx1"/>
                </a:solidFill>
              </a:rPr>
              <a:t>       </a:t>
            </a:r>
            <a:r>
              <a:rPr lang="en-US" dirty="0" err="1" smtClean="0">
                <a:solidFill>
                  <a:schemeClr val="tx1"/>
                </a:solidFill>
              </a:rPr>
              <a:t>total_units</a:t>
            </a:r>
            <a:r>
              <a:rPr lang="en-US" dirty="0" smtClean="0">
                <a:solidFill>
                  <a:schemeClr val="tx1"/>
                </a:solidFill>
              </a:rPr>
              <a:t> += units</a:t>
            </a:r>
            <a:endParaRPr lang="en-US" i="1" dirty="0" smtClean="0">
              <a:solidFill>
                <a:schemeClr val="tx1"/>
              </a:solidFill>
            </a:endParaRPr>
          </a:p>
          <a:p>
            <a:r>
              <a:rPr lang="en-US" sz="800" dirty="0">
                <a:solidFill>
                  <a:schemeClr val="tx1"/>
                </a:solidFill>
              </a:rPr>
              <a:t> </a:t>
            </a:r>
            <a:r>
              <a:rPr lang="en-US" sz="800" dirty="0" smtClean="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gpa</a:t>
            </a:r>
            <a:r>
              <a:rPr lang="en-US" dirty="0" smtClean="0">
                <a:solidFill>
                  <a:schemeClr val="tx1"/>
                </a:solidFill>
              </a:rPr>
              <a:t> = </a:t>
            </a:r>
            <a:r>
              <a:rPr lang="en-US" dirty="0" err="1" smtClean="0">
                <a:solidFill>
                  <a:schemeClr val="tx1"/>
                </a:solidFill>
              </a:rPr>
              <a:t>weighted_gval</a:t>
            </a:r>
            <a:r>
              <a:rPr lang="en-US" dirty="0">
                <a:solidFill>
                  <a:schemeClr val="tx1"/>
                </a:solidFill>
              </a:rPr>
              <a:t> </a:t>
            </a:r>
            <a:r>
              <a:rPr lang="en-US" dirty="0" smtClean="0">
                <a:solidFill>
                  <a:schemeClr val="tx1"/>
                </a:solidFill>
              </a:rPr>
              <a:t>/ </a:t>
            </a:r>
            <a:r>
              <a:rPr lang="en-US" dirty="0" err="1" smtClean="0">
                <a:solidFill>
                  <a:schemeClr val="tx1"/>
                </a:solidFill>
              </a:rPr>
              <a:t>total_units</a:t>
            </a:r>
            <a:endParaRPr lang="en-US" dirty="0" smtClean="0">
              <a:solidFill>
                <a:schemeClr val="tx1"/>
              </a:solidFill>
            </a:endParaRPr>
          </a:p>
          <a:p>
            <a:r>
              <a:rPr lang="en-US" dirty="0">
                <a:solidFill>
                  <a:schemeClr val="tx1"/>
                </a:solidFill>
              </a:rPr>
              <a:t> </a:t>
            </a:r>
            <a:r>
              <a:rPr lang="en-US" dirty="0" smtClean="0">
                <a:solidFill>
                  <a:schemeClr val="tx1"/>
                </a:solidFill>
              </a:rPr>
              <a:t>   </a:t>
            </a:r>
            <a:r>
              <a:rPr lang="en-US" dirty="0" err="1">
                <a:solidFill>
                  <a:schemeClr val="tx1"/>
                </a:solidFill>
              </a:rPr>
              <a:t>student_name</a:t>
            </a:r>
            <a:r>
              <a:rPr lang="en-US" dirty="0">
                <a:solidFill>
                  <a:schemeClr val="tx1"/>
                </a:solidFill>
              </a:rPr>
              <a:t> = </a:t>
            </a:r>
            <a:r>
              <a:rPr lang="en-US" dirty="0" err="1">
                <a:solidFill>
                  <a:schemeClr val="tx1"/>
                </a:solidFill>
              </a:rPr>
              <a:t>lookup_name</a:t>
            </a:r>
            <a:r>
              <a:rPr lang="en-US" dirty="0">
                <a:solidFill>
                  <a:schemeClr val="tx1"/>
                </a:solidFill>
              </a:rPr>
              <a:t>(</a:t>
            </a:r>
            <a:r>
              <a:rPr lang="en-US" dirty="0" err="1">
                <a:solidFill>
                  <a:schemeClr val="tx1"/>
                </a:solidFill>
              </a:rPr>
              <a:t>student_grades</a:t>
            </a:r>
            <a:r>
              <a:rPr lang="en-US" dirty="0">
                <a:solidFill>
                  <a:schemeClr val="tx1"/>
                </a:solidFill>
              </a:rPr>
              <a:t>)</a:t>
            </a:r>
          </a:p>
          <a:p>
            <a:r>
              <a:rPr lang="en-US" dirty="0">
                <a:solidFill>
                  <a:schemeClr val="tx1"/>
                </a:solidFill>
              </a:rPr>
              <a:t>    </a:t>
            </a:r>
            <a:r>
              <a:rPr lang="en-US" dirty="0" err="1">
                <a:solidFill>
                  <a:schemeClr val="tx1"/>
                </a:solidFill>
              </a:rPr>
              <a:t>write_gpa</a:t>
            </a:r>
            <a:r>
              <a:rPr lang="en-US" dirty="0">
                <a:solidFill>
                  <a:schemeClr val="tx1"/>
                </a:solidFill>
              </a:rPr>
              <a:t>(</a:t>
            </a:r>
            <a:r>
              <a:rPr lang="en-US" dirty="0" err="1">
                <a:solidFill>
                  <a:schemeClr val="tx1"/>
                </a:solidFill>
              </a:rPr>
              <a:t>student_name</a:t>
            </a:r>
            <a:r>
              <a:rPr lang="en-US" dirty="0">
                <a:solidFill>
                  <a:schemeClr val="tx1"/>
                </a:solidFill>
              </a:rPr>
              <a:t>, </a:t>
            </a:r>
            <a:r>
              <a:rPr lang="en-US" dirty="0" err="1">
                <a:solidFill>
                  <a:schemeClr val="tx1"/>
                </a:solidFill>
              </a:rPr>
              <a:t>gpa</a:t>
            </a:r>
            <a:r>
              <a:rPr lang="en-US" dirty="0" smtClean="0">
                <a:solidFill>
                  <a:schemeClr val="tx1"/>
                </a:solidFill>
              </a:rPr>
              <a:t>)</a:t>
            </a:r>
            <a:endParaRPr lang="en-US" dirty="0">
              <a:solidFill>
                <a:schemeClr val="tx1"/>
              </a:solidFill>
            </a:endParaRPr>
          </a:p>
        </p:txBody>
      </p:sp>
      <p:sp>
        <p:nvSpPr>
          <p:cNvPr id="2" name="Title 1"/>
          <p:cNvSpPr>
            <a:spLocks noGrp="1"/>
          </p:cNvSpPr>
          <p:nvPr>
            <p:ph type="title"/>
          </p:nvPr>
        </p:nvSpPr>
        <p:spPr/>
        <p:txBody>
          <a:bodyPr/>
          <a:lstStyle/>
          <a:p>
            <a:r>
              <a:rPr lang="en-US" dirty="0" smtClean="0"/>
              <a:t>Example</a:t>
            </a:r>
            <a:endParaRPr lang="en-US" dirty="0"/>
          </a:p>
        </p:txBody>
      </p:sp>
      <p:sp>
        <p:nvSpPr>
          <p:cNvPr id="11" name="TextBox 10"/>
          <p:cNvSpPr txBox="1"/>
          <p:nvPr/>
        </p:nvSpPr>
        <p:spPr>
          <a:xfrm>
            <a:off x="6747112" y="2194309"/>
            <a:ext cx="4500527" cy="1200329"/>
          </a:xfrm>
          <a:prstGeom prst="rect">
            <a:avLst/>
          </a:prstGeom>
          <a:noFill/>
        </p:spPr>
        <p:txBody>
          <a:bodyPr wrap="none" rtlCol="0">
            <a:spAutoFit/>
          </a:bodyPr>
          <a:lstStyle/>
          <a:p>
            <a:r>
              <a:rPr lang="en-US" dirty="0" smtClean="0"/>
              <a:t>this </a:t>
            </a:r>
            <a:r>
              <a:rPr lang="en-US" b="1" dirty="0" smtClean="0">
                <a:latin typeface="Courier New" panose="02070309020205020404" pitchFamily="49" charset="0"/>
                <a:cs typeface="Courier New" panose="02070309020205020404" pitchFamily="49" charset="0"/>
              </a:rPr>
              <a:t>assert</a:t>
            </a:r>
            <a:r>
              <a:rPr lang="en-US" dirty="0" smtClean="0"/>
              <a:t> states that all courses must have</a:t>
            </a:r>
          </a:p>
          <a:p>
            <a:r>
              <a:rPr lang="en-US" dirty="0" smtClean="0"/>
              <a:t>nonzero units and that a grade value cannot</a:t>
            </a:r>
          </a:p>
          <a:p>
            <a:r>
              <a:rPr lang="en-US" dirty="0" smtClean="0"/>
              <a:t>be negative</a:t>
            </a:r>
          </a:p>
          <a:p>
            <a:pPr marL="285750" indent="-285750">
              <a:buFont typeface="Arial" panose="020B0604020202020204" pitchFamily="34" charset="0"/>
              <a:buChar char="•"/>
            </a:pPr>
            <a:r>
              <a:rPr lang="en-US" i="1" dirty="0" smtClean="0"/>
              <a:t>guards against data entry errors</a:t>
            </a:r>
          </a:p>
        </p:txBody>
      </p:sp>
      <p:sp>
        <p:nvSpPr>
          <p:cNvPr id="3" name="Slide Number Placeholder 2"/>
          <p:cNvSpPr>
            <a:spLocks noGrp="1"/>
          </p:cNvSpPr>
          <p:nvPr>
            <p:ph type="sldNum" sz="quarter" idx="12"/>
          </p:nvPr>
        </p:nvSpPr>
        <p:spPr/>
        <p:txBody>
          <a:bodyPr/>
          <a:lstStyle/>
          <a:p>
            <a:fld id="{3616A442-248E-467A-BE05-064ABD77C0B8}" type="slidenum">
              <a:rPr lang="en-US" smtClean="0"/>
              <a:t>44</a:t>
            </a:fld>
            <a:endParaRPr lang="en-US" dirty="0"/>
          </a:p>
        </p:txBody>
      </p:sp>
      <p:sp>
        <p:nvSpPr>
          <p:cNvPr id="10" name="TextBox 9"/>
          <p:cNvSpPr txBox="1"/>
          <p:nvPr/>
        </p:nvSpPr>
        <p:spPr>
          <a:xfrm>
            <a:off x="6747112" y="3828443"/>
            <a:ext cx="4498848" cy="1754326"/>
          </a:xfrm>
          <a:prstGeom prst="rect">
            <a:avLst/>
          </a:prstGeom>
          <a:solidFill>
            <a:srgbClr val="FFFF00"/>
          </a:solidFill>
          <a:ln>
            <a:solidFill>
              <a:schemeClr val="tx1"/>
            </a:solidFill>
          </a:ln>
        </p:spPr>
        <p:txBody>
          <a:bodyPr wrap="square" rtlCol="0">
            <a:spAutoFit/>
          </a:bodyPr>
          <a:lstStyle/>
          <a:p>
            <a:pPr marL="285750" indent="-285750">
              <a:buFont typeface="Arial" panose="020B0604020202020204" pitchFamily="34" charset="0"/>
              <a:buChar char="•"/>
            </a:pPr>
            <a:r>
              <a:rPr lang="en-US" i="1" dirty="0" smtClean="0"/>
              <a:t>It’s better to catch errors early</a:t>
            </a:r>
          </a:p>
          <a:p>
            <a:pPr marL="285750" indent="-285750">
              <a:buFont typeface="Arial" panose="020B0604020202020204" pitchFamily="34" charset="0"/>
              <a:buChar char="•"/>
            </a:pPr>
            <a:r>
              <a:rPr lang="en-US" i="1" dirty="0" smtClean="0"/>
              <a:t>It’s better to catch bad values close to where they are computed</a:t>
            </a:r>
          </a:p>
          <a:p>
            <a:endParaRPr lang="en-US" i="1" dirty="0"/>
          </a:p>
          <a:p>
            <a:r>
              <a:rPr lang="en-US" i="1" dirty="0" smtClean="0"/>
              <a:t>So it would </a:t>
            </a:r>
            <a:r>
              <a:rPr lang="en-US" i="1" dirty="0"/>
              <a:t>be to </a:t>
            </a:r>
            <a:r>
              <a:rPr lang="en-US" i="1" dirty="0" smtClean="0"/>
              <a:t>better to push </a:t>
            </a:r>
            <a:r>
              <a:rPr lang="en-US" i="1" dirty="0"/>
              <a:t>these asserts into </a:t>
            </a:r>
            <a:r>
              <a:rPr lang="en-US" i="1" dirty="0" smtClean="0"/>
              <a:t>the functions </a:t>
            </a:r>
            <a:r>
              <a:rPr lang="en-US" i="1" dirty="0"/>
              <a:t>that compute these </a:t>
            </a:r>
            <a:r>
              <a:rPr lang="en-US" i="1" dirty="0" smtClean="0"/>
              <a:t>values</a:t>
            </a:r>
            <a:endParaRPr lang="en-US" i="1" dirty="0"/>
          </a:p>
        </p:txBody>
      </p:sp>
      <p:cxnSp>
        <p:nvCxnSpPr>
          <p:cNvPr id="13" name="Straight Connector 12"/>
          <p:cNvCxnSpPr/>
          <p:nvPr/>
        </p:nvCxnSpPr>
        <p:spPr>
          <a:xfrm>
            <a:off x="4114800" y="3600451"/>
            <a:ext cx="2632312" cy="154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86200" y="3828443"/>
            <a:ext cx="2860912" cy="13150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651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0200" y="3157539"/>
            <a:ext cx="4243388" cy="2714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86549" y="5600701"/>
            <a:ext cx="4329113" cy="3095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199" y="3971925"/>
            <a:ext cx="4310063" cy="3190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45</a:t>
            </a:fld>
            <a:endParaRPr lang="en-US"/>
          </a:p>
        </p:txBody>
      </p:sp>
      <p:sp>
        <p:nvSpPr>
          <p:cNvPr id="5" name="Rectangle 4"/>
          <p:cNvSpPr/>
          <p:nvPr/>
        </p:nvSpPr>
        <p:spPr>
          <a:xfrm>
            <a:off x="838200" y="1690686"/>
            <a:ext cx="5162550" cy="444398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wrap="square" lIns="182880" tIns="91440" rtlCol="0" anchor="t" anchorCtr="0">
            <a:spAutoFit/>
          </a:bodyPr>
          <a:lstStyle/>
          <a:p>
            <a:r>
              <a:rPr lang="en-US" i="1" dirty="0" smtClean="0">
                <a:solidFill>
                  <a:schemeClr val="accent1"/>
                </a:solidFill>
              </a:rPr>
              <a:t># </a:t>
            </a:r>
            <a:r>
              <a:rPr lang="en-US" i="1" dirty="0" err="1" smtClean="0">
                <a:solidFill>
                  <a:schemeClr val="accent1"/>
                </a:solidFill>
              </a:rPr>
              <a:t>lookup_units</a:t>
            </a:r>
            <a:r>
              <a:rPr lang="en-US" i="1" dirty="0" smtClean="0">
                <a:solidFill>
                  <a:schemeClr val="accent1"/>
                </a:solidFill>
              </a:rPr>
              <a:t>(course, </a:t>
            </a:r>
            <a:r>
              <a:rPr lang="en-US" i="1" dirty="0" err="1" smtClean="0">
                <a:solidFill>
                  <a:schemeClr val="accent1"/>
                </a:solidFill>
              </a:rPr>
              <a:t>course_units</a:t>
            </a:r>
            <a:r>
              <a:rPr lang="en-US" i="1" dirty="0" smtClean="0">
                <a:solidFill>
                  <a:schemeClr val="accent1"/>
                </a:solidFill>
              </a:rPr>
              <a:t>) : looks up the</a:t>
            </a:r>
          </a:p>
          <a:p>
            <a:r>
              <a:rPr lang="en-US" i="1" dirty="0" smtClean="0">
                <a:solidFill>
                  <a:schemeClr val="accent1"/>
                </a:solidFill>
              </a:rPr>
              <a:t># no. of units for a course</a:t>
            </a:r>
            <a:endParaRPr lang="en-US" i="1" dirty="0">
              <a:solidFill>
                <a:schemeClr val="accent1"/>
              </a:solidFill>
            </a:endParaRP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lookup_units</a:t>
            </a:r>
            <a:r>
              <a:rPr lang="en-US" dirty="0" smtClean="0">
                <a:solidFill>
                  <a:schemeClr val="tx1"/>
                </a:solidFill>
              </a:rPr>
              <a:t>(course, </a:t>
            </a:r>
            <a:r>
              <a:rPr lang="en-US" dirty="0" err="1" smtClean="0">
                <a:solidFill>
                  <a:schemeClr val="tx1"/>
                </a:solidFill>
              </a:rPr>
              <a:t>course_units</a:t>
            </a:r>
            <a:r>
              <a:rPr lang="en-US" dirty="0" smtClean="0">
                <a:solidFill>
                  <a:schemeClr val="tx1"/>
                </a:solidFill>
              </a:rPr>
              <a:t>):</a:t>
            </a:r>
          </a:p>
          <a:p>
            <a:r>
              <a:rPr lang="en-US" dirty="0">
                <a:solidFill>
                  <a:schemeClr val="tx1"/>
                </a:solidFill>
              </a:rPr>
              <a:t> </a:t>
            </a:r>
            <a:r>
              <a:rPr lang="en-US" dirty="0" smtClean="0">
                <a:solidFill>
                  <a:schemeClr val="tx1"/>
                </a:solidFill>
              </a:rPr>
              <a:t>   for </a:t>
            </a:r>
            <a:r>
              <a:rPr lang="en-US" dirty="0" err="1" smtClean="0">
                <a:solidFill>
                  <a:schemeClr val="tx1"/>
                </a:solidFill>
              </a:rPr>
              <a:t>crs</a:t>
            </a:r>
            <a:r>
              <a:rPr lang="en-US" dirty="0" smtClean="0">
                <a:solidFill>
                  <a:schemeClr val="tx1"/>
                </a:solidFill>
              </a:rPr>
              <a:t>, units in </a:t>
            </a:r>
            <a:r>
              <a:rPr lang="en-US" dirty="0" err="1" smtClean="0">
                <a:solidFill>
                  <a:schemeClr val="tx1"/>
                </a:solidFill>
              </a:rPr>
              <a:t>course_units</a:t>
            </a:r>
            <a:r>
              <a:rPr lang="en-US" dirty="0" smtClean="0">
                <a:solidFill>
                  <a:schemeClr val="tx1"/>
                </a:solidFill>
              </a:rPr>
              <a:t>:</a:t>
            </a:r>
          </a:p>
          <a:p>
            <a:r>
              <a:rPr lang="en-US" dirty="0">
                <a:solidFill>
                  <a:schemeClr val="tx1"/>
                </a:solidFill>
              </a:rPr>
              <a:t> </a:t>
            </a:r>
            <a:r>
              <a:rPr lang="en-US" dirty="0" smtClean="0">
                <a:solidFill>
                  <a:schemeClr val="tx1"/>
                </a:solidFill>
              </a:rPr>
              <a:t>       if course == </a:t>
            </a:r>
            <a:r>
              <a:rPr lang="en-US" dirty="0" err="1" smtClean="0">
                <a:solidFill>
                  <a:schemeClr val="tx1"/>
                </a:solidFill>
              </a:rPr>
              <a:t>crs</a:t>
            </a:r>
            <a:r>
              <a:rPr lang="en-US" dirty="0" smtClean="0">
                <a:solidFill>
                  <a:schemeClr val="tx1"/>
                </a:solidFill>
              </a:rPr>
              <a:t>:</a:t>
            </a:r>
          </a:p>
          <a:p>
            <a:r>
              <a:rPr lang="en-US" dirty="0">
                <a:solidFill>
                  <a:schemeClr val="tx1"/>
                </a:solidFill>
              </a:rPr>
              <a:t> </a:t>
            </a:r>
            <a:r>
              <a:rPr lang="en-US" dirty="0" smtClean="0">
                <a:solidFill>
                  <a:schemeClr val="tx1"/>
                </a:solidFill>
              </a:rPr>
              <a:t>           </a:t>
            </a:r>
            <a:r>
              <a:rPr lang="en-US" b="1" dirty="0" smtClean="0">
                <a:solidFill>
                  <a:srgbClr val="C00000"/>
                </a:solidFill>
              </a:rPr>
              <a:t>assert</a:t>
            </a:r>
            <a:r>
              <a:rPr lang="en-US" dirty="0" smtClean="0">
                <a:solidFill>
                  <a:srgbClr val="C00000"/>
                </a:solidFill>
              </a:rPr>
              <a:t> </a:t>
            </a:r>
            <a:r>
              <a:rPr lang="en-US" dirty="0" smtClean="0">
                <a:solidFill>
                  <a:srgbClr val="FF0000"/>
                </a:solidFill>
              </a:rPr>
              <a:t>units &gt; 0, “</a:t>
            </a:r>
            <a:r>
              <a:rPr lang="en-US" dirty="0" err="1" smtClean="0">
                <a:solidFill>
                  <a:srgbClr val="FF0000"/>
                </a:solidFill>
              </a:rPr>
              <a:t>lookup_units</a:t>
            </a:r>
            <a:r>
              <a:rPr lang="en-US" dirty="0" smtClean="0">
                <a:solidFill>
                  <a:srgbClr val="FF0000"/>
                </a:solidFill>
              </a:rPr>
              <a:t>: grade error”</a:t>
            </a:r>
          </a:p>
          <a:p>
            <a:r>
              <a:rPr lang="en-US" dirty="0">
                <a:solidFill>
                  <a:schemeClr val="tx1"/>
                </a:solidFill>
              </a:rPr>
              <a:t> </a:t>
            </a:r>
            <a:r>
              <a:rPr lang="en-US" dirty="0" smtClean="0">
                <a:solidFill>
                  <a:schemeClr val="tx1"/>
                </a:solidFill>
              </a:rPr>
              <a:t>           return units</a:t>
            </a:r>
          </a:p>
          <a:p>
            <a:endParaRPr lang="en-US" dirty="0" smtClean="0">
              <a:solidFill>
                <a:schemeClr val="tx1"/>
              </a:solidFill>
            </a:endParaRPr>
          </a:p>
          <a:p>
            <a:r>
              <a:rPr lang="en-US" dirty="0">
                <a:solidFill>
                  <a:srgbClr val="FF0000"/>
                </a:solidFill>
              </a:rPr>
              <a:t> </a:t>
            </a:r>
            <a:r>
              <a:rPr lang="en-US" dirty="0" smtClean="0">
                <a:solidFill>
                  <a:srgbClr val="FF0000"/>
                </a:solidFill>
              </a:rPr>
              <a:t>   </a:t>
            </a:r>
            <a:r>
              <a:rPr lang="en-US" b="1" dirty="0" smtClean="0">
                <a:solidFill>
                  <a:srgbClr val="C00000"/>
                </a:solidFill>
              </a:rPr>
              <a:t>assert</a:t>
            </a:r>
            <a:r>
              <a:rPr lang="en-US" dirty="0" smtClean="0">
                <a:solidFill>
                  <a:srgbClr val="C00000"/>
                </a:solidFill>
              </a:rPr>
              <a:t> </a:t>
            </a:r>
            <a:r>
              <a:rPr lang="en-US" dirty="0" smtClean="0">
                <a:solidFill>
                  <a:srgbClr val="FF0000"/>
                </a:solidFill>
              </a:rPr>
              <a:t>False, “</a:t>
            </a:r>
            <a:r>
              <a:rPr lang="en-US" dirty="0" err="1" smtClean="0">
                <a:solidFill>
                  <a:srgbClr val="FF0000"/>
                </a:solidFill>
              </a:rPr>
              <a:t>lookup_units</a:t>
            </a:r>
            <a:r>
              <a:rPr lang="en-US" dirty="0" smtClean="0">
                <a:solidFill>
                  <a:srgbClr val="FF0000"/>
                </a:solidFill>
              </a:rPr>
              <a:t>: course not found”</a:t>
            </a:r>
            <a:endParaRPr lang="en-US" dirty="0">
              <a:solidFill>
                <a:srgbClr val="FF0000"/>
              </a:solidFill>
            </a:endParaRPr>
          </a:p>
          <a:p>
            <a:r>
              <a:rPr lang="en-US" dirty="0" smtClean="0">
                <a:solidFill>
                  <a:schemeClr val="tx1"/>
                </a:solidFill>
              </a:rPr>
              <a:t>    </a:t>
            </a:r>
          </a:p>
        </p:txBody>
      </p:sp>
      <p:sp>
        <p:nvSpPr>
          <p:cNvPr id="6" name="Rectangle 5"/>
          <p:cNvSpPr/>
          <p:nvPr/>
        </p:nvSpPr>
        <p:spPr>
          <a:xfrm>
            <a:off x="6191250" y="1690686"/>
            <a:ext cx="5162550" cy="444398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wrap="square" lIns="182880" tIns="91440" rtlCol="0" anchor="t" anchorCtr="0">
            <a:spAutoFit/>
          </a:bodyPr>
          <a:lstStyle/>
          <a:p>
            <a:r>
              <a:rPr lang="en-US" i="1" dirty="0" smtClean="0">
                <a:solidFill>
                  <a:schemeClr val="accent1"/>
                </a:solidFill>
              </a:rPr>
              <a:t># </a:t>
            </a:r>
            <a:r>
              <a:rPr lang="en-US" i="1" dirty="0" err="1" smtClean="0">
                <a:solidFill>
                  <a:schemeClr val="accent1"/>
                </a:solidFill>
              </a:rPr>
              <a:t>grade_value</a:t>
            </a:r>
            <a:r>
              <a:rPr lang="en-US" i="1" dirty="0" smtClean="0">
                <a:solidFill>
                  <a:schemeClr val="accent1"/>
                </a:solidFill>
              </a:rPr>
              <a:t>(grade) : returns the numerical value</a:t>
            </a:r>
          </a:p>
          <a:p>
            <a:r>
              <a:rPr lang="en-US" i="1" dirty="0" smtClean="0">
                <a:solidFill>
                  <a:schemeClr val="accent1"/>
                </a:solidFill>
              </a:rPr>
              <a:t># for a letter grade</a:t>
            </a:r>
            <a:endParaRPr lang="en-US" i="1" dirty="0">
              <a:solidFill>
                <a:schemeClr val="accent1"/>
              </a:solidFill>
            </a:endParaRPr>
          </a:p>
          <a:p>
            <a:r>
              <a:rPr lang="en-US" b="1" dirty="0" err="1" smtClean="0">
                <a:solidFill>
                  <a:schemeClr val="tx1"/>
                </a:solidFill>
              </a:rPr>
              <a:t>def</a:t>
            </a:r>
            <a:r>
              <a:rPr lang="en-US" dirty="0" smtClean="0">
                <a:solidFill>
                  <a:schemeClr val="tx1"/>
                </a:solidFill>
              </a:rPr>
              <a:t> </a:t>
            </a:r>
            <a:r>
              <a:rPr lang="en-US" dirty="0" err="1" smtClean="0">
                <a:solidFill>
                  <a:schemeClr val="tx1"/>
                </a:solidFill>
              </a:rPr>
              <a:t>grade_value</a:t>
            </a:r>
            <a:r>
              <a:rPr lang="en-US" dirty="0" smtClean="0">
                <a:solidFill>
                  <a:schemeClr val="tx1"/>
                </a:solidFill>
              </a:rPr>
              <a:t>(grade):</a:t>
            </a:r>
          </a:p>
          <a:p>
            <a:r>
              <a:rPr lang="en-US" dirty="0">
                <a:solidFill>
                  <a:schemeClr val="tx1"/>
                </a:solidFill>
              </a:rPr>
              <a:t> </a:t>
            </a:r>
            <a:r>
              <a:rPr lang="en-US" dirty="0" smtClean="0">
                <a:solidFill>
                  <a:schemeClr val="tx1"/>
                </a:solidFill>
              </a:rPr>
              <a:t>   if grade == ‘A’ :</a:t>
            </a:r>
          </a:p>
          <a:p>
            <a:r>
              <a:rPr lang="en-US" dirty="0">
                <a:solidFill>
                  <a:schemeClr val="tx1"/>
                </a:solidFill>
              </a:rPr>
              <a:t> </a:t>
            </a:r>
            <a:r>
              <a:rPr lang="en-US" dirty="0" smtClean="0">
                <a:solidFill>
                  <a:schemeClr val="tx1"/>
                </a:solidFill>
              </a:rPr>
              <a:t>       return 4</a:t>
            </a:r>
          </a:p>
          <a:p>
            <a:r>
              <a:rPr lang="en-US" dirty="0">
                <a:solidFill>
                  <a:schemeClr val="tx1"/>
                </a:solidFill>
              </a:rPr>
              <a:t> </a:t>
            </a:r>
            <a:r>
              <a:rPr lang="en-US" dirty="0" smtClean="0">
                <a:solidFill>
                  <a:schemeClr val="tx1"/>
                </a:solidFill>
              </a:rPr>
              <a:t>   </a:t>
            </a:r>
            <a:r>
              <a:rPr lang="en-US" dirty="0" err="1" smtClean="0">
                <a:solidFill>
                  <a:schemeClr val="tx1"/>
                </a:solidFill>
              </a:rPr>
              <a:t>elif</a:t>
            </a:r>
            <a:r>
              <a:rPr lang="en-US" dirty="0" smtClean="0">
                <a:solidFill>
                  <a:schemeClr val="tx1"/>
                </a:solidFill>
              </a:rPr>
              <a:t> grade == ‘B’:</a:t>
            </a:r>
          </a:p>
          <a:p>
            <a:r>
              <a:rPr lang="en-US" dirty="0">
                <a:solidFill>
                  <a:schemeClr val="tx1"/>
                </a:solidFill>
              </a:rPr>
              <a:t> </a:t>
            </a:r>
            <a:r>
              <a:rPr lang="en-US" dirty="0" smtClean="0">
                <a:solidFill>
                  <a:schemeClr val="tx1"/>
                </a:solidFill>
              </a:rPr>
              <a:t>       return 3</a:t>
            </a:r>
          </a:p>
          <a:p>
            <a:r>
              <a:rPr lang="en-US" dirty="0">
                <a:solidFill>
                  <a:schemeClr val="tx1"/>
                </a:solidFill>
              </a:rPr>
              <a:t> </a:t>
            </a:r>
            <a:r>
              <a:rPr lang="en-US" dirty="0" smtClean="0">
                <a:solidFill>
                  <a:schemeClr val="tx1"/>
                </a:solidFill>
              </a:rPr>
              <a:t>   </a:t>
            </a:r>
            <a:r>
              <a:rPr lang="en-US" dirty="0" err="1" smtClean="0">
                <a:solidFill>
                  <a:schemeClr val="tx1"/>
                </a:solidFill>
              </a:rPr>
              <a:t>elif</a:t>
            </a:r>
            <a:r>
              <a:rPr lang="en-US" dirty="0" smtClean="0">
                <a:solidFill>
                  <a:schemeClr val="tx1"/>
                </a:solidFill>
              </a:rPr>
              <a:t> grade == ‘C’:</a:t>
            </a:r>
          </a:p>
          <a:p>
            <a:r>
              <a:rPr lang="en-US" dirty="0">
                <a:solidFill>
                  <a:schemeClr val="tx1"/>
                </a:solidFill>
              </a:rPr>
              <a:t> </a:t>
            </a:r>
            <a:r>
              <a:rPr lang="en-US" dirty="0" smtClean="0">
                <a:solidFill>
                  <a:schemeClr val="tx1"/>
                </a:solidFill>
              </a:rPr>
              <a:t>       return 2</a:t>
            </a:r>
          </a:p>
          <a:p>
            <a:r>
              <a:rPr lang="en-US" dirty="0">
                <a:solidFill>
                  <a:schemeClr val="tx1"/>
                </a:solidFill>
              </a:rPr>
              <a:t> </a:t>
            </a:r>
            <a:r>
              <a:rPr lang="en-US" dirty="0" smtClean="0">
                <a:solidFill>
                  <a:schemeClr val="tx1"/>
                </a:solidFill>
              </a:rPr>
              <a:t>   </a:t>
            </a:r>
            <a:r>
              <a:rPr lang="en-US" dirty="0" err="1" smtClean="0">
                <a:solidFill>
                  <a:schemeClr val="tx1"/>
                </a:solidFill>
              </a:rPr>
              <a:t>elif</a:t>
            </a:r>
            <a:r>
              <a:rPr lang="en-US" dirty="0" smtClean="0">
                <a:solidFill>
                  <a:schemeClr val="tx1"/>
                </a:solidFill>
              </a:rPr>
              <a:t> grade == ‘D’:</a:t>
            </a:r>
          </a:p>
          <a:p>
            <a:r>
              <a:rPr lang="en-US" dirty="0">
                <a:solidFill>
                  <a:schemeClr val="tx1"/>
                </a:solidFill>
              </a:rPr>
              <a:t> </a:t>
            </a:r>
            <a:r>
              <a:rPr lang="en-US" dirty="0" smtClean="0">
                <a:solidFill>
                  <a:schemeClr val="tx1"/>
                </a:solidFill>
              </a:rPr>
              <a:t>       return 1</a:t>
            </a:r>
          </a:p>
          <a:p>
            <a:r>
              <a:rPr lang="en-US" dirty="0">
                <a:solidFill>
                  <a:schemeClr val="tx1"/>
                </a:solidFill>
              </a:rPr>
              <a:t> </a:t>
            </a:r>
            <a:r>
              <a:rPr lang="en-US" dirty="0" smtClean="0">
                <a:solidFill>
                  <a:schemeClr val="tx1"/>
                </a:solidFill>
              </a:rPr>
              <a:t>   </a:t>
            </a:r>
            <a:r>
              <a:rPr lang="en-US" dirty="0" err="1" smtClean="0">
                <a:solidFill>
                  <a:schemeClr val="tx1"/>
                </a:solidFill>
              </a:rPr>
              <a:t>elif</a:t>
            </a:r>
            <a:r>
              <a:rPr lang="en-US" dirty="0" smtClean="0">
                <a:solidFill>
                  <a:schemeClr val="tx1"/>
                </a:solidFill>
              </a:rPr>
              <a:t> grade == ‘E’:</a:t>
            </a:r>
          </a:p>
          <a:p>
            <a:r>
              <a:rPr lang="en-US" dirty="0">
                <a:solidFill>
                  <a:schemeClr val="tx1"/>
                </a:solidFill>
              </a:rPr>
              <a:t> </a:t>
            </a:r>
            <a:r>
              <a:rPr lang="en-US" dirty="0" smtClean="0">
                <a:solidFill>
                  <a:schemeClr val="tx1"/>
                </a:solidFill>
              </a:rPr>
              <a:t>       return 0</a:t>
            </a:r>
          </a:p>
          <a:p>
            <a:r>
              <a:rPr lang="en-US" dirty="0">
                <a:solidFill>
                  <a:schemeClr val="tx1"/>
                </a:solidFill>
              </a:rPr>
              <a:t> </a:t>
            </a:r>
            <a:r>
              <a:rPr lang="en-US" dirty="0" smtClean="0">
                <a:solidFill>
                  <a:schemeClr val="tx1"/>
                </a:solidFill>
              </a:rPr>
              <a:t>   else:</a:t>
            </a:r>
          </a:p>
          <a:p>
            <a:r>
              <a:rPr lang="en-US" dirty="0">
                <a:solidFill>
                  <a:srgbClr val="FF0000"/>
                </a:solidFill>
              </a:rPr>
              <a:t> </a:t>
            </a:r>
            <a:r>
              <a:rPr lang="en-US" dirty="0" smtClean="0">
                <a:solidFill>
                  <a:srgbClr val="FF0000"/>
                </a:solidFill>
              </a:rPr>
              <a:t>       </a:t>
            </a:r>
            <a:r>
              <a:rPr lang="en-US" b="1" dirty="0" smtClean="0">
                <a:solidFill>
                  <a:srgbClr val="C00000"/>
                </a:solidFill>
              </a:rPr>
              <a:t>assert</a:t>
            </a:r>
            <a:r>
              <a:rPr lang="en-US" dirty="0" smtClean="0">
                <a:solidFill>
                  <a:srgbClr val="C00000"/>
                </a:solidFill>
              </a:rPr>
              <a:t> </a:t>
            </a:r>
            <a:r>
              <a:rPr lang="en-US" dirty="0" smtClean="0">
                <a:solidFill>
                  <a:srgbClr val="FF0000"/>
                </a:solidFill>
              </a:rPr>
              <a:t>False, “</a:t>
            </a:r>
            <a:r>
              <a:rPr lang="en-US" dirty="0" err="1" smtClean="0">
                <a:solidFill>
                  <a:srgbClr val="FF0000"/>
                </a:solidFill>
              </a:rPr>
              <a:t>grade_value</a:t>
            </a:r>
            <a:r>
              <a:rPr lang="en-US" dirty="0" smtClean="0">
                <a:solidFill>
                  <a:srgbClr val="FF0000"/>
                </a:solidFill>
              </a:rPr>
              <a:t>: unknown grade”</a:t>
            </a:r>
            <a:endParaRPr lang="en-US" dirty="0">
              <a:solidFill>
                <a:srgbClr val="FF0000"/>
              </a:solidFill>
            </a:endParaRPr>
          </a:p>
        </p:txBody>
      </p:sp>
    </p:spTree>
    <p:extLst>
      <p:ext uri="{BB962C8B-B14F-4D97-AF65-F5344CB8AC3E}">
        <p14:creationId xmlns:p14="http://schemas.microsoft.com/office/powerpoint/2010/main" val="1760196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asserts</a:t>
            </a:r>
            <a:endParaRPr lang="en-US" dirty="0"/>
          </a:p>
        </p:txBody>
      </p:sp>
      <p:sp>
        <p:nvSpPr>
          <p:cNvPr id="3" name="Content Placeholder 2"/>
          <p:cNvSpPr>
            <a:spLocks noGrp="1"/>
          </p:cNvSpPr>
          <p:nvPr>
            <p:ph idx="1"/>
          </p:nvPr>
        </p:nvSpPr>
        <p:spPr/>
        <p:txBody>
          <a:bodyPr/>
          <a:lstStyle/>
          <a:p>
            <a:r>
              <a:rPr lang="en-US" dirty="0" smtClean="0"/>
              <a:t>checking arguments to functions</a:t>
            </a:r>
          </a:p>
          <a:p>
            <a:pPr lvl="1"/>
            <a:r>
              <a:rPr lang="en-US" dirty="0" smtClean="0"/>
              <a:t>e.g., if an argument's value has to be positive</a:t>
            </a:r>
          </a:p>
          <a:p>
            <a:r>
              <a:rPr lang="en-US" dirty="0" smtClean="0"/>
              <a:t>checking data structure invariants</a:t>
            </a:r>
          </a:p>
          <a:p>
            <a:pPr lvl="1"/>
            <a:r>
              <a:rPr lang="en-US" dirty="0" smtClean="0"/>
              <a:t>e.g., </a:t>
            </a:r>
            <a:r>
              <a:rPr lang="en-US" dirty="0" err="1" smtClean="0"/>
              <a:t>i</a:t>
            </a:r>
            <a:r>
              <a:rPr lang="en-US" dirty="0" smtClean="0"/>
              <a:t> &gt;= 0 and </a:t>
            </a:r>
            <a:r>
              <a:rPr lang="en-US" dirty="0" err="1" smtClean="0"/>
              <a:t>i</a:t>
            </a:r>
            <a:r>
              <a:rPr lang="en-US" dirty="0" smtClean="0"/>
              <a:t> &lt; </a:t>
            </a:r>
            <a:r>
              <a:rPr lang="en-US" dirty="0" err="1" smtClean="0"/>
              <a:t>len</a:t>
            </a:r>
            <a:r>
              <a:rPr lang="en-US" dirty="0" smtClean="0"/>
              <a:t>(name)</a:t>
            </a:r>
          </a:p>
          <a:p>
            <a:r>
              <a:rPr lang="en-US" dirty="0" smtClean="0"/>
              <a:t>checking "can't happen" situations</a:t>
            </a:r>
          </a:p>
          <a:p>
            <a:pPr lvl="1"/>
            <a:r>
              <a:rPr lang="en-US" dirty="0" smtClean="0"/>
              <a:t>this also serves as documentation that the situation can't happen</a:t>
            </a:r>
          </a:p>
          <a:p>
            <a:r>
              <a:rPr lang="en-US" dirty="0" smtClean="0"/>
              <a:t>after calling a function, to make sure its return value is reasonable</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46</a:t>
            </a:fld>
            <a:endParaRPr lang="en-US"/>
          </a:p>
        </p:txBody>
      </p:sp>
    </p:spTree>
    <p:extLst>
      <p:ext uri="{BB962C8B-B14F-4D97-AF65-F5344CB8AC3E}">
        <p14:creationId xmlns:p14="http://schemas.microsoft.com/office/powerpoint/2010/main" val="3163697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writing a </a:t>
            </a:r>
            <a:r>
              <a:rPr lang="en-US" dirty="0" smtClean="0"/>
              <a:t>program: summary</a:t>
            </a:r>
            <a:endParaRPr lang="en-US" dirty="0"/>
          </a:p>
        </p:txBody>
      </p:sp>
      <p:sp>
        <p:nvSpPr>
          <p:cNvPr id="3" name="Content Placeholder 2"/>
          <p:cNvSpPr>
            <a:spLocks noGrp="1"/>
          </p:cNvSpPr>
          <p:nvPr>
            <p:ph idx="1"/>
          </p:nvPr>
        </p:nvSpPr>
        <p:spPr/>
        <p:txBody>
          <a:bodyPr/>
          <a:lstStyle/>
          <a:p>
            <a:r>
              <a:rPr lang="en-US" dirty="0" smtClean="0"/>
              <a:t>Understand what the program needs to do before you start coding</a:t>
            </a:r>
          </a:p>
          <a:p>
            <a:r>
              <a:rPr lang="en-US" dirty="0" smtClean="0"/>
              <a:t>Develop the program logic incrementally</a:t>
            </a:r>
          </a:p>
          <a:p>
            <a:pPr lvl="1"/>
            <a:r>
              <a:rPr lang="en-US" dirty="0" smtClean="0"/>
              <a:t>top-down problem decomposition</a:t>
            </a:r>
          </a:p>
          <a:p>
            <a:pPr lvl="1"/>
            <a:r>
              <a:rPr lang="en-US" dirty="0" smtClean="0"/>
              <a:t>incremental program development</a:t>
            </a:r>
          </a:p>
          <a:p>
            <a:pPr lvl="2"/>
            <a:r>
              <a:rPr lang="en-US" dirty="0" smtClean="0"/>
              <a:t>use stubs for as-yet-undeveloped parts of the program</a:t>
            </a:r>
          </a:p>
          <a:p>
            <a:r>
              <a:rPr lang="en-US" dirty="0" smtClean="0"/>
              <a:t>Program defensively</a:t>
            </a:r>
          </a:p>
          <a:p>
            <a:pPr lvl="1"/>
            <a:r>
              <a:rPr lang="en-US" dirty="0" smtClean="0"/>
              <a:t>figure out invariants that must hold in the program</a:t>
            </a:r>
          </a:p>
          <a:p>
            <a:pPr lvl="1"/>
            <a:r>
              <a:rPr lang="en-US" dirty="0" smtClean="0"/>
              <a:t>use </a:t>
            </a:r>
            <a:r>
              <a:rPr lang="en-US" b="1" dirty="0" smtClean="0">
                <a:latin typeface="Courier New" panose="02070309020205020404" pitchFamily="49" charset="0"/>
                <a:cs typeface="Courier New" panose="02070309020205020404" pitchFamily="49" charset="0"/>
              </a:rPr>
              <a:t>assert</a:t>
            </a:r>
            <a:r>
              <a:rPr lang="en-US" dirty="0" smtClean="0">
                <a:cs typeface="Courier New" panose="02070309020205020404" pitchFamily="49" charset="0"/>
              </a:rPr>
              <a:t>s</a:t>
            </a:r>
            <a:r>
              <a:rPr lang="en-US" dirty="0" smtClean="0"/>
              <a:t> to express </a:t>
            </a:r>
            <a:r>
              <a:rPr lang="en-US" smtClean="0"/>
              <a:t>invariants in the code</a:t>
            </a:r>
            <a:endParaRPr lang="en-US" dirty="0"/>
          </a:p>
        </p:txBody>
      </p:sp>
      <p:sp>
        <p:nvSpPr>
          <p:cNvPr id="4" name="Slide Number Placeholder 3"/>
          <p:cNvSpPr>
            <a:spLocks noGrp="1"/>
          </p:cNvSpPr>
          <p:nvPr>
            <p:ph type="sldNum" sz="quarter" idx="12"/>
          </p:nvPr>
        </p:nvSpPr>
        <p:spPr/>
        <p:txBody>
          <a:bodyPr/>
          <a:lstStyle/>
          <a:p>
            <a:fld id="{3616A442-248E-467A-BE05-064ABD77C0B8}" type="slidenum">
              <a:rPr lang="en-US" smtClean="0"/>
              <a:t>47</a:t>
            </a:fld>
            <a:endParaRPr lang="en-US"/>
          </a:p>
        </p:txBody>
      </p:sp>
    </p:spTree>
    <p:extLst>
      <p:ext uri="{BB962C8B-B14F-4D97-AF65-F5344CB8AC3E}">
        <p14:creationId xmlns:p14="http://schemas.microsoft.com/office/powerpoint/2010/main" val="342859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writing a program</a:t>
            </a:r>
            <a:endParaRPr lang="en-US" dirty="0"/>
          </a:p>
        </p:txBody>
      </p:sp>
      <p:sp>
        <p:nvSpPr>
          <p:cNvPr id="4" name="Right Arrow 3"/>
          <p:cNvSpPr/>
          <p:nvPr/>
        </p:nvSpPr>
        <p:spPr>
          <a:xfrm>
            <a:off x="209863" y="1978025"/>
            <a:ext cx="562131"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    Understand what tasks the program needs to perform</a:t>
            </a:r>
          </a:p>
          <a:p>
            <a:pPr marL="1371600" lvl="3"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bg1">
                    <a:lumMod val="65000"/>
                  </a:schemeClr>
                </a:solidFill>
              </a:rPr>
              <a:t>2a.  Figure out how to do those tasks</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2b.  Write the code</a:t>
            </a:r>
          </a:p>
          <a:p>
            <a:pPr marL="1371600" lvl="3" indent="0">
              <a:buFont typeface="Arial" panose="020B0604020202020204" pitchFamily="34" charset="0"/>
              <a:buNone/>
            </a:pPr>
            <a:endParaRPr lang="en-US" dirty="0" smtClean="0">
              <a:solidFill>
                <a:schemeClr val="bg1">
                  <a:lumMod val="65000"/>
                </a:schemeClr>
              </a:solidFill>
            </a:endParaRPr>
          </a:p>
          <a:p>
            <a:pPr marL="0" indent="0">
              <a:buFont typeface="Arial" panose="020B0604020202020204" pitchFamily="34" charset="0"/>
              <a:buNone/>
            </a:pPr>
            <a:r>
              <a:rPr lang="en-US" dirty="0" smtClean="0">
                <a:solidFill>
                  <a:schemeClr val="bg1">
                    <a:lumMod val="65000"/>
                  </a:schemeClr>
                </a:solidFill>
              </a:rPr>
              <a:t>3.   Make sure the program works correctly</a:t>
            </a:r>
            <a:endParaRPr lang="en-US" dirty="0">
              <a:solidFill>
                <a:schemeClr val="bg1">
                  <a:lumMod val="65000"/>
                </a:schemeClr>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5</a:t>
            </a:fld>
            <a:endParaRPr lang="en-US"/>
          </a:p>
        </p:txBody>
      </p:sp>
    </p:spTree>
    <p:extLst>
      <p:ext uri="{BB962C8B-B14F-4D97-AF65-F5344CB8AC3E}">
        <p14:creationId xmlns:p14="http://schemas.microsoft.com/office/powerpoint/2010/main" val="11733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Problem specification</a:t>
            </a:r>
            <a:endParaRPr lang="en-US" dirty="0"/>
          </a:p>
        </p:txBody>
      </p:sp>
      <p:sp>
        <p:nvSpPr>
          <p:cNvPr id="3" name="Content Placeholder 2"/>
          <p:cNvSpPr>
            <a:spLocks noGrp="1"/>
          </p:cNvSpPr>
          <p:nvPr>
            <p:ph idx="1"/>
          </p:nvPr>
        </p:nvSpPr>
        <p:spPr/>
        <p:txBody>
          <a:bodyPr/>
          <a:lstStyle/>
          <a:p>
            <a:r>
              <a:rPr lang="en-US" dirty="0" smtClean="0"/>
              <a:t>Before you start writing code, make sure you understand exactly what your code needs to do.</a:t>
            </a:r>
          </a:p>
          <a:p>
            <a:pPr lvl="1"/>
            <a:r>
              <a:rPr lang="en-US" dirty="0" smtClean="0"/>
              <a:t>what is the input?</a:t>
            </a:r>
          </a:p>
          <a:p>
            <a:pPr lvl="1"/>
            <a:r>
              <a:rPr lang="en-US" dirty="0" smtClean="0"/>
              <a:t>what is the output?</a:t>
            </a:r>
          </a:p>
          <a:p>
            <a:pPr lvl="1"/>
            <a:r>
              <a:rPr lang="en-US" dirty="0" smtClean="0"/>
              <a:t>what is the computation to be performed?</a:t>
            </a:r>
          </a:p>
          <a:p>
            <a:pPr lvl="1"/>
            <a:r>
              <a:rPr lang="en-US" dirty="0" smtClean="0"/>
              <a:t>how can we tell that the program is working correctly?</a:t>
            </a:r>
            <a:endParaRPr lang="en-US" dirty="0"/>
          </a:p>
          <a:p>
            <a:r>
              <a:rPr lang="en-US" dirty="0" smtClean="0"/>
              <a:t>If necessary, ask questions to clarify these points.</a:t>
            </a:r>
          </a:p>
          <a:p>
            <a:r>
              <a:rPr lang="en-US" dirty="0"/>
              <a:t>T</a:t>
            </a:r>
            <a:r>
              <a:rPr lang="en-US" dirty="0" smtClean="0"/>
              <a:t>ime spent doing this is an investment, not a waste.</a:t>
            </a:r>
            <a:endParaRPr lang="en-US" dirty="0"/>
          </a:p>
        </p:txBody>
      </p:sp>
      <p:sp>
        <p:nvSpPr>
          <p:cNvPr id="4" name="Rounded Rectangle 3"/>
          <p:cNvSpPr/>
          <p:nvPr/>
        </p:nvSpPr>
        <p:spPr>
          <a:xfrm>
            <a:off x="838200" y="2743201"/>
            <a:ext cx="9632430" cy="187377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3616A442-248E-467A-BE05-064ABD77C0B8}" type="slidenum">
              <a:rPr lang="en-US" smtClean="0"/>
              <a:t>6</a:t>
            </a:fld>
            <a:endParaRPr lang="en-US"/>
          </a:p>
        </p:txBody>
      </p:sp>
    </p:spTree>
    <p:extLst>
      <p:ext uri="{BB962C8B-B14F-4D97-AF65-F5344CB8AC3E}">
        <p14:creationId xmlns:p14="http://schemas.microsoft.com/office/powerpoint/2010/main" val="339764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3" name="Slide Number Placeholder 2"/>
          <p:cNvSpPr>
            <a:spLocks noGrp="1"/>
          </p:cNvSpPr>
          <p:nvPr>
            <p:ph type="sldNum" sz="quarter" idx="12"/>
          </p:nvPr>
        </p:nvSpPr>
        <p:spPr/>
        <p:txBody>
          <a:bodyPr/>
          <a:lstStyle/>
          <a:p>
            <a:fld id="{3616A442-248E-467A-BE05-064ABD77C0B8}" type="slidenum">
              <a:rPr lang="en-US" smtClean="0"/>
              <a:t>7</a:t>
            </a:fld>
            <a:endParaRPr lang="en-US"/>
          </a:p>
        </p:txBody>
      </p:sp>
    </p:spTree>
    <p:extLst>
      <p:ext uri="{BB962C8B-B14F-4D97-AF65-F5344CB8AC3E}">
        <p14:creationId xmlns:p14="http://schemas.microsoft.com/office/powerpoint/2010/main" val="414637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2915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Input: </a:t>
            </a:r>
          </a:p>
          <a:p>
            <a:pPr lvl="1"/>
            <a:r>
              <a:rPr lang="en-US" dirty="0" smtClean="0"/>
              <a:t>read from a file, or from the keyboard?</a:t>
            </a:r>
          </a:p>
          <a:p>
            <a:pPr lvl="1"/>
            <a:r>
              <a:rPr lang="en-US" dirty="0" smtClean="0"/>
              <a:t>what is the format?</a:t>
            </a:r>
          </a:p>
          <a:p>
            <a:pPr lvl="1"/>
            <a:r>
              <a:rPr lang="en-US" dirty="0" smtClean="0"/>
              <a:t>how many students?</a:t>
            </a:r>
          </a:p>
          <a:p>
            <a:pPr lvl="1"/>
            <a:r>
              <a:rPr lang="en-US" dirty="0" smtClean="0"/>
              <a:t>…</a:t>
            </a:r>
            <a:endParaRPr lang="en-US" dirty="0"/>
          </a:p>
        </p:txBody>
      </p:sp>
      <p:sp>
        <p:nvSpPr>
          <p:cNvPr id="3" name="Slide Number Placeholder 2"/>
          <p:cNvSpPr>
            <a:spLocks noGrp="1"/>
          </p:cNvSpPr>
          <p:nvPr>
            <p:ph type="sldNum" sz="quarter" idx="12"/>
          </p:nvPr>
        </p:nvSpPr>
        <p:spPr/>
        <p:txBody>
          <a:bodyPr/>
          <a:lstStyle/>
          <a:p>
            <a:fld id="{3616A442-248E-467A-BE05-064ABD77C0B8}" type="slidenum">
              <a:rPr lang="en-US" smtClean="0"/>
              <a:t>8</a:t>
            </a:fld>
            <a:endParaRPr lang="en-US"/>
          </a:p>
        </p:txBody>
      </p:sp>
    </p:spTree>
    <p:extLst>
      <p:ext uri="{BB962C8B-B14F-4D97-AF65-F5344CB8AC3E}">
        <p14:creationId xmlns:p14="http://schemas.microsoft.com/office/powerpoint/2010/main" val="2419095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4" name="Content Placeholder 2"/>
          <p:cNvSpPr>
            <a:spLocks noGrp="1"/>
          </p:cNvSpPr>
          <p:nvPr>
            <p:ph idx="1"/>
          </p:nvPr>
        </p:nvSpPr>
        <p:spPr>
          <a:xfrm>
            <a:off x="838200" y="1573967"/>
            <a:ext cx="10515600" cy="1071797"/>
          </a:xfrm>
        </p:spPr>
        <p:txBody>
          <a:bodyPr>
            <a:normAutofit/>
          </a:bodyPr>
          <a:lstStyle/>
          <a:p>
            <a:pPr marL="0" indent="0">
              <a:buNone/>
            </a:pPr>
            <a:r>
              <a:rPr lang="en-US" dirty="0" smtClean="0">
                <a:solidFill>
                  <a:schemeClr val="accent2">
                    <a:lumMod val="75000"/>
                  </a:schemeClr>
                </a:solidFill>
              </a:rPr>
              <a:t>Problem statement:</a:t>
            </a:r>
          </a:p>
          <a:p>
            <a:pPr marL="457200" lvl="1" indent="0">
              <a:buNone/>
            </a:pPr>
            <a:r>
              <a:rPr lang="en-US" dirty="0">
                <a:solidFill>
                  <a:schemeClr val="accent2">
                    <a:lumMod val="75000"/>
                  </a:schemeClr>
                </a:solidFill>
              </a:rPr>
              <a:t>"</a:t>
            </a:r>
            <a:r>
              <a:rPr lang="en-US" dirty="0" smtClean="0">
                <a:solidFill>
                  <a:schemeClr val="accent2">
                    <a:lumMod val="75000"/>
                  </a:schemeClr>
                </a:solidFill>
              </a:rPr>
              <a:t>Write a program to compute student GPAs from their grades."</a:t>
            </a:r>
            <a:endParaRPr lang="en-US" dirty="0">
              <a:solidFill>
                <a:schemeClr val="accent2">
                  <a:lumMod val="75000"/>
                </a:schemeClr>
              </a:solidFill>
            </a:endParaRPr>
          </a:p>
        </p:txBody>
      </p:sp>
      <p:sp>
        <p:nvSpPr>
          <p:cNvPr id="5" name="Content Placeholder 2"/>
          <p:cNvSpPr txBox="1">
            <a:spLocks/>
          </p:cNvSpPr>
          <p:nvPr/>
        </p:nvSpPr>
        <p:spPr>
          <a:xfrm>
            <a:off x="838200" y="2788170"/>
            <a:ext cx="10515600" cy="2915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Tx/>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Courier New" panose="02070309020205020404" pitchFamily="49" charset="0"/>
              <a:buChar char="o"/>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Output: </a:t>
            </a:r>
          </a:p>
          <a:p>
            <a:pPr lvl="1"/>
            <a:r>
              <a:rPr lang="en-US" dirty="0" smtClean="0"/>
              <a:t>to a file, or to the screen?</a:t>
            </a:r>
          </a:p>
          <a:p>
            <a:pPr lvl="1"/>
            <a:r>
              <a:rPr lang="en-US" dirty="0" smtClean="0"/>
              <a:t>what is the format?</a:t>
            </a:r>
          </a:p>
          <a:p>
            <a:pPr lvl="1"/>
            <a:r>
              <a:rPr lang="en-US" dirty="0" smtClean="0"/>
              <a:t>compute GPA for all students, or only specific students?</a:t>
            </a:r>
          </a:p>
          <a:p>
            <a:pPr lvl="1"/>
            <a:r>
              <a:rPr lang="en-US" dirty="0" smtClean="0"/>
              <a:t>…</a:t>
            </a:r>
            <a:endParaRPr lang="en-US" dirty="0"/>
          </a:p>
        </p:txBody>
      </p:sp>
      <p:sp>
        <p:nvSpPr>
          <p:cNvPr id="3" name="Slide Number Placeholder 2"/>
          <p:cNvSpPr>
            <a:spLocks noGrp="1"/>
          </p:cNvSpPr>
          <p:nvPr>
            <p:ph type="sldNum" sz="quarter" idx="12"/>
          </p:nvPr>
        </p:nvSpPr>
        <p:spPr/>
        <p:txBody>
          <a:bodyPr/>
          <a:lstStyle/>
          <a:p>
            <a:fld id="{3616A442-248E-467A-BE05-064ABD77C0B8}" type="slidenum">
              <a:rPr lang="en-US" smtClean="0"/>
              <a:t>9</a:t>
            </a:fld>
            <a:endParaRPr lang="en-US"/>
          </a:p>
        </p:txBody>
      </p:sp>
    </p:spTree>
    <p:extLst>
      <p:ext uri="{BB962C8B-B14F-4D97-AF65-F5344CB8AC3E}">
        <p14:creationId xmlns:p14="http://schemas.microsoft.com/office/powerpoint/2010/main" val="1102824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2903</Words>
  <Application>Microsoft Macintosh PowerPoint</Application>
  <PresentationFormat>Widescreen</PresentationFormat>
  <Paragraphs>591</Paragraphs>
  <Slides>47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Calibri Light</vt:lpstr>
      <vt:lpstr>Courier New</vt:lpstr>
      <vt:lpstr>Symbol</vt:lpstr>
      <vt:lpstr>Wingdings</vt:lpstr>
      <vt:lpstr>Arial</vt:lpstr>
      <vt:lpstr>Office Theme</vt:lpstr>
      <vt:lpstr>CSc 120 Introduction to Computer Programming II  Saumya  Debray</vt:lpstr>
      <vt:lpstr>A common student lament</vt:lpstr>
      <vt:lpstr>Steps in writing a program</vt:lpstr>
      <vt:lpstr>An example</vt:lpstr>
      <vt:lpstr>Steps in writing a program</vt:lpstr>
      <vt:lpstr>Step 1. Problem specification</vt:lpstr>
      <vt:lpstr>Example: cont'd</vt:lpstr>
      <vt:lpstr>Example: cont'd</vt:lpstr>
      <vt:lpstr>Example: cont'd</vt:lpstr>
      <vt:lpstr>Example: cont'd</vt:lpstr>
      <vt:lpstr>Example: cont'd</vt:lpstr>
      <vt:lpstr>Example: cont'd</vt:lpstr>
      <vt:lpstr>Example: cont'd</vt:lpstr>
      <vt:lpstr>Example: cont'd (digression: computing GPAs)</vt:lpstr>
      <vt:lpstr>Example: cont'd</vt:lpstr>
      <vt:lpstr>Steps in writing a program</vt:lpstr>
      <vt:lpstr>Step 2a. Problem decomposition (conceptual) </vt:lpstr>
      <vt:lpstr>Steps in writing a program</vt:lpstr>
      <vt:lpstr>Step 2b. Problem decomposition (programming) </vt:lpstr>
      <vt:lpstr>Example: GPA computation (conceptual) </vt:lpstr>
      <vt:lpstr>Example: GPA computation (conceptual) </vt:lpstr>
      <vt:lpstr>Example: GPA computation (conceptual) </vt:lpstr>
      <vt:lpstr>Example: GPA computation (conceptual) </vt:lpstr>
      <vt:lpstr>Example: GPA computation (conceptual)</vt:lpstr>
      <vt:lpstr>Example: GPA computation (conceptual)</vt:lpstr>
      <vt:lpstr>Example: GPA computation (conceptual)</vt:lpstr>
      <vt:lpstr>Example: GPA computation (conceptual)</vt:lpstr>
      <vt:lpstr>Example: GPA computation (conceptual)</vt:lpstr>
      <vt:lpstr>Example: GPA computation (programming)</vt:lpstr>
      <vt:lpstr>Example: GPA computation (programming)</vt:lpstr>
      <vt:lpstr>Example: GPA computation (programming)</vt:lpstr>
      <vt:lpstr>Example: GPA computation (programming)</vt:lpstr>
      <vt:lpstr>Example: GPA computation (programming)</vt:lpstr>
      <vt:lpstr>EXERCISE</vt:lpstr>
      <vt:lpstr>Steps 2a+2b. Problem decomposition (summary)</vt:lpstr>
      <vt:lpstr>Steps in writing a program</vt:lpstr>
      <vt:lpstr>Step 3. Ensuring correctness</vt:lpstr>
      <vt:lpstr>Passing test cases "accidentally"</vt:lpstr>
      <vt:lpstr>Step 3. Ensuring correctness</vt:lpstr>
      <vt:lpstr>Invariants and assertions</vt:lpstr>
      <vt:lpstr>Example</vt:lpstr>
      <vt:lpstr>Example</vt:lpstr>
      <vt:lpstr>Example</vt:lpstr>
      <vt:lpstr>Example</vt:lpstr>
      <vt:lpstr>Example</vt:lpstr>
      <vt:lpstr>Using asserts</vt:lpstr>
      <vt:lpstr>Steps in writing a program: 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120 Introduction to Computer Programing II</dc:title>
  <dc:creator>Saumya Debray</dc:creator>
  <cp:lastModifiedBy>Microsoft Office User</cp:lastModifiedBy>
  <cp:revision>418</cp:revision>
  <dcterms:created xsi:type="dcterms:W3CDTF">2016-12-07T21:03:03Z</dcterms:created>
  <dcterms:modified xsi:type="dcterms:W3CDTF">2017-12-20T21:12:08Z</dcterms:modified>
</cp:coreProperties>
</file>