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>
        <p:scale>
          <a:sx n="100" d="100"/>
          <a:sy n="100" d="100"/>
        </p:scale>
        <p:origin x="-516" y="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4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55E2-3724-4DAD-B059-41E4F063C5D6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8182-4396-4C68-8CEB-3364407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7"/>
          <p:cNvSpPr>
            <a:spLocks noChangeArrowheads="1"/>
          </p:cNvSpPr>
          <p:nvPr/>
        </p:nvSpPr>
        <p:spPr bwMode="auto">
          <a:xfrm>
            <a:off x="228600" y="423069"/>
            <a:ext cx="1905000" cy="23963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Profile Page</a:t>
            </a:r>
            <a:endParaRPr lang="en-US" sz="3400" b="1" dirty="0"/>
          </a:p>
        </p:txBody>
      </p:sp>
      <p:sp>
        <p:nvSpPr>
          <p:cNvPr id="5" name="Rounded Rectangle 49"/>
          <p:cNvSpPr>
            <a:spLocks noChangeArrowheads="1"/>
          </p:cNvSpPr>
          <p:nvPr/>
        </p:nvSpPr>
        <p:spPr bwMode="auto">
          <a:xfrm>
            <a:off x="-8969375" y="4908550"/>
            <a:ext cx="6889750" cy="4505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ctr"/>
            <a:endParaRPr lang="en-US" sz="3600" b="1"/>
          </a:p>
        </p:txBody>
      </p:sp>
      <p:sp>
        <p:nvSpPr>
          <p:cNvPr id="6" name="Rounded Rectangle 5"/>
          <p:cNvSpPr/>
          <p:nvPr/>
        </p:nvSpPr>
        <p:spPr bwMode="auto">
          <a:xfrm>
            <a:off x="-7010400" y="5207000"/>
            <a:ext cx="4441825" cy="28765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latin typeface="Arial" charset="0"/>
              </a:rPr>
              <a:t>		     Babel</a:t>
            </a:r>
          </a:p>
        </p:txBody>
      </p:sp>
      <p:sp>
        <p:nvSpPr>
          <p:cNvPr id="8" name="Left Arrow 62"/>
          <p:cNvSpPr>
            <a:spLocks noChangeArrowheads="1"/>
          </p:cNvSpPr>
          <p:nvPr/>
        </p:nvSpPr>
        <p:spPr bwMode="auto">
          <a:xfrm>
            <a:off x="-11557000" y="8150225"/>
            <a:ext cx="3959225" cy="1524000"/>
          </a:xfrm>
          <a:prstGeom prst="leftArrow">
            <a:avLst>
              <a:gd name="adj1" fmla="val 50000"/>
              <a:gd name="adj2" fmla="val 49998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sz="3200" b="1"/>
          </a:p>
          <a:p>
            <a:pPr algn="ctr">
              <a:lnSpc>
                <a:spcPct val="20000"/>
              </a:lnSpc>
            </a:pPr>
            <a:r>
              <a:rPr lang="en-US" sz="3200" b="1"/>
              <a:t>Gadget Content</a:t>
            </a:r>
          </a:p>
        </p:txBody>
      </p:sp>
      <p:pic>
        <p:nvPicPr>
          <p:cNvPr id="11" name="Rounded Rectangle 4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4667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7737" y="976313"/>
            <a:ext cx="472281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5542756" y="5314950"/>
            <a:ext cx="3409157" cy="1212850"/>
            <a:chOff x="1752600" y="4286250"/>
            <a:chExt cx="7199313" cy="2241550"/>
          </a:xfrm>
        </p:grpSpPr>
        <p:sp>
          <p:nvSpPr>
            <p:cNvPr id="9" name="Rounded Rectangle 73"/>
            <p:cNvSpPr>
              <a:spLocks noChangeArrowheads="1"/>
            </p:cNvSpPr>
            <p:nvPr/>
          </p:nvSpPr>
          <p:spPr bwMode="auto">
            <a:xfrm>
              <a:off x="1752600" y="4286250"/>
              <a:ext cx="6684963" cy="18827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3600" b="1" i="1"/>
            </a:p>
          </p:txBody>
        </p:sp>
        <p:sp>
          <p:nvSpPr>
            <p:cNvPr id="10" name="Rounded Rectangle 75"/>
            <p:cNvSpPr>
              <a:spLocks noChangeArrowheads="1"/>
            </p:cNvSpPr>
            <p:nvPr/>
          </p:nvSpPr>
          <p:spPr bwMode="auto">
            <a:xfrm>
              <a:off x="1960563" y="4514850"/>
              <a:ext cx="6802437" cy="18780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3600" b="1" i="1"/>
            </a:p>
          </p:txBody>
        </p:sp>
        <p:sp>
          <p:nvSpPr>
            <p:cNvPr id="13" name="Rounded Rectangle 65"/>
            <p:cNvSpPr>
              <a:spLocks noChangeArrowheads="1"/>
            </p:cNvSpPr>
            <p:nvPr/>
          </p:nvSpPr>
          <p:spPr bwMode="auto">
            <a:xfrm>
              <a:off x="2133600" y="4743450"/>
              <a:ext cx="6818313" cy="17843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spcAft>
                  <a:spcPts val="600"/>
                </a:spcAft>
              </a:pPr>
              <a:r>
                <a:rPr lang="en-US" sz="1600" b="1" dirty="0"/>
                <a:t>Gadget Hosting Servers</a:t>
              </a:r>
            </a:p>
            <a:p>
              <a:pPr algn="ctr"/>
              <a:r>
                <a:rPr lang="en-US" sz="1600" b="1" i="1" dirty="0"/>
                <a:t>http://anywhere/gadget.xml</a:t>
              </a:r>
            </a:p>
          </p:txBody>
        </p:sp>
      </p:grpSp>
      <p:sp>
        <p:nvSpPr>
          <p:cNvPr id="14" name="Left Arrow 66"/>
          <p:cNvSpPr>
            <a:spLocks noChangeArrowheads="1"/>
          </p:cNvSpPr>
          <p:nvPr/>
        </p:nvSpPr>
        <p:spPr bwMode="auto">
          <a:xfrm rot="16200000">
            <a:off x="-4657724" y="3798887"/>
            <a:ext cx="2481262" cy="1960563"/>
          </a:xfrm>
          <a:prstGeom prst="leftArrow">
            <a:avLst>
              <a:gd name="adj1" fmla="val 50000"/>
              <a:gd name="adj2" fmla="val 5002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/>
              <a:t>RDF/XML</a:t>
            </a:r>
          </a:p>
        </p:txBody>
      </p:sp>
      <p:sp>
        <p:nvSpPr>
          <p:cNvPr id="15" name="Right Arrow 51"/>
          <p:cNvSpPr>
            <a:spLocks noChangeArrowheads="1"/>
          </p:cNvSpPr>
          <p:nvPr/>
        </p:nvSpPr>
        <p:spPr bwMode="auto">
          <a:xfrm rot="16200000">
            <a:off x="-3926681" y="8622506"/>
            <a:ext cx="2255838" cy="1825625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/>
              <a:t>Gadget</a:t>
            </a:r>
          </a:p>
          <a:p>
            <a:pPr algn="ctr"/>
            <a:r>
              <a:rPr lang="en-US" sz="3200" b="1" dirty="0"/>
              <a:t>Specs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-3638550" y="1346200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4000" b="1" dirty="0" smtClean="0"/>
              <a:t>OR*</a:t>
            </a:r>
            <a:endParaRPr lang="en-US" sz="4000" dirty="0" smtClean="0"/>
          </a:p>
        </p:txBody>
      </p:sp>
      <p:sp>
        <p:nvSpPr>
          <p:cNvPr id="19" name="Left Arrow 63"/>
          <p:cNvSpPr>
            <a:spLocks noChangeArrowheads="1"/>
          </p:cNvSpPr>
          <p:nvPr/>
        </p:nvSpPr>
        <p:spPr bwMode="auto">
          <a:xfrm>
            <a:off x="-11561762" y="6578600"/>
            <a:ext cx="5638800" cy="1524000"/>
          </a:xfrm>
          <a:prstGeom prst="leftArrow">
            <a:avLst>
              <a:gd name="adj1" fmla="val 50000"/>
              <a:gd name="adj2" fmla="val 50001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endParaRPr lang="en-US" sz="3200" b="1" dirty="0"/>
          </a:p>
          <a:p>
            <a:pPr algn="ctr">
              <a:lnSpc>
                <a:spcPct val="20000"/>
              </a:lnSpc>
            </a:pPr>
            <a:r>
              <a:rPr lang="en-US" sz="3200" b="1" dirty="0"/>
              <a:t>JSON Domain Data</a:t>
            </a:r>
          </a:p>
        </p:txBody>
      </p:sp>
      <p:sp>
        <p:nvSpPr>
          <p:cNvPr id="20" name="Right Arrow 68"/>
          <p:cNvSpPr>
            <a:spLocks noChangeArrowheads="1"/>
          </p:cNvSpPr>
          <p:nvPr/>
        </p:nvSpPr>
        <p:spPr bwMode="auto">
          <a:xfrm>
            <a:off x="-11485562" y="5314950"/>
            <a:ext cx="5619750" cy="1528763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/>
              <a:t>Domain Object Request</a:t>
            </a:r>
          </a:p>
        </p:txBody>
      </p:sp>
      <p:pic>
        <p:nvPicPr>
          <p:cNvPr id="2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50" y="8255000"/>
            <a:ext cx="3873500" cy="915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0375" y="6408738"/>
            <a:ext cx="13430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-11812587" y="123221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2000" smtClean="0"/>
              <a:t>* Successfully tested with VIVO (ask for demo!) but not yet implemented.</a:t>
            </a:r>
          </a:p>
        </p:txBody>
      </p:sp>
      <p:sp>
        <p:nvSpPr>
          <p:cNvPr id="26" name="Rounded Rectangle 47"/>
          <p:cNvSpPr>
            <a:spLocks noChangeArrowheads="1"/>
          </p:cNvSpPr>
          <p:nvPr/>
        </p:nvSpPr>
        <p:spPr bwMode="auto">
          <a:xfrm>
            <a:off x="6727943" y="917575"/>
            <a:ext cx="1371778" cy="16038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dirty="0" smtClean="0"/>
              <a:t>Tomcat </a:t>
            </a:r>
          </a:p>
          <a:p>
            <a:pPr algn="ctr"/>
            <a:r>
              <a:rPr lang="en-US" sz="1200" b="1" dirty="0" smtClean="0"/>
              <a:t>(port 8080)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err="1" smtClean="0"/>
              <a:t>ShindigORNG</a:t>
            </a:r>
            <a:endParaRPr lang="en-US" sz="1200" b="1" dirty="0" smtClean="0"/>
          </a:p>
          <a:p>
            <a:pPr algn="ctr"/>
            <a:endParaRPr lang="en-US" sz="3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16229" y="376082"/>
            <a:ext cx="227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Windows Server</a:t>
            </a:r>
            <a:endParaRPr lang="en-US" sz="2400" b="1" dirty="0"/>
          </a:p>
        </p:txBody>
      </p:sp>
      <p:sp>
        <p:nvSpPr>
          <p:cNvPr id="29" name="Rounded Rectangle 47"/>
          <p:cNvSpPr>
            <a:spLocks noChangeArrowheads="1"/>
          </p:cNvSpPr>
          <p:nvPr/>
        </p:nvSpPr>
        <p:spPr bwMode="auto">
          <a:xfrm>
            <a:off x="4625857" y="765176"/>
            <a:ext cx="1447800" cy="17562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smtClean="0"/>
              <a:t>IIS </a:t>
            </a:r>
          </a:p>
          <a:p>
            <a:pPr algn="ctr"/>
            <a:r>
              <a:rPr lang="en-US" sz="2400" b="1" dirty="0" smtClean="0"/>
              <a:t>(port 80)</a:t>
            </a:r>
          </a:p>
          <a:p>
            <a:pPr algn="ctr"/>
            <a:endParaRPr lang="en-US" sz="3400" b="1" dirty="0"/>
          </a:p>
        </p:txBody>
      </p:sp>
      <p:sp>
        <p:nvSpPr>
          <p:cNvPr id="25" name="Rounded Rectangle 47"/>
          <p:cNvSpPr>
            <a:spLocks noChangeArrowheads="1"/>
          </p:cNvSpPr>
          <p:nvPr/>
        </p:nvSpPr>
        <p:spPr bwMode="auto">
          <a:xfrm>
            <a:off x="4702057" y="1621234"/>
            <a:ext cx="1285875" cy="8203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err="1" smtClean="0"/>
              <a:t>ProfilesRNS</a:t>
            </a:r>
            <a:endParaRPr lang="en-US" sz="2400" b="1" dirty="0" smtClean="0"/>
          </a:p>
          <a:p>
            <a:pPr algn="ctr"/>
            <a:endParaRPr lang="en-US" sz="3400" b="1" dirty="0"/>
          </a:p>
        </p:txBody>
      </p:sp>
      <p:sp>
        <p:nvSpPr>
          <p:cNvPr id="34" name="Rounded Rectangle 47"/>
          <p:cNvSpPr>
            <a:spLocks noChangeArrowheads="1"/>
          </p:cNvSpPr>
          <p:nvPr/>
        </p:nvSpPr>
        <p:spPr bwMode="auto">
          <a:xfrm>
            <a:off x="704849" y="1107450"/>
            <a:ext cx="952500" cy="6629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/>
              <a:t>ORNG (</a:t>
            </a:r>
            <a:r>
              <a:rPr lang="en-US" sz="1600" b="1" dirty="0" err="1" smtClean="0"/>
              <a:t>iframe</a:t>
            </a:r>
            <a:r>
              <a:rPr lang="en-US" sz="1600" b="1" dirty="0" smtClean="0"/>
              <a:t>)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4574" y="-2233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Browser</a:t>
            </a:r>
            <a:endParaRPr lang="en-US" sz="2400" b="1" dirty="0"/>
          </a:p>
        </p:txBody>
      </p:sp>
      <p:sp>
        <p:nvSpPr>
          <p:cNvPr id="36" name="Left Arrow 59"/>
          <p:cNvSpPr>
            <a:spLocks noChangeArrowheads="1"/>
          </p:cNvSpPr>
          <p:nvPr/>
        </p:nvSpPr>
        <p:spPr bwMode="auto">
          <a:xfrm>
            <a:off x="1657349" y="929876"/>
            <a:ext cx="2968507" cy="67032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err="1" smtClean="0"/>
              <a:t>Proxied</a:t>
            </a:r>
            <a:r>
              <a:rPr lang="en-US" sz="1100" b="1" dirty="0" smtClean="0"/>
              <a:t> ORNG Content</a:t>
            </a:r>
            <a:endParaRPr lang="en-US" sz="1100" b="1" dirty="0"/>
          </a:p>
        </p:txBody>
      </p:sp>
      <p:sp>
        <p:nvSpPr>
          <p:cNvPr id="16" name="Left Arrow 59"/>
          <p:cNvSpPr>
            <a:spLocks noChangeArrowheads="1"/>
          </p:cNvSpPr>
          <p:nvPr/>
        </p:nvSpPr>
        <p:spPr bwMode="auto">
          <a:xfrm>
            <a:off x="2133599" y="1691876"/>
            <a:ext cx="2568458" cy="67032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/>
              <a:t>Profiles HTML</a:t>
            </a:r>
            <a:endParaRPr lang="en-US" sz="1100" b="1" dirty="0"/>
          </a:p>
        </p:txBody>
      </p:sp>
      <p:sp>
        <p:nvSpPr>
          <p:cNvPr id="37" name="Left Arrow 59"/>
          <p:cNvSpPr>
            <a:spLocks noChangeArrowheads="1"/>
          </p:cNvSpPr>
          <p:nvPr/>
        </p:nvSpPr>
        <p:spPr bwMode="auto">
          <a:xfrm>
            <a:off x="5987932" y="924574"/>
            <a:ext cx="942975" cy="67032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/>
              <a:t>ORNG Content</a:t>
            </a:r>
            <a:endParaRPr lang="en-US" sz="1100" b="1" dirty="0"/>
          </a:p>
        </p:txBody>
      </p:sp>
      <p:sp>
        <p:nvSpPr>
          <p:cNvPr id="38" name="Right Arrow 68"/>
          <p:cNvSpPr>
            <a:spLocks noChangeArrowheads="1"/>
          </p:cNvSpPr>
          <p:nvPr/>
        </p:nvSpPr>
        <p:spPr bwMode="auto">
          <a:xfrm>
            <a:off x="5987932" y="1780947"/>
            <a:ext cx="982426" cy="581253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 b="1" dirty="0" smtClean="0"/>
              <a:t>RDF/XML</a:t>
            </a:r>
            <a:endParaRPr lang="en-US" sz="1400" b="1" dirty="0"/>
          </a:p>
        </p:txBody>
      </p:sp>
      <p:sp>
        <p:nvSpPr>
          <p:cNvPr id="39" name="Right Arrow 51"/>
          <p:cNvSpPr>
            <a:spLocks noChangeArrowheads="1"/>
          </p:cNvSpPr>
          <p:nvPr/>
        </p:nvSpPr>
        <p:spPr bwMode="auto">
          <a:xfrm rot="16200000">
            <a:off x="6544330" y="3467195"/>
            <a:ext cx="2706233" cy="814651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/>
              <a:t>g</a:t>
            </a:r>
            <a:r>
              <a:rPr lang="en-US" sz="1400" b="1" dirty="0" smtClean="0"/>
              <a:t>adget.xml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4850" y="2981325"/>
            <a:ext cx="39972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ORNG applications run as </a:t>
            </a:r>
            <a:r>
              <a:rPr lang="en-US" sz="1200" dirty="0" err="1" smtClean="0"/>
              <a:t>iframe</a:t>
            </a:r>
            <a:r>
              <a:rPr lang="en-US" sz="1200" dirty="0" smtClean="0"/>
              <a:t> content within the browser. Note that the ORNG content is all </a:t>
            </a:r>
            <a:r>
              <a:rPr lang="en-US" sz="1200" dirty="0" err="1" smtClean="0"/>
              <a:t>proxied</a:t>
            </a:r>
            <a:r>
              <a:rPr lang="en-US" sz="1200" dirty="0" smtClean="0"/>
              <a:t> through IIS and will be seen by the browser as coming from http://[your profiles URL]/</a:t>
            </a:r>
            <a:r>
              <a:rPr lang="en-US" sz="1200" dirty="0" err="1" smtClean="0"/>
              <a:t>shindigorng</a:t>
            </a:r>
            <a:r>
              <a:rPr lang="en-US" sz="1200" dirty="0" smtClean="0"/>
              <a:t>, this allows the 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 in the ORNG gadgets to avoid issues with cross site scripting.</a:t>
            </a:r>
          </a:p>
          <a:p>
            <a:endParaRPr lang="en-US" sz="1200" dirty="0" smtClean="0"/>
          </a:p>
          <a:p>
            <a:r>
              <a:rPr lang="en-US" sz="1200" dirty="0" smtClean="0"/>
              <a:t>The RDF/XML is consumed by </a:t>
            </a:r>
            <a:r>
              <a:rPr lang="en-US" sz="1200" dirty="0" err="1" smtClean="0"/>
              <a:t>ShindigORNG</a:t>
            </a:r>
            <a:r>
              <a:rPr lang="en-US" sz="1200" dirty="0" smtClean="0"/>
              <a:t> and converted to JSON-LD, where it is then piped through to the browser as a component of the ORNG content.  The ORNG Gadgets are written in HTML and 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, hence the need for JSON based data. Note that RDF/XML from other servers can also be accessed by </a:t>
            </a:r>
            <a:r>
              <a:rPr lang="en-US" sz="1200" dirty="0" err="1" smtClean="0"/>
              <a:t>ShindigORNG</a:t>
            </a:r>
            <a:r>
              <a:rPr lang="en-US" sz="1200" dirty="0"/>
              <a:t> </a:t>
            </a:r>
            <a:r>
              <a:rPr lang="en-US" sz="1200" dirty="0" smtClean="0"/>
              <a:t>and converted to JSON-LD. </a:t>
            </a:r>
          </a:p>
          <a:p>
            <a:endParaRPr lang="en-US" sz="1200" dirty="0" smtClean="0"/>
          </a:p>
          <a:p>
            <a:r>
              <a:rPr lang="en-US" sz="1200" dirty="0" smtClean="0"/>
              <a:t>Web services used by ORNG applications will all be </a:t>
            </a:r>
            <a:r>
              <a:rPr lang="en-US" sz="1200" dirty="0" err="1" smtClean="0"/>
              <a:t>proxied</a:t>
            </a:r>
            <a:r>
              <a:rPr lang="en-US" sz="1200" dirty="0" smtClean="0"/>
              <a:t> through </a:t>
            </a:r>
            <a:r>
              <a:rPr lang="en-US" sz="1200" dirty="0" err="1" smtClean="0"/>
              <a:t>ShindigORNG</a:t>
            </a:r>
            <a:r>
              <a:rPr lang="en-US" sz="1200" dirty="0" smtClean="0"/>
              <a:t> (in addition to IIS) and can optionally use </a:t>
            </a:r>
            <a:r>
              <a:rPr lang="en-US" sz="1200" dirty="0" err="1" smtClean="0"/>
              <a:t>OAuth</a:t>
            </a:r>
            <a:r>
              <a:rPr lang="en-US" sz="1200" dirty="0" smtClean="0"/>
              <a:t> if some level of security is required (as with KNODE).</a:t>
            </a:r>
          </a:p>
        </p:txBody>
      </p:sp>
      <p:sp>
        <p:nvSpPr>
          <p:cNvPr id="42" name="Rounded Rectangle 47"/>
          <p:cNvSpPr>
            <a:spLocks noChangeArrowheads="1"/>
          </p:cNvSpPr>
          <p:nvPr/>
        </p:nvSpPr>
        <p:spPr bwMode="auto">
          <a:xfrm>
            <a:off x="6172200" y="3577769"/>
            <a:ext cx="1219200" cy="16038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200" b="1" dirty="0" smtClean="0"/>
              <a:t>Internal or External Web Service</a:t>
            </a:r>
          </a:p>
          <a:p>
            <a:pPr algn="ctr"/>
            <a:r>
              <a:rPr lang="en-US" sz="1200" b="1" dirty="0" smtClean="0"/>
              <a:t>(</a:t>
            </a:r>
            <a:r>
              <a:rPr lang="en-US" sz="1200" b="1" dirty="0" err="1" smtClean="0"/>
              <a:t>SlideShare</a:t>
            </a:r>
            <a:r>
              <a:rPr lang="en-US" sz="1200" b="1" dirty="0" smtClean="0"/>
              <a:t>, YouTube, Wake Forest Grant Search, KNODE, etc.)</a:t>
            </a:r>
          </a:p>
          <a:p>
            <a:pPr algn="ctr"/>
            <a:endParaRPr lang="en-US" sz="3400" b="1" dirty="0"/>
          </a:p>
        </p:txBody>
      </p:sp>
      <p:sp>
        <p:nvSpPr>
          <p:cNvPr id="43" name="Right Arrow 51"/>
          <p:cNvSpPr>
            <a:spLocks noChangeArrowheads="1"/>
          </p:cNvSpPr>
          <p:nvPr/>
        </p:nvSpPr>
        <p:spPr bwMode="auto">
          <a:xfrm rot="16200000">
            <a:off x="6489072" y="2642261"/>
            <a:ext cx="1056363" cy="814651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 smtClean="0"/>
              <a:t>HTML</a:t>
            </a:r>
          </a:p>
          <a:p>
            <a:pPr algn="ctr"/>
            <a:r>
              <a:rPr lang="en-US" sz="1400" b="1" dirty="0"/>
              <a:t>[</a:t>
            </a:r>
            <a:r>
              <a:rPr lang="en-US" sz="1400" b="1" dirty="0" err="1" smtClean="0"/>
              <a:t>OAuth</a:t>
            </a:r>
            <a:r>
              <a:rPr lang="en-US" sz="1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364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240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2013-08-06T22:00:26Z</dcterms:created>
  <dcterms:modified xsi:type="dcterms:W3CDTF">2013-08-06T22:48:20Z</dcterms:modified>
</cp:coreProperties>
</file>