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1" r:id="rId8"/>
    <p:sldId id="263" r:id="rId9"/>
    <p:sldId id="264" r:id="rId10"/>
    <p:sldId id="270" r:id="rId11"/>
    <p:sldId id="265" r:id="rId12"/>
    <p:sldId id="268" r:id="rId13"/>
    <p:sldId id="267" r:id="rId14"/>
    <p:sldId id="272" r:id="rId15"/>
    <p:sldId id="273" r:id="rId16"/>
    <p:sldId id="266" r:id="rId17"/>
    <p:sldId id="269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E3E7-A188-4B35-BB63-E7D3553ED81C}" type="datetimeFigureOut">
              <a:rPr lang="uk-UA" smtClean="0"/>
              <a:t>09.11.2022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809-4B4F-4556-8792-95A93ADEE6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092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E3E7-A188-4B35-BB63-E7D3553ED81C}" type="datetimeFigureOut">
              <a:rPr lang="uk-UA" smtClean="0"/>
              <a:t>09.11.2022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809-4B4F-4556-8792-95A93ADEE6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564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E3E7-A188-4B35-BB63-E7D3553ED81C}" type="datetimeFigureOut">
              <a:rPr lang="uk-UA" smtClean="0"/>
              <a:t>09.11.2022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809-4B4F-4556-8792-95A93ADEE6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2208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E3E7-A188-4B35-BB63-E7D3553ED81C}" type="datetimeFigureOut">
              <a:rPr lang="uk-UA" smtClean="0"/>
              <a:t>09.11.2022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809-4B4F-4556-8792-95A93ADEE6E2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2857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E3E7-A188-4B35-BB63-E7D3553ED81C}" type="datetimeFigureOut">
              <a:rPr lang="uk-UA" smtClean="0"/>
              <a:t>09.11.2022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809-4B4F-4556-8792-95A93ADEE6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4374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E3E7-A188-4B35-BB63-E7D3553ED81C}" type="datetimeFigureOut">
              <a:rPr lang="uk-UA" smtClean="0"/>
              <a:t>09.11.2022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809-4B4F-4556-8792-95A93ADEE6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7517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E3E7-A188-4B35-BB63-E7D3553ED81C}" type="datetimeFigureOut">
              <a:rPr lang="uk-UA" smtClean="0"/>
              <a:t>09.11.2022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809-4B4F-4556-8792-95A93ADEE6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689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E3E7-A188-4B35-BB63-E7D3553ED81C}" type="datetimeFigureOut">
              <a:rPr lang="uk-UA" smtClean="0"/>
              <a:t>09.11.2022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809-4B4F-4556-8792-95A93ADEE6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9193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E3E7-A188-4B35-BB63-E7D3553ED81C}" type="datetimeFigureOut">
              <a:rPr lang="uk-UA" smtClean="0"/>
              <a:t>09.11.2022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809-4B4F-4556-8792-95A93ADEE6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794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E3E7-A188-4B35-BB63-E7D3553ED81C}" type="datetimeFigureOut">
              <a:rPr lang="uk-UA" smtClean="0"/>
              <a:t>09.11.2022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809-4B4F-4556-8792-95A93ADEE6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316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E3E7-A188-4B35-BB63-E7D3553ED81C}" type="datetimeFigureOut">
              <a:rPr lang="uk-UA" smtClean="0"/>
              <a:t>09.11.2022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809-4B4F-4556-8792-95A93ADEE6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246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E3E7-A188-4B35-BB63-E7D3553ED81C}" type="datetimeFigureOut">
              <a:rPr lang="uk-UA" smtClean="0"/>
              <a:t>09.11.2022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809-4B4F-4556-8792-95A93ADEE6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057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E3E7-A188-4B35-BB63-E7D3553ED81C}" type="datetimeFigureOut">
              <a:rPr lang="uk-UA" smtClean="0"/>
              <a:t>09.11.2022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809-4B4F-4556-8792-95A93ADEE6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697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E3E7-A188-4B35-BB63-E7D3553ED81C}" type="datetimeFigureOut">
              <a:rPr lang="uk-UA" smtClean="0"/>
              <a:t>09.11.2022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809-4B4F-4556-8792-95A93ADEE6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483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E3E7-A188-4B35-BB63-E7D3553ED81C}" type="datetimeFigureOut">
              <a:rPr lang="uk-UA" smtClean="0"/>
              <a:t>09.11.2022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809-4B4F-4556-8792-95A93ADEE6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298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E3E7-A188-4B35-BB63-E7D3553ED81C}" type="datetimeFigureOut">
              <a:rPr lang="uk-UA" smtClean="0"/>
              <a:t>09.11.2022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809-4B4F-4556-8792-95A93ADEE6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123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E3E7-A188-4B35-BB63-E7D3553ED81C}" type="datetimeFigureOut">
              <a:rPr lang="uk-UA" smtClean="0"/>
              <a:t>09.11.2022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A6809-4B4F-4556-8792-95A93ADEE6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093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3C1E3E7-A188-4B35-BB63-E7D3553ED81C}" type="datetimeFigureOut">
              <a:rPr lang="uk-UA" smtClean="0"/>
              <a:t>09.11.2022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8A6809-4B4F-4556-8792-95A93ADEE6E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9895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7977"/>
            <a:ext cx="7772400" cy="967154"/>
          </a:xfrm>
        </p:spPr>
        <p:txBody>
          <a:bodyPr>
            <a:norm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методології проєктування захищених систем голосової біометрії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731" y="2617299"/>
            <a:ext cx="8405445" cy="3475769"/>
          </a:xfrm>
        </p:spPr>
        <p:txBody>
          <a:bodyPr>
            <a:norm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Дипломна робота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Другий рівень вищої освіти (магістерський)</a:t>
            </a:r>
          </a:p>
          <a:p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студент 625 групи:				Дубиняк О.Р.</a:t>
            </a:r>
          </a:p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керівник:		                      		Ластівка Г.І.</a:t>
            </a:r>
          </a:p>
        </p:txBody>
      </p:sp>
    </p:spTree>
    <p:extLst>
      <p:ext uri="{BB962C8B-B14F-4D97-AF65-F5344CB8AC3E}">
        <p14:creationId xmlns:p14="http://schemas.microsoft.com/office/powerpoint/2010/main" val="266179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Використані параметри при записі звуку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дискретизації – 22.05 КГц;</a:t>
            </a:r>
          </a:p>
          <a:p>
            <a:pPr lvl="0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каналів – 1 (моно);</a:t>
            </a:r>
          </a:p>
          <a:p>
            <a:pPr lvl="0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записуваного файлу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.wav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(нестиснений формат аудіофайлів);</a:t>
            </a:r>
          </a:p>
          <a:p>
            <a:pPr lvl="0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Тривалість запису – 2 секунди;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7716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Створення та перевірка голосового відбитку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Реалізацію здійснено на основі сіамських нейронних мереж.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Сіамські нейронні мережі – така структура, що використовує дві або більше нейронних мереж, що використовуються для порівняння даних на вході кожної із мереж.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4141176"/>
            <a:ext cx="4658042" cy="2304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896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на природність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Дана підсистема дозволяє визначити чи голосове повідомлення насправді було сформоване саме цільовою людиною, а не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TTS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системою.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контексті дипломної роботи, реалізацію здійснено на основі конволютивної нейронної мережі.</a:t>
            </a:r>
          </a:p>
        </p:txBody>
      </p:sp>
      <p:pic>
        <p:nvPicPr>
          <p:cNvPr id="4" name="Picture 3" descr="Структурно-Параметричний Синтез Згорткових Нейронних Мереж Structural-Pa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57" y="4346429"/>
            <a:ext cx="6115685" cy="1506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6694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 мовлення в текст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Перетворення мовлення в текст виконується із використанням технології розпізнавання мовця (</a:t>
            </a:r>
            <a:r>
              <a:rPr lang="en-US" dirty="0"/>
              <a:t>Speaker Recognition)</a:t>
            </a:r>
            <a:r>
              <a:rPr lang="uk-UA" dirty="0"/>
              <a:t>, що також використовує технології глибинного навчання.</a:t>
            </a:r>
          </a:p>
          <a:p>
            <a:r>
              <a:rPr lang="uk-UA" dirty="0"/>
              <a:t>В контексті даної дипломної роботи розглянуто використання даної технології у вигляді </a:t>
            </a:r>
            <a:r>
              <a:rPr lang="en-US" dirty="0"/>
              <a:t>API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1417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 текстових даних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На екран системи здійснюється вивід тексту, який користувачеві потрібно прочитати.</a:t>
            </a:r>
          </a:p>
          <a:p>
            <a:r>
              <a:rPr lang="uk-UA" dirty="0"/>
              <a:t>Після отримання тексту і голосового зразка здійснюється порівняння текстових даних.</a:t>
            </a:r>
          </a:p>
        </p:txBody>
      </p:sp>
    </p:spTree>
    <p:extLst>
      <p:ext uri="{BB962C8B-B14F-4D97-AF65-F5344CB8AC3E}">
        <p14:creationId xmlns:p14="http://schemas.microsoft.com/office/powerpoint/2010/main" val="301071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Даний блок здійснює отримання результатів голосової верифікації із блоків «Перевірка на природність», «Перевірка текстових даних» та «Перевірка голосового відбитку».</a:t>
            </a:r>
          </a:p>
          <a:p>
            <a:r>
              <a:rPr lang="uk-UA" dirty="0"/>
              <a:t>Успішна верифікація можлива лише за умови відповідності введених даних до вимог вищезгаданих блоків.</a:t>
            </a:r>
          </a:p>
        </p:txBody>
      </p:sp>
    </p:spTree>
    <p:extLst>
      <p:ext uri="{BB962C8B-B14F-4D97-AF65-F5344CB8AC3E}">
        <p14:creationId xmlns:p14="http://schemas.microsoft.com/office/powerpoint/2010/main" val="1004159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29" y="609600"/>
            <a:ext cx="8753383" cy="970450"/>
          </a:xfrm>
        </p:spPr>
        <p:txBody>
          <a:bodyPr>
            <a:normAutofit fontScale="90000"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блоку перевірки голосових відбитків та процес тренування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05" y="1761025"/>
            <a:ext cx="4286250" cy="2719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805" y="4519245"/>
            <a:ext cx="4294494" cy="21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9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блоку перевірки на природність та здійснення процесу тренування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05832"/>
            <a:ext cx="2853104" cy="3506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846" y="2671618"/>
            <a:ext cx="5177170" cy="237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02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F42E6-E43C-946B-B2DB-F2F7F8A6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Тут може бути висновок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C42EBA9-CF9B-7026-7198-12EF62ED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На основі аналізу систем голосової біометрії, можливих загроз та вразливостей, що мають загальний та специфічний характер, було розроблено методологію щодо </a:t>
            </a:r>
            <a:r>
              <a:rPr lang="uk-UA" dirty="0" err="1"/>
              <a:t>проєктування</a:t>
            </a:r>
            <a:r>
              <a:rPr lang="uk-UA" dirty="0"/>
              <a:t> сучасних систем голосової біометрії.</a:t>
            </a:r>
          </a:p>
          <a:p>
            <a:r>
              <a:rPr lang="uk-UA" dirty="0"/>
              <a:t>Здійснено огляд існуючих практик щодо </a:t>
            </a:r>
            <a:r>
              <a:rPr lang="uk-UA" dirty="0" err="1"/>
              <a:t>проєктування</a:t>
            </a:r>
            <a:r>
              <a:rPr lang="uk-UA" dirty="0"/>
              <a:t> систем голосової ідентифікації та/або верифікації;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3051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сьогоднішній день одним із трендів у сфері інформаційної безпеки є використання біометрії як надійного та неповторного ідентифікатора особи. Системи голосової біометрії також розвиваються із високим темпом.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 даний тип систем потребує особливого захисту оскільки крадіжка біометричних даних може привести до важких наслідків.</a:t>
            </a:r>
          </a:p>
        </p:txBody>
      </p:sp>
    </p:spTree>
    <p:extLst>
      <p:ext uri="{BB962C8B-B14F-4D97-AF65-F5344CB8AC3E}">
        <p14:creationId xmlns:p14="http://schemas.microsoft.com/office/powerpoint/2010/main" val="147118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42876"/>
            <a:ext cx="7886700" cy="4351338"/>
          </a:xfrm>
        </p:spPr>
        <p:txBody>
          <a:bodyPr>
            <a:norm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Метою даної роботи є розробка методології щодо проєктування захищених систем голосової біометрії, а також детальний огляд можливих вразливостей та загроз.</a:t>
            </a:r>
          </a:p>
        </p:txBody>
      </p:sp>
    </p:spTree>
    <p:extLst>
      <p:ext uri="{BB962C8B-B14F-4D97-AF65-F5344CB8AC3E}">
        <p14:creationId xmlns:p14="http://schemas.microsoft.com/office/powerpoint/2010/main" val="373129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 голосової біометрії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 системою голосової біометрії розумітимемо апаратно-програмний комплекс, що здійснює обробку голосових даних із метою ідентифікації та/або верифікації особи.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Голосова ідентифікація - процес визначення особи за її голосом відповідно до зразків, що є в наявності у базі даних. 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Голосова верифікація – це процес співставлення зразка голосу особи до зразка мови (чи голосового відбитку) до наявного у базі зразка (голосового відбитку).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9955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Класифікація систем голосової біометрії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581" y="1922951"/>
            <a:ext cx="6124575" cy="429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03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 загрози системам голосової біометрії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Загальні (кібератаки, фізичний вплив тощо);</a:t>
            </a: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Характерні системам голосової біометрії:</a:t>
            </a:r>
          </a:p>
          <a:p>
            <a:pPr lvl="1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Голосовий спуфінг:</a:t>
            </a:r>
          </a:p>
          <a:p>
            <a:pPr lvl="2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згенерованого голосу;</a:t>
            </a:r>
          </a:p>
          <a:p>
            <a:pPr lvl="2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записаного голосу;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Zero-effort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атака.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3652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 сценарії здійснення голосового спуфінгу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36" y="2199906"/>
            <a:ext cx="3750041" cy="3013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098" y="2322999"/>
            <a:ext cx="2953971" cy="3181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763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Запропонована структура системи голосової біометрії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147889"/>
            <a:ext cx="6115050" cy="386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50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Обробка аудіосигналу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Даний блок працює за наступним алгоритмом:</a:t>
            </a:r>
          </a:p>
          <a:p>
            <a:pPr lvl="1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Здійснюється зчитування аудіофайлу, що містить голосовий сигнал;</a:t>
            </a:r>
          </a:p>
          <a:p>
            <a:pPr lvl="1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Після зчитування виконується розбивання аудіофайлу на короткі сегменти;</a:t>
            </a:r>
          </a:p>
          <a:p>
            <a:pPr lvl="1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кожного сегменту здійснюється обрахунок МЧКК;</a:t>
            </a:r>
          </a:p>
          <a:p>
            <a:pPr lvl="1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 сегментів із МЧКК повертається як результат функції.</a:t>
            </a:r>
          </a:p>
        </p:txBody>
      </p:sp>
    </p:spTree>
    <p:extLst>
      <p:ext uri="{BB962C8B-B14F-4D97-AF65-F5344CB8AC3E}">
        <p14:creationId xmlns:p14="http://schemas.microsoft.com/office/powerpoint/2010/main" val="2897261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ь">
  <a:themeElements>
    <a:clrScheme name="Сланец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TM04033929[[fn=Сланець]]</Template>
  <TotalTime>365</TotalTime>
  <Words>555</Words>
  <Application>Microsoft Office PowerPoint</Application>
  <PresentationFormat>Екран (4:3)</PresentationFormat>
  <Paragraphs>57</Paragraphs>
  <Slides>18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2" baseType="lpstr">
      <vt:lpstr>Calisto MT</vt:lpstr>
      <vt:lpstr>Times New Roman</vt:lpstr>
      <vt:lpstr>Wingdings 2</vt:lpstr>
      <vt:lpstr>Сланець</vt:lpstr>
      <vt:lpstr>Розробка методології проєктування захищених систем голосової біометрії</vt:lpstr>
      <vt:lpstr>Актуальність</vt:lpstr>
      <vt:lpstr>Презентація PowerPoint</vt:lpstr>
      <vt:lpstr>Системи голосової біометрії</vt:lpstr>
      <vt:lpstr>Класифікація систем голосової біометрії</vt:lpstr>
      <vt:lpstr>Можливі загрози системам голосової біометрії</vt:lpstr>
      <vt:lpstr>Можливі сценарії здійснення голосового спуфінгу</vt:lpstr>
      <vt:lpstr>Запропонована структура системи голосової біометрії</vt:lpstr>
      <vt:lpstr>Обробка аудіосигналу</vt:lpstr>
      <vt:lpstr>Використані параметри при записі звуку</vt:lpstr>
      <vt:lpstr>Створення та перевірка голосового відбитку</vt:lpstr>
      <vt:lpstr>Перевірка на природність</vt:lpstr>
      <vt:lpstr>Перетворення мовлення в текст</vt:lpstr>
      <vt:lpstr>Перевірка текстових даних</vt:lpstr>
      <vt:lpstr>Рішення</vt:lpstr>
      <vt:lpstr>Структура блоку перевірки голосових відбитків та процес тренування</vt:lpstr>
      <vt:lpstr>Структура блоку перевірки на природність та здійснення процесу тренування</vt:lpstr>
      <vt:lpstr>Тут може бути висновок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методології проєктування захищених систем голосової біометрії</dc:title>
  <dc:creator>Nagibator 1488</dc:creator>
  <cp:lastModifiedBy>Олександр Дубиняк</cp:lastModifiedBy>
  <cp:revision>20</cp:revision>
  <dcterms:created xsi:type="dcterms:W3CDTF">2022-11-08T18:14:47Z</dcterms:created>
  <dcterms:modified xsi:type="dcterms:W3CDTF">2022-11-09T20:21:33Z</dcterms:modified>
</cp:coreProperties>
</file>