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  <p:sldMasterId id="2147483763" r:id="rId2"/>
  </p:sldMasterIdLst>
  <p:notesMasterIdLst>
    <p:notesMasterId r:id="rId91"/>
  </p:notesMasterIdLst>
  <p:sldIdLst>
    <p:sldId id="542" r:id="rId3"/>
    <p:sldId id="543" r:id="rId4"/>
    <p:sldId id="678" r:id="rId5"/>
    <p:sldId id="679" r:id="rId6"/>
    <p:sldId id="622" r:id="rId7"/>
    <p:sldId id="623" r:id="rId8"/>
    <p:sldId id="627" r:id="rId9"/>
    <p:sldId id="628" r:id="rId10"/>
    <p:sldId id="544" r:id="rId11"/>
    <p:sldId id="629" r:id="rId12"/>
    <p:sldId id="630" r:id="rId13"/>
    <p:sldId id="631" r:id="rId14"/>
    <p:sldId id="632" r:id="rId15"/>
    <p:sldId id="637" r:id="rId16"/>
    <p:sldId id="638" r:id="rId17"/>
    <p:sldId id="670" r:id="rId18"/>
    <p:sldId id="639" r:id="rId19"/>
    <p:sldId id="640" r:id="rId20"/>
    <p:sldId id="641" r:id="rId21"/>
    <p:sldId id="642" r:id="rId22"/>
    <p:sldId id="671" r:id="rId23"/>
    <p:sldId id="547" r:id="rId24"/>
    <p:sldId id="644" r:id="rId25"/>
    <p:sldId id="675" r:id="rId26"/>
    <p:sldId id="646" r:id="rId27"/>
    <p:sldId id="647" r:id="rId28"/>
    <p:sldId id="648" r:id="rId29"/>
    <p:sldId id="674" r:id="rId30"/>
    <p:sldId id="650" r:id="rId31"/>
    <p:sldId id="548" r:id="rId32"/>
    <p:sldId id="549" r:id="rId33"/>
    <p:sldId id="651" r:id="rId34"/>
    <p:sldId id="551" r:id="rId35"/>
    <p:sldId id="652" r:id="rId36"/>
    <p:sldId id="653" r:id="rId37"/>
    <p:sldId id="654" r:id="rId38"/>
    <p:sldId id="655" r:id="rId39"/>
    <p:sldId id="676" r:id="rId40"/>
    <p:sldId id="555" r:id="rId41"/>
    <p:sldId id="556" r:id="rId42"/>
    <p:sldId id="553" r:id="rId43"/>
    <p:sldId id="554" r:id="rId44"/>
    <p:sldId id="657" r:id="rId45"/>
    <p:sldId id="677" r:id="rId46"/>
    <p:sldId id="660" r:id="rId47"/>
    <p:sldId id="560" r:id="rId48"/>
    <p:sldId id="662" r:id="rId49"/>
    <p:sldId id="561" r:id="rId50"/>
    <p:sldId id="661" r:id="rId51"/>
    <p:sldId id="562" r:id="rId52"/>
    <p:sldId id="566" r:id="rId53"/>
    <p:sldId id="673" r:id="rId54"/>
    <p:sldId id="568" r:id="rId55"/>
    <p:sldId id="567" r:id="rId56"/>
    <p:sldId id="572" r:id="rId57"/>
    <p:sldId id="573" r:id="rId58"/>
    <p:sldId id="574" r:id="rId59"/>
    <p:sldId id="575" r:id="rId60"/>
    <p:sldId id="576" r:id="rId61"/>
    <p:sldId id="577" r:id="rId62"/>
    <p:sldId id="579" r:id="rId63"/>
    <p:sldId id="665" r:id="rId64"/>
    <p:sldId id="581" r:id="rId65"/>
    <p:sldId id="582" r:id="rId66"/>
    <p:sldId id="585" r:id="rId67"/>
    <p:sldId id="586" r:id="rId68"/>
    <p:sldId id="588" r:id="rId69"/>
    <p:sldId id="589" r:id="rId70"/>
    <p:sldId id="594" r:id="rId71"/>
    <p:sldId id="595" r:id="rId72"/>
    <p:sldId id="597" r:id="rId73"/>
    <p:sldId id="599" r:id="rId74"/>
    <p:sldId id="601" r:id="rId75"/>
    <p:sldId id="603" r:id="rId76"/>
    <p:sldId id="604" r:id="rId77"/>
    <p:sldId id="605" r:id="rId78"/>
    <p:sldId id="666" r:id="rId79"/>
    <p:sldId id="607" r:id="rId80"/>
    <p:sldId id="608" r:id="rId81"/>
    <p:sldId id="667" r:id="rId82"/>
    <p:sldId id="611" r:id="rId83"/>
    <p:sldId id="613" r:id="rId84"/>
    <p:sldId id="614" r:id="rId85"/>
    <p:sldId id="669" r:id="rId86"/>
    <p:sldId id="615" r:id="rId87"/>
    <p:sldId id="616" r:id="rId88"/>
    <p:sldId id="618" r:id="rId89"/>
    <p:sldId id="620" r:id="rId9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FF"/>
    <a:srgbClr val="FF3300"/>
    <a:srgbClr val="C4F2D2"/>
    <a:srgbClr val="82E4A0"/>
    <a:srgbClr val="3333FF"/>
    <a:srgbClr val="130A36"/>
    <a:srgbClr val="B9C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84429" autoAdjust="0"/>
  </p:normalViewPr>
  <p:slideViewPr>
    <p:cSldViewPr>
      <p:cViewPr varScale="1">
        <p:scale>
          <a:sx n="98" d="100"/>
          <a:sy n="98" d="100"/>
        </p:scale>
        <p:origin x="19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026"/>
    </p:cViewPr>
  </p:sorterViewPr>
  <p:notesViewPr>
    <p:cSldViewPr>
      <p:cViewPr varScale="1">
        <p:scale>
          <a:sx n="35" d="100"/>
          <a:sy n="35" d="100"/>
        </p:scale>
        <p:origin x="-151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tableStyles" Target="tableStyle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fld id="{ABE6D861-D072-490A-ABDA-85ACC1CCBA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555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547425-9207-4CBF-8F7A-5D8DCE1B3E0F}" type="slidenum">
              <a:rPr lang="en-US" altLang="zh-CN" b="0"/>
              <a:pPr eaLnBrk="1" hangingPunct="1"/>
              <a:t>1</a:t>
            </a:fld>
            <a:endParaRPr lang="en-US" altLang="zh-CN" b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822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课程号相等的作为一组，有多少个课程号，就有多少个组，聚集函数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作用于每一个组，统计每个课程号对应的记录数也就是人数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6D861-D072-490A-ABDA-85ACC1CCBA8A}" type="slidenum">
              <a:rPr lang="en-US" altLang="zh-CN" smtClean="0"/>
              <a:pPr/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4163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学号相等的作为一组，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作用于每一组，统计每个学号对应的记录数</a:t>
            </a:r>
            <a:endParaRPr lang="en-US" altLang="zh-CN" dirty="0" smtClean="0"/>
          </a:p>
          <a:p>
            <a:r>
              <a:rPr lang="en-US" altLang="zh-CN" dirty="0" smtClean="0"/>
              <a:t>Having</a:t>
            </a:r>
            <a:r>
              <a:rPr lang="zh-CN" altLang="en-US" dirty="0" smtClean="0"/>
              <a:t>则是对分组的结果进行筛选，筛选出数量大于</a:t>
            </a:r>
            <a:r>
              <a:rPr lang="en-US" altLang="zh-CN" dirty="0" smtClean="0"/>
              <a:t>3</a:t>
            </a:r>
            <a:r>
              <a:rPr lang="zh-CN" altLang="en-US" smtClean="0"/>
              <a:t>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6D861-D072-490A-ABDA-85ACC1CCBA8A}" type="slidenum">
              <a:rPr lang="en-US" altLang="zh-CN" smtClean="0"/>
              <a:pPr/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9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2420938"/>
            <a:ext cx="9144000" cy="2232025"/>
          </a:xfrm>
          <a:prstGeom prst="rect">
            <a:avLst/>
          </a:prstGeom>
          <a:solidFill>
            <a:srgbClr val="FFC000">
              <a:alpha val="38000"/>
            </a:srgbClr>
          </a:solidFill>
          <a:ln w="12700"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14620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532FD-7E5D-4425-8378-8EC86A517934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FD623-3920-4637-BB80-C69DE69ACD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331651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55B88-1775-44F9-BC01-1E304E2D8AB6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675A44-BA63-4083-9796-29FD4DA338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67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6AD4B-8B39-47E6-88DA-6923448C22E1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D4AFE-FF21-4B28-8A44-50CDB46A16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934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341438"/>
            <a:ext cx="7772400" cy="1470025"/>
          </a:xfrm>
        </p:spPr>
        <p:txBody>
          <a:bodyPr/>
          <a:lstStyle>
            <a:lvl1pPr>
              <a:defRPr sz="4400">
                <a:latin typeface="方正舒体" pitchFamily="2" charset="-122"/>
                <a:ea typeface="方正舒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08400" y="3284538"/>
            <a:ext cx="5256213" cy="576262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105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903871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08295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2300"/>
            <a:ext cx="8229600" cy="503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93916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3109B-B948-4C40-93E6-915856E25428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4F624E-F436-4E16-9E0E-D17CACFBB1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890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E9B8D-D281-4C38-A214-4501FB6D67ED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29FD4-6619-47CD-8B62-C0B14B47A4E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03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0CDE8-B4F4-4686-8F01-222A9A466EC0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21598-E687-495F-8A3C-CD0EE952A8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632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6DDFB-4772-4CD2-AF02-18BE44706A84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DEF50-4ECB-4AC0-AE16-D7E447DC1E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9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>
            <a:lvl1pPr>
              <a:defRPr sz="4000">
                <a:latin typeface="方正舒体" pitchFamily="2" charset="-122"/>
                <a:ea typeface="方正舒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B0A2C-D0AC-40B9-8918-66F48BF9BCDC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2406B3-C14D-437D-A926-762AFC3C162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965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053A2-1A3C-4BEE-9347-BE84027CABBE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A20688-90E9-4986-ABA4-30B4FFC255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19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53" y="476672"/>
            <a:ext cx="8352928" cy="98072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竖排内容占位符 6"/>
          <p:cNvSpPr>
            <a:spLocks noGrp="1"/>
          </p:cNvSpPr>
          <p:nvPr>
            <p:ph orient="vert" sz="quarter" idx="13"/>
          </p:nvPr>
        </p:nvSpPr>
        <p:spPr>
          <a:xfrm>
            <a:off x="1547813" y="1988840"/>
            <a:ext cx="7344667" cy="439291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6ADD1-6351-4F63-A97C-0B49020E620D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180303B7-C43C-4A2D-AF21-C0A445FD800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721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5BFA2-2781-4874-BD6B-D207B684C055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86E234-9879-4ED7-8A29-18B0B5D7D7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9459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7CED9-CA19-45FD-8DE5-A78E9EC38553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CBA7D-5F79-40AE-9D0E-B820E0FCBA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568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88D50-2A55-473D-8676-64DCFA01A29F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D8BE20-F3AC-41BB-8360-DFD4F912E80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7010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DD48D-3303-479F-BB5E-7B8B9D24EE3C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4E137-E006-4D27-BFCC-3B3AEF4D3C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2055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22812-5AA1-4CA1-A196-9A0E4345452C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DB3DF-C122-410B-9C7B-8AB207F3F5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26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F9944-6166-4BFE-BC5D-DF9402CD7A6D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6C9E6-66B4-4258-9775-CAC13455DA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82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BC0E7-79FF-4D92-BECE-A403646CDBD5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021AF3-B319-4D9A-8FC0-BE3EFA8AA3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25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63738-9160-4B02-A2B6-AD06484F7058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73510-8E16-45DA-9881-C445280D5A5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45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52E81-25B1-43C0-A9EB-4CC180945505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B4B8C-19D7-4D6F-BAEB-FB97A6E342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25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20938"/>
            <a:ext cx="9144000" cy="2232025"/>
          </a:xfrm>
          <a:prstGeom prst="rect">
            <a:avLst/>
          </a:prstGeom>
          <a:solidFill>
            <a:srgbClr val="FFC000">
              <a:alpha val="38000"/>
            </a:srgbClr>
          </a:solidFill>
          <a:ln w="12700"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56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0" y="1125538"/>
            <a:ext cx="9144000" cy="0"/>
          </a:xfrm>
          <a:prstGeom prst="line">
            <a:avLst/>
          </a:prstGeom>
          <a:ln w="381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0" y="6308725"/>
            <a:ext cx="5940425" cy="0"/>
          </a:xfrm>
          <a:prstGeom prst="line">
            <a:avLst/>
          </a:prstGeom>
          <a:ln w="381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468313" y="1268413"/>
            <a:ext cx="5832475" cy="46815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90032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962111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00250"/>
            <a:ext cx="64770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 w="381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85875"/>
            <a:ext cx="8229600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F0C500-7B4B-4398-BB1A-2E9EFC3C2347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D30829D-0724-4619-ACEF-1ED518C83294}" type="slidenum">
              <a:rPr lang="zh-CN" altLang="en-US"/>
              <a:pPr/>
              <a:t>‹#›</a:t>
            </a:fld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0" y="6286500"/>
            <a:ext cx="6715125" cy="0"/>
          </a:xfrm>
          <a:prstGeom prst="line">
            <a:avLst/>
          </a:prstGeom>
          <a:ln w="381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911" r:id="rId7"/>
    <p:sldLayoutId id="2147483912" r:id="rId8"/>
    <p:sldLayoutId id="2147483913" r:id="rId9"/>
    <p:sldLayoutId id="2147483898" r:id="rId10"/>
    <p:sldLayoutId id="2147483899" r:id="rId11"/>
    <p:sldLayoutId id="2147483914" r:id="rId12"/>
    <p:sldLayoutId id="2147483915" r:id="rId13"/>
    <p:sldLayoutId id="2147483916" r:id="rId14"/>
    <p:sldLayoutId id="2147483917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方正舒体" pitchFamily="2" charset="-122"/>
          <a:ea typeface="方正舒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方正舒体" pitchFamily="2" charset="-122"/>
          <a:ea typeface="方正舒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方正舒体" pitchFamily="2" charset="-122"/>
          <a:ea typeface="方正舒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方正舒体" pitchFamily="2" charset="-122"/>
          <a:ea typeface="方正舒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方正舒体" pitchFamily="2" charset="-122"/>
          <a:ea typeface="方正舒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/>
          </a:blip>
          <a:srcRect l="22454" t="1826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28750"/>
            <a:ext cx="82296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27549E-0955-4849-8665-D3E1DD092B6F}" type="datetimeFigureOut">
              <a:rPr lang="zh-CN" altLang="en-US"/>
              <a:pPr>
                <a:defRPr/>
              </a:pPr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ED031EB7-0312-4832-B32F-1AADEE89318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18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方正舒体" pitchFamily="2" charset="-122"/>
          <a:ea typeface="方正舒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方正舒体" pitchFamily="2" charset="-122"/>
          <a:ea typeface="方正舒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方正舒体" pitchFamily="2" charset="-122"/>
          <a:ea typeface="方正舒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方正舒体" pitchFamily="2" charset="-122"/>
          <a:ea typeface="方正舒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方正舒体" pitchFamily="2" charset="-122"/>
          <a:ea typeface="方正舒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方正舒体" pitchFamily="2" charset="-122"/>
          <a:ea typeface="方正舒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方正舒体" pitchFamily="2" charset="-122"/>
          <a:ea typeface="方正舒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方正舒体" pitchFamily="2" charset="-122"/>
          <a:ea typeface="方正舒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方正舒体" pitchFamily="2" charset="-122"/>
          <a:ea typeface="方正舒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__1.doc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__2.doc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2"/>
          <p:cNvSpPr>
            <a:spLocks noGrp="1"/>
          </p:cNvSpPr>
          <p:nvPr>
            <p:ph type="ctrTitle"/>
          </p:nvPr>
        </p:nvSpPr>
        <p:spPr>
          <a:xfrm>
            <a:off x="685800" y="2714625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mtClean="0"/>
              <a:t>第三章 关系数据库标准语言</a:t>
            </a:r>
            <a:r>
              <a:rPr lang="en-US" altLang="zh-CN" smtClean="0"/>
              <a:t>SQL</a:t>
            </a:r>
            <a:endParaRPr lang="zh-CN" alt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3.1.2  SQL</a:t>
            </a:r>
            <a:r>
              <a:rPr lang="zh-CN" altLang="en-US" smtClean="0"/>
              <a:t>的特点</a:t>
            </a: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</a:t>
            </a:r>
            <a:r>
              <a:rPr lang="zh-CN" altLang="en-US" smtClean="0"/>
              <a:t>面向集合的操作方式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SQL</a:t>
            </a:r>
            <a:r>
              <a:rPr lang="zh-CN" altLang="en-US" smtClean="0"/>
              <a:t>采用集合操作方式</a:t>
            </a:r>
          </a:p>
          <a:p>
            <a:pPr lvl="2" eaLnBrk="1" hangingPunct="1"/>
            <a:r>
              <a:rPr lang="zh-CN" altLang="en-US" smtClean="0"/>
              <a:t> 操作对象、查找结果可以是元组的集合</a:t>
            </a:r>
          </a:p>
          <a:p>
            <a:pPr lvl="2" eaLnBrk="1" hangingPunct="1"/>
            <a:r>
              <a:rPr lang="zh-CN" altLang="en-US" smtClean="0"/>
              <a:t> 一次插入、删除、更新操作的对象可以是元组的集合</a:t>
            </a:r>
          </a:p>
        </p:txBody>
      </p:sp>
      <p:sp>
        <p:nvSpPr>
          <p:cNvPr id="21508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3.1.2  SQL</a:t>
            </a:r>
            <a:r>
              <a:rPr lang="zh-CN" altLang="en-US" smtClean="0"/>
              <a:t>的特点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</a:t>
            </a:r>
            <a:r>
              <a:rPr lang="zh-CN" altLang="en-US" smtClean="0"/>
              <a:t>以同一种语法结构提供多种使用方式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SQL</a:t>
            </a:r>
            <a:r>
              <a:rPr lang="zh-CN" altLang="en-US" smtClean="0"/>
              <a:t>是独立的语言，能够独立地用于联机交互的使用方式</a:t>
            </a:r>
          </a:p>
          <a:p>
            <a:pPr lvl="1" eaLnBrk="1" hangingPunct="1"/>
            <a:r>
              <a:rPr lang="en-US" altLang="zh-CN" smtClean="0"/>
              <a:t>SQL</a:t>
            </a:r>
            <a:r>
              <a:rPr lang="zh-CN" altLang="en-US" smtClean="0"/>
              <a:t>又是嵌入式语言，</a:t>
            </a:r>
            <a:r>
              <a:rPr lang="en-US" altLang="zh-CN" smtClean="0"/>
              <a:t>SQL</a:t>
            </a:r>
            <a:r>
              <a:rPr lang="zh-CN" altLang="en-US" smtClean="0"/>
              <a:t>能够嵌入到高级语言（例如</a:t>
            </a:r>
            <a:r>
              <a:rPr lang="en-US" altLang="zh-CN" smtClean="0"/>
              <a:t>C</a:t>
            </a:r>
            <a:r>
              <a:rPr lang="zh-CN" altLang="en-US" smtClean="0"/>
              <a:t>，</a:t>
            </a:r>
            <a:r>
              <a:rPr lang="en-US" altLang="zh-CN" smtClean="0"/>
              <a:t>C++</a:t>
            </a:r>
            <a:r>
              <a:rPr lang="zh-CN" altLang="en-US" smtClean="0"/>
              <a:t>，</a:t>
            </a:r>
            <a:r>
              <a:rPr lang="en-US" altLang="zh-CN" smtClean="0"/>
              <a:t>Java</a:t>
            </a:r>
            <a:r>
              <a:rPr lang="zh-CN" altLang="en-US" smtClean="0"/>
              <a:t>）程序中，供程序员设计程序时使用</a:t>
            </a:r>
          </a:p>
          <a:p>
            <a:pPr lvl="1" eaLnBrk="1" hangingPunct="1"/>
            <a:endParaRPr lang="en-US" altLang="zh-CN" smtClean="0"/>
          </a:p>
        </p:txBody>
      </p:sp>
      <p:sp>
        <p:nvSpPr>
          <p:cNvPr id="22532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3.1.2  SQL</a:t>
            </a:r>
            <a:r>
              <a:rPr lang="zh-CN" altLang="en-US" smtClean="0"/>
              <a:t>的特点</a:t>
            </a:r>
          </a:p>
        </p:txBody>
      </p:sp>
      <p:graphicFrame>
        <p:nvGraphicFramePr>
          <p:cNvPr id="2355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93675" y="2570163"/>
          <a:ext cx="7891463" cy="354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Document" r:id="rId4" imgW="4238304" imgH="1904913" progId="Word.Document.8">
                  <p:embed/>
                </p:oleObj>
              </mc:Choice>
              <mc:Fallback>
                <p:oleObj name="Document" r:id="rId4" imgW="4238304" imgH="1904913" progId="Word.Document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2570163"/>
                        <a:ext cx="7891463" cy="354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页脚占位符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288" y="1268413"/>
            <a:ext cx="8388350" cy="1296987"/>
          </a:xfrm>
        </p:spPr>
        <p:txBody>
          <a:bodyPr/>
          <a:lstStyle/>
          <a:p>
            <a:pPr eaLnBrk="1" hangingPunct="1"/>
            <a:r>
              <a:rPr lang="en-US" altLang="zh-CN" smtClean="0"/>
              <a:t>5.</a:t>
            </a:r>
            <a:r>
              <a:rPr lang="zh-CN" altLang="en-US" smtClean="0"/>
              <a:t>语言简洁，易学易用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SQL</a:t>
            </a:r>
            <a:r>
              <a:rPr lang="zh-CN" altLang="en-US" smtClean="0"/>
              <a:t>功能极强，完成核心功能只用了</a:t>
            </a:r>
            <a:r>
              <a:rPr lang="en-US" altLang="zh-CN" smtClean="0"/>
              <a:t>9</a:t>
            </a:r>
            <a:r>
              <a:rPr lang="zh-CN" altLang="en-US" smtClean="0"/>
              <a:t>个动词。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3.1 SQL</a:t>
            </a:r>
            <a:r>
              <a:rPr lang="zh-CN" altLang="en-US" smtClean="0"/>
              <a:t>概述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 smtClean="0"/>
              <a:t>3.1.1  SQL</a:t>
            </a:r>
            <a:r>
              <a:rPr lang="zh-CN" altLang="en-US" dirty="0" smtClean="0"/>
              <a:t>的产生与发展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 smtClean="0"/>
              <a:t>3.1.2  SQL</a:t>
            </a:r>
            <a:r>
              <a:rPr lang="zh-CN" altLang="en-US" dirty="0" smtClean="0"/>
              <a:t>的特点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3.1.3  SQL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的基本概念</a:t>
            </a:r>
          </a:p>
        </p:txBody>
      </p:sp>
      <p:sp>
        <p:nvSpPr>
          <p:cNvPr id="24580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SQL</a:t>
            </a:r>
            <a:r>
              <a:rPr lang="zh-CN" altLang="en-US" smtClean="0"/>
              <a:t>的基本概念（续）</a:t>
            </a:r>
          </a:p>
        </p:txBody>
      </p:sp>
      <p:sp>
        <p:nvSpPr>
          <p:cNvPr id="25603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  <p:grpSp>
        <p:nvGrpSpPr>
          <p:cNvPr id="25604" name="Group 1055"/>
          <p:cNvGrpSpPr>
            <a:grpSpLocks/>
          </p:cNvGrpSpPr>
          <p:nvPr/>
        </p:nvGrpSpPr>
        <p:grpSpPr bwMode="auto">
          <a:xfrm>
            <a:off x="611188" y="2027238"/>
            <a:ext cx="7561262" cy="3816350"/>
            <a:chOff x="476" y="1117"/>
            <a:chExt cx="4763" cy="2404"/>
          </a:xfrm>
        </p:grpSpPr>
        <p:sp>
          <p:nvSpPr>
            <p:cNvPr id="25606" name="Rectangle 1028"/>
            <p:cNvSpPr>
              <a:spLocks noChangeArrowheads="1"/>
            </p:cNvSpPr>
            <p:nvPr/>
          </p:nvSpPr>
          <p:spPr bwMode="auto">
            <a:xfrm>
              <a:off x="1610" y="1117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SQL</a:t>
              </a:r>
            </a:p>
          </p:txBody>
        </p:sp>
        <p:sp>
          <p:nvSpPr>
            <p:cNvPr id="25607" name="Rectangle 1029"/>
            <p:cNvSpPr>
              <a:spLocks noChangeArrowheads="1"/>
            </p:cNvSpPr>
            <p:nvPr/>
          </p:nvSpPr>
          <p:spPr bwMode="auto">
            <a:xfrm>
              <a:off x="3288" y="1797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视图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25608" name="Rectangle 1030"/>
            <p:cNvSpPr>
              <a:spLocks noChangeArrowheads="1"/>
            </p:cNvSpPr>
            <p:nvPr/>
          </p:nvSpPr>
          <p:spPr bwMode="auto">
            <a:xfrm>
              <a:off x="1610" y="1797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视图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5609" name="Rectangle 1031"/>
            <p:cNvSpPr>
              <a:spLocks noChangeArrowheads="1"/>
            </p:cNvSpPr>
            <p:nvPr/>
          </p:nvSpPr>
          <p:spPr bwMode="auto">
            <a:xfrm>
              <a:off x="1655" y="2478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基本表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25610" name="Rectangle 1032"/>
            <p:cNvSpPr>
              <a:spLocks noChangeArrowheads="1"/>
            </p:cNvSpPr>
            <p:nvPr/>
          </p:nvSpPr>
          <p:spPr bwMode="auto">
            <a:xfrm>
              <a:off x="566" y="2478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基本表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5611" name="Rectangle 1033"/>
            <p:cNvSpPr>
              <a:spLocks noChangeArrowheads="1"/>
            </p:cNvSpPr>
            <p:nvPr/>
          </p:nvSpPr>
          <p:spPr bwMode="auto">
            <a:xfrm>
              <a:off x="2744" y="2478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基本表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25612" name="Rectangle 1034"/>
            <p:cNvSpPr>
              <a:spLocks noChangeArrowheads="1"/>
            </p:cNvSpPr>
            <p:nvPr/>
          </p:nvSpPr>
          <p:spPr bwMode="auto">
            <a:xfrm>
              <a:off x="3787" y="2478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基本表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25613" name="Rectangle 1035"/>
            <p:cNvSpPr>
              <a:spLocks noChangeArrowheads="1"/>
            </p:cNvSpPr>
            <p:nvPr/>
          </p:nvSpPr>
          <p:spPr bwMode="auto">
            <a:xfrm>
              <a:off x="3787" y="3113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存储文件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25614" name="Rectangle 1036"/>
            <p:cNvSpPr>
              <a:spLocks noChangeArrowheads="1"/>
            </p:cNvSpPr>
            <p:nvPr/>
          </p:nvSpPr>
          <p:spPr bwMode="auto">
            <a:xfrm>
              <a:off x="1655" y="3158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存储文件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5615" name="Line 1037"/>
            <p:cNvSpPr>
              <a:spLocks noChangeShapeType="1"/>
            </p:cNvSpPr>
            <p:nvPr/>
          </p:nvSpPr>
          <p:spPr bwMode="auto">
            <a:xfrm flipH="1">
              <a:off x="748" y="1480"/>
              <a:ext cx="998" cy="9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6" name="Line 1038"/>
            <p:cNvSpPr>
              <a:spLocks noChangeShapeType="1"/>
            </p:cNvSpPr>
            <p:nvPr/>
          </p:nvSpPr>
          <p:spPr bwMode="auto">
            <a:xfrm>
              <a:off x="1927" y="1480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7" name="Line 1039"/>
            <p:cNvSpPr>
              <a:spLocks noChangeShapeType="1"/>
            </p:cNvSpPr>
            <p:nvPr/>
          </p:nvSpPr>
          <p:spPr bwMode="auto">
            <a:xfrm>
              <a:off x="1927" y="2160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8" name="Line 1040"/>
            <p:cNvSpPr>
              <a:spLocks noChangeShapeType="1"/>
            </p:cNvSpPr>
            <p:nvPr/>
          </p:nvSpPr>
          <p:spPr bwMode="auto">
            <a:xfrm>
              <a:off x="1927" y="2840"/>
              <a:ext cx="0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9" name="Line 1043"/>
            <p:cNvSpPr>
              <a:spLocks noChangeShapeType="1"/>
            </p:cNvSpPr>
            <p:nvPr/>
          </p:nvSpPr>
          <p:spPr bwMode="auto">
            <a:xfrm>
              <a:off x="2200" y="1480"/>
              <a:ext cx="1315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0" name="Line 1044"/>
            <p:cNvSpPr>
              <a:spLocks noChangeShapeType="1"/>
            </p:cNvSpPr>
            <p:nvPr/>
          </p:nvSpPr>
          <p:spPr bwMode="auto">
            <a:xfrm flipH="1">
              <a:off x="3152" y="2160"/>
              <a:ext cx="318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1" name="Line 1045"/>
            <p:cNvSpPr>
              <a:spLocks noChangeShapeType="1"/>
            </p:cNvSpPr>
            <p:nvPr/>
          </p:nvSpPr>
          <p:spPr bwMode="auto">
            <a:xfrm>
              <a:off x="3787" y="2160"/>
              <a:ext cx="499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2" name="Line 1046"/>
            <p:cNvSpPr>
              <a:spLocks noChangeShapeType="1"/>
            </p:cNvSpPr>
            <p:nvPr/>
          </p:nvSpPr>
          <p:spPr bwMode="auto">
            <a:xfrm>
              <a:off x="839" y="2840"/>
              <a:ext cx="1043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3" name="Line 1047"/>
            <p:cNvSpPr>
              <a:spLocks noChangeShapeType="1"/>
            </p:cNvSpPr>
            <p:nvPr/>
          </p:nvSpPr>
          <p:spPr bwMode="auto">
            <a:xfrm flipH="1">
              <a:off x="2018" y="2840"/>
              <a:ext cx="1089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4" name="Line 1048"/>
            <p:cNvSpPr>
              <a:spLocks noChangeShapeType="1"/>
            </p:cNvSpPr>
            <p:nvPr/>
          </p:nvSpPr>
          <p:spPr bwMode="auto">
            <a:xfrm>
              <a:off x="4150" y="2840"/>
              <a:ext cx="0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5" name="Line 1049"/>
            <p:cNvSpPr>
              <a:spLocks noChangeShapeType="1"/>
            </p:cNvSpPr>
            <p:nvPr/>
          </p:nvSpPr>
          <p:spPr bwMode="auto">
            <a:xfrm>
              <a:off x="476" y="1616"/>
              <a:ext cx="4536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6" name="Line 1050"/>
            <p:cNvSpPr>
              <a:spLocks noChangeShapeType="1"/>
            </p:cNvSpPr>
            <p:nvPr/>
          </p:nvSpPr>
          <p:spPr bwMode="auto">
            <a:xfrm>
              <a:off x="497" y="2275"/>
              <a:ext cx="4536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7" name="Line 1051"/>
            <p:cNvSpPr>
              <a:spLocks noChangeShapeType="1"/>
            </p:cNvSpPr>
            <p:nvPr/>
          </p:nvSpPr>
          <p:spPr bwMode="auto">
            <a:xfrm>
              <a:off x="497" y="3007"/>
              <a:ext cx="4536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8" name="Text Box 1052"/>
            <p:cNvSpPr txBox="1">
              <a:spLocks noChangeArrowheads="1"/>
            </p:cNvSpPr>
            <p:nvPr/>
          </p:nvSpPr>
          <p:spPr bwMode="auto">
            <a:xfrm>
              <a:off x="4513" y="1888"/>
              <a:ext cx="6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外模式</a:t>
              </a:r>
            </a:p>
          </p:txBody>
        </p:sp>
        <p:sp>
          <p:nvSpPr>
            <p:cNvPr id="25629" name="Text Box 1053"/>
            <p:cNvSpPr txBox="1">
              <a:spLocks noChangeArrowheads="1"/>
            </p:cNvSpPr>
            <p:nvPr/>
          </p:nvSpPr>
          <p:spPr bwMode="auto">
            <a:xfrm>
              <a:off x="4513" y="2523"/>
              <a:ext cx="6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模 式</a:t>
              </a:r>
            </a:p>
          </p:txBody>
        </p:sp>
        <p:sp>
          <p:nvSpPr>
            <p:cNvPr id="25630" name="Text Box 1054"/>
            <p:cNvSpPr txBox="1">
              <a:spLocks noChangeArrowheads="1"/>
            </p:cNvSpPr>
            <p:nvPr/>
          </p:nvSpPr>
          <p:spPr bwMode="auto">
            <a:xfrm>
              <a:off x="4558" y="3203"/>
              <a:ext cx="6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内模式</a:t>
              </a:r>
            </a:p>
          </p:txBody>
        </p:sp>
      </p:grpSp>
      <p:sp>
        <p:nvSpPr>
          <p:cNvPr id="25605" name="Rectangle 1056"/>
          <p:cNvSpPr>
            <a:spLocks noChangeArrowheads="1"/>
          </p:cNvSpPr>
          <p:nvPr/>
        </p:nvSpPr>
        <p:spPr bwMode="auto">
          <a:xfrm>
            <a:off x="936625" y="1196975"/>
            <a:ext cx="464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支持关系数据库三级模式结构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SQL</a:t>
            </a:r>
            <a:r>
              <a:rPr lang="zh-CN" altLang="en-US" smtClean="0"/>
              <a:t>的基本概念（续）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-36513" y="1196975"/>
            <a:ext cx="8686801" cy="4840288"/>
          </a:xfrm>
        </p:spPr>
        <p:txBody>
          <a:bodyPr/>
          <a:lstStyle/>
          <a:p>
            <a:pPr lvl="2" eaLnBrk="1" hangingPunct="1"/>
            <a:r>
              <a:rPr lang="zh-CN" altLang="en-US" smtClean="0"/>
              <a:t>基本表</a:t>
            </a:r>
          </a:p>
          <a:p>
            <a:pPr lvl="3" eaLnBrk="1" hangingPunct="1"/>
            <a:r>
              <a:rPr lang="zh-CN" altLang="en-US" smtClean="0"/>
              <a:t>本身独立存在的表</a:t>
            </a:r>
          </a:p>
          <a:p>
            <a:pPr lvl="3" eaLnBrk="1" hangingPunct="1"/>
            <a:r>
              <a:rPr lang="en-US" altLang="zh-CN" smtClean="0"/>
              <a:t>SQL</a:t>
            </a:r>
            <a:r>
              <a:rPr lang="zh-CN" altLang="en-US" smtClean="0"/>
              <a:t>中一个关系就对应一个基本表</a:t>
            </a:r>
          </a:p>
          <a:p>
            <a:pPr lvl="3" eaLnBrk="1" hangingPunct="1"/>
            <a:r>
              <a:rPr lang="zh-CN" altLang="en-US" smtClean="0"/>
              <a:t>一个</a:t>
            </a:r>
            <a:r>
              <a:rPr lang="en-US" altLang="zh-CN" smtClean="0"/>
              <a:t>(</a:t>
            </a:r>
            <a:r>
              <a:rPr lang="zh-CN" altLang="en-US" smtClean="0"/>
              <a:t>或多个</a:t>
            </a:r>
            <a:r>
              <a:rPr lang="en-US" altLang="zh-CN" smtClean="0"/>
              <a:t>)</a:t>
            </a:r>
            <a:r>
              <a:rPr lang="zh-CN" altLang="en-US" smtClean="0"/>
              <a:t>基本表对应一个存储文件</a:t>
            </a:r>
          </a:p>
          <a:p>
            <a:pPr lvl="3" eaLnBrk="1" hangingPunct="1"/>
            <a:r>
              <a:rPr lang="zh-CN" altLang="en-US" smtClean="0"/>
              <a:t>一个表可以带若干索引</a:t>
            </a:r>
          </a:p>
          <a:p>
            <a:pPr lvl="2" eaLnBrk="1" hangingPunct="1"/>
            <a:r>
              <a:rPr lang="zh-CN" altLang="en-US" smtClean="0"/>
              <a:t>存储文件</a:t>
            </a:r>
          </a:p>
          <a:p>
            <a:pPr lvl="3" eaLnBrk="1" hangingPunct="1"/>
            <a:r>
              <a:rPr lang="zh-CN" altLang="en-US" smtClean="0"/>
              <a:t>逻辑结构组成了关系数据库的内模式</a:t>
            </a:r>
          </a:p>
          <a:p>
            <a:pPr lvl="3" eaLnBrk="1" hangingPunct="1"/>
            <a:r>
              <a:rPr lang="zh-CN" altLang="en-US" smtClean="0"/>
              <a:t>物理结构是任意的，对用户透明</a:t>
            </a:r>
          </a:p>
          <a:p>
            <a:pPr lvl="2" eaLnBrk="1" hangingPunct="1"/>
            <a:r>
              <a:rPr lang="zh-CN" altLang="en-US" smtClean="0"/>
              <a:t>视图</a:t>
            </a:r>
          </a:p>
          <a:p>
            <a:pPr lvl="3" eaLnBrk="1" hangingPunct="1"/>
            <a:r>
              <a:rPr lang="zh-CN" altLang="en-US" smtClean="0"/>
              <a:t>从一个或几个基本表导出的表</a:t>
            </a:r>
          </a:p>
          <a:p>
            <a:pPr lvl="3" eaLnBrk="1" hangingPunct="1"/>
            <a:r>
              <a:rPr lang="zh-CN" altLang="en-US" smtClean="0"/>
              <a:t>数据库中只存放视图的定义而不存放视图对应的数据</a:t>
            </a:r>
          </a:p>
          <a:p>
            <a:pPr lvl="3" eaLnBrk="1" hangingPunct="1"/>
            <a:r>
              <a:rPr lang="zh-CN" altLang="en-US" smtClean="0"/>
              <a:t>视图是一个虚表</a:t>
            </a:r>
          </a:p>
          <a:p>
            <a:pPr lvl="3" eaLnBrk="1" hangingPunct="1"/>
            <a:r>
              <a:rPr lang="zh-CN" altLang="en-US" smtClean="0"/>
              <a:t>用户可以在视图上再定义视图</a:t>
            </a:r>
          </a:p>
        </p:txBody>
      </p:sp>
      <p:sp>
        <p:nvSpPr>
          <p:cNvPr id="26628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76250"/>
            <a:ext cx="8351838" cy="981075"/>
          </a:xfrm>
        </p:spPr>
        <p:txBody>
          <a:bodyPr/>
          <a:lstStyle/>
          <a:p>
            <a:pPr eaLnBrk="1" hangingPunct="1"/>
            <a:r>
              <a:rPr lang="zh-CN" altLang="en-US" smtClean="0"/>
              <a:t>第三章  关系数据库标准语言</a:t>
            </a:r>
            <a:r>
              <a:rPr lang="en-US" altLang="zh-CN" smtClean="0"/>
              <a:t>SQL</a:t>
            </a:r>
          </a:p>
        </p:txBody>
      </p:sp>
      <p:sp>
        <p:nvSpPr>
          <p:cNvPr id="27651" name="页脚占位符 4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An Introduction to Database System</a:t>
            </a:r>
          </a:p>
        </p:txBody>
      </p:sp>
      <p:sp>
        <p:nvSpPr>
          <p:cNvPr id="27652" name="竖排内容占位符 4"/>
          <p:cNvSpPr>
            <a:spLocks noGrp="1"/>
          </p:cNvSpPr>
          <p:nvPr>
            <p:ph orient="vert" sz="quarter" idx="13"/>
          </p:nvPr>
        </p:nvSpPr>
        <p:spPr>
          <a:xfrm>
            <a:off x="1547813" y="1989138"/>
            <a:ext cx="7345362" cy="4392612"/>
          </a:xfrm>
        </p:spPr>
        <p:txBody>
          <a:bodyPr/>
          <a:lstStyle/>
          <a:p>
            <a:pPr eaLnBrk="1" hangingPunct="1"/>
            <a:r>
              <a:rPr lang="en-US" altLang="zh-CN" smtClean="0"/>
              <a:t>3.1 SQL</a:t>
            </a:r>
            <a:r>
              <a:rPr lang="zh-CN" altLang="en-US" smtClean="0"/>
              <a:t>概述</a:t>
            </a:r>
          </a:p>
          <a:p>
            <a:pPr eaLnBrk="1" hangingPunct="1"/>
            <a:r>
              <a:rPr lang="en-US" altLang="zh-CN" smtClean="0">
                <a:solidFill>
                  <a:srgbClr val="0070C0"/>
                </a:solidFill>
              </a:rPr>
              <a:t>3.2 </a:t>
            </a:r>
            <a:r>
              <a:rPr lang="zh-CN" altLang="en-US" smtClean="0">
                <a:solidFill>
                  <a:srgbClr val="0070C0"/>
                </a:solidFill>
              </a:rPr>
              <a:t>学生</a:t>
            </a:r>
            <a:r>
              <a:rPr lang="en-US" altLang="zh-CN" smtClean="0">
                <a:solidFill>
                  <a:srgbClr val="0070C0"/>
                </a:solidFill>
              </a:rPr>
              <a:t>-</a:t>
            </a:r>
            <a:r>
              <a:rPr lang="zh-CN" altLang="en-US" smtClean="0">
                <a:solidFill>
                  <a:srgbClr val="0070C0"/>
                </a:solidFill>
              </a:rPr>
              <a:t>课程数据库</a:t>
            </a:r>
          </a:p>
          <a:p>
            <a:pPr eaLnBrk="1" hangingPunct="1"/>
            <a:r>
              <a:rPr lang="en-US" altLang="zh-CN" smtClean="0"/>
              <a:t>3.3 </a:t>
            </a:r>
            <a:r>
              <a:rPr lang="zh-CN" altLang="en-US" smtClean="0"/>
              <a:t>数据定义</a:t>
            </a:r>
          </a:p>
          <a:p>
            <a:pPr eaLnBrk="1" hangingPunct="1"/>
            <a:r>
              <a:rPr lang="en-US" altLang="zh-CN" smtClean="0"/>
              <a:t>3.4 </a:t>
            </a:r>
            <a:r>
              <a:rPr lang="zh-CN" altLang="en-US" smtClean="0"/>
              <a:t>数据查询</a:t>
            </a:r>
          </a:p>
          <a:p>
            <a:pPr eaLnBrk="1" hangingPunct="1"/>
            <a:r>
              <a:rPr lang="en-US" altLang="zh-CN" smtClean="0"/>
              <a:t>3.5 </a:t>
            </a:r>
            <a:r>
              <a:rPr lang="zh-CN" altLang="en-US" smtClean="0"/>
              <a:t>数据更新</a:t>
            </a:r>
          </a:p>
          <a:p>
            <a:pPr eaLnBrk="1" hangingPunct="1"/>
            <a:r>
              <a:rPr lang="en-US" altLang="zh-CN" smtClean="0"/>
              <a:t>3.6 </a:t>
            </a:r>
            <a:r>
              <a:rPr lang="zh-CN" altLang="en-US" smtClean="0"/>
              <a:t>视图</a:t>
            </a:r>
          </a:p>
          <a:p>
            <a:pPr eaLnBrk="1" hangingPunct="1"/>
            <a:r>
              <a:rPr lang="en-US" altLang="zh-CN" smtClean="0"/>
              <a:t>3.7 </a:t>
            </a:r>
            <a:r>
              <a:rPr lang="zh-CN" altLang="en-US" smtClean="0"/>
              <a:t>小结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3.2 </a:t>
            </a:r>
            <a:r>
              <a:rPr lang="zh-CN" altLang="en-US" smtClean="0"/>
              <a:t>学生</a:t>
            </a:r>
            <a:r>
              <a:rPr lang="en-US" altLang="zh-CN" smtClean="0"/>
              <a:t>-</a:t>
            </a:r>
            <a:r>
              <a:rPr lang="zh-CN" altLang="en-US" smtClean="0"/>
              <a:t>课程 数据库</a:t>
            </a:r>
          </a:p>
        </p:txBody>
      </p:sp>
      <p:sp>
        <p:nvSpPr>
          <p:cNvPr id="3379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zh-CN" altLang="en-US" dirty="0" smtClean="0"/>
              <a:t>学生</a:t>
            </a:r>
            <a:r>
              <a:rPr lang="en-US" altLang="zh-CN" dirty="0" smtClean="0"/>
              <a:t>-</a:t>
            </a:r>
            <a:r>
              <a:rPr lang="zh-CN" altLang="en-US" dirty="0" smtClean="0"/>
              <a:t>课程模式 </a:t>
            </a:r>
            <a:r>
              <a:rPr lang="en-US" altLang="zh-CN" dirty="0" smtClean="0"/>
              <a:t>S-T :   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    </a:t>
            </a:r>
            <a:r>
              <a:rPr lang="zh-CN" altLang="en-US" dirty="0" smtClean="0"/>
              <a:t>学生表：</a:t>
            </a:r>
            <a:r>
              <a:rPr lang="en-US" altLang="zh-CN" dirty="0" smtClean="0"/>
              <a:t>Student(</a:t>
            </a:r>
            <a:r>
              <a:rPr lang="en-US" altLang="zh-CN" u="sng" dirty="0" err="1" smtClean="0"/>
              <a:t>Sno</a:t>
            </a:r>
            <a:r>
              <a:rPr lang="en-US" altLang="zh-CN" dirty="0" err="1" smtClean="0"/>
              <a:t>,Sname,Ssex,Sage,Sdept</a:t>
            </a:r>
            <a:r>
              <a:rPr lang="en-US" altLang="zh-CN" dirty="0" smtClean="0"/>
              <a:t>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    </a:t>
            </a:r>
            <a:r>
              <a:rPr lang="zh-CN" altLang="en-US" dirty="0" smtClean="0"/>
              <a:t>课程表：</a:t>
            </a:r>
            <a:r>
              <a:rPr lang="en-US" altLang="zh-CN" dirty="0" smtClean="0"/>
              <a:t>Course(</a:t>
            </a:r>
            <a:r>
              <a:rPr lang="en-US" altLang="zh-CN" u="sng" dirty="0" err="1" smtClean="0"/>
              <a:t>Cno</a:t>
            </a:r>
            <a:r>
              <a:rPr lang="en-US" altLang="zh-CN" dirty="0" err="1" smtClean="0"/>
              <a:t>,Cname,Cpno,Ccredit</a:t>
            </a:r>
            <a:r>
              <a:rPr lang="en-US" altLang="zh-CN" dirty="0" smtClean="0"/>
              <a:t>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    </a:t>
            </a:r>
            <a:r>
              <a:rPr lang="zh-CN" altLang="en-US" dirty="0" smtClean="0"/>
              <a:t>学生选课表：</a:t>
            </a: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SC(</a:t>
            </a:r>
            <a:r>
              <a:rPr lang="en-US" altLang="zh-CN" u="sng" dirty="0" err="1" smtClean="0"/>
              <a:t>Sno,Cno</a:t>
            </a:r>
            <a:r>
              <a:rPr lang="en-US" altLang="zh-CN" dirty="0" err="1" smtClean="0"/>
              <a:t>,Grade</a:t>
            </a:r>
            <a:r>
              <a:rPr lang="en-US" altLang="zh-CN" dirty="0" smtClean="0"/>
              <a:t>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    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CN" dirty="0" smtClean="0"/>
          </a:p>
        </p:txBody>
      </p:sp>
      <p:sp>
        <p:nvSpPr>
          <p:cNvPr id="28676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Student</a:t>
            </a:r>
            <a:r>
              <a:rPr lang="zh-CN" altLang="en-US" smtClean="0"/>
              <a:t>表</a:t>
            </a:r>
          </a:p>
        </p:txBody>
      </p:sp>
      <p:sp>
        <p:nvSpPr>
          <p:cNvPr id="29699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An Introduction to Database System</a:t>
            </a:r>
          </a:p>
        </p:txBody>
      </p:sp>
      <p:graphicFrame>
        <p:nvGraphicFramePr>
          <p:cNvPr id="450690" name="Group 130"/>
          <p:cNvGraphicFramePr>
            <a:graphicFrameLocks noGrp="1"/>
          </p:cNvGraphicFramePr>
          <p:nvPr/>
        </p:nvGraphicFramePr>
        <p:xfrm>
          <a:off x="611188" y="2108200"/>
          <a:ext cx="8180387" cy="2689225"/>
        </p:xfrm>
        <a:graphic>
          <a:graphicData uri="http://schemas.openxmlformats.org/drawingml/2006/table">
            <a:tbl>
              <a:tblPr/>
              <a:tblGrid>
                <a:gridCol w="1584325"/>
                <a:gridCol w="1304925"/>
                <a:gridCol w="1812925"/>
                <a:gridCol w="1828800"/>
                <a:gridCol w="1649412"/>
              </a:tblGrid>
              <a:tr h="842963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学  号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Sno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姓  名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Sname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性  别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Ssex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年  龄</a:t>
                      </a:r>
                    </a:p>
                    <a:p>
                      <a:pPr marL="0" marR="0" lvl="0" indent="266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Sage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所 在 系</a:t>
                      </a:r>
                    </a:p>
                    <a:p>
                      <a:pPr marL="0" marR="0" lvl="0" indent="1333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Sdept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6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200215121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200215122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200215123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200515125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李勇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刘晨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王敏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张立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男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女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女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CS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CS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MA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IS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Course</a:t>
            </a:r>
            <a:r>
              <a:rPr lang="zh-CN" altLang="en-US" smtClean="0"/>
              <a:t>表</a:t>
            </a:r>
          </a:p>
        </p:txBody>
      </p:sp>
      <p:graphicFrame>
        <p:nvGraphicFramePr>
          <p:cNvPr id="455758" name="Group 78"/>
          <p:cNvGraphicFramePr>
            <a:graphicFrameLocks noGrp="1"/>
          </p:cNvGraphicFramePr>
          <p:nvPr>
            <p:ph idx="1"/>
          </p:nvPr>
        </p:nvGraphicFramePr>
        <p:xfrm>
          <a:off x="457200" y="1428750"/>
          <a:ext cx="8229600" cy="3792732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952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Cno</a:t>
                      </a: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Cname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Cpno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Ccredit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数据库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数学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信息系统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操作系统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数据结构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数据处理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PASCAL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语言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38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  <a:endParaRPr lang="en-US" altLang="zh-CN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3.1 SQL</a:t>
            </a:r>
            <a:r>
              <a:rPr lang="zh-CN" altLang="en-US" dirty="0" smtClean="0"/>
              <a:t>概述</a:t>
            </a:r>
          </a:p>
          <a:p>
            <a:pPr eaLnBrk="1" hangingPunct="1"/>
            <a:r>
              <a:rPr lang="en-US" altLang="zh-CN" dirty="0" smtClean="0"/>
              <a:t>3.2 </a:t>
            </a:r>
            <a:r>
              <a:rPr lang="zh-CN" altLang="en-US" dirty="0" smtClean="0"/>
              <a:t>学生</a:t>
            </a:r>
            <a:r>
              <a:rPr lang="en-US" altLang="zh-CN" dirty="0" smtClean="0"/>
              <a:t>-</a:t>
            </a:r>
            <a:r>
              <a:rPr lang="zh-CN" altLang="en-US" dirty="0" smtClean="0"/>
              <a:t>课程数据库</a:t>
            </a:r>
          </a:p>
          <a:p>
            <a:pPr eaLnBrk="1" hangingPunct="1"/>
            <a:r>
              <a:rPr lang="en-US" altLang="zh-CN" dirty="0" smtClean="0"/>
              <a:t>3.3 </a:t>
            </a:r>
            <a:r>
              <a:rPr lang="zh-CN" altLang="en-US" dirty="0" smtClean="0"/>
              <a:t>数据定义</a:t>
            </a:r>
          </a:p>
          <a:p>
            <a:pPr eaLnBrk="1" hangingPunct="1"/>
            <a:r>
              <a:rPr lang="en-US" altLang="zh-CN" dirty="0" smtClean="0"/>
              <a:t>3.4 </a:t>
            </a:r>
            <a:r>
              <a:rPr lang="zh-CN" altLang="en-US" dirty="0" smtClean="0"/>
              <a:t>数据查询</a:t>
            </a:r>
          </a:p>
          <a:p>
            <a:pPr eaLnBrk="1" hangingPunct="1"/>
            <a:r>
              <a:rPr lang="en-US" altLang="zh-CN" dirty="0" smtClean="0"/>
              <a:t>3.5 </a:t>
            </a:r>
            <a:r>
              <a:rPr lang="zh-CN" altLang="en-US" dirty="0" smtClean="0"/>
              <a:t>数据更新</a:t>
            </a:r>
          </a:p>
          <a:p>
            <a:pPr eaLnBrk="1" hangingPunct="1"/>
            <a:r>
              <a:rPr lang="en-US" altLang="zh-CN" dirty="0" smtClean="0"/>
              <a:t>3.6 </a:t>
            </a:r>
            <a:r>
              <a:rPr lang="zh-CN" altLang="en-US" dirty="0" smtClean="0"/>
              <a:t>视图</a:t>
            </a:r>
          </a:p>
          <a:p>
            <a:pPr eaLnBrk="1" hangingPunct="1"/>
            <a:r>
              <a:rPr lang="en-US" altLang="zh-CN" dirty="0" smtClean="0"/>
              <a:t>3.7 </a:t>
            </a:r>
            <a:r>
              <a:rPr lang="zh-CN" altLang="en-US" dirty="0" smtClean="0"/>
              <a:t>小结</a:t>
            </a:r>
          </a:p>
        </p:txBody>
      </p:sp>
      <p:sp>
        <p:nvSpPr>
          <p:cNvPr id="13316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5543550" y="6381750"/>
            <a:ext cx="360045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SC</a:t>
            </a:r>
            <a:r>
              <a:rPr lang="zh-CN" altLang="en-US" smtClean="0"/>
              <a:t>表</a:t>
            </a:r>
          </a:p>
        </p:txBody>
      </p:sp>
      <p:graphicFrame>
        <p:nvGraphicFramePr>
          <p:cNvPr id="457770" name="Group 42"/>
          <p:cNvGraphicFramePr>
            <a:graphicFrameLocks noGrp="1"/>
          </p:cNvGraphicFramePr>
          <p:nvPr>
            <p:ph idx="1"/>
          </p:nvPr>
        </p:nvGraphicFramePr>
        <p:xfrm>
          <a:off x="457200" y="1428750"/>
          <a:ext cx="8229600" cy="3271838"/>
        </p:xfrm>
        <a:graphic>
          <a:graphicData uri="http://schemas.openxmlformats.org/drawingml/2006/table">
            <a:tbl>
              <a:tblPr/>
              <a:tblGrid>
                <a:gridCol w="2743200"/>
                <a:gridCol w="2740025"/>
                <a:gridCol w="2746375"/>
              </a:tblGrid>
              <a:tr h="1023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学 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Sno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 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Cno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 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   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  200215121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  200215121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  200215121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  200215122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  200215122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 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92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59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第三章  关系数据库标准语言</a:t>
            </a:r>
            <a:r>
              <a:rPr lang="en-US" altLang="zh-CN" smtClean="0"/>
              <a:t>SQL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3.1 SQL</a:t>
            </a:r>
            <a:r>
              <a:rPr lang="zh-CN" altLang="en-US" smtClean="0"/>
              <a:t>概述</a:t>
            </a:r>
          </a:p>
          <a:p>
            <a:pPr eaLnBrk="1" hangingPunct="1"/>
            <a:r>
              <a:rPr lang="en-US" altLang="zh-CN" smtClean="0"/>
              <a:t>3.2 </a:t>
            </a:r>
            <a:r>
              <a:rPr lang="zh-CN" altLang="en-US" smtClean="0"/>
              <a:t>学生</a:t>
            </a:r>
            <a:r>
              <a:rPr lang="en-US" altLang="zh-CN" smtClean="0"/>
              <a:t>-</a:t>
            </a:r>
            <a:r>
              <a:rPr lang="zh-CN" altLang="en-US" smtClean="0"/>
              <a:t>课程数据库</a:t>
            </a:r>
          </a:p>
          <a:p>
            <a:pPr eaLnBrk="1" hangingPunct="1"/>
            <a:r>
              <a:rPr lang="en-US" altLang="zh-CN" smtClean="0">
                <a:solidFill>
                  <a:srgbClr val="0070C0"/>
                </a:solidFill>
              </a:rPr>
              <a:t>3.3 </a:t>
            </a:r>
            <a:r>
              <a:rPr lang="zh-CN" altLang="en-US" smtClean="0">
                <a:solidFill>
                  <a:srgbClr val="0070C0"/>
                </a:solidFill>
              </a:rPr>
              <a:t>数据定义</a:t>
            </a:r>
          </a:p>
          <a:p>
            <a:pPr eaLnBrk="1" hangingPunct="1"/>
            <a:r>
              <a:rPr lang="en-US" altLang="zh-CN" smtClean="0"/>
              <a:t>3.4 </a:t>
            </a:r>
            <a:r>
              <a:rPr lang="zh-CN" altLang="en-US" smtClean="0"/>
              <a:t>数据查询</a:t>
            </a:r>
          </a:p>
          <a:p>
            <a:pPr eaLnBrk="1" hangingPunct="1"/>
            <a:r>
              <a:rPr lang="en-US" altLang="zh-CN" smtClean="0"/>
              <a:t>3.5 </a:t>
            </a:r>
            <a:r>
              <a:rPr lang="zh-CN" altLang="en-US" smtClean="0"/>
              <a:t>数据更新</a:t>
            </a:r>
          </a:p>
          <a:p>
            <a:pPr eaLnBrk="1" hangingPunct="1"/>
            <a:r>
              <a:rPr lang="en-US" altLang="zh-CN" smtClean="0"/>
              <a:t>3.6 </a:t>
            </a:r>
            <a:r>
              <a:rPr lang="zh-CN" altLang="en-US" smtClean="0"/>
              <a:t>视图</a:t>
            </a:r>
          </a:p>
          <a:p>
            <a:pPr eaLnBrk="1" hangingPunct="1"/>
            <a:r>
              <a:rPr lang="en-US" altLang="zh-CN" smtClean="0"/>
              <a:t>3.7 </a:t>
            </a:r>
            <a:r>
              <a:rPr lang="zh-CN" altLang="en-US" smtClean="0"/>
              <a:t>小结</a:t>
            </a:r>
          </a:p>
        </p:txBody>
      </p:sp>
      <p:sp>
        <p:nvSpPr>
          <p:cNvPr id="32772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5543550" y="6381750"/>
            <a:ext cx="360045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3.3  </a:t>
            </a:r>
            <a:r>
              <a:rPr lang="zh-CN" altLang="en-US" smtClean="0"/>
              <a:t>数据定义 </a:t>
            </a:r>
          </a:p>
        </p:txBody>
      </p:sp>
      <p:sp>
        <p:nvSpPr>
          <p:cNvPr id="33795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  <p:graphicFrame>
        <p:nvGraphicFramePr>
          <p:cNvPr id="33796" name="Object 3"/>
          <p:cNvGraphicFramePr>
            <a:graphicFrameLocks noChangeAspect="1"/>
          </p:cNvGraphicFramePr>
          <p:nvPr/>
        </p:nvGraphicFramePr>
        <p:xfrm>
          <a:off x="0" y="2138363"/>
          <a:ext cx="9205913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Document" r:id="rId4" imgW="5631517" imgH="1938086" progId="Word.Document.8">
                  <p:embed/>
                </p:oleObj>
              </mc:Choice>
              <mc:Fallback>
                <p:oleObj name="Document" r:id="rId4" imgW="5631517" imgH="193808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38363"/>
                        <a:ext cx="9205913" cy="314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398463" y="1385888"/>
            <a:ext cx="7816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en-US" altLang="zh-CN" sz="2200" b="0"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kumimoji="1" lang="zh-CN" altLang="en-US" sz="2200" b="0">
                <a:latin typeface="黑体" panose="02010609060101010101" pitchFamily="49" charset="-122"/>
                <a:ea typeface="黑体" panose="02010609060101010101" pitchFamily="49" charset="-122"/>
              </a:rPr>
              <a:t>的数据定义功能</a:t>
            </a:r>
            <a:r>
              <a:rPr kumimoji="1" lang="en-US" altLang="zh-CN" sz="2200" b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kumimoji="1" lang="zh-CN" altLang="en-US" sz="2200" b="0">
                <a:latin typeface="黑体" panose="02010609060101010101" pitchFamily="49" charset="-122"/>
                <a:ea typeface="黑体" panose="02010609060101010101" pitchFamily="49" charset="-122"/>
              </a:rPr>
              <a:t>模式定义、表定义、视图和索引的定义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3.3 </a:t>
            </a:r>
            <a:r>
              <a:rPr lang="zh-CN" altLang="en-US" smtClean="0"/>
              <a:t>数据定义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3.3.1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模式的定义与删除（了解）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 smtClean="0"/>
              <a:t>3.3.2 </a:t>
            </a:r>
            <a:r>
              <a:rPr lang="zh-CN" altLang="en-US" dirty="0" smtClean="0"/>
              <a:t>基本表的定义、删除与修改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 smtClean="0"/>
              <a:t>3.3.3 </a:t>
            </a:r>
            <a:r>
              <a:rPr lang="zh-CN" altLang="en-US" dirty="0" smtClean="0"/>
              <a:t>索引的建立与删除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CN" dirty="0" smtClean="0"/>
          </a:p>
        </p:txBody>
      </p:sp>
      <p:sp>
        <p:nvSpPr>
          <p:cNvPr id="34820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定义模式（续）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229600" cy="4495800"/>
          </a:xfrm>
        </p:spPr>
        <p:txBody>
          <a:bodyPr/>
          <a:lstStyle/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   [</a:t>
            </a:r>
            <a:r>
              <a:rPr lang="zh-CN" altLang="en-US" sz="2400" smtClean="0">
                <a:ea typeface="宋体" panose="02010600030101010101" pitchFamily="2" charset="-122"/>
              </a:rPr>
              <a:t>例</a:t>
            </a:r>
            <a:r>
              <a:rPr lang="en-US" altLang="zh-CN" sz="2400" smtClean="0">
                <a:ea typeface="宋体" panose="02010600030101010101" pitchFamily="2" charset="-122"/>
              </a:rPr>
              <a:t>1]</a:t>
            </a:r>
            <a:r>
              <a:rPr lang="zh-CN" altLang="en-US" sz="2400" smtClean="0">
                <a:ea typeface="宋体" panose="02010600030101010101" pitchFamily="2" charset="-122"/>
              </a:rPr>
              <a:t>定义一个学生</a:t>
            </a:r>
            <a:r>
              <a:rPr lang="en-US" altLang="zh-CN" sz="2400" smtClean="0">
                <a:ea typeface="宋体" panose="02010600030101010101" pitchFamily="2" charset="-122"/>
              </a:rPr>
              <a:t>-</a:t>
            </a:r>
            <a:r>
              <a:rPr lang="zh-CN" altLang="en-US" sz="2400" smtClean="0">
                <a:ea typeface="宋体" panose="02010600030101010101" pitchFamily="2" charset="-122"/>
              </a:rPr>
              <a:t>课程模式</a:t>
            </a:r>
            <a:r>
              <a:rPr lang="en-US" altLang="zh-CN" sz="2400" smtClean="0">
                <a:ea typeface="宋体" panose="02010600030101010101" pitchFamily="2" charset="-122"/>
              </a:rPr>
              <a:t>S-T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            CREATE SCHEMA “S-T” AUTHORIZATION WANG;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             </a:t>
            </a:r>
            <a:r>
              <a:rPr lang="zh-CN" altLang="en-US" sz="2400" smtClean="0">
                <a:ea typeface="宋体" panose="02010600030101010101" pitchFamily="2" charset="-122"/>
              </a:rPr>
              <a:t>为用户</a:t>
            </a:r>
            <a:r>
              <a:rPr lang="en-US" altLang="zh-CN" sz="2400" smtClean="0">
                <a:ea typeface="宋体" panose="02010600030101010101" pitchFamily="2" charset="-122"/>
              </a:rPr>
              <a:t>WANG</a:t>
            </a:r>
            <a:r>
              <a:rPr lang="zh-CN" altLang="en-US" sz="2400" smtClean="0">
                <a:ea typeface="宋体" panose="02010600030101010101" pitchFamily="2" charset="-122"/>
              </a:rPr>
              <a:t>定义了一个模式</a:t>
            </a:r>
            <a:r>
              <a:rPr lang="en-US" altLang="zh-CN" sz="2400" smtClean="0">
                <a:ea typeface="宋体" panose="02010600030101010101" pitchFamily="2" charset="-122"/>
              </a:rPr>
              <a:t>S-T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    [</a:t>
            </a:r>
            <a:r>
              <a:rPr lang="zh-CN" altLang="en-US" sz="2400" smtClean="0">
                <a:ea typeface="宋体" panose="02010600030101010101" pitchFamily="2" charset="-122"/>
              </a:rPr>
              <a:t>例</a:t>
            </a:r>
            <a:r>
              <a:rPr lang="en-US" altLang="zh-CN" sz="2400" smtClean="0">
                <a:ea typeface="宋体" panose="02010600030101010101" pitchFamily="2" charset="-122"/>
              </a:rPr>
              <a:t>2]CREATE SCHEMA AUTHORIZATION WANG</a:t>
            </a:r>
            <a:r>
              <a:rPr lang="zh-CN" altLang="en-US" sz="2400" smtClean="0">
                <a:ea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ea typeface="宋体" panose="02010600030101010101" pitchFamily="2" charset="-122"/>
              </a:rPr>
              <a:t>            </a:t>
            </a:r>
            <a:r>
              <a:rPr lang="en-US" altLang="zh-CN" sz="2400" smtClean="0">
                <a:ea typeface="宋体" panose="02010600030101010101" pitchFamily="2" charset="-122"/>
              </a:rPr>
              <a:t>&lt;</a:t>
            </a:r>
            <a:r>
              <a:rPr lang="zh-CN" altLang="en-US" sz="2400" smtClean="0">
                <a:ea typeface="宋体" panose="02010600030101010101" pitchFamily="2" charset="-122"/>
              </a:rPr>
              <a:t>模式名</a:t>
            </a:r>
            <a:r>
              <a:rPr lang="en-US" altLang="zh-CN" sz="2400" smtClean="0">
                <a:ea typeface="宋体" panose="02010600030101010101" pitchFamily="2" charset="-122"/>
              </a:rPr>
              <a:t>&gt;</a:t>
            </a:r>
            <a:r>
              <a:rPr lang="zh-CN" altLang="en-US" sz="2400" smtClean="0">
                <a:ea typeface="宋体" panose="02010600030101010101" pitchFamily="2" charset="-122"/>
              </a:rPr>
              <a:t>隐含为用户名</a:t>
            </a:r>
            <a:r>
              <a:rPr lang="en-US" altLang="zh-CN" sz="2400" smtClean="0">
                <a:ea typeface="宋体" panose="02010600030101010101" pitchFamily="2" charset="-122"/>
              </a:rPr>
              <a:t>WANG</a:t>
            </a:r>
          </a:p>
          <a:p>
            <a:pPr lvl="1" eaLnBrk="1" hangingPunct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800" smtClean="0">
                <a:ea typeface="宋体" panose="02010600030101010101" pitchFamily="2" charset="-122"/>
              </a:rPr>
              <a:t>如果没有指定</a:t>
            </a:r>
            <a:r>
              <a:rPr lang="en-US" altLang="zh-CN" sz="1800" smtClean="0">
                <a:ea typeface="宋体" panose="02010600030101010101" pitchFamily="2" charset="-122"/>
              </a:rPr>
              <a:t>&lt;</a:t>
            </a:r>
            <a:r>
              <a:rPr lang="zh-CN" altLang="en-US" sz="1800" smtClean="0">
                <a:ea typeface="宋体" panose="02010600030101010101" pitchFamily="2" charset="-122"/>
              </a:rPr>
              <a:t>模式名</a:t>
            </a:r>
            <a:r>
              <a:rPr lang="en-US" altLang="zh-CN" sz="1800" smtClean="0">
                <a:ea typeface="宋体" panose="02010600030101010101" pitchFamily="2" charset="-122"/>
              </a:rPr>
              <a:t>&gt;</a:t>
            </a:r>
            <a:r>
              <a:rPr lang="zh-CN" altLang="en-US" sz="1800" smtClean="0">
                <a:ea typeface="宋体" panose="02010600030101010101" pitchFamily="2" charset="-122"/>
              </a:rPr>
              <a:t>，那么</a:t>
            </a:r>
            <a:r>
              <a:rPr lang="en-US" altLang="zh-CN" sz="1800" smtClean="0">
                <a:ea typeface="宋体" panose="02010600030101010101" pitchFamily="2" charset="-122"/>
              </a:rPr>
              <a:t>&lt;</a:t>
            </a:r>
            <a:r>
              <a:rPr lang="zh-CN" altLang="en-US" sz="1800" smtClean="0">
                <a:ea typeface="宋体" panose="02010600030101010101" pitchFamily="2" charset="-122"/>
              </a:rPr>
              <a:t>模式名</a:t>
            </a:r>
            <a:r>
              <a:rPr lang="en-US" altLang="zh-CN" sz="1800" smtClean="0">
                <a:ea typeface="宋体" panose="02010600030101010101" pitchFamily="2" charset="-122"/>
              </a:rPr>
              <a:t>&gt;</a:t>
            </a:r>
            <a:r>
              <a:rPr lang="zh-CN" altLang="en-US" sz="1800" smtClean="0">
                <a:ea typeface="宋体" panose="02010600030101010101" pitchFamily="2" charset="-122"/>
              </a:rPr>
              <a:t>隐含为</a:t>
            </a:r>
            <a:r>
              <a:rPr lang="en-US" altLang="zh-CN" sz="1800" smtClean="0">
                <a:ea typeface="宋体" panose="02010600030101010101" pitchFamily="2" charset="-122"/>
              </a:rPr>
              <a:t>&lt;</a:t>
            </a:r>
            <a:r>
              <a:rPr lang="zh-CN" altLang="en-US" sz="1800" smtClean="0">
                <a:ea typeface="宋体" panose="02010600030101010101" pitchFamily="2" charset="-122"/>
              </a:rPr>
              <a:t>用户名</a:t>
            </a:r>
            <a:r>
              <a:rPr lang="en-US" altLang="zh-CN" sz="1800" smtClean="0">
                <a:ea typeface="宋体" panose="02010600030101010101" pitchFamily="2" charset="-122"/>
              </a:rPr>
              <a:t>&gt;</a:t>
            </a:r>
            <a:endParaRPr lang="en-US" altLang="zh-CN" sz="2000" smtClean="0">
              <a:ea typeface="宋体" panose="02010600030101010101" pitchFamily="2" charset="-122"/>
            </a:endParaRPr>
          </a:p>
        </p:txBody>
      </p:sp>
      <p:sp>
        <p:nvSpPr>
          <p:cNvPr id="35844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5543550" y="6381750"/>
            <a:ext cx="360045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定义模式（续）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zh-CN" altLang="en-US" sz="2200" smtClean="0">
                <a:ea typeface="宋体" panose="02010600030101010101" pitchFamily="2" charset="-122"/>
              </a:rPr>
              <a:t>定义模式实际上定义了一个</a:t>
            </a:r>
            <a:r>
              <a:rPr lang="zh-CN" altLang="en-US" sz="2200" b="1" smtClean="0">
                <a:solidFill>
                  <a:srgbClr val="FF00FF"/>
                </a:solidFill>
                <a:ea typeface="宋体" panose="02010600030101010101" pitchFamily="2" charset="-122"/>
              </a:rPr>
              <a:t>命名空间</a:t>
            </a:r>
          </a:p>
          <a:p>
            <a:pPr eaLnBrk="1" hangingPunct="1">
              <a:lnSpc>
                <a:spcPct val="170000"/>
              </a:lnSpc>
            </a:pPr>
            <a:r>
              <a:rPr lang="zh-CN" altLang="en-US" sz="2200" smtClean="0">
                <a:ea typeface="宋体" panose="02010600030101010101" pitchFamily="2" charset="-122"/>
              </a:rPr>
              <a:t>在这个空间中可以定义该模式包含的数据库对象，例如基本表、视图、索引等。</a:t>
            </a:r>
          </a:p>
          <a:p>
            <a:pPr eaLnBrk="1" hangingPunct="1">
              <a:lnSpc>
                <a:spcPct val="170000"/>
              </a:lnSpc>
            </a:pPr>
            <a:r>
              <a:rPr lang="zh-CN" altLang="en-US" sz="2200" smtClean="0">
                <a:ea typeface="宋体" panose="02010600030101010101" pitchFamily="2" charset="-122"/>
              </a:rPr>
              <a:t>在</a:t>
            </a:r>
            <a:r>
              <a:rPr lang="en-US" altLang="zh-CN" sz="2200" smtClean="0">
                <a:ea typeface="宋体" panose="02010600030101010101" pitchFamily="2" charset="-122"/>
              </a:rPr>
              <a:t>CREATE SCHEMA</a:t>
            </a:r>
            <a:r>
              <a:rPr lang="zh-CN" altLang="en-US" sz="2200" smtClean="0">
                <a:ea typeface="宋体" panose="02010600030101010101" pitchFamily="2" charset="-122"/>
              </a:rPr>
              <a:t>中可以接受</a:t>
            </a:r>
            <a:r>
              <a:rPr lang="en-US" altLang="zh-CN" sz="2200" smtClean="0">
                <a:ea typeface="宋体" panose="02010600030101010101" pitchFamily="2" charset="-122"/>
              </a:rPr>
              <a:t>CREATE TABLE</a:t>
            </a:r>
            <a:r>
              <a:rPr lang="zh-CN" altLang="en-US" sz="2200" smtClean="0">
                <a:ea typeface="宋体" panose="02010600030101010101" pitchFamily="2" charset="-122"/>
              </a:rPr>
              <a:t>，</a:t>
            </a:r>
            <a:r>
              <a:rPr lang="en-US" altLang="zh-CN" sz="2200" smtClean="0">
                <a:ea typeface="宋体" panose="02010600030101010101" pitchFamily="2" charset="-122"/>
              </a:rPr>
              <a:t>CREATE VIEW</a:t>
            </a:r>
            <a:r>
              <a:rPr lang="zh-CN" altLang="en-US" sz="2200" smtClean="0">
                <a:ea typeface="宋体" panose="02010600030101010101" pitchFamily="2" charset="-122"/>
              </a:rPr>
              <a:t>和</a:t>
            </a:r>
            <a:r>
              <a:rPr lang="en-US" altLang="zh-CN" sz="2200" smtClean="0">
                <a:ea typeface="宋体" panose="02010600030101010101" pitchFamily="2" charset="-122"/>
              </a:rPr>
              <a:t>GRANT</a:t>
            </a:r>
            <a:r>
              <a:rPr lang="zh-CN" altLang="en-US" sz="2200" smtClean="0">
                <a:ea typeface="宋体" panose="02010600030101010101" pitchFamily="2" charset="-122"/>
              </a:rPr>
              <a:t>子句。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sz="2200" smtClean="0">
                <a:ea typeface="宋体" panose="02010600030101010101" pitchFamily="2" charset="-122"/>
              </a:rPr>
              <a:t>    </a:t>
            </a:r>
            <a:r>
              <a:rPr lang="en-US" altLang="zh-CN" sz="2200" smtClean="0">
                <a:ea typeface="宋体" panose="02010600030101010101" pitchFamily="2" charset="-122"/>
              </a:rPr>
              <a:t>CREATE SCHEMA &lt;</a:t>
            </a:r>
            <a:r>
              <a:rPr lang="zh-CN" altLang="en-US" sz="2200" smtClean="0">
                <a:ea typeface="宋体" panose="02010600030101010101" pitchFamily="2" charset="-122"/>
              </a:rPr>
              <a:t>模式名</a:t>
            </a:r>
            <a:r>
              <a:rPr lang="en-US" altLang="zh-CN" sz="2200" smtClean="0">
                <a:ea typeface="宋体" panose="02010600030101010101" pitchFamily="2" charset="-122"/>
              </a:rPr>
              <a:t>&gt; AUTHORIZATION &lt;</a:t>
            </a:r>
            <a:r>
              <a:rPr lang="zh-CN" altLang="en-US" sz="2200" smtClean="0">
                <a:ea typeface="宋体" panose="02010600030101010101" pitchFamily="2" charset="-122"/>
              </a:rPr>
              <a:t>用户名</a:t>
            </a:r>
            <a:r>
              <a:rPr lang="en-US" altLang="zh-CN" sz="2200" smtClean="0">
                <a:ea typeface="宋体" panose="02010600030101010101" pitchFamily="2" charset="-122"/>
              </a:rPr>
              <a:t>&gt;[&lt;</a:t>
            </a:r>
            <a:r>
              <a:rPr lang="zh-CN" altLang="en-US" sz="2200" smtClean="0">
                <a:ea typeface="宋体" panose="02010600030101010101" pitchFamily="2" charset="-122"/>
              </a:rPr>
              <a:t>表定义子句</a:t>
            </a:r>
            <a:r>
              <a:rPr lang="en-US" altLang="zh-CN" sz="2200" smtClean="0">
                <a:ea typeface="宋体" panose="02010600030101010101" pitchFamily="2" charset="-122"/>
              </a:rPr>
              <a:t>&gt;|&lt;</a:t>
            </a:r>
            <a:r>
              <a:rPr lang="zh-CN" altLang="en-US" sz="2200" smtClean="0">
                <a:ea typeface="宋体" panose="02010600030101010101" pitchFamily="2" charset="-122"/>
              </a:rPr>
              <a:t>视图定义子句</a:t>
            </a:r>
            <a:r>
              <a:rPr lang="en-US" altLang="zh-CN" sz="2200" smtClean="0">
                <a:ea typeface="宋体" panose="02010600030101010101" pitchFamily="2" charset="-122"/>
              </a:rPr>
              <a:t>&gt;|&lt;</a:t>
            </a:r>
            <a:r>
              <a:rPr lang="zh-CN" altLang="en-US" sz="2200" smtClean="0">
                <a:ea typeface="宋体" panose="02010600030101010101" pitchFamily="2" charset="-122"/>
              </a:rPr>
              <a:t>授权定义子句</a:t>
            </a:r>
            <a:r>
              <a:rPr lang="en-US" altLang="zh-CN" sz="2200" smtClean="0">
                <a:ea typeface="宋体" panose="02010600030101010101" pitchFamily="2" charset="-122"/>
              </a:rPr>
              <a:t>&gt;]</a:t>
            </a:r>
          </a:p>
        </p:txBody>
      </p:sp>
      <p:sp>
        <p:nvSpPr>
          <p:cNvPr id="36868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5543550" y="6381750"/>
            <a:ext cx="360045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定义模式（续）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[</a:t>
            </a:r>
            <a:r>
              <a:rPr lang="zh-CN" altLang="en-US" smtClean="0">
                <a:ea typeface="宋体" panose="02010600030101010101" pitchFamily="2" charset="-122"/>
              </a:rPr>
              <a:t>例</a:t>
            </a:r>
            <a:r>
              <a:rPr lang="en-US" altLang="zh-CN" smtClean="0">
                <a:ea typeface="宋体" panose="02010600030101010101" pitchFamily="2" charset="-122"/>
              </a:rPr>
              <a:t>3]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CREATE SCHEMA TEST AUTHORIZATION ZHANG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    CREATE TABLE TAB1(COL1 SMALLINT</a:t>
            </a:r>
            <a:r>
              <a:rPr lang="zh-CN" altLang="en-US" sz="2700" smtClean="0">
                <a:ea typeface="宋体" panose="02010600030101010101" pitchFamily="2" charset="-122"/>
              </a:rPr>
              <a:t>，</a:t>
            </a:r>
            <a:r>
              <a:rPr lang="zh-CN" altLang="en-US" smtClean="0">
                <a:ea typeface="宋体" panose="02010600030101010101" pitchFamily="2" charset="-122"/>
              </a:rPr>
              <a:t> 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                      COL2 INT</a:t>
            </a:r>
            <a:r>
              <a:rPr lang="zh-CN" altLang="en-US" sz="2700" smtClean="0">
                <a:ea typeface="宋体" panose="02010600030101010101" pitchFamily="2" charset="-122"/>
              </a:rPr>
              <a:t>，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                      COL3 CHAR(20)</a:t>
            </a:r>
            <a:r>
              <a:rPr lang="zh-CN" altLang="en-US" sz="2700" smtClean="0">
                <a:ea typeface="宋体" panose="02010600030101010101" pitchFamily="2" charset="-122"/>
              </a:rPr>
              <a:t>，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                      COL4 NUMERIC(10</a:t>
            </a:r>
            <a:r>
              <a:rPr lang="zh-CN" altLang="en-US" sz="2400" smtClean="0">
                <a:ea typeface="宋体" panose="02010600030101010101" pitchFamily="2" charset="-122"/>
              </a:rPr>
              <a:t>，</a:t>
            </a:r>
            <a:r>
              <a:rPr lang="en-US" altLang="zh-CN" sz="2400" smtClean="0">
                <a:ea typeface="宋体" panose="02010600030101010101" pitchFamily="2" charset="-122"/>
              </a:rPr>
              <a:t>3)</a:t>
            </a:r>
            <a:r>
              <a:rPr lang="zh-CN" altLang="en-US" sz="2700" smtClean="0">
                <a:ea typeface="宋体" panose="02010600030101010101" pitchFamily="2" charset="-122"/>
              </a:rPr>
              <a:t>，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                      COL5 DECIMAL(5</a:t>
            </a:r>
            <a:r>
              <a:rPr lang="zh-CN" altLang="en-US" sz="2400" smtClean="0">
                <a:ea typeface="宋体" panose="02010600030101010101" pitchFamily="2" charset="-122"/>
              </a:rPr>
              <a:t>，</a:t>
            </a:r>
            <a:r>
              <a:rPr lang="en-US" altLang="zh-CN" sz="2400" smtClean="0">
                <a:ea typeface="宋体" panose="02010600030101010101" pitchFamily="2" charset="-122"/>
              </a:rPr>
              <a:t>2)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                                          )</a:t>
            </a:r>
            <a:r>
              <a:rPr lang="zh-CN" altLang="en-US" sz="2400" smtClean="0">
                <a:ea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ea typeface="宋体" panose="02010600030101010101" pitchFamily="2" charset="-122"/>
              </a:rPr>
              <a:t>    为用户</a:t>
            </a:r>
            <a:r>
              <a:rPr lang="en-US" altLang="zh-CN" sz="2400" smtClean="0">
                <a:ea typeface="宋体" panose="02010600030101010101" pitchFamily="2" charset="-122"/>
              </a:rPr>
              <a:t>ZHANG</a:t>
            </a:r>
            <a:r>
              <a:rPr lang="zh-CN" altLang="en-US" sz="2400" smtClean="0">
                <a:ea typeface="宋体" panose="02010600030101010101" pitchFamily="2" charset="-122"/>
              </a:rPr>
              <a:t>创建了一个模式</a:t>
            </a:r>
            <a:r>
              <a:rPr lang="en-US" altLang="zh-CN" sz="2400" smtClean="0">
                <a:ea typeface="宋体" panose="02010600030101010101" pitchFamily="2" charset="-122"/>
              </a:rPr>
              <a:t>TEST</a:t>
            </a:r>
            <a:r>
              <a:rPr lang="zh-CN" altLang="en-US" sz="2400" smtClean="0">
                <a:ea typeface="宋体" panose="02010600030101010101" pitchFamily="2" charset="-122"/>
              </a:rPr>
              <a:t>，并在其中定义了一个表</a:t>
            </a:r>
            <a:r>
              <a:rPr lang="en-US" altLang="zh-CN" sz="2400" smtClean="0">
                <a:ea typeface="宋体" panose="02010600030101010101" pitchFamily="2" charset="-122"/>
              </a:rPr>
              <a:t>TAB1</a:t>
            </a:r>
            <a:r>
              <a:rPr lang="zh-CN" altLang="en-US" sz="2400" smtClean="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37892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5543550" y="6381750"/>
            <a:ext cx="360045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删除模式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91513" cy="44958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zh-CN" sz="2600" smtClean="0">
                <a:ea typeface="宋体" panose="02010600030101010101" pitchFamily="2" charset="-122"/>
              </a:rPr>
              <a:t>DROP SCHEMA &lt;</a:t>
            </a:r>
            <a:r>
              <a:rPr lang="zh-CN" altLang="en-US" sz="2600" smtClean="0">
                <a:ea typeface="宋体" panose="02010600030101010101" pitchFamily="2" charset="-122"/>
              </a:rPr>
              <a:t>模式名</a:t>
            </a:r>
            <a:r>
              <a:rPr lang="en-US" altLang="zh-CN" sz="2600" smtClean="0">
                <a:ea typeface="宋体" panose="02010600030101010101" pitchFamily="2" charset="-122"/>
              </a:rPr>
              <a:t>&gt; &lt;CASCADE|RESTRICT&gt;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ea typeface="宋体" panose="02010600030101010101" pitchFamily="2" charset="-122"/>
              </a:rPr>
              <a:t>CASCADE(</a:t>
            </a:r>
            <a:r>
              <a:rPr lang="zh-CN" altLang="en-US" sz="2200" smtClean="0">
                <a:ea typeface="宋体" panose="02010600030101010101" pitchFamily="2" charset="-122"/>
              </a:rPr>
              <a:t>级联</a:t>
            </a:r>
            <a:r>
              <a:rPr lang="en-US" altLang="zh-CN" sz="2200" smtClean="0">
                <a:ea typeface="宋体" panose="02010600030101010101" pitchFamily="2" charset="-122"/>
              </a:rPr>
              <a:t>)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ea typeface="宋体" panose="02010600030101010101" pitchFamily="2" charset="-122"/>
              </a:rPr>
              <a:t>    </a:t>
            </a:r>
            <a:r>
              <a:rPr lang="zh-CN" altLang="en-US" sz="2200" smtClean="0">
                <a:ea typeface="宋体" panose="02010600030101010101" pitchFamily="2" charset="-122"/>
              </a:rPr>
              <a:t>删除模式的同时把该模式中所有的数据库对象全部删除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ea typeface="宋体" panose="02010600030101010101" pitchFamily="2" charset="-122"/>
              </a:rPr>
              <a:t>RESTRICT(</a:t>
            </a:r>
            <a:r>
              <a:rPr lang="zh-CN" altLang="en-US" sz="2200" smtClean="0">
                <a:ea typeface="宋体" panose="02010600030101010101" pitchFamily="2" charset="-122"/>
              </a:rPr>
              <a:t>限制</a:t>
            </a:r>
            <a:r>
              <a:rPr lang="en-US" altLang="zh-CN" sz="2200" smtClean="0">
                <a:ea typeface="宋体" panose="02010600030101010101" pitchFamily="2" charset="-122"/>
              </a:rPr>
              <a:t>)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500" smtClean="0">
                <a:ea typeface="宋体" panose="02010600030101010101" pitchFamily="2" charset="-122"/>
              </a:rPr>
              <a:t>   </a:t>
            </a:r>
            <a:r>
              <a:rPr lang="zh-CN" altLang="en-US" sz="2100" smtClean="0">
                <a:ea typeface="宋体" panose="02010600030101010101" pitchFamily="2" charset="-122"/>
              </a:rPr>
              <a:t>如果该模式中定义了下属的数据库对象（如表、视图等），则拒绝该删除语句的执行。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100" smtClean="0">
                <a:ea typeface="宋体" panose="02010600030101010101" pitchFamily="2" charset="-122"/>
              </a:rPr>
              <a:t>   当该模式中没有任何下属的对象时 才能执行。</a:t>
            </a:r>
            <a:endParaRPr lang="zh-CN" altLang="en-US" sz="2000" smtClean="0">
              <a:ea typeface="宋体" panose="02010600030101010101" pitchFamily="2" charset="-122"/>
            </a:endParaRPr>
          </a:p>
        </p:txBody>
      </p:sp>
      <p:sp>
        <p:nvSpPr>
          <p:cNvPr id="38916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5543550" y="6381750"/>
            <a:ext cx="360045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删除模式（续）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smtClean="0">
                <a:ea typeface="宋体" panose="02010600030101010101" pitchFamily="2" charset="-122"/>
              </a:rPr>
              <a:t>[</a:t>
            </a:r>
            <a:r>
              <a:rPr lang="zh-CN" altLang="en-US" sz="2600" smtClean="0">
                <a:ea typeface="宋体" panose="02010600030101010101" pitchFamily="2" charset="-122"/>
              </a:rPr>
              <a:t>例</a:t>
            </a:r>
            <a:r>
              <a:rPr lang="en-US" altLang="zh-CN" sz="2600" smtClean="0">
                <a:ea typeface="宋体" panose="02010600030101010101" pitchFamily="2" charset="-122"/>
              </a:rPr>
              <a:t>4]  DROP SCHEMA ZHANG CASCADE</a:t>
            </a:r>
            <a:r>
              <a:rPr lang="zh-CN" altLang="en-US" sz="2600" smtClean="0">
                <a:ea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600" smtClean="0">
                <a:ea typeface="宋体" panose="02010600030101010101" pitchFamily="2" charset="-122"/>
              </a:rPr>
              <a:t>         删除模式</a:t>
            </a:r>
            <a:r>
              <a:rPr lang="en-US" altLang="zh-CN" sz="2600" smtClean="0">
                <a:ea typeface="宋体" panose="02010600030101010101" pitchFamily="2" charset="-122"/>
              </a:rPr>
              <a:t>ZHANG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smtClean="0">
                <a:ea typeface="宋体" panose="02010600030101010101" pitchFamily="2" charset="-122"/>
              </a:rPr>
              <a:t>         </a:t>
            </a:r>
            <a:r>
              <a:rPr lang="zh-CN" altLang="en-US" sz="2600" smtClean="0">
                <a:ea typeface="宋体" panose="02010600030101010101" pitchFamily="2" charset="-122"/>
              </a:rPr>
              <a:t>同时该模式中定义的表</a:t>
            </a:r>
            <a:r>
              <a:rPr lang="en-US" altLang="zh-CN" sz="2600" smtClean="0">
                <a:ea typeface="宋体" panose="02010600030101010101" pitchFamily="2" charset="-122"/>
              </a:rPr>
              <a:t>TAB1</a:t>
            </a:r>
            <a:r>
              <a:rPr lang="zh-CN" altLang="en-US" sz="2600" smtClean="0">
                <a:ea typeface="宋体" panose="02010600030101010101" pitchFamily="2" charset="-122"/>
              </a:rPr>
              <a:t>也被删除</a:t>
            </a:r>
          </a:p>
        </p:txBody>
      </p:sp>
      <p:sp>
        <p:nvSpPr>
          <p:cNvPr id="39940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5543550" y="6381750"/>
            <a:ext cx="360045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3.3 </a:t>
            </a:r>
            <a:r>
              <a:rPr lang="zh-CN" altLang="en-US" smtClean="0"/>
              <a:t>数据定义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 smtClean="0"/>
              <a:t>3.3.1 </a:t>
            </a:r>
            <a:r>
              <a:rPr lang="zh-CN" altLang="en-US" dirty="0" smtClean="0"/>
              <a:t>模式的定义与删除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3.3.2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基本表的定义、删除与修改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 smtClean="0"/>
              <a:t>3.3.3 </a:t>
            </a:r>
            <a:r>
              <a:rPr lang="zh-CN" altLang="en-US" dirty="0" smtClean="0"/>
              <a:t>索引的建立与删除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CN" dirty="0" smtClean="0"/>
          </a:p>
        </p:txBody>
      </p:sp>
      <p:sp>
        <p:nvSpPr>
          <p:cNvPr id="40964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3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本章要求</a:t>
            </a:r>
          </a:p>
        </p:txBody>
      </p:sp>
      <p:sp>
        <p:nvSpPr>
          <p:cNvPr id="14339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zh-CN" sz="2800" dirty="0" smtClean="0"/>
              <a:t>重点：关系模型和关系数据库是</a:t>
            </a:r>
            <a:r>
              <a:rPr lang="zh-CN" altLang="en-US" sz="2800" dirty="0" smtClean="0"/>
              <a:t>本</a:t>
            </a:r>
            <a:r>
              <a:rPr lang="zh-CN" altLang="zh-CN" sz="2800" dirty="0" smtClean="0"/>
              <a:t>课程的重点，第</a:t>
            </a:r>
            <a:r>
              <a:rPr lang="en-US" altLang="zh-CN" sz="2800" dirty="0" smtClean="0"/>
              <a:t>3</a:t>
            </a:r>
            <a:r>
              <a:rPr lang="zh-CN" altLang="zh-CN" sz="2800" dirty="0" smtClean="0"/>
              <a:t>章又是重点中的重点。要熟练正确的</a:t>
            </a:r>
            <a:r>
              <a:rPr lang="zh-CN" altLang="zh-CN" sz="2800" i="1" u="sng" dirty="0" smtClean="0">
                <a:solidFill>
                  <a:srgbClr val="0070C0"/>
                </a:solidFill>
              </a:rPr>
              <a:t>使用</a:t>
            </a:r>
            <a:r>
              <a:rPr lang="en-US" altLang="zh-CN" sz="2800" i="1" u="sng" dirty="0" smtClean="0">
                <a:solidFill>
                  <a:srgbClr val="0070C0"/>
                </a:solidFill>
              </a:rPr>
              <a:t>SQL</a:t>
            </a:r>
            <a:r>
              <a:rPr lang="zh-CN" altLang="zh-CN" sz="2800" i="1" u="sng" dirty="0" smtClean="0">
                <a:solidFill>
                  <a:srgbClr val="0070C0"/>
                </a:solidFill>
              </a:rPr>
              <a:t>完成对数据库的查询、插入、删除、更新操作</a:t>
            </a:r>
            <a:r>
              <a:rPr lang="zh-CN" altLang="zh-CN" sz="2800" dirty="0" smtClean="0"/>
              <a:t>。在使用具体的</a:t>
            </a:r>
            <a:r>
              <a:rPr lang="en-US" altLang="zh-CN" sz="2800" dirty="0" smtClean="0"/>
              <a:t>SQL</a:t>
            </a:r>
            <a:r>
              <a:rPr lang="zh-CN" altLang="zh-CN" sz="2800" dirty="0" smtClean="0"/>
              <a:t>时，能有意识地和关系代数进行比较，了解他们各自的特点。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zh-CN" sz="2800" dirty="0" smtClean="0"/>
              <a:t>难点：用</a:t>
            </a:r>
            <a:r>
              <a:rPr lang="en-US" altLang="zh-CN" sz="2800" dirty="0" smtClean="0"/>
              <a:t>SQL</a:t>
            </a:r>
            <a:r>
              <a:rPr lang="zh-CN" altLang="zh-CN" sz="2800" dirty="0" smtClean="0"/>
              <a:t>语言正确完成复杂查询，掌握</a:t>
            </a:r>
            <a:r>
              <a:rPr lang="en-US" altLang="zh-CN" sz="2800" dirty="0" smtClean="0"/>
              <a:t>SQL</a:t>
            </a:r>
            <a:r>
              <a:rPr lang="zh-CN" altLang="zh-CN" sz="2800" dirty="0" smtClean="0"/>
              <a:t>语言强大的查询功能。</a:t>
            </a:r>
            <a:endParaRPr lang="zh-CN" altLang="en-US" sz="2800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3.3.2 </a:t>
            </a:r>
            <a:r>
              <a:rPr lang="zh-CN" altLang="en-US" smtClean="0"/>
              <a:t>基本表的定义、删除与修改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-36513" y="1285875"/>
            <a:ext cx="8686801" cy="4840288"/>
          </a:xfrm>
        </p:spPr>
        <p:txBody>
          <a:bodyPr/>
          <a:lstStyle/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dirty="0" smtClean="0">
                <a:solidFill>
                  <a:srgbClr val="FF5050"/>
                </a:solidFill>
              </a:rPr>
              <a:t>一、定义基本表</a:t>
            </a: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altLang="zh-CN" b="1" dirty="0" smtClean="0">
                <a:solidFill>
                  <a:srgbClr val="C00000"/>
                </a:solidFill>
              </a:rPr>
              <a:t>CREATE TABLE </a:t>
            </a:r>
            <a:r>
              <a:rPr lang="en-US" altLang="zh-CN" dirty="0" smtClean="0"/>
              <a:t>&lt;</a:t>
            </a:r>
            <a:r>
              <a:rPr lang="zh-CN" altLang="en-US" dirty="0" smtClean="0">
                <a:solidFill>
                  <a:srgbClr val="7030A0"/>
                </a:solidFill>
              </a:rPr>
              <a:t>表名</a:t>
            </a:r>
            <a:r>
              <a:rPr lang="en-US" altLang="zh-CN" dirty="0" smtClean="0"/>
              <a:t>&gt;</a:t>
            </a:r>
          </a:p>
          <a:p>
            <a:pPr marL="914400" lvl="2" indent="0" eaLnBrk="1" hangingPunct="1">
              <a:buFont typeface="Arial" charset="0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&lt;</a:t>
            </a:r>
            <a:r>
              <a:rPr lang="zh-CN" altLang="en-US" dirty="0" smtClean="0">
                <a:solidFill>
                  <a:srgbClr val="7030A0"/>
                </a:solidFill>
              </a:rPr>
              <a:t>列名</a:t>
            </a:r>
            <a:r>
              <a:rPr lang="en-US" altLang="zh-CN" dirty="0" smtClean="0"/>
              <a:t>&gt; &lt;</a:t>
            </a:r>
            <a:r>
              <a:rPr lang="zh-CN" altLang="en-US" dirty="0" smtClean="0">
                <a:solidFill>
                  <a:srgbClr val="7030A0"/>
                </a:solidFill>
              </a:rPr>
              <a:t>数据类型</a:t>
            </a:r>
            <a:r>
              <a:rPr lang="en-US" altLang="zh-CN" dirty="0" smtClean="0"/>
              <a:t>&gt;[ &lt;</a:t>
            </a:r>
            <a:r>
              <a:rPr lang="zh-CN" altLang="en-US" dirty="0" smtClean="0"/>
              <a:t>列级完整性约束条件</a:t>
            </a:r>
            <a:r>
              <a:rPr lang="en-US" altLang="zh-CN" dirty="0" smtClean="0"/>
              <a:t>&gt; ]</a:t>
            </a:r>
          </a:p>
          <a:p>
            <a:pPr marL="914400" lvl="2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[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&gt; &lt;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&gt;[ &lt;</a:t>
            </a:r>
            <a:r>
              <a:rPr lang="zh-CN" altLang="en-US" dirty="0" smtClean="0"/>
              <a:t>列级完整性约束条件</a:t>
            </a:r>
            <a:r>
              <a:rPr lang="en-US" altLang="zh-CN" dirty="0" smtClean="0"/>
              <a:t>&gt;] ] …</a:t>
            </a:r>
          </a:p>
          <a:p>
            <a:pPr marL="914400" lvl="2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[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表级完整性约束条件</a:t>
            </a:r>
            <a:r>
              <a:rPr lang="en-US" altLang="zh-CN" dirty="0" smtClean="0"/>
              <a:t>&gt; ] </a:t>
            </a:r>
            <a:r>
              <a:rPr lang="zh-CN" altLang="en-US" dirty="0" smtClean="0"/>
              <a:t>）；</a:t>
            </a:r>
          </a:p>
          <a:p>
            <a:pPr lvl="1" eaLnBrk="1" hangingPunct="1">
              <a:buFont typeface="Arial" charset="0"/>
              <a:buChar char="–"/>
              <a:defRPr/>
            </a:pPr>
            <a:endParaRPr lang="en-US" altLang="zh-CN" dirty="0" smtClean="0"/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sz="2400" dirty="0" smtClean="0"/>
              <a:t>如果完整性约束条件涉及到该表的多个属性列，则必须定义在表级上，否则既可以定义在列级也可以定义在表级。 </a:t>
            </a:r>
          </a:p>
        </p:txBody>
      </p:sp>
      <p:sp>
        <p:nvSpPr>
          <p:cNvPr id="41988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学生表</a:t>
            </a:r>
            <a:r>
              <a:rPr lang="en-US" altLang="zh-CN" sz="3200" smtClean="0"/>
              <a:t>Student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84313"/>
            <a:ext cx="8305800" cy="410686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[</a:t>
            </a:r>
            <a:r>
              <a:rPr lang="zh-CN" altLang="en-US" sz="2200" smtClean="0"/>
              <a:t>例</a:t>
            </a:r>
            <a:r>
              <a:rPr lang="en-US" altLang="zh-CN" sz="2200" smtClean="0"/>
              <a:t>5]  </a:t>
            </a:r>
            <a:r>
              <a:rPr lang="zh-CN" altLang="en-US" sz="2200" smtClean="0"/>
              <a:t>建立“学生”表</a:t>
            </a:r>
            <a:r>
              <a:rPr lang="en-US" altLang="zh-CN" sz="2200" smtClean="0"/>
              <a:t>Student</a:t>
            </a:r>
            <a:r>
              <a:rPr lang="zh-CN" altLang="en-US" sz="2200" smtClean="0"/>
              <a:t>，学号是主码，姓名取值唯一。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smtClean="0">
                <a:ea typeface="宋体" panose="02010600030101010101" pitchFamily="2" charset="-122"/>
              </a:rPr>
              <a:t>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smtClean="0">
                <a:ea typeface="宋体" panose="02010600030101010101" pitchFamily="2" charset="-122"/>
              </a:rPr>
              <a:t>    </a:t>
            </a:r>
            <a:r>
              <a:rPr lang="en-US" altLang="zh-CN" sz="2200" smtClean="0">
                <a:ea typeface="宋体" panose="02010600030101010101" pitchFamily="2" charset="-122"/>
              </a:rPr>
              <a:t>CREATE TABLE Student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smtClean="0">
                <a:ea typeface="宋体" panose="02010600030101010101" pitchFamily="2" charset="-122"/>
              </a:rPr>
              <a:t>	   (Sno   CHAR(9) </a:t>
            </a:r>
            <a:r>
              <a:rPr lang="en-US" altLang="zh-CN" sz="2200" smtClean="0">
                <a:solidFill>
                  <a:srgbClr val="FF00FF"/>
                </a:solidFill>
                <a:ea typeface="宋体" panose="02010600030101010101" pitchFamily="2" charset="-122"/>
              </a:rPr>
              <a:t>PRIMARY KEY</a:t>
            </a:r>
            <a:r>
              <a:rPr lang="zh-CN" altLang="en-US" sz="2200" smtClean="0">
                <a:ea typeface="宋体" panose="02010600030101010101" pitchFamily="2" charset="-122"/>
              </a:rPr>
              <a:t>，</a:t>
            </a:r>
            <a:r>
              <a:rPr lang="en-US" altLang="zh-CN" sz="2200" smtClean="0">
                <a:solidFill>
                  <a:srgbClr val="002060"/>
                </a:solidFill>
              </a:rPr>
              <a:t>/* </a:t>
            </a:r>
            <a:r>
              <a:rPr lang="zh-CN" altLang="en-US" sz="2200" smtClean="0">
                <a:solidFill>
                  <a:srgbClr val="002060"/>
                </a:solidFill>
              </a:rPr>
              <a:t>列级完整性约束条件*</a:t>
            </a:r>
            <a:r>
              <a:rPr lang="en-US" altLang="zh-CN" sz="2200" smtClean="0">
                <a:solidFill>
                  <a:srgbClr val="002060"/>
                </a:solidFill>
              </a:rPr>
              <a:t>/</a:t>
            </a:r>
            <a:r>
              <a:rPr lang="en-US" altLang="zh-CN" sz="2200" smtClean="0"/>
              <a:t>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smtClean="0">
                <a:ea typeface="宋体" panose="02010600030101010101" pitchFamily="2" charset="-122"/>
              </a:rPr>
              <a:t>       Sname  CHAR(20) </a:t>
            </a:r>
            <a:r>
              <a:rPr lang="en-US" altLang="zh-CN" sz="2200" smtClean="0">
                <a:solidFill>
                  <a:srgbClr val="FF00FF"/>
                </a:solidFill>
                <a:ea typeface="宋体" panose="02010600030101010101" pitchFamily="2" charset="-122"/>
              </a:rPr>
              <a:t>UNIQUE</a:t>
            </a:r>
            <a:r>
              <a:rPr lang="zh-CN" altLang="en-US" sz="2200" smtClean="0">
                <a:ea typeface="宋体" panose="02010600030101010101" pitchFamily="2" charset="-122"/>
              </a:rPr>
              <a:t>，     </a:t>
            </a:r>
            <a:r>
              <a:rPr lang="en-US" altLang="zh-CN" sz="2200" smtClean="0">
                <a:solidFill>
                  <a:srgbClr val="002060"/>
                </a:solidFill>
              </a:rPr>
              <a:t>/* Sname</a:t>
            </a:r>
            <a:r>
              <a:rPr lang="zh-CN" altLang="en-US" sz="2200" smtClean="0">
                <a:solidFill>
                  <a:srgbClr val="002060"/>
                </a:solidFill>
              </a:rPr>
              <a:t>取唯一值*</a:t>
            </a:r>
            <a:r>
              <a:rPr lang="en-US" altLang="zh-CN" sz="2200" smtClean="0">
                <a:solidFill>
                  <a:srgbClr val="002060"/>
                </a:solidFill>
              </a:rPr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smtClean="0">
                <a:ea typeface="宋体" panose="02010600030101010101" pitchFamily="2" charset="-122"/>
              </a:rPr>
              <a:t>       Ssex    CHAR(2)</a:t>
            </a:r>
            <a:r>
              <a:rPr lang="zh-CN" altLang="en-US" sz="2200" smtClean="0">
                <a:ea typeface="宋体" panose="02010600030101010101" pitchFamily="2" charset="-122"/>
              </a:rPr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smtClean="0">
                <a:ea typeface="宋体" panose="02010600030101010101" pitchFamily="2" charset="-122"/>
              </a:rPr>
              <a:t>       </a:t>
            </a:r>
            <a:r>
              <a:rPr lang="en-US" altLang="zh-CN" sz="2200" smtClean="0">
                <a:ea typeface="宋体" panose="02010600030101010101" pitchFamily="2" charset="-122"/>
              </a:rPr>
              <a:t>Sage   SMALLINT</a:t>
            </a:r>
            <a:r>
              <a:rPr lang="zh-CN" altLang="en-US" sz="2200" smtClean="0">
                <a:ea typeface="宋体" panose="02010600030101010101" pitchFamily="2" charset="-122"/>
              </a:rPr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smtClean="0">
                <a:ea typeface="宋体" panose="02010600030101010101" pitchFamily="2" charset="-122"/>
              </a:rPr>
              <a:t>       </a:t>
            </a:r>
            <a:r>
              <a:rPr lang="en-US" altLang="zh-CN" sz="2200" smtClean="0">
                <a:ea typeface="宋体" panose="02010600030101010101" pitchFamily="2" charset="-122"/>
              </a:rPr>
              <a:t>Sdept  CHAR(20)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smtClean="0">
                <a:ea typeface="宋体" panose="02010600030101010101" pitchFamily="2" charset="-122"/>
              </a:rPr>
              <a:t>      )</a:t>
            </a:r>
            <a:r>
              <a:rPr lang="zh-CN" altLang="en-US" sz="2200" smtClean="0">
                <a:ea typeface="宋体" panose="02010600030101010101" pitchFamily="2" charset="-122"/>
              </a:rPr>
              <a:t>；</a:t>
            </a:r>
            <a:r>
              <a:rPr lang="zh-CN" altLang="en-US" sz="1800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3012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5543550" y="6381750"/>
            <a:ext cx="360045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  <p:sp>
        <p:nvSpPr>
          <p:cNvPr id="48133" name="AutoShape 7"/>
          <p:cNvSpPr>
            <a:spLocks noChangeArrowheads="1"/>
          </p:cNvSpPr>
          <p:nvPr/>
        </p:nvSpPr>
        <p:spPr bwMode="auto">
          <a:xfrm>
            <a:off x="5796136" y="1844824"/>
            <a:ext cx="914400" cy="609600"/>
          </a:xfrm>
          <a:prstGeom prst="wedgeRoundRectCallout">
            <a:avLst>
              <a:gd name="adj1" fmla="val -150000"/>
              <a:gd name="adj2" fmla="val 79426"/>
              <a:gd name="adj3" fmla="val 1666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defRPr/>
            </a:pPr>
            <a:r>
              <a:rPr lang="zh-CN" altLang="en-US" dirty="0"/>
              <a:t>主码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课程表</a:t>
            </a:r>
            <a:r>
              <a:rPr lang="en-US" altLang="zh-CN" sz="3200" smtClean="0"/>
              <a:t>Course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373188"/>
            <a:ext cx="868680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/>
              <a:t> [</a:t>
            </a:r>
            <a:r>
              <a:rPr lang="zh-CN" altLang="en-US" sz="2200" dirty="0" smtClean="0"/>
              <a:t>例</a:t>
            </a:r>
            <a:r>
              <a:rPr lang="en-US" altLang="zh-CN" sz="2200" dirty="0" smtClean="0"/>
              <a:t>6] </a:t>
            </a:r>
            <a:r>
              <a:rPr lang="zh-CN" altLang="en-US" sz="2200" dirty="0" smtClean="0"/>
              <a:t>建立一个“课程”表</a:t>
            </a:r>
            <a:r>
              <a:rPr lang="en-US" altLang="zh-CN" sz="2200" dirty="0" smtClean="0"/>
              <a:t>Course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 </a:t>
            </a:r>
            <a:r>
              <a:rPr lang="en-US" altLang="zh-CN" sz="2200" dirty="0" smtClean="0">
                <a:ea typeface="宋体" panose="02010600030101010101" pitchFamily="2" charset="-122"/>
              </a:rPr>
              <a:t>CREATE TABLE  Course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>
                <a:ea typeface="宋体" panose="02010600030101010101" pitchFamily="2" charset="-122"/>
              </a:rPr>
              <a:t>               ( 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Cno</a:t>
            </a:r>
            <a:r>
              <a:rPr lang="en-US" altLang="zh-CN" sz="2200" dirty="0" smtClean="0">
                <a:ea typeface="宋体" panose="02010600030101010101" pitchFamily="2" charset="-122"/>
              </a:rPr>
              <a:t>  CHAR(4) PRIMARY KEY</a:t>
            </a:r>
            <a:r>
              <a:rPr lang="zh-CN" altLang="en-US" sz="2200" dirty="0" smtClean="0">
                <a:ea typeface="宋体" panose="02010600030101010101" pitchFamily="2" charset="-122"/>
              </a:rPr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 smtClean="0">
                <a:ea typeface="宋体" panose="02010600030101010101" pitchFamily="2" charset="-122"/>
              </a:rPr>
              <a:t>                 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Cname</a:t>
            </a:r>
            <a:r>
              <a:rPr lang="en-US" altLang="zh-CN" sz="2200" dirty="0" smtClean="0">
                <a:ea typeface="宋体" panose="02010600030101010101" pitchFamily="2" charset="-122"/>
              </a:rPr>
              <a:t>  CHAR(40)</a:t>
            </a:r>
            <a:r>
              <a:rPr lang="zh-CN" altLang="en-US" sz="2200" dirty="0" smtClean="0">
                <a:ea typeface="宋体" panose="02010600030101010101" pitchFamily="2" charset="-122"/>
              </a:rPr>
              <a:t>，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 smtClean="0">
                <a:ea typeface="宋体" panose="02010600030101010101" pitchFamily="2" charset="-122"/>
              </a:rPr>
              <a:t>                 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Cpno</a:t>
            </a:r>
            <a:r>
              <a:rPr lang="en-US" altLang="zh-CN" sz="2200" dirty="0" smtClean="0">
                <a:ea typeface="宋体" panose="02010600030101010101" pitchFamily="2" charset="-122"/>
              </a:rPr>
              <a:t>   CHAR(4) </a:t>
            </a:r>
            <a:r>
              <a:rPr lang="zh-CN" altLang="en-US" sz="2200" dirty="0" smtClean="0">
                <a:ea typeface="宋体" panose="02010600030101010101" pitchFamily="2" charset="-122"/>
              </a:rPr>
              <a:t>，               	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 smtClean="0">
                <a:ea typeface="宋体" panose="02010600030101010101" pitchFamily="2" charset="-122"/>
              </a:rPr>
              <a:t>                 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Ccredit</a:t>
            </a:r>
            <a:r>
              <a:rPr lang="en-US" altLang="zh-CN" sz="2200" dirty="0" smtClean="0">
                <a:ea typeface="宋体" panose="02010600030101010101" pitchFamily="2" charset="-122"/>
              </a:rPr>
              <a:t>  SMALLINT</a:t>
            </a:r>
            <a:r>
              <a:rPr lang="zh-CN" altLang="en-US" sz="2200" dirty="0" smtClean="0">
                <a:ea typeface="宋体" panose="02010600030101010101" pitchFamily="2" charset="-122"/>
              </a:rPr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 smtClean="0">
                <a:ea typeface="宋体" panose="02010600030101010101" pitchFamily="2" charset="-122"/>
              </a:rPr>
              <a:t>                 </a:t>
            </a:r>
            <a:r>
              <a:rPr lang="en-US" altLang="zh-CN" sz="2200" dirty="0" smtClean="0">
                <a:ea typeface="宋体" panose="02010600030101010101" pitchFamily="2" charset="-122"/>
              </a:rPr>
              <a:t>FOREIGN KEY (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Cpno</a:t>
            </a:r>
            <a:r>
              <a:rPr lang="en-US" altLang="zh-CN" sz="2200" dirty="0" smtClean="0">
                <a:ea typeface="宋体" panose="02010600030101010101" pitchFamily="2" charset="-122"/>
              </a:rPr>
              <a:t>) REFERENCES  Course(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Cno</a:t>
            </a:r>
            <a:r>
              <a:rPr lang="en-US" altLang="zh-CN" sz="2200" dirty="0" smtClean="0">
                <a:ea typeface="宋体" panose="02010600030101010101" pitchFamily="2" charset="-122"/>
              </a:rPr>
              <a:t>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>
                <a:ea typeface="宋体" panose="02010600030101010101" pitchFamily="2" charset="-122"/>
              </a:rPr>
              <a:t>            ); </a:t>
            </a:r>
          </a:p>
        </p:txBody>
      </p:sp>
      <p:sp>
        <p:nvSpPr>
          <p:cNvPr id="44036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5543550" y="6381750"/>
            <a:ext cx="360045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  <p:sp>
        <p:nvSpPr>
          <p:cNvPr id="467974" name="AutoShape 6"/>
          <p:cNvSpPr>
            <a:spLocks noChangeArrowheads="1"/>
          </p:cNvSpPr>
          <p:nvPr/>
        </p:nvSpPr>
        <p:spPr bwMode="auto">
          <a:xfrm>
            <a:off x="7380312" y="2636912"/>
            <a:ext cx="1439863" cy="528637"/>
          </a:xfrm>
          <a:prstGeom prst="wedgeRoundRectCallout">
            <a:avLst>
              <a:gd name="adj1" fmla="val -211301"/>
              <a:gd name="adj2" fmla="val 58407"/>
              <a:gd name="adj3" fmla="val 16667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先修课 </a:t>
            </a:r>
          </a:p>
        </p:txBody>
      </p:sp>
      <p:sp>
        <p:nvSpPr>
          <p:cNvPr id="467976" name="AutoShape 8"/>
          <p:cNvSpPr>
            <a:spLocks noChangeArrowheads="1"/>
          </p:cNvSpPr>
          <p:nvPr/>
        </p:nvSpPr>
        <p:spPr bwMode="auto">
          <a:xfrm>
            <a:off x="4211961" y="5222548"/>
            <a:ext cx="2232247" cy="1008063"/>
          </a:xfrm>
          <a:prstGeom prst="wedgeRoundRectCallout">
            <a:avLst>
              <a:gd name="adj1" fmla="val -30911"/>
              <a:gd name="adj2" fmla="val -159855"/>
              <a:gd name="adj3" fmla="val 16667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Cpno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是外码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algn="l"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被参照表是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Course</a:t>
            </a:r>
          </a:p>
          <a:p>
            <a:pPr algn="l"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被参照列是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Cno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7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7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学生选课表</a:t>
            </a:r>
            <a:r>
              <a:rPr lang="en-US" altLang="zh-CN" sz="3200" smtClean="0"/>
              <a:t>SC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[</a:t>
            </a:r>
            <a:r>
              <a:rPr lang="zh-CN" altLang="en-US" sz="2200" b="1" smtClean="0"/>
              <a:t>例</a:t>
            </a:r>
            <a:r>
              <a:rPr lang="en-US" altLang="zh-CN" sz="2200" b="1" smtClean="0"/>
              <a:t>7]  </a:t>
            </a:r>
            <a:r>
              <a:rPr lang="zh-CN" altLang="en-US" sz="2200" b="1" smtClean="0"/>
              <a:t>建立一个“学生选课”表</a:t>
            </a:r>
            <a:r>
              <a:rPr lang="en-US" altLang="zh-CN" sz="2200" b="1" smtClean="0"/>
              <a:t>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	CREATE TABLE  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      (Sno  CHAR(9)</a:t>
            </a:r>
            <a:r>
              <a:rPr lang="zh-CN" altLang="en-US" sz="2000" smtClean="0">
                <a:ea typeface="宋体" panose="02010600030101010101" pitchFamily="2" charset="-122"/>
              </a:rPr>
              <a:t>，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>
                <a:ea typeface="宋体" panose="02010600030101010101" pitchFamily="2" charset="-122"/>
              </a:rPr>
              <a:t>       	</a:t>
            </a:r>
            <a:r>
              <a:rPr lang="en-US" altLang="zh-CN" sz="2000" smtClean="0">
                <a:ea typeface="宋体" panose="02010600030101010101" pitchFamily="2" charset="-122"/>
              </a:rPr>
              <a:t>Cno  CHAR(4)</a:t>
            </a:r>
            <a:r>
              <a:rPr lang="zh-CN" altLang="en-US" sz="2000" smtClean="0">
                <a:ea typeface="宋体" panose="02010600030101010101" pitchFamily="2" charset="-122"/>
              </a:rPr>
              <a:t>，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>
                <a:ea typeface="宋体" panose="02010600030101010101" pitchFamily="2" charset="-122"/>
              </a:rPr>
              <a:t>       	</a:t>
            </a:r>
            <a:r>
              <a:rPr lang="en-US" altLang="zh-CN" sz="2000" smtClean="0">
                <a:ea typeface="宋体" panose="02010600030101010101" pitchFamily="2" charset="-122"/>
              </a:rPr>
              <a:t>Grade    SMALLINT</a:t>
            </a:r>
            <a:r>
              <a:rPr lang="zh-CN" altLang="en-US" sz="2000" smtClean="0">
                <a:ea typeface="宋体" panose="02010600030101010101" pitchFamily="2" charset="-122"/>
              </a:rPr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>
                <a:ea typeface="宋体" panose="02010600030101010101" pitchFamily="2" charset="-122"/>
              </a:rPr>
              <a:t>       	</a:t>
            </a:r>
            <a:r>
              <a:rPr lang="en-US" altLang="zh-CN" sz="2000" smtClean="0">
                <a:ea typeface="宋体" panose="02010600030101010101" pitchFamily="2" charset="-122"/>
              </a:rPr>
              <a:t>PRIMARY KEY (Sno</a:t>
            </a:r>
            <a:r>
              <a:rPr lang="zh-CN" altLang="en-US" sz="2000" smtClean="0">
                <a:ea typeface="宋体" panose="02010600030101010101" pitchFamily="2" charset="-122"/>
              </a:rPr>
              <a:t>，</a:t>
            </a:r>
            <a:r>
              <a:rPr lang="en-US" altLang="zh-CN" sz="2000" smtClean="0">
                <a:ea typeface="宋体" panose="02010600030101010101" pitchFamily="2" charset="-122"/>
              </a:rPr>
              <a:t>Cno)</a:t>
            </a:r>
            <a:r>
              <a:rPr lang="zh-CN" altLang="en-US" sz="2000" smtClean="0">
                <a:ea typeface="宋体" panose="02010600030101010101" pitchFamily="2" charset="-122"/>
              </a:rPr>
              <a:t>，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002060"/>
                </a:solidFill>
              </a:rPr>
              <a:t>       </a:t>
            </a:r>
            <a:r>
              <a:rPr lang="en-US" altLang="zh-CN" sz="2000" smtClean="0">
                <a:solidFill>
                  <a:srgbClr val="002060"/>
                </a:solidFill>
              </a:rPr>
              <a:t>/* </a:t>
            </a:r>
            <a:r>
              <a:rPr lang="zh-CN" altLang="en-US" sz="2000" smtClean="0">
                <a:solidFill>
                  <a:srgbClr val="002060"/>
                </a:solidFill>
              </a:rPr>
              <a:t>主码由两个属性构成，必须作为表级完整性进行定义*</a:t>
            </a:r>
            <a:r>
              <a:rPr lang="en-US" altLang="zh-CN" sz="2000" smtClean="0">
                <a:solidFill>
                  <a:srgbClr val="002060"/>
                </a:solidFill>
              </a:rPr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       	FOREIGN KEY (Sno) REFERENCES Student(Sno)</a:t>
            </a:r>
            <a:r>
              <a:rPr lang="zh-CN" altLang="en-US" sz="2000" smtClean="0">
                <a:ea typeface="宋体" panose="02010600030101010101" pitchFamily="2" charset="-122"/>
              </a:rPr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       </a:t>
            </a:r>
            <a:r>
              <a:rPr lang="en-US" altLang="zh-CN" sz="2000" smtClean="0">
                <a:solidFill>
                  <a:srgbClr val="002060"/>
                </a:solidFill>
              </a:rPr>
              <a:t>/* </a:t>
            </a:r>
            <a:r>
              <a:rPr lang="zh-CN" altLang="en-US" sz="2000" smtClean="0">
                <a:solidFill>
                  <a:srgbClr val="002060"/>
                </a:solidFill>
              </a:rPr>
              <a:t>表级完整性约束条件，</a:t>
            </a:r>
            <a:r>
              <a:rPr lang="en-US" altLang="zh-CN" sz="2000" smtClean="0">
                <a:solidFill>
                  <a:srgbClr val="002060"/>
                </a:solidFill>
              </a:rPr>
              <a:t>Sno</a:t>
            </a:r>
            <a:r>
              <a:rPr lang="zh-CN" altLang="en-US" sz="2000" smtClean="0">
                <a:solidFill>
                  <a:srgbClr val="002060"/>
                </a:solidFill>
              </a:rPr>
              <a:t>是外码，被参照表是</a:t>
            </a:r>
            <a:r>
              <a:rPr lang="en-US" altLang="zh-CN" sz="2000" smtClean="0">
                <a:solidFill>
                  <a:srgbClr val="002060"/>
                </a:solidFill>
              </a:rPr>
              <a:t>Student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       	FOREIGN KEY (Cno) REFERENCES Course(Cno)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   </a:t>
            </a:r>
            <a:r>
              <a:rPr lang="en-US" altLang="zh-CN" sz="2000" smtClean="0">
                <a:solidFill>
                  <a:srgbClr val="002060"/>
                </a:solidFill>
              </a:rPr>
              <a:t>/* </a:t>
            </a:r>
            <a:r>
              <a:rPr lang="zh-CN" altLang="en-US" sz="2000" smtClean="0">
                <a:solidFill>
                  <a:srgbClr val="002060"/>
                </a:solidFill>
              </a:rPr>
              <a:t>表级完整性约束条件， </a:t>
            </a:r>
            <a:r>
              <a:rPr lang="en-US" altLang="zh-CN" sz="2000" smtClean="0">
                <a:solidFill>
                  <a:srgbClr val="002060"/>
                </a:solidFill>
              </a:rPr>
              <a:t>Cno</a:t>
            </a:r>
            <a:r>
              <a:rPr lang="zh-CN" altLang="en-US" sz="2000" smtClean="0">
                <a:solidFill>
                  <a:srgbClr val="002060"/>
                </a:solidFill>
              </a:rPr>
              <a:t>是外码，被参照表是</a:t>
            </a:r>
            <a:r>
              <a:rPr lang="en-US" altLang="zh-CN" sz="2000" smtClean="0">
                <a:solidFill>
                  <a:srgbClr val="002060"/>
                </a:solidFill>
              </a:rPr>
              <a:t>Course*/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		); </a:t>
            </a:r>
          </a:p>
        </p:txBody>
      </p:sp>
      <p:sp>
        <p:nvSpPr>
          <p:cNvPr id="45060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5543550" y="6381750"/>
            <a:ext cx="360045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3.3.2 </a:t>
            </a:r>
            <a:r>
              <a:rPr lang="zh-CN" altLang="en-US" smtClean="0"/>
              <a:t>基本表的定义、删除与修改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mtClean="0">
                <a:solidFill>
                  <a:srgbClr val="FF5050"/>
                </a:solidFill>
              </a:rPr>
              <a:t>二、数据类型</a:t>
            </a:r>
            <a:endParaRPr lang="en-US" altLang="zh-CN" smtClean="0">
              <a:solidFill>
                <a:srgbClr val="FF5050"/>
              </a:solidFill>
            </a:endParaRPr>
          </a:p>
          <a:p>
            <a:pPr lvl="2" eaLnBrk="1" hangingPunct="1"/>
            <a:r>
              <a:rPr lang="en-US" altLang="zh-CN" smtClean="0"/>
              <a:t>SQL</a:t>
            </a:r>
            <a:r>
              <a:rPr lang="zh-CN" altLang="en-US" smtClean="0"/>
              <a:t>中域的概念用数据类型来实现</a:t>
            </a:r>
          </a:p>
          <a:p>
            <a:pPr lvl="2" eaLnBrk="1" hangingPunct="1"/>
            <a:r>
              <a:rPr lang="zh-CN" altLang="en-US" smtClean="0"/>
              <a:t>定义表的属性时 </a:t>
            </a:r>
            <a:r>
              <a:rPr lang="zh-CN" altLang="en-US" i="1" smtClean="0">
                <a:solidFill>
                  <a:srgbClr val="C00000"/>
                </a:solidFill>
              </a:rPr>
              <a:t>需要指明其数据类型及长度 </a:t>
            </a:r>
          </a:p>
          <a:p>
            <a:pPr lvl="2" eaLnBrk="1" hangingPunct="1"/>
            <a:r>
              <a:rPr lang="zh-CN" altLang="en-US" smtClean="0"/>
              <a:t>选用哪种数据类型 </a:t>
            </a:r>
          </a:p>
          <a:p>
            <a:pPr lvl="3" eaLnBrk="1" hangingPunct="1"/>
            <a:r>
              <a:rPr lang="zh-CN" altLang="en-US" smtClean="0"/>
              <a:t>取值范围 </a:t>
            </a:r>
          </a:p>
          <a:p>
            <a:pPr lvl="3" eaLnBrk="1" hangingPunct="1"/>
            <a:r>
              <a:rPr lang="zh-CN" altLang="en-US" smtClean="0"/>
              <a:t>要做哪些运算 </a:t>
            </a:r>
          </a:p>
        </p:txBody>
      </p:sp>
      <p:sp>
        <p:nvSpPr>
          <p:cNvPr id="46084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229600" cy="503237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FF5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二、数据类型</a:t>
            </a:r>
          </a:p>
        </p:txBody>
      </p:sp>
      <p:graphicFrame>
        <p:nvGraphicFramePr>
          <p:cNvPr id="470244" name="Group 228"/>
          <p:cNvGraphicFramePr>
            <a:graphicFrameLocks noGrp="1"/>
          </p:cNvGraphicFramePr>
          <p:nvPr>
            <p:ph type="tbl" idx="1"/>
          </p:nvPr>
        </p:nvGraphicFramePr>
        <p:xfrm>
          <a:off x="457200" y="1341438"/>
          <a:ext cx="8229600" cy="4748211"/>
        </p:xfrm>
        <a:graphic>
          <a:graphicData uri="http://schemas.openxmlformats.org/drawingml/2006/table">
            <a:tbl>
              <a:tblPr/>
              <a:tblGrid>
                <a:gridCol w="2098675"/>
                <a:gridCol w="6130925"/>
              </a:tblGrid>
              <a:tr h="38422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数据类型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含义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9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CHAR(n)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长度为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的定长字符串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10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VARCHAR(n)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最大长度为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的变长字符串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INT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长整数（也可以写作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INTEGER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） 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字节，存储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-2^31~2^31-1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范围的整数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10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SMALLINT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短整数 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字节，存储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-2^15~2^15-1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范围的整数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20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NUMERIC(p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d)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定点数，由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位数字（不包括符号、小数点）组成，小数后面有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位数字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10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REAL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取决于机器精度的浮点数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9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Double Precision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取决于机器精度的双精度浮点数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10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FLOAT(n)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浮点数，精度至少为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位数字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9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DATE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日期，包含年、月、日，格式为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YYYY-MM-DD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10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TIME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时间，包含一日的时、分、秒，格式为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HH:MM:SS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43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5543550" y="6381750"/>
            <a:ext cx="360045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三、模式与表（了解）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每一个基本表都属于某一个模式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一个模式包含多个基本表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定义基本表所属模式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方法一：在表名中明显地给出模式名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“S-T”.Student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......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/*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模式名为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S-T*/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“S-T”.Cource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......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“S-T”.SC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......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方法二：在创建模式语句中同时创建表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方法三：设置所属的模式 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2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5543550" y="6381750"/>
            <a:ext cx="360045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模式与表（续）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85875"/>
            <a:ext cx="8229600" cy="4840288"/>
          </a:xfrm>
        </p:spPr>
        <p:txBody>
          <a:bodyPr/>
          <a:lstStyle/>
          <a:p>
            <a:pPr lvl="1" eaLnBrk="1" hangingPunct="1"/>
            <a:r>
              <a:rPr lang="zh-CN" altLang="en-US" smtClean="0"/>
              <a:t>创建基本表（其他数据库对象也一样）时，若没有指定模式，系统根据搜索路径来确定该对象所属的模式 </a:t>
            </a:r>
          </a:p>
          <a:p>
            <a:pPr lvl="1" eaLnBrk="1" hangingPunct="1"/>
            <a:r>
              <a:rPr lang="en-US" altLang="zh-CN" smtClean="0"/>
              <a:t>RDBMS</a:t>
            </a:r>
            <a:r>
              <a:rPr lang="zh-CN" altLang="en-US" smtClean="0"/>
              <a:t>会使用模式列表中第一个存在的模式作为数据库对象的模式名 </a:t>
            </a:r>
          </a:p>
          <a:p>
            <a:pPr lvl="1" eaLnBrk="1" hangingPunct="1"/>
            <a:r>
              <a:rPr lang="zh-CN" altLang="en-US" smtClean="0"/>
              <a:t>若搜索路径中的模式名都不存在，系统将给出错误 </a:t>
            </a:r>
          </a:p>
          <a:p>
            <a:pPr lvl="1" eaLnBrk="1" hangingPunct="1"/>
            <a:r>
              <a:rPr lang="zh-CN" altLang="en-US" smtClean="0"/>
              <a:t>显示当前的搜索路径： </a:t>
            </a:r>
            <a:r>
              <a:rPr lang="en-US" altLang="zh-CN" smtClean="0"/>
              <a:t>SHOW search_path; </a:t>
            </a:r>
          </a:p>
          <a:p>
            <a:pPr lvl="1" eaLnBrk="1" hangingPunct="1"/>
            <a:r>
              <a:rPr lang="zh-CN" altLang="en-US" smtClean="0"/>
              <a:t>搜索路径的当前默认值是：</a:t>
            </a:r>
            <a:r>
              <a:rPr lang="en-US" altLang="zh-CN" smtClean="0"/>
              <a:t>$user</a:t>
            </a:r>
            <a:r>
              <a:rPr lang="zh-CN" altLang="en-US" smtClean="0"/>
              <a:t>， </a:t>
            </a:r>
            <a:r>
              <a:rPr lang="en-US" altLang="zh-CN" smtClean="0"/>
              <a:t>PUBLIC </a:t>
            </a:r>
          </a:p>
        </p:txBody>
      </p:sp>
      <p:sp>
        <p:nvSpPr>
          <p:cNvPr id="49156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模式与表（续）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400" smtClean="0">
                <a:cs typeface="Times New Roman" panose="02020603050405020304" pitchFamily="18" charset="0"/>
              </a:rPr>
              <a:t>DBA</a:t>
            </a:r>
            <a:r>
              <a:rPr lang="zh-CN" altLang="en-US" sz="2400" smtClean="0">
                <a:cs typeface="Times New Roman" panose="02020603050405020304" pitchFamily="18" charset="0"/>
              </a:rPr>
              <a:t>用户可以设置搜索路径，然后定义基本表 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cs typeface="Times New Roman" panose="02020603050405020304" pitchFamily="18" charset="0"/>
              </a:rPr>
              <a:t>     </a:t>
            </a:r>
            <a:r>
              <a:rPr lang="en-US" altLang="zh-CN" sz="2400" smtClean="0">
                <a:cs typeface="Times New Roman" panose="02020603050405020304" pitchFamily="18" charset="0"/>
              </a:rPr>
              <a:t>SET search_path TO “S-T”</a:t>
            </a:r>
            <a:r>
              <a:rPr lang="zh-CN" altLang="en-US" sz="2400" smtClean="0">
                <a:cs typeface="Times New Roman" panose="02020603050405020304" pitchFamily="18" charset="0"/>
              </a:rPr>
              <a:t>，</a:t>
            </a:r>
            <a:r>
              <a:rPr lang="en-US" altLang="zh-CN" sz="2400" smtClean="0">
                <a:cs typeface="Times New Roman" panose="02020603050405020304" pitchFamily="18" charset="0"/>
              </a:rPr>
              <a:t>PUBLIC</a:t>
            </a:r>
            <a:r>
              <a:rPr lang="zh-CN" altLang="en-US" sz="2400" smtClean="0"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cs typeface="Times New Roman" panose="02020603050405020304" pitchFamily="18" charset="0"/>
              </a:rPr>
              <a:t>     </a:t>
            </a:r>
            <a:r>
              <a:rPr lang="en-US" altLang="zh-CN" sz="2400" smtClean="0">
                <a:cs typeface="Times New Roman" panose="02020603050405020304" pitchFamily="18" charset="0"/>
              </a:rPr>
              <a:t>Create table Student</a:t>
            </a:r>
            <a:r>
              <a:rPr lang="zh-CN" altLang="en-US" sz="2400" smtClean="0">
                <a:cs typeface="Times New Roman" panose="02020603050405020304" pitchFamily="18" charset="0"/>
              </a:rPr>
              <a:t>（</a:t>
            </a:r>
            <a:r>
              <a:rPr lang="en-US" altLang="zh-CN" sz="2400" smtClean="0">
                <a:cs typeface="Times New Roman" panose="02020603050405020304" pitchFamily="18" charset="0"/>
              </a:rPr>
              <a:t>......</a:t>
            </a:r>
            <a:r>
              <a:rPr lang="zh-CN" altLang="en-US" sz="2400" smtClean="0">
                <a:cs typeface="Times New Roman" panose="02020603050405020304" pitchFamily="18" charset="0"/>
              </a:rPr>
              <a:t>）</a:t>
            </a:r>
            <a:r>
              <a:rPr lang="en-US" altLang="zh-CN" sz="2400" smtClean="0">
                <a:cs typeface="Times New Roman" panose="02020603050405020304" pitchFamily="18" charset="0"/>
              </a:rPr>
              <a:t>;   </a:t>
            </a:r>
          </a:p>
          <a:p>
            <a:pPr lvl="1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sz="2200" smtClean="0">
                <a:cs typeface="Times New Roman" panose="02020603050405020304" pitchFamily="18" charset="0"/>
              </a:rPr>
              <a:t>结果建立了</a:t>
            </a:r>
            <a:r>
              <a:rPr lang="en-US" altLang="zh-CN" sz="2200" smtClean="0">
                <a:cs typeface="Times New Roman" panose="02020603050405020304" pitchFamily="18" charset="0"/>
              </a:rPr>
              <a:t>S-T.Student</a:t>
            </a:r>
            <a:r>
              <a:rPr lang="zh-CN" altLang="en-US" sz="2200" smtClean="0">
                <a:cs typeface="Times New Roman" panose="02020603050405020304" pitchFamily="18" charset="0"/>
              </a:rPr>
              <a:t>基本表。</a:t>
            </a:r>
          </a:p>
          <a:p>
            <a:pPr lvl="1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cs typeface="Times New Roman" panose="02020603050405020304" pitchFamily="18" charset="0"/>
              </a:rPr>
              <a:t>RDBMS</a:t>
            </a:r>
            <a:r>
              <a:rPr lang="zh-CN" altLang="en-US" smtClean="0">
                <a:cs typeface="Times New Roman" panose="02020603050405020304" pitchFamily="18" charset="0"/>
              </a:rPr>
              <a:t>发现搜索路径中第一个模式名</a:t>
            </a:r>
            <a:r>
              <a:rPr lang="en-US" altLang="zh-CN" smtClean="0">
                <a:cs typeface="Times New Roman" panose="02020603050405020304" pitchFamily="18" charset="0"/>
              </a:rPr>
              <a:t>S-T</a:t>
            </a:r>
            <a:r>
              <a:rPr lang="zh-CN" altLang="en-US" smtClean="0">
                <a:cs typeface="Times New Roman" panose="02020603050405020304" pitchFamily="18" charset="0"/>
              </a:rPr>
              <a:t>存在，就把该模式作为基本表</a:t>
            </a:r>
            <a:r>
              <a:rPr lang="en-US" altLang="zh-CN" smtClean="0">
                <a:cs typeface="Times New Roman" panose="02020603050405020304" pitchFamily="18" charset="0"/>
              </a:rPr>
              <a:t>Student</a:t>
            </a:r>
            <a:r>
              <a:rPr lang="zh-CN" altLang="en-US" smtClean="0">
                <a:cs typeface="Times New Roman" panose="02020603050405020304" pitchFamily="18" charset="0"/>
              </a:rPr>
              <a:t>所属的模式。</a:t>
            </a:r>
          </a:p>
        </p:txBody>
      </p:sp>
      <p:sp>
        <p:nvSpPr>
          <p:cNvPr id="50180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5543550" y="6381750"/>
            <a:ext cx="360045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3.3.2 </a:t>
            </a:r>
            <a:r>
              <a:rPr lang="zh-CN" altLang="en-US" smtClean="0"/>
              <a:t>基本表的定义、删除与修改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dirty="0" smtClean="0">
                <a:solidFill>
                  <a:srgbClr val="FF5050"/>
                </a:solidFill>
              </a:rPr>
              <a:t>四、修改基本表</a:t>
            </a:r>
            <a:endParaRPr lang="en-US" altLang="zh-CN" dirty="0" smtClean="0">
              <a:solidFill>
                <a:srgbClr val="FF5050"/>
              </a:solidFill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altLang="zh-CN" b="1" dirty="0" smtClean="0">
                <a:solidFill>
                  <a:srgbClr val="C00000"/>
                </a:solidFill>
              </a:rPr>
              <a:t>ALTER TABLE </a:t>
            </a:r>
            <a:r>
              <a:rPr lang="en-US" altLang="zh-CN" dirty="0" smtClean="0"/>
              <a:t>&lt;</a:t>
            </a:r>
            <a:r>
              <a:rPr lang="zh-CN" altLang="en-US" dirty="0" smtClean="0">
                <a:solidFill>
                  <a:srgbClr val="002060"/>
                </a:solidFill>
              </a:rPr>
              <a:t>表名</a:t>
            </a:r>
            <a:r>
              <a:rPr lang="en-US" altLang="zh-CN" dirty="0" smtClean="0"/>
              <a:t>&gt;</a:t>
            </a:r>
          </a:p>
          <a:p>
            <a:pPr marL="1371600" lvl="3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[ </a:t>
            </a:r>
            <a:r>
              <a:rPr lang="en-US" altLang="zh-CN" dirty="0" smtClean="0">
                <a:solidFill>
                  <a:srgbClr val="FF0000"/>
                </a:solidFill>
              </a:rPr>
              <a:t>ADD</a:t>
            </a:r>
            <a:r>
              <a:rPr lang="en-US" altLang="zh-CN" dirty="0" smtClean="0"/>
              <a:t> &lt;</a:t>
            </a:r>
            <a:r>
              <a:rPr lang="zh-CN" altLang="en-US" dirty="0" smtClean="0"/>
              <a:t>新列名</a:t>
            </a:r>
            <a:r>
              <a:rPr lang="en-US" altLang="zh-CN" dirty="0" smtClean="0"/>
              <a:t>&gt; &lt;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&gt; [ </a:t>
            </a:r>
            <a:r>
              <a:rPr lang="zh-CN" altLang="en-US" dirty="0" smtClean="0"/>
              <a:t>完整性约束 </a:t>
            </a:r>
            <a:r>
              <a:rPr lang="en-US" altLang="zh-CN" dirty="0" smtClean="0"/>
              <a:t>] ]</a:t>
            </a:r>
          </a:p>
          <a:p>
            <a:pPr marL="1371600" lvl="3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[ ADD &lt;</a:t>
            </a:r>
            <a:r>
              <a:rPr lang="zh-CN" altLang="en-US" dirty="0" smtClean="0"/>
              <a:t>表级完整性约束</a:t>
            </a:r>
            <a:r>
              <a:rPr lang="en-US" altLang="zh-CN" dirty="0" smtClean="0"/>
              <a:t>&gt; ]</a:t>
            </a:r>
          </a:p>
          <a:p>
            <a:pPr marL="1371600" lvl="3" indent="0" eaLnBrk="1" hangingPunct="1">
              <a:buFont typeface="Arial" charset="0"/>
              <a:buNone/>
              <a:defRPr/>
            </a:pPr>
            <a:r>
              <a:rPr lang="en-US" altLang="zh-CN" dirty="0"/>
              <a:t>[ </a:t>
            </a:r>
            <a:r>
              <a:rPr lang="en-US" altLang="zh-CN" dirty="0">
                <a:solidFill>
                  <a:srgbClr val="FF0000"/>
                </a:solidFill>
              </a:rPr>
              <a:t>DROP</a:t>
            </a:r>
            <a:r>
              <a:rPr lang="en-US" altLang="zh-CN" dirty="0"/>
              <a:t> [ COLUMN ] &lt;</a:t>
            </a:r>
            <a:r>
              <a:rPr lang="zh-CN" altLang="en-US" dirty="0"/>
              <a:t>列名</a:t>
            </a:r>
            <a:r>
              <a:rPr lang="en-US" altLang="zh-CN" dirty="0"/>
              <a:t>&gt; [CASCADE| RESTRICT] ]</a:t>
            </a:r>
          </a:p>
          <a:p>
            <a:pPr marL="1371600" lvl="3" indent="0" eaLnBrk="1" hangingPunct="1">
              <a:buFont typeface="Arial" charset="0"/>
              <a:buNone/>
              <a:defRPr/>
            </a:pPr>
            <a:r>
              <a:rPr lang="en-US" altLang="zh-CN" dirty="0"/>
              <a:t>[ DROP CONSTRAINT&lt;</a:t>
            </a:r>
            <a:r>
              <a:rPr lang="zh-CN" altLang="en-US" dirty="0"/>
              <a:t>完整性约束名</a:t>
            </a:r>
            <a:r>
              <a:rPr lang="en-US" altLang="zh-CN" dirty="0"/>
              <a:t>&gt;[ RESTRICT | CASCADE ] ]</a:t>
            </a:r>
          </a:p>
          <a:p>
            <a:pPr marL="1371600" lvl="3" indent="0" eaLnBrk="1" hangingPunct="1">
              <a:buFont typeface="Arial" charset="0"/>
              <a:buNone/>
              <a:defRPr/>
            </a:pPr>
            <a:r>
              <a:rPr lang="en-US" altLang="zh-CN" dirty="0"/>
              <a:t>[</a:t>
            </a:r>
            <a:r>
              <a:rPr lang="en-US" altLang="zh-CN" dirty="0">
                <a:solidFill>
                  <a:srgbClr val="FF0000"/>
                </a:solidFill>
              </a:rPr>
              <a:t>ALTER COLUMN </a:t>
            </a:r>
            <a:r>
              <a:rPr lang="en-US" altLang="zh-CN" dirty="0"/>
              <a:t>&lt;</a:t>
            </a:r>
            <a:r>
              <a:rPr lang="zh-CN" altLang="en-US" dirty="0"/>
              <a:t>列名</a:t>
            </a:r>
            <a:r>
              <a:rPr lang="en-US" altLang="zh-CN" dirty="0"/>
              <a:t>&gt;&lt;</a:t>
            </a:r>
            <a:r>
              <a:rPr lang="zh-CN" altLang="en-US" dirty="0"/>
              <a:t>数据类型</a:t>
            </a:r>
            <a:r>
              <a:rPr lang="en-US" altLang="zh-CN" dirty="0"/>
              <a:t>&gt; ] ;</a:t>
            </a:r>
          </a:p>
          <a:p>
            <a:pPr lvl="2" eaLnBrk="1" hangingPunct="1">
              <a:buFont typeface="Arial" charset="0"/>
              <a:buChar char="•"/>
              <a:defRPr/>
            </a:pPr>
            <a:endParaRPr lang="en-US" altLang="zh-CN" dirty="0" smtClean="0"/>
          </a:p>
        </p:txBody>
      </p:sp>
      <p:sp>
        <p:nvSpPr>
          <p:cNvPr id="51204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  <a:endParaRPr lang="en-US" altLang="zh-CN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70C0"/>
                </a:solidFill>
              </a:rPr>
              <a:t>3.1 SQL</a:t>
            </a:r>
            <a:r>
              <a:rPr lang="zh-CN" altLang="en-US" smtClean="0">
                <a:solidFill>
                  <a:srgbClr val="0070C0"/>
                </a:solidFill>
              </a:rPr>
              <a:t>概述</a:t>
            </a:r>
          </a:p>
          <a:p>
            <a:pPr eaLnBrk="1" hangingPunct="1"/>
            <a:r>
              <a:rPr lang="en-US" altLang="zh-CN" smtClean="0"/>
              <a:t>3.2 </a:t>
            </a:r>
            <a:r>
              <a:rPr lang="zh-CN" altLang="en-US" smtClean="0"/>
              <a:t>学生</a:t>
            </a:r>
            <a:r>
              <a:rPr lang="en-US" altLang="zh-CN" smtClean="0"/>
              <a:t>-</a:t>
            </a:r>
            <a:r>
              <a:rPr lang="zh-CN" altLang="en-US" smtClean="0"/>
              <a:t>课程数据库</a:t>
            </a:r>
          </a:p>
          <a:p>
            <a:pPr eaLnBrk="1" hangingPunct="1"/>
            <a:r>
              <a:rPr lang="en-US" altLang="zh-CN" smtClean="0"/>
              <a:t>3.3 </a:t>
            </a:r>
            <a:r>
              <a:rPr lang="zh-CN" altLang="en-US" smtClean="0"/>
              <a:t>数据定义</a:t>
            </a:r>
          </a:p>
          <a:p>
            <a:pPr eaLnBrk="1" hangingPunct="1"/>
            <a:r>
              <a:rPr lang="en-US" altLang="zh-CN" smtClean="0"/>
              <a:t>3.4 </a:t>
            </a:r>
            <a:r>
              <a:rPr lang="zh-CN" altLang="en-US" smtClean="0"/>
              <a:t>数据查询</a:t>
            </a:r>
          </a:p>
          <a:p>
            <a:pPr eaLnBrk="1" hangingPunct="1"/>
            <a:r>
              <a:rPr lang="en-US" altLang="zh-CN" smtClean="0"/>
              <a:t>3.5 </a:t>
            </a:r>
            <a:r>
              <a:rPr lang="zh-CN" altLang="en-US" smtClean="0"/>
              <a:t>数据更新</a:t>
            </a:r>
          </a:p>
          <a:p>
            <a:pPr eaLnBrk="1" hangingPunct="1"/>
            <a:r>
              <a:rPr lang="en-US" altLang="zh-CN" smtClean="0"/>
              <a:t>3.6 </a:t>
            </a:r>
            <a:r>
              <a:rPr lang="zh-CN" altLang="en-US" smtClean="0"/>
              <a:t>视图</a:t>
            </a:r>
          </a:p>
          <a:p>
            <a:pPr eaLnBrk="1" hangingPunct="1"/>
            <a:r>
              <a:rPr lang="en-US" altLang="zh-CN" smtClean="0"/>
              <a:t>3.7 </a:t>
            </a:r>
            <a:r>
              <a:rPr lang="zh-CN" altLang="en-US" smtClean="0"/>
              <a:t>小结</a:t>
            </a:r>
          </a:p>
        </p:txBody>
      </p:sp>
      <p:sp>
        <p:nvSpPr>
          <p:cNvPr id="15364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5543550" y="6381750"/>
            <a:ext cx="360045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FF5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修改基本表（续）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8]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表增加“入学时间”列，其数据类型为日期型。</a:t>
            </a:r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Student ADD S_entrance DATE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不论基本表中原来是否已有数据，新增加的列一律为空值。 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9]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将年龄的数据类型由字符型（假设原来的数据类型是字符型）改为整数。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Student ALTER COLUMN Sage INT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10]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增加课程名称必须取唯一值的约束条件。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Course ADD UNIQUE(Cname); </a:t>
            </a:r>
          </a:p>
        </p:txBody>
      </p:sp>
      <p:sp>
        <p:nvSpPr>
          <p:cNvPr id="52228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5543550" y="6381750"/>
            <a:ext cx="360045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3.3.2 </a:t>
            </a:r>
            <a:r>
              <a:rPr lang="zh-CN" altLang="en-US" smtClean="0"/>
              <a:t>基本表的定义、删除与修改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dirty="0" smtClean="0">
                <a:solidFill>
                  <a:srgbClr val="FF5050"/>
                </a:solidFill>
              </a:rPr>
              <a:t>五、删除基本表 </a:t>
            </a:r>
            <a:r>
              <a:rPr lang="en-US" altLang="zh-CN" dirty="0" smtClean="0"/>
              <a:t>	</a:t>
            </a:r>
          </a:p>
          <a:p>
            <a:pPr marL="457200" lvl="1" indent="0"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altLang="zh-CN" b="1" dirty="0" smtClean="0">
                <a:solidFill>
                  <a:srgbClr val="C00000"/>
                </a:solidFill>
              </a:rPr>
              <a:t>DROP TABLE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表名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［</a:t>
            </a:r>
            <a:r>
              <a:rPr lang="en-US" altLang="zh-CN" dirty="0" smtClean="0"/>
              <a:t>RESTRICT| CASCADE</a:t>
            </a:r>
            <a:r>
              <a:rPr lang="zh-CN" altLang="en-US" dirty="0" smtClean="0"/>
              <a:t>］；</a:t>
            </a:r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altLang="zh-CN" dirty="0" smtClean="0"/>
              <a:t>RESTRICT</a:t>
            </a:r>
            <a:r>
              <a:rPr lang="zh-CN" altLang="en-US" dirty="0" smtClean="0"/>
              <a:t>：删除表是有限制的（默认）。</a:t>
            </a:r>
          </a:p>
          <a:p>
            <a:pPr lvl="3" eaLnBrk="1" hangingPunct="1">
              <a:buFont typeface="Arial" charset="0"/>
              <a:buChar char="–"/>
              <a:defRPr/>
            </a:pPr>
            <a:r>
              <a:rPr lang="zh-CN" altLang="en-US" dirty="0" smtClean="0"/>
              <a:t>欲删除的基本表不能被其他表的约束所引用</a:t>
            </a:r>
          </a:p>
          <a:p>
            <a:pPr lvl="3" eaLnBrk="1" hangingPunct="1">
              <a:buFont typeface="Arial" charset="0"/>
              <a:buChar char="–"/>
              <a:defRPr/>
            </a:pPr>
            <a:r>
              <a:rPr lang="zh-CN" altLang="en-US" dirty="0" smtClean="0"/>
              <a:t>如果存在依赖该表的对象，则此表不能被删除</a:t>
            </a:r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altLang="zh-CN" dirty="0" smtClean="0"/>
              <a:t>CASCADE</a:t>
            </a:r>
            <a:r>
              <a:rPr lang="zh-CN" altLang="en-US" dirty="0" smtClean="0"/>
              <a:t>：删除该表没有限制。</a:t>
            </a:r>
          </a:p>
          <a:p>
            <a:pPr lvl="3" eaLnBrk="1" hangingPunct="1">
              <a:buFont typeface="Arial" charset="0"/>
              <a:buChar char="–"/>
              <a:defRPr/>
            </a:pPr>
            <a:r>
              <a:rPr lang="zh-CN" altLang="en-US" dirty="0" smtClean="0"/>
              <a:t>在删除基本表的同时，相关的依赖对象一起删除 </a:t>
            </a:r>
          </a:p>
        </p:txBody>
      </p:sp>
      <p:sp>
        <p:nvSpPr>
          <p:cNvPr id="53252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FF5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删除基本表</a:t>
            </a:r>
            <a:r>
              <a:rPr lang="en-US" altLang="zh-CN" sz="2800" smtClean="0">
                <a:solidFill>
                  <a:srgbClr val="FF5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smtClean="0">
                <a:solidFill>
                  <a:srgbClr val="FF5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lang="en-US" altLang="zh-CN" sz="2800" smtClean="0">
                <a:solidFill>
                  <a:srgbClr val="FF5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sz="2400" smtClean="0"/>
              <a:t>[</a:t>
            </a:r>
            <a:r>
              <a:rPr lang="zh-CN" altLang="en-US" sz="2400" smtClean="0"/>
              <a:t>例</a:t>
            </a:r>
            <a:r>
              <a:rPr lang="en-US" altLang="zh-CN" sz="2400" smtClean="0"/>
              <a:t>11]  </a:t>
            </a:r>
            <a:r>
              <a:rPr lang="zh-CN" altLang="en-US" sz="2400" smtClean="0"/>
              <a:t>删除</a:t>
            </a:r>
            <a:r>
              <a:rPr lang="en-US" altLang="zh-CN" sz="2400" smtClean="0"/>
              <a:t>Student</a:t>
            </a:r>
            <a:r>
              <a:rPr lang="zh-CN" altLang="en-US" sz="2400" smtClean="0"/>
              <a:t>表</a:t>
            </a:r>
          </a:p>
          <a:p>
            <a:pPr lvl="1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    </a:t>
            </a:r>
            <a:r>
              <a:rPr lang="en-US" altLang="zh-CN" smtClean="0">
                <a:ea typeface="宋体" panose="02010600030101010101" pitchFamily="2" charset="-122"/>
              </a:rPr>
              <a:t>DROP TABLE  Student  CASCADE ;</a:t>
            </a:r>
          </a:p>
          <a:p>
            <a:pPr lvl="1" eaLnBrk="1" hangingPunct="1">
              <a:lnSpc>
                <a:spcPct val="160000"/>
              </a:lnSpc>
              <a:buFont typeface="Wingdings" panose="05000000000000000000" pitchFamily="2" charset="2"/>
              <a:buChar char="n"/>
            </a:pPr>
            <a:r>
              <a:rPr lang="zh-CN" altLang="en-US" sz="2200" smtClean="0"/>
              <a:t>基本表定义被删除，数据被删除</a:t>
            </a:r>
          </a:p>
          <a:p>
            <a:pPr lvl="1" eaLnBrk="1" hangingPunct="1">
              <a:lnSpc>
                <a:spcPct val="160000"/>
              </a:lnSpc>
              <a:buFont typeface="Wingdings" panose="05000000000000000000" pitchFamily="2" charset="2"/>
              <a:buChar char="n"/>
            </a:pPr>
            <a:r>
              <a:rPr lang="zh-CN" altLang="en-US" sz="2200" smtClean="0"/>
              <a:t>表上建立的索引、视图、触发器等一般也将被删除 </a:t>
            </a:r>
          </a:p>
        </p:txBody>
      </p:sp>
      <p:sp>
        <p:nvSpPr>
          <p:cNvPr id="54276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5543550" y="6381750"/>
            <a:ext cx="360045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FF5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删除基本表（续）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［例</a:t>
            </a:r>
            <a:r>
              <a:rPr lang="en-US" altLang="zh-CN" sz="2400" smtClean="0"/>
              <a:t>12</a:t>
            </a:r>
            <a:r>
              <a:rPr lang="zh-CN" altLang="en-US" sz="2400" smtClean="0"/>
              <a:t>］若表上建有视图，选择</a:t>
            </a:r>
            <a:r>
              <a:rPr lang="en-US" altLang="zh-CN" sz="2400" smtClean="0"/>
              <a:t>RESTRICT</a:t>
            </a:r>
            <a:r>
              <a:rPr lang="zh-CN" altLang="en-US" sz="2400" smtClean="0"/>
              <a:t>时表不能删除</a:t>
            </a:r>
            <a:r>
              <a:rPr lang="zh-CN" altLang="en-US" sz="2400" smtClean="0">
                <a:ea typeface="宋体" panose="02010600030101010101" pitchFamily="2" charset="-122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 smtClean="0">
                <a:ea typeface="宋体" panose="02010600030101010101" pitchFamily="2" charset="-122"/>
              </a:rPr>
              <a:t>    </a:t>
            </a:r>
            <a:r>
              <a:rPr lang="en-US" altLang="zh-CN" sz="2200" smtClean="0">
                <a:ea typeface="宋体" panose="02010600030101010101" pitchFamily="2" charset="-122"/>
              </a:rPr>
              <a:t>CREATE VIEW IS_Student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ea typeface="宋体" panose="02010600030101010101" pitchFamily="2" charset="-122"/>
              </a:rPr>
              <a:t>	AS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ea typeface="宋体" panose="02010600030101010101" pitchFamily="2" charset="-122"/>
              </a:rPr>
              <a:t>	    SELECT Sno</a:t>
            </a:r>
            <a:r>
              <a:rPr lang="zh-CN" altLang="en-US" sz="2200" smtClean="0">
                <a:ea typeface="宋体" panose="02010600030101010101" pitchFamily="2" charset="-122"/>
              </a:rPr>
              <a:t>，</a:t>
            </a:r>
            <a:r>
              <a:rPr lang="en-US" altLang="zh-CN" sz="2200" smtClean="0">
                <a:ea typeface="宋体" panose="02010600030101010101" pitchFamily="2" charset="-122"/>
              </a:rPr>
              <a:t>Sname</a:t>
            </a:r>
            <a:r>
              <a:rPr lang="zh-CN" altLang="en-US" sz="2200" smtClean="0">
                <a:ea typeface="宋体" panose="02010600030101010101" pitchFamily="2" charset="-122"/>
              </a:rPr>
              <a:t>，</a:t>
            </a:r>
            <a:r>
              <a:rPr lang="en-US" altLang="zh-CN" sz="2200" smtClean="0">
                <a:ea typeface="宋体" panose="02010600030101010101" pitchFamily="2" charset="-122"/>
              </a:rPr>
              <a:t>Sage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ea typeface="宋体" panose="02010600030101010101" pitchFamily="2" charset="-122"/>
              </a:rPr>
              <a:t>	    FROM  Student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ea typeface="宋体" panose="02010600030101010101" pitchFamily="2" charset="-122"/>
              </a:rPr>
              <a:t>    	    WHERE Sdept='IS'</a:t>
            </a:r>
            <a:r>
              <a:rPr lang="zh-CN" altLang="en-US" sz="2200" smtClean="0">
                <a:ea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2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 smtClean="0">
                <a:ea typeface="宋体" panose="02010600030101010101" pitchFamily="2" charset="-122"/>
              </a:rPr>
              <a:t>	    </a:t>
            </a:r>
            <a:r>
              <a:rPr lang="en-US" altLang="zh-CN" sz="2200" smtClean="0">
                <a:ea typeface="宋体" panose="02010600030101010101" pitchFamily="2" charset="-122"/>
              </a:rPr>
              <a:t>DROP TABLE Student RESTRICT;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ea typeface="宋体" panose="02010600030101010101" pitchFamily="2" charset="-122"/>
              </a:rPr>
              <a:t>         --</a:t>
            </a:r>
            <a:r>
              <a:rPr lang="en-US" altLang="zh-CN" sz="2200" b="1" smtClean="0">
                <a:solidFill>
                  <a:srgbClr val="FF00FF"/>
                </a:solidFill>
                <a:ea typeface="宋体" panose="02010600030101010101" pitchFamily="2" charset="-122"/>
              </a:rPr>
              <a:t>ERROR</a:t>
            </a:r>
            <a:r>
              <a:rPr lang="en-US" altLang="zh-CN" sz="2200" smtClean="0">
                <a:ea typeface="宋体" panose="02010600030101010101" pitchFamily="2" charset="-122"/>
              </a:rPr>
              <a:t>: cannot drop table Student because other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ea typeface="宋体" panose="02010600030101010101" pitchFamily="2" charset="-122"/>
              </a:rPr>
              <a:t>                            objects depend on it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55300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5543550" y="6381750"/>
            <a:ext cx="360045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FF5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删除基本表（续）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[</a:t>
            </a:r>
            <a:r>
              <a:rPr lang="zh-CN" altLang="en-US" sz="2400" smtClean="0"/>
              <a:t>例</a:t>
            </a:r>
            <a:r>
              <a:rPr lang="en-US" altLang="zh-CN" sz="2400" smtClean="0"/>
              <a:t>12]</a:t>
            </a:r>
            <a:r>
              <a:rPr lang="zh-CN" altLang="en-US" sz="2400" smtClean="0"/>
              <a:t>如果选择</a:t>
            </a:r>
            <a:r>
              <a:rPr lang="en-US" altLang="zh-CN" sz="2400" smtClean="0"/>
              <a:t>CASCADE</a:t>
            </a:r>
            <a:r>
              <a:rPr lang="zh-CN" altLang="en-US" sz="2400" smtClean="0"/>
              <a:t>时可以删除表，视图也自动被删除 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DROP TABLE Student CASCADE; 	    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 --</a:t>
            </a:r>
            <a:r>
              <a:rPr lang="en-US" altLang="zh-CN" sz="2000" b="1" smtClean="0">
                <a:solidFill>
                  <a:srgbClr val="FF00FF"/>
                </a:solidFill>
                <a:ea typeface="宋体" panose="02010600030101010101" pitchFamily="2" charset="-122"/>
              </a:rPr>
              <a:t>NOTICE</a:t>
            </a:r>
            <a:r>
              <a:rPr lang="en-US" altLang="zh-CN" sz="2000" smtClean="0">
                <a:ea typeface="宋体" panose="02010600030101010101" pitchFamily="2" charset="-122"/>
              </a:rPr>
              <a:t>: drop cascades to view IS_Student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SELECT * FROM IS_Student;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--</a:t>
            </a:r>
            <a:r>
              <a:rPr lang="en-US" altLang="zh-CN" sz="2000" b="1" smtClean="0">
                <a:solidFill>
                  <a:srgbClr val="FF00FF"/>
                </a:solidFill>
                <a:ea typeface="宋体" panose="02010600030101010101" pitchFamily="2" charset="-122"/>
              </a:rPr>
              <a:t>ERROR</a:t>
            </a:r>
            <a:r>
              <a:rPr lang="en-US" altLang="zh-CN" sz="2000" smtClean="0">
                <a:ea typeface="宋体" panose="02010600030101010101" pitchFamily="2" charset="-122"/>
              </a:rPr>
              <a:t>: relation " IS_Student " does not exist</a:t>
            </a:r>
            <a:r>
              <a:rPr lang="en-US" altLang="zh-CN" sz="2400" smtClean="0">
                <a:ea typeface="宋体" panose="02010600030101010101" pitchFamily="2" charset="-122"/>
              </a:rPr>
              <a:t> </a:t>
            </a:r>
          </a:p>
          <a:p>
            <a:pPr eaLnBrk="1" hangingPunct="1"/>
            <a:endParaRPr lang="en-US" altLang="zh-CN" sz="2400" smtClean="0">
              <a:ea typeface="宋体" panose="02010600030101010101" pitchFamily="2" charset="-122"/>
            </a:endParaRPr>
          </a:p>
        </p:txBody>
      </p:sp>
      <p:sp>
        <p:nvSpPr>
          <p:cNvPr id="56324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5543550" y="6381750"/>
            <a:ext cx="360045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3.3 </a:t>
            </a:r>
            <a:r>
              <a:rPr lang="zh-CN" altLang="en-US" smtClean="0"/>
              <a:t>数据定义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 smtClean="0"/>
              <a:t>3.3.1 </a:t>
            </a:r>
            <a:r>
              <a:rPr lang="zh-CN" altLang="en-US" dirty="0" smtClean="0"/>
              <a:t>模式的定义与删除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 smtClean="0"/>
              <a:t>3.3.2 </a:t>
            </a:r>
            <a:r>
              <a:rPr lang="zh-CN" altLang="en-US" dirty="0" smtClean="0"/>
              <a:t>基本表的定义、删除与修改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3.3.3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索引的建立与删除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CN" dirty="0" smtClean="0"/>
          </a:p>
        </p:txBody>
      </p:sp>
      <p:sp>
        <p:nvSpPr>
          <p:cNvPr id="57348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3.3.3 </a:t>
            </a:r>
            <a:r>
              <a:rPr lang="zh-CN" altLang="en-US" smtClean="0"/>
              <a:t>索引的建立与删除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mtClean="0"/>
              <a:t>建立索引的目的：加快查询速度</a:t>
            </a:r>
          </a:p>
          <a:p>
            <a:pPr lvl="1" eaLnBrk="1" hangingPunct="1"/>
            <a:r>
              <a:rPr lang="zh-CN" altLang="en-US" smtClean="0"/>
              <a:t>谁可以建立索引</a:t>
            </a:r>
          </a:p>
          <a:p>
            <a:pPr lvl="2" eaLnBrk="1" hangingPunct="1"/>
            <a:r>
              <a:rPr lang="en-US" altLang="zh-CN" smtClean="0"/>
              <a:t>DBA </a:t>
            </a:r>
            <a:r>
              <a:rPr lang="zh-CN" altLang="en-US" smtClean="0"/>
              <a:t>或 表的属主（即建立表的人）</a:t>
            </a:r>
          </a:p>
          <a:p>
            <a:pPr lvl="2" eaLnBrk="1" hangingPunct="1"/>
            <a:r>
              <a:rPr lang="en-US" altLang="zh-CN" smtClean="0"/>
              <a:t>DBMS</a:t>
            </a:r>
            <a:r>
              <a:rPr lang="zh-CN" altLang="en-US" smtClean="0"/>
              <a:t>一般会自动建立以下列上的索引</a:t>
            </a:r>
          </a:p>
          <a:p>
            <a:pPr lvl="3" eaLnBrk="1" hangingPunct="1"/>
            <a:r>
              <a:rPr lang="zh-CN" altLang="en-US" smtClean="0"/>
              <a:t> </a:t>
            </a:r>
            <a:r>
              <a:rPr lang="en-US" altLang="zh-CN" smtClean="0"/>
              <a:t>PRIMARY  KEY</a:t>
            </a:r>
          </a:p>
          <a:p>
            <a:pPr lvl="3" eaLnBrk="1" hangingPunct="1"/>
            <a:r>
              <a:rPr lang="en-US" altLang="zh-CN" smtClean="0"/>
              <a:t> UNIQUE</a:t>
            </a:r>
          </a:p>
          <a:p>
            <a:pPr lvl="1" eaLnBrk="1" hangingPunct="1"/>
            <a:r>
              <a:rPr lang="zh-CN" altLang="en-US" smtClean="0"/>
              <a:t>谁 维护索引</a:t>
            </a:r>
          </a:p>
          <a:p>
            <a:pPr lvl="2" eaLnBrk="1" hangingPunct="1"/>
            <a:r>
              <a:rPr lang="en-US" altLang="zh-CN" smtClean="0"/>
              <a:t>DBMS</a:t>
            </a:r>
            <a:r>
              <a:rPr lang="zh-CN" altLang="en-US" smtClean="0"/>
              <a:t>自动完成 </a:t>
            </a:r>
          </a:p>
          <a:p>
            <a:pPr lvl="1" eaLnBrk="1" hangingPunct="1"/>
            <a:r>
              <a:rPr lang="zh-CN" altLang="en-US" smtClean="0"/>
              <a:t>使用索引</a:t>
            </a:r>
          </a:p>
          <a:p>
            <a:pPr lvl="2" eaLnBrk="1" hangingPunct="1"/>
            <a:r>
              <a:rPr lang="en-US" altLang="zh-CN" smtClean="0"/>
              <a:t>DBMS</a:t>
            </a:r>
            <a:r>
              <a:rPr lang="zh-CN" altLang="en-US" smtClean="0"/>
              <a:t>自动选择是否使用索引以及使用哪些索引</a:t>
            </a:r>
          </a:p>
        </p:txBody>
      </p:sp>
      <p:sp>
        <p:nvSpPr>
          <p:cNvPr id="58372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索  引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400" smtClean="0"/>
              <a:t>RDBMS</a:t>
            </a:r>
            <a:r>
              <a:rPr lang="zh-CN" altLang="en-US" sz="2400" smtClean="0"/>
              <a:t>中索引一般采用</a:t>
            </a:r>
            <a:r>
              <a:rPr lang="en-US" altLang="zh-CN" sz="2400" smtClean="0"/>
              <a:t>B+</a:t>
            </a:r>
            <a:r>
              <a:rPr lang="zh-CN" altLang="en-US" sz="2400" smtClean="0"/>
              <a:t>树、</a:t>
            </a:r>
            <a:r>
              <a:rPr lang="en-US" altLang="zh-CN" sz="2400" smtClean="0"/>
              <a:t>HASH</a:t>
            </a:r>
            <a:r>
              <a:rPr lang="zh-CN" altLang="en-US" sz="2400" smtClean="0"/>
              <a:t>索引来实现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mtClean="0"/>
              <a:t>B+</a:t>
            </a:r>
            <a:r>
              <a:rPr lang="zh-CN" altLang="en-US" smtClean="0"/>
              <a:t>树索引具有动态平衡的优点 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mtClean="0"/>
              <a:t>HASH</a:t>
            </a:r>
            <a:r>
              <a:rPr lang="zh-CN" altLang="en-US" smtClean="0"/>
              <a:t>索引具有查找速度快的特点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采用</a:t>
            </a:r>
            <a:r>
              <a:rPr lang="en-US" altLang="zh-CN" sz="2400" smtClean="0"/>
              <a:t>B+</a:t>
            </a:r>
            <a:r>
              <a:rPr lang="zh-CN" altLang="en-US" sz="2400" smtClean="0"/>
              <a:t>树，还是</a:t>
            </a:r>
            <a:r>
              <a:rPr lang="en-US" altLang="zh-CN" sz="2400" smtClean="0"/>
              <a:t>HASH</a:t>
            </a:r>
            <a:r>
              <a:rPr lang="zh-CN" altLang="en-US" sz="2400" smtClean="0"/>
              <a:t>索引则由具体的</a:t>
            </a:r>
            <a:r>
              <a:rPr lang="en-US" altLang="zh-CN" sz="2400" smtClean="0"/>
              <a:t>RDBMS</a:t>
            </a:r>
            <a:r>
              <a:rPr lang="zh-CN" altLang="en-US" sz="2400" smtClean="0"/>
              <a:t>来决定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smtClean="0"/>
              <a:t>索引是关系数据库的内部实现技术，属于内模式的范畴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smtClean="0">
                <a:solidFill>
                  <a:srgbClr val="C00000"/>
                </a:solidFill>
              </a:rPr>
              <a:t>CREATE INDEX</a:t>
            </a:r>
            <a:r>
              <a:rPr lang="zh-CN" altLang="en-US" sz="2400" smtClean="0"/>
              <a:t>语句定义索引时，可以定义索引是</a:t>
            </a:r>
            <a:r>
              <a:rPr lang="zh-CN" altLang="en-US" sz="2400" b="1" smtClean="0">
                <a:solidFill>
                  <a:srgbClr val="0070C0"/>
                </a:solidFill>
              </a:rPr>
              <a:t>唯一索引</a:t>
            </a:r>
            <a:r>
              <a:rPr lang="zh-CN" altLang="en-US" sz="2400" smtClean="0"/>
              <a:t>、</a:t>
            </a:r>
            <a:r>
              <a:rPr lang="zh-CN" altLang="en-US" sz="2400" b="1" smtClean="0">
                <a:solidFill>
                  <a:srgbClr val="0070C0"/>
                </a:solidFill>
              </a:rPr>
              <a:t>聚簇索引</a:t>
            </a:r>
            <a:r>
              <a:rPr lang="zh-CN" altLang="en-US" sz="2400" smtClean="0"/>
              <a:t>或</a:t>
            </a:r>
            <a:r>
              <a:rPr lang="zh-CN" altLang="en-US" sz="2400" b="1" smtClean="0">
                <a:solidFill>
                  <a:srgbClr val="0070C0"/>
                </a:solidFill>
              </a:rPr>
              <a:t>非聚簇索引 </a:t>
            </a:r>
          </a:p>
          <a:p>
            <a:pPr eaLnBrk="1" hangingPunct="1">
              <a:lnSpc>
                <a:spcPct val="130000"/>
              </a:lnSpc>
            </a:pPr>
            <a:endParaRPr lang="en-US" altLang="zh-CN" sz="2400" smtClean="0"/>
          </a:p>
        </p:txBody>
      </p:sp>
      <p:sp>
        <p:nvSpPr>
          <p:cNvPr id="59396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5543550" y="6381750"/>
            <a:ext cx="360045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000" smtClean="0">
                <a:latin typeface="黑体" panose="02010609060101010101" pitchFamily="49" charset="-122"/>
                <a:ea typeface="黑体" panose="02010609060101010101" pitchFamily="49" charset="-122"/>
              </a:rPr>
              <a:t>一、建立索引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语句格式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[UNIQUE] [CLUSTER]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索引名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&lt;</a:t>
            </a:r>
            <a:r>
              <a:rPr lang="zh-CN" altLang="en-US" sz="2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表名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&gt;(&lt;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列名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&gt;[&lt;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次序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&gt;][,&lt;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列名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&gt;[&lt;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次序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&gt;] ]…)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	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420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5543550" y="6381750"/>
            <a:ext cx="360045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000" smtClean="0">
                <a:latin typeface="黑体" panose="02010609060101010101" pitchFamily="49" charset="-122"/>
                <a:ea typeface="黑体" panose="02010609060101010101" pitchFamily="49" charset="-122"/>
              </a:rPr>
              <a:t>建立索引（续）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13] CREATE CLUSTER INDEX Stusname 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ON   Student(Sname)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表的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（姓名）列上建立一个聚簇索引</a:t>
            </a:r>
          </a:p>
          <a:p>
            <a:pPr eaLnBrk="1" hangingPunct="1">
              <a:lnSpc>
                <a:spcPct val="140000"/>
              </a:lnSpc>
            </a:pPr>
            <a:endParaRPr lang="en-US" altLang="zh-CN" sz="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聚簇索引指索引项的顺序与表中记录的物理顺序一致的索引组织</a:t>
            </a: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</a:pPr>
            <a:endParaRPr lang="en-US" altLang="zh-CN" sz="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在最经常查询的列上建立聚簇索引以提高查询效率 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一个基本表上最多只能建立一个聚簇索引 </a:t>
            </a:r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经常更新的列不宜建立聚簇索引</a:t>
            </a: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44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5543550" y="6381750"/>
            <a:ext cx="360045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3.1 SQL</a:t>
            </a:r>
            <a:r>
              <a:rPr lang="zh-CN" altLang="en-US" smtClean="0"/>
              <a:t>概述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 smtClean="0"/>
              <a:t>SQL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Structured Query Language</a:t>
            </a:r>
            <a:r>
              <a:rPr lang="zh-CN" altLang="en-US" dirty="0" smtClean="0"/>
              <a:t>）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zh-CN" altLang="en-US" dirty="0" smtClean="0"/>
              <a:t>    结构化查询语言，是关系数据库的标准语言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    SQL</a:t>
            </a:r>
            <a:r>
              <a:rPr lang="zh-CN" altLang="en-US" dirty="0" smtClean="0"/>
              <a:t>是一个通用的、功能极强的关系数据库语言</a:t>
            </a:r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000" smtClean="0">
                <a:latin typeface="黑体" panose="02010609060101010101" pitchFamily="49" charset="-122"/>
                <a:ea typeface="黑体" panose="02010609060101010101" pitchFamily="49" charset="-122"/>
              </a:rPr>
              <a:t>建立索引（续）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  [</a:t>
            </a:r>
            <a:r>
              <a:rPr lang="zh-CN" altLang="en-US" sz="2200" smtClean="0"/>
              <a:t>例</a:t>
            </a:r>
            <a:r>
              <a:rPr lang="en-US" altLang="zh-CN" sz="2200" smtClean="0"/>
              <a:t>14]</a:t>
            </a:r>
            <a:r>
              <a:rPr lang="zh-CN" altLang="en-US" sz="2200" smtClean="0"/>
              <a:t>为学生</a:t>
            </a:r>
            <a:r>
              <a:rPr lang="en-US" altLang="zh-CN" sz="2200" smtClean="0"/>
              <a:t>-</a:t>
            </a:r>
            <a:r>
              <a:rPr lang="zh-CN" altLang="en-US" sz="2200" smtClean="0"/>
              <a:t>课程数据库中的</a:t>
            </a:r>
            <a:r>
              <a:rPr lang="en-US" altLang="zh-CN" sz="2200" smtClean="0"/>
              <a:t>Student</a:t>
            </a:r>
            <a:r>
              <a:rPr lang="zh-CN" altLang="en-US" sz="2200" smtClean="0"/>
              <a:t>，</a:t>
            </a:r>
            <a:r>
              <a:rPr lang="en-US" altLang="zh-CN" sz="2200" smtClean="0"/>
              <a:t>Course</a:t>
            </a:r>
            <a:r>
              <a:rPr lang="zh-CN" altLang="en-US" sz="2200" smtClean="0"/>
              <a:t>，</a:t>
            </a:r>
            <a:r>
              <a:rPr lang="en-US" altLang="zh-CN" sz="2200" smtClean="0"/>
              <a:t>SC</a:t>
            </a:r>
            <a:r>
              <a:rPr lang="zh-CN" altLang="en-US" sz="2200" smtClean="0"/>
              <a:t>三个表建  立索引。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smtClean="0"/>
              <a:t>     </a:t>
            </a:r>
            <a:endParaRPr lang="zh-CN" altLang="en-US" sz="2000" smtClean="0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CREATE UNIQUE INDEX  Stusno ON Student(Sno)</a:t>
            </a:r>
            <a:r>
              <a:rPr lang="zh-CN" altLang="en-US" sz="2200" smtClean="0"/>
              <a:t>；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CREATE UNIQUE INDEX  Coucno ON Course(Cno)</a:t>
            </a:r>
            <a:r>
              <a:rPr lang="zh-CN" altLang="en-US" sz="2200" smtClean="0"/>
              <a:t>；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CREATE UNIQUE INDEX  SCno ON SC(Sno ASC</a:t>
            </a:r>
            <a:r>
              <a:rPr lang="zh-CN" altLang="en-US" sz="2200" smtClean="0"/>
              <a:t>，</a:t>
            </a:r>
            <a:r>
              <a:rPr lang="en-US" altLang="zh-CN" sz="2200" smtClean="0"/>
              <a:t>Cno DESC)</a:t>
            </a:r>
            <a:r>
              <a:rPr lang="zh-CN" altLang="en-US" sz="2200" smtClean="0"/>
              <a:t>；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smtClean="0"/>
              <a:t>  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smtClean="0"/>
              <a:t>      </a:t>
            </a:r>
            <a:r>
              <a:rPr lang="en-US" altLang="zh-CN" sz="2000" smtClean="0"/>
              <a:t>Student</a:t>
            </a:r>
            <a:r>
              <a:rPr lang="zh-CN" altLang="en-US" sz="2000" smtClean="0"/>
              <a:t>表按学号升序建唯一索引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smtClean="0"/>
              <a:t>      </a:t>
            </a:r>
            <a:r>
              <a:rPr lang="en-US" altLang="zh-CN" sz="2000" smtClean="0"/>
              <a:t>Course</a:t>
            </a:r>
            <a:r>
              <a:rPr lang="zh-CN" altLang="en-US" sz="2000" smtClean="0"/>
              <a:t>表按课程号升序建唯一索引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smtClean="0"/>
              <a:t>      </a:t>
            </a:r>
            <a:r>
              <a:rPr lang="en-US" altLang="zh-CN" sz="2000" smtClean="0"/>
              <a:t>SC</a:t>
            </a:r>
            <a:r>
              <a:rPr lang="zh-CN" altLang="en-US" sz="2000" smtClean="0"/>
              <a:t>表按学号升序和课程号降序建唯一索引</a:t>
            </a:r>
          </a:p>
        </p:txBody>
      </p:sp>
      <p:sp>
        <p:nvSpPr>
          <p:cNvPr id="62468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5543550" y="6381750"/>
            <a:ext cx="360045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0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二、删除索引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557338"/>
            <a:ext cx="7772400" cy="4114800"/>
          </a:xfrm>
        </p:spPr>
        <p:txBody>
          <a:bodyPr/>
          <a:lstStyle/>
          <a:p>
            <a:pPr algn="just" eaLnBrk="1" hangingPunct="1"/>
            <a:r>
              <a:rPr lang="en-US" altLang="zh-CN" dirty="0" smtClean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 &lt;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索引名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删除索引时，系统会从数据字典中删去有关该索引的描述。</a:t>
            </a:r>
          </a:p>
          <a:p>
            <a:pPr lvl="1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15]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Stusname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索引</a:t>
            </a:r>
          </a:p>
          <a:p>
            <a:pPr lvl="2" eaLnBrk="1" hangingPunct="1">
              <a:lnSpc>
                <a:spcPct val="170000"/>
              </a:lnSpc>
              <a:buFontTx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 INDEX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Stusname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63492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5543550" y="6381750"/>
            <a:ext cx="360045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76250"/>
            <a:ext cx="8351838" cy="981075"/>
          </a:xfrm>
        </p:spPr>
        <p:txBody>
          <a:bodyPr/>
          <a:lstStyle/>
          <a:p>
            <a:pPr eaLnBrk="1" hangingPunct="1"/>
            <a:r>
              <a:rPr lang="zh-CN" altLang="en-US" smtClean="0"/>
              <a:t>第三章  关系数据库标准语言</a:t>
            </a:r>
            <a:r>
              <a:rPr lang="en-US" altLang="zh-CN" smtClean="0"/>
              <a:t>SQL</a:t>
            </a:r>
          </a:p>
        </p:txBody>
      </p:sp>
      <p:sp>
        <p:nvSpPr>
          <p:cNvPr id="64515" name="页脚占位符 4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An Introduction to Database System</a:t>
            </a:r>
          </a:p>
        </p:txBody>
      </p:sp>
      <p:sp>
        <p:nvSpPr>
          <p:cNvPr id="64516" name="竖排内容占位符 4"/>
          <p:cNvSpPr>
            <a:spLocks noGrp="1"/>
          </p:cNvSpPr>
          <p:nvPr>
            <p:ph orient="vert" sz="quarter" idx="13"/>
          </p:nvPr>
        </p:nvSpPr>
        <p:spPr>
          <a:xfrm>
            <a:off x="1547813" y="1989138"/>
            <a:ext cx="7345362" cy="4392612"/>
          </a:xfrm>
        </p:spPr>
        <p:txBody>
          <a:bodyPr/>
          <a:lstStyle/>
          <a:p>
            <a:pPr eaLnBrk="1" hangingPunct="1"/>
            <a:r>
              <a:rPr lang="en-US" altLang="zh-CN" smtClean="0"/>
              <a:t>3.1 SQL</a:t>
            </a:r>
            <a:r>
              <a:rPr lang="zh-CN" altLang="en-US" smtClean="0"/>
              <a:t>概述</a:t>
            </a:r>
          </a:p>
          <a:p>
            <a:pPr eaLnBrk="1" hangingPunct="1"/>
            <a:r>
              <a:rPr lang="en-US" altLang="zh-CN" smtClean="0"/>
              <a:t>3.2 </a:t>
            </a:r>
            <a:r>
              <a:rPr lang="zh-CN" altLang="en-US" smtClean="0"/>
              <a:t>学生</a:t>
            </a:r>
            <a:r>
              <a:rPr lang="en-US" altLang="zh-CN" smtClean="0"/>
              <a:t>-</a:t>
            </a:r>
            <a:r>
              <a:rPr lang="zh-CN" altLang="en-US" smtClean="0"/>
              <a:t>课程数据库</a:t>
            </a:r>
          </a:p>
          <a:p>
            <a:pPr eaLnBrk="1" hangingPunct="1"/>
            <a:r>
              <a:rPr lang="en-US" altLang="zh-CN" smtClean="0"/>
              <a:t>3.3 </a:t>
            </a:r>
            <a:r>
              <a:rPr lang="zh-CN" altLang="en-US" smtClean="0"/>
              <a:t>数据定义</a:t>
            </a:r>
          </a:p>
          <a:p>
            <a:pPr eaLnBrk="1" hangingPunct="1"/>
            <a:r>
              <a:rPr lang="en-US" altLang="zh-CN" smtClean="0">
                <a:solidFill>
                  <a:srgbClr val="0070C0"/>
                </a:solidFill>
              </a:rPr>
              <a:t>3.4 </a:t>
            </a:r>
            <a:r>
              <a:rPr lang="zh-CN" altLang="en-US" smtClean="0">
                <a:solidFill>
                  <a:srgbClr val="0070C0"/>
                </a:solidFill>
              </a:rPr>
              <a:t>数据查询</a:t>
            </a:r>
          </a:p>
          <a:p>
            <a:pPr eaLnBrk="1" hangingPunct="1"/>
            <a:r>
              <a:rPr lang="en-US" altLang="zh-CN" smtClean="0"/>
              <a:t>3.5 </a:t>
            </a:r>
            <a:r>
              <a:rPr lang="zh-CN" altLang="en-US" smtClean="0"/>
              <a:t>数据更新</a:t>
            </a:r>
          </a:p>
          <a:p>
            <a:pPr eaLnBrk="1" hangingPunct="1"/>
            <a:r>
              <a:rPr lang="en-US" altLang="zh-CN" smtClean="0"/>
              <a:t>3.6 </a:t>
            </a:r>
            <a:r>
              <a:rPr lang="zh-CN" altLang="en-US" smtClean="0"/>
              <a:t>视图</a:t>
            </a:r>
          </a:p>
          <a:p>
            <a:pPr eaLnBrk="1" hangingPunct="1"/>
            <a:r>
              <a:rPr lang="en-US" altLang="zh-CN" smtClean="0"/>
              <a:t>3.7 </a:t>
            </a:r>
            <a:r>
              <a:rPr lang="zh-CN" altLang="en-US" smtClean="0"/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数据查询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语句格式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D7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b="1" dirty="0" smtClean="0">
                <a:solidFill>
                  <a:srgbClr val="D7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[ALL|DISTINCT] &lt;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目标列表达式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19150"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[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目标列表达式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&gt;] …</a:t>
            </a:r>
          </a:p>
          <a:p>
            <a:pPr marL="819150"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D7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表名或视图名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&gt;[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表名或视图名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] …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2000" b="1" dirty="0" smtClean="0">
                <a:solidFill>
                  <a:srgbClr val="D7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条件表达式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]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2000" b="1" dirty="0" smtClean="0">
                <a:solidFill>
                  <a:srgbClr val="D7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列名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1&gt; [ </a:t>
            </a:r>
            <a:r>
              <a:rPr lang="en-US" altLang="zh-CN" sz="2000" b="1" dirty="0" smtClean="0">
                <a:solidFill>
                  <a:srgbClr val="D7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条件表达式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] ]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2000" b="1" dirty="0" smtClean="0">
                <a:solidFill>
                  <a:srgbClr val="D7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列名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2&gt; [ ASC|DESC ] ]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819150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540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3.4  </a:t>
            </a:r>
            <a:r>
              <a:rPr lang="zh-CN" altLang="en-US" smtClean="0"/>
              <a:t>数据查询 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00FF"/>
                </a:solidFill>
              </a:rPr>
              <a:t>3.4.1 </a:t>
            </a:r>
            <a:r>
              <a:rPr lang="zh-CN" altLang="en-US" b="1" dirty="0" smtClean="0">
                <a:solidFill>
                  <a:srgbClr val="FF00FF"/>
                </a:solidFill>
              </a:rPr>
              <a:t>单表查询</a:t>
            </a:r>
          </a:p>
          <a:p>
            <a:pPr eaLnBrk="1" hangingPunct="1"/>
            <a:r>
              <a:rPr lang="en-US" altLang="zh-CN" dirty="0" smtClean="0"/>
              <a:t>3.4.2 </a:t>
            </a:r>
            <a:r>
              <a:rPr lang="zh-CN" altLang="en-US" dirty="0" smtClean="0"/>
              <a:t>连接查询</a:t>
            </a:r>
          </a:p>
          <a:p>
            <a:pPr eaLnBrk="1" hangingPunct="1"/>
            <a:r>
              <a:rPr lang="en-US" altLang="zh-CN" dirty="0" smtClean="0"/>
              <a:t>3.4.3 </a:t>
            </a:r>
            <a:r>
              <a:rPr lang="zh-CN" altLang="en-US" dirty="0" smtClean="0"/>
              <a:t>嵌套查询</a:t>
            </a:r>
          </a:p>
          <a:p>
            <a:pPr eaLnBrk="1" hangingPunct="1"/>
            <a:r>
              <a:rPr lang="en-US" altLang="zh-CN" dirty="0" smtClean="0"/>
              <a:t>3.4.4 </a:t>
            </a:r>
            <a:r>
              <a:rPr lang="zh-CN" altLang="en-US" dirty="0" smtClean="0"/>
              <a:t>集合查询</a:t>
            </a:r>
          </a:p>
          <a:p>
            <a:pPr eaLnBrk="1" hangingPunct="1"/>
            <a:r>
              <a:rPr lang="en-US" altLang="zh-CN" dirty="0" smtClean="0"/>
              <a:t>3.4.5 Select</a:t>
            </a:r>
            <a:r>
              <a:rPr lang="zh-CN" altLang="en-US" dirty="0" smtClean="0"/>
              <a:t>语句的一般形式 </a:t>
            </a:r>
          </a:p>
          <a:p>
            <a:pPr eaLnBrk="1" hangingPunct="1"/>
            <a:r>
              <a:rPr lang="zh-CN" altLang="en-US" dirty="0" smtClean="0"/>
              <a:t> </a:t>
            </a:r>
          </a:p>
        </p:txBody>
      </p:sp>
      <p:sp>
        <p:nvSpPr>
          <p:cNvPr id="66564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3.4.1  </a:t>
            </a:r>
            <a:r>
              <a:rPr lang="zh-CN" altLang="en-US" smtClean="0"/>
              <a:t>单表查询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查询仅涉及一个表：</a:t>
            </a:r>
          </a:p>
          <a:p>
            <a:pPr lvl="1" eaLnBrk="1" hangingPunct="1"/>
            <a:r>
              <a:rPr lang="zh-CN" altLang="en-US" b="1" dirty="0" smtClean="0">
                <a:solidFill>
                  <a:srgbClr val="FF5050"/>
                </a:solidFill>
              </a:rPr>
              <a:t>一、 选择表中的若干列</a:t>
            </a:r>
          </a:p>
          <a:p>
            <a:pPr lvl="1" eaLnBrk="1" hangingPunct="1"/>
            <a:r>
              <a:rPr lang="zh-CN" altLang="en-US" dirty="0" smtClean="0"/>
              <a:t>二、 选择表中的若干元组</a:t>
            </a:r>
          </a:p>
          <a:p>
            <a:pPr lvl="1" eaLnBrk="1" hangingPunct="1"/>
            <a:r>
              <a:rPr lang="zh-CN" altLang="en-US" dirty="0" smtClean="0"/>
              <a:t>三、 </a:t>
            </a:r>
            <a:r>
              <a:rPr lang="en-US" altLang="zh-CN" dirty="0" smtClean="0"/>
              <a:t>ORDER BY</a:t>
            </a:r>
            <a:r>
              <a:rPr lang="zh-CN" altLang="en-US" dirty="0" smtClean="0"/>
              <a:t>子句</a:t>
            </a:r>
          </a:p>
          <a:p>
            <a:pPr lvl="1" eaLnBrk="1" hangingPunct="1"/>
            <a:r>
              <a:rPr lang="zh-CN" altLang="en-US" dirty="0" smtClean="0"/>
              <a:t>四、 聚集函数</a:t>
            </a:r>
          </a:p>
          <a:p>
            <a:pPr lvl="1" eaLnBrk="1" hangingPunct="1"/>
            <a:r>
              <a:rPr lang="zh-CN" altLang="en-US" dirty="0" smtClean="0"/>
              <a:t>五、 </a:t>
            </a:r>
            <a:r>
              <a:rPr lang="en-US" altLang="zh-CN" dirty="0" smtClean="0"/>
              <a:t>GROUP BY</a:t>
            </a:r>
            <a:r>
              <a:rPr lang="zh-CN" altLang="en-US" dirty="0" smtClean="0"/>
              <a:t>子句</a:t>
            </a:r>
          </a:p>
        </p:txBody>
      </p:sp>
      <p:sp>
        <p:nvSpPr>
          <p:cNvPr id="67588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一、 选择表中的若干列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查询指定列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1]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查询全体学生的学号与姓名。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FROM Student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2]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查询全体学生的姓名、学号、所在系。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Sdept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FROM Student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612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An Introduction to Database System</a:t>
            </a:r>
          </a:p>
        </p:txBody>
      </p:sp>
      <p:sp>
        <p:nvSpPr>
          <p:cNvPr id="2" name="矩形 1"/>
          <p:cNvSpPr/>
          <p:nvPr/>
        </p:nvSpPr>
        <p:spPr>
          <a:xfrm>
            <a:off x="5353472" y="4602024"/>
            <a:ext cx="3790528" cy="175432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学生表：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Student(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,Sname,Ssex,Sage,Sdept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课程表：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Course(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,Cname,Cpno,Ccredit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学生选课表：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Sno,Cno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,Grade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32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查询全部列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选出所有属性列：</a:t>
            </a:r>
          </a:p>
          <a:p>
            <a:pPr lvl="1" algn="just" eaLnBrk="1" hangingPunct="1">
              <a:buFont typeface="Wingdings" panose="05000000000000000000" pitchFamily="2" charset="2"/>
              <a:buChar char="n"/>
            </a:pPr>
            <a:r>
              <a:rPr lang="zh-CN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zh-CN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关键字后面列出所有列名 </a:t>
            </a:r>
          </a:p>
          <a:p>
            <a:pPr lvl="1" algn="just" eaLnBrk="1" hangingPunct="1">
              <a:buFont typeface="Wingdings" panose="05000000000000000000" pitchFamily="2" charset="2"/>
              <a:buChar char="n"/>
            </a:pPr>
            <a:r>
              <a:rPr lang="zh-CN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目标列表达式</a:t>
            </a:r>
            <a:r>
              <a:rPr lang="en-US" altLang="zh-CN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指定为 </a:t>
            </a:r>
            <a:r>
              <a:rPr lang="zh-CN" altLang="en-US" sz="2600" b="1" smtClean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3] 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查询全体学生的详细记录。</a:t>
            </a:r>
          </a:p>
          <a:p>
            <a:pPr lvl="2" algn="just" eaLnBrk="1" hangingPunct="1">
              <a:buFontTx/>
              <a:buNone/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 Sno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Ssex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Sage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Sdept </a:t>
            </a:r>
          </a:p>
          <a:p>
            <a:pPr lvl="2" algn="just" eaLnBrk="1" hangingPunct="1">
              <a:buFontTx/>
              <a:buNone/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Student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</a:p>
          <a:p>
            <a:pPr lvl="2" algn="just" eaLnBrk="1" hangingPunct="1">
              <a:buFontTx/>
              <a:buNone/>
            </a:pP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或</a:t>
            </a:r>
          </a:p>
          <a:p>
            <a:pPr lvl="2" algn="just" eaLnBrk="1" hangingPunct="1">
              <a:buFontTx/>
              <a:buNone/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 *</a:t>
            </a:r>
          </a:p>
          <a:p>
            <a:pPr lvl="2" algn="just" eaLnBrk="1" hangingPunct="1">
              <a:buFontTx/>
              <a:buNone/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Student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</a:p>
        </p:txBody>
      </p:sp>
      <p:sp>
        <p:nvSpPr>
          <p:cNvPr id="69636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An Introduction to Database System</a:t>
            </a:r>
          </a:p>
        </p:txBody>
      </p:sp>
      <p:sp>
        <p:nvSpPr>
          <p:cNvPr id="5" name="矩形 4"/>
          <p:cNvSpPr/>
          <p:nvPr/>
        </p:nvSpPr>
        <p:spPr>
          <a:xfrm>
            <a:off x="5353472" y="4602024"/>
            <a:ext cx="3790528" cy="175432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学生表：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Student(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,Sname,Ssex,Sage,Sdept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课程表：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Course(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,Cname,Cpno,Ccredit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学生选课表：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Sno,Cno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,Grade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rPr>
              <a:t>查询经过计算的值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en-US" altLang="zh-CN" sz="2400" smtClean="0"/>
              <a:t>SELECT</a:t>
            </a:r>
            <a:r>
              <a:rPr lang="zh-CN" altLang="en-US" sz="2400" smtClean="0"/>
              <a:t>子句的</a:t>
            </a:r>
            <a:r>
              <a:rPr lang="en-US" altLang="zh-CN" sz="2400" smtClean="0"/>
              <a:t>&lt;</a:t>
            </a:r>
            <a:r>
              <a:rPr lang="zh-CN" altLang="en-US" sz="2400" smtClean="0"/>
              <a:t>目标列表达式</a:t>
            </a:r>
            <a:r>
              <a:rPr lang="en-US" altLang="zh-CN" sz="2400" smtClean="0"/>
              <a:t>&gt;</a:t>
            </a:r>
            <a:r>
              <a:rPr lang="zh-CN" altLang="en-US" sz="2400" smtClean="0"/>
              <a:t>可以为：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sz="2200" smtClean="0"/>
              <a:t>算术表达式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sz="2200" smtClean="0"/>
              <a:t>字符串常量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sz="2200" smtClean="0"/>
              <a:t>函数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sz="2200" smtClean="0"/>
              <a:t>列别名 </a:t>
            </a:r>
          </a:p>
        </p:txBody>
      </p:sp>
      <p:sp>
        <p:nvSpPr>
          <p:cNvPr id="70660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查询经过计算的值（续）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4]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查全体学生的姓名及其出生年份。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2004-Sage    /*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假定当年的年份为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2004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年*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Student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输出结果：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2004-Sage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李勇    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1984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刘晨    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1985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王敏    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张立    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1985 </a:t>
            </a:r>
          </a:p>
        </p:txBody>
      </p:sp>
      <p:sp>
        <p:nvSpPr>
          <p:cNvPr id="71684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An Introduction to Database System</a:t>
            </a:r>
          </a:p>
        </p:txBody>
      </p:sp>
      <p:sp>
        <p:nvSpPr>
          <p:cNvPr id="71685" name="Line 6"/>
          <p:cNvSpPr>
            <a:spLocks noChangeShapeType="1"/>
          </p:cNvSpPr>
          <p:nvPr/>
        </p:nvSpPr>
        <p:spPr bwMode="auto">
          <a:xfrm>
            <a:off x="1547813" y="3860800"/>
            <a:ext cx="2736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53472" y="4602024"/>
            <a:ext cx="3790528" cy="175432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学生表：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Student(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,Sname,Ssex,Sage,Sdept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课程表：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Course(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,Cname,Cpno,Ccredit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学生选课表：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Sno,Cno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,Grade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3.1 SQL</a:t>
            </a:r>
            <a:r>
              <a:rPr lang="zh-CN" altLang="en-US" smtClean="0"/>
              <a:t>概述</a:t>
            </a: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3.1.1  SQL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的产生与发展 （了解）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 smtClean="0"/>
              <a:t>3.1.2  SQL</a:t>
            </a:r>
            <a:r>
              <a:rPr lang="zh-CN" altLang="en-US" dirty="0" smtClean="0"/>
              <a:t>的特点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 smtClean="0"/>
              <a:t>3.1.3  SQL</a:t>
            </a:r>
            <a:r>
              <a:rPr lang="zh-CN" altLang="en-US" dirty="0" smtClean="0"/>
              <a:t>的基本概念</a:t>
            </a:r>
          </a:p>
        </p:txBody>
      </p:sp>
      <p:sp>
        <p:nvSpPr>
          <p:cNvPr id="17412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查询经过计算的值（续）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5]  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查询全体学生的姓名、出生年份和所有系，要求用小写字母表示所有系名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Sname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，‘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of Birth: '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2004-Sage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ISLOWER(Sdept)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Student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输出结果：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Sname     'Year of Birth:'   2004-Sage      ISLOWER(Sdept)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李勇    </a:t>
            </a: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of Birth:    1984       	cs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刘晨    </a:t>
            </a: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of Birth:    1985       	is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王敏    </a:t>
            </a: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of Birth:    1986       	ma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张立    </a:t>
            </a: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of Birth:    1985      	is </a:t>
            </a:r>
          </a:p>
        </p:txBody>
      </p:sp>
      <p:sp>
        <p:nvSpPr>
          <p:cNvPr id="72708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An Introduction to Database System</a:t>
            </a:r>
          </a:p>
        </p:txBody>
      </p:sp>
      <p:sp>
        <p:nvSpPr>
          <p:cNvPr id="72709" name="Line 4"/>
          <p:cNvSpPr>
            <a:spLocks noChangeShapeType="1"/>
          </p:cNvSpPr>
          <p:nvPr/>
        </p:nvSpPr>
        <p:spPr bwMode="auto">
          <a:xfrm>
            <a:off x="898525" y="4149725"/>
            <a:ext cx="57610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53472" y="5131058"/>
            <a:ext cx="3790528" cy="175432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学生表：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Student(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,Sname,Ssex,Sage,Sdept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课程表：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Course(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,Cname,Cpno,Ccredit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学生选课表：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Sno,Cno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,Grade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查询经过计算的值（续）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使用列</a:t>
            </a:r>
            <a:r>
              <a:rPr lang="zh-CN" altLang="en-US" sz="2400" b="1" smtClean="0">
                <a:solidFill>
                  <a:srgbClr val="D7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别名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改变查询结果的列标题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Sname </a:t>
            </a:r>
            <a:r>
              <a:rPr lang="en-US" altLang="zh-CN" sz="1800" smtClean="0">
                <a:solidFill>
                  <a:srgbClr val="D7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'Year of Birth: ’ </a:t>
            </a:r>
            <a:r>
              <a:rPr lang="en-US" altLang="zh-CN" sz="1800" smtClean="0">
                <a:solidFill>
                  <a:srgbClr val="D7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BIRTH</a:t>
            </a:r>
            <a:r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2000-Sage </a:t>
            </a:r>
            <a:r>
              <a:rPr lang="en-US" altLang="zh-CN" sz="1800" smtClean="0">
                <a:solidFill>
                  <a:srgbClr val="D7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BIRTHDAY</a:t>
            </a:r>
            <a:r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LOWER(Sdept)  </a:t>
            </a:r>
            <a:r>
              <a:rPr lang="en-US" altLang="zh-CN" sz="1800" smtClean="0">
                <a:solidFill>
                  <a:srgbClr val="D7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endParaRPr lang="en-US" altLang="zh-CN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FROM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输出结果：</a:t>
            </a:r>
          </a:p>
          <a:p>
            <a:pPr lvl="1" algn="just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     BIRTH         BIRTHDAY   DEPARTMENT</a:t>
            </a:r>
          </a:p>
          <a:p>
            <a:pPr lvl="1" algn="just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-------  ----------------    -------------  ------------------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李勇   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of Birth:    1984             cs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刘晨   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of Birth:    1985             is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王敏   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of Birth:    1986             ma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张立   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of Birth:    1985             is</a:t>
            </a:r>
          </a:p>
        </p:txBody>
      </p:sp>
      <p:sp>
        <p:nvSpPr>
          <p:cNvPr id="73732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An Introduction to Database System</a:t>
            </a:r>
          </a:p>
        </p:txBody>
      </p:sp>
      <p:sp>
        <p:nvSpPr>
          <p:cNvPr id="5" name="矩形 4"/>
          <p:cNvSpPr/>
          <p:nvPr/>
        </p:nvSpPr>
        <p:spPr>
          <a:xfrm>
            <a:off x="5353472" y="5131058"/>
            <a:ext cx="3790528" cy="175432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学生表：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Student(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,Sname,Ssex,Sage,Sdept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课程表：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Course(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,Cname,Cpno,Ccredit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学生选课表：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Sno,Cno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,Grade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3.4.1  </a:t>
            </a:r>
            <a:r>
              <a:rPr lang="zh-CN" altLang="en-US" smtClean="0"/>
              <a:t>单表查询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查询仅涉及一个表：</a:t>
            </a:r>
          </a:p>
          <a:p>
            <a:pPr lvl="1" eaLnBrk="1" hangingPunct="1"/>
            <a:r>
              <a:rPr lang="zh-CN" altLang="en-US" smtClean="0"/>
              <a:t>一、 选择表中的若干列</a:t>
            </a:r>
          </a:p>
          <a:p>
            <a:pPr lvl="1" eaLnBrk="1" hangingPunct="1"/>
            <a:r>
              <a:rPr lang="zh-CN" altLang="en-US" smtClean="0">
                <a:solidFill>
                  <a:srgbClr val="FF5050"/>
                </a:solidFill>
              </a:rPr>
              <a:t>二、 选择表中的若干元组</a:t>
            </a:r>
          </a:p>
          <a:p>
            <a:pPr lvl="1" eaLnBrk="1" hangingPunct="1"/>
            <a:r>
              <a:rPr lang="zh-CN" altLang="en-US" smtClean="0"/>
              <a:t>三、 </a:t>
            </a:r>
            <a:r>
              <a:rPr lang="en-US" altLang="zh-CN" smtClean="0"/>
              <a:t>ORDER BY</a:t>
            </a:r>
            <a:r>
              <a:rPr lang="zh-CN" altLang="en-US" smtClean="0"/>
              <a:t>子句</a:t>
            </a:r>
          </a:p>
          <a:p>
            <a:pPr lvl="1" eaLnBrk="1" hangingPunct="1"/>
            <a:r>
              <a:rPr lang="zh-CN" altLang="en-US" smtClean="0"/>
              <a:t>四、 聚集函数</a:t>
            </a:r>
          </a:p>
          <a:p>
            <a:pPr lvl="1" eaLnBrk="1" hangingPunct="1"/>
            <a:r>
              <a:rPr lang="zh-CN" altLang="en-US" smtClean="0"/>
              <a:t>五、 </a:t>
            </a:r>
            <a:r>
              <a:rPr lang="en-US" altLang="zh-CN" smtClean="0"/>
              <a:t>GROUP BY</a:t>
            </a:r>
            <a:r>
              <a:rPr lang="zh-CN" altLang="en-US" smtClean="0"/>
              <a:t>子句</a:t>
            </a:r>
          </a:p>
        </p:txBody>
      </p:sp>
      <p:sp>
        <p:nvSpPr>
          <p:cNvPr id="74756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二、选择表中的若干元组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5089525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消除取值重复的行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如果没有指定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关键词，则缺省为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6]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查询选修了课程的学生学号。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FROM SC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等价于：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ALL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FROM SC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执行上面的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语句后，结果为：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200215121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200215121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200215121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200215122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200215122</a:t>
            </a:r>
          </a:p>
        </p:txBody>
      </p:sp>
      <p:sp>
        <p:nvSpPr>
          <p:cNvPr id="75780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An Introduction to Database System</a:t>
            </a:r>
          </a:p>
        </p:txBody>
      </p:sp>
      <p:sp>
        <p:nvSpPr>
          <p:cNvPr id="75781" name="Line 4"/>
          <p:cNvSpPr>
            <a:spLocks noChangeShapeType="1"/>
          </p:cNvSpPr>
          <p:nvPr/>
        </p:nvSpPr>
        <p:spPr bwMode="auto">
          <a:xfrm>
            <a:off x="1259632" y="4725144"/>
            <a:ext cx="2016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53472" y="4987042"/>
            <a:ext cx="3790528" cy="175432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学生表：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Student(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,Sname,Ssex,Sage,Sdept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课程表：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Course(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,Cname,Cpno,Ccredit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学生选课表：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Sno,Cno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,Grade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消除取值重复的行（续）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关键词，去掉表中重复的行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zh-CN" sz="2400" b="1" dirty="0" smtClean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SC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执行结果：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200215121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200215122</a:t>
            </a:r>
          </a:p>
        </p:txBody>
      </p:sp>
      <p:sp>
        <p:nvSpPr>
          <p:cNvPr id="76804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An Introduction to Database System</a:t>
            </a:r>
          </a:p>
        </p:txBody>
      </p:sp>
      <p:sp>
        <p:nvSpPr>
          <p:cNvPr id="76805" name="Line 4"/>
          <p:cNvSpPr>
            <a:spLocks noChangeShapeType="1"/>
          </p:cNvSpPr>
          <p:nvPr/>
        </p:nvSpPr>
        <p:spPr bwMode="auto">
          <a:xfrm>
            <a:off x="2339752" y="4437112"/>
            <a:ext cx="2232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53472" y="4602024"/>
            <a:ext cx="3790528" cy="175432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学生表：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Student(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,Sname,Ssex,Sage,Sdept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课程表：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Course(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,Cname,Cpno,Ccredit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学生选课表：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Sno,Cno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,Grade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b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查询满足条件的元组</a:t>
            </a:r>
          </a:p>
        </p:txBody>
      </p:sp>
      <p:graphicFrame>
        <p:nvGraphicFramePr>
          <p:cNvPr id="381108" name="Group 180"/>
          <p:cNvGraphicFramePr>
            <a:graphicFrameLocks noGrp="1"/>
          </p:cNvGraphicFramePr>
          <p:nvPr>
            <p:ph idx="1"/>
          </p:nvPr>
        </p:nvGraphicFramePr>
        <p:xfrm>
          <a:off x="565150" y="1989138"/>
          <a:ext cx="8229600" cy="3311525"/>
        </p:xfrm>
        <a:graphic>
          <a:graphicData uri="http://schemas.openxmlformats.org/drawingml/2006/table">
            <a:tbl>
              <a:tblPr firstRow="1">
                <a:tableStyleId>{5DA37D80-6434-44D0-A028-1B22A696006F}</a:tableStyleId>
              </a:tblPr>
              <a:tblGrid>
                <a:gridCol w="2530475"/>
                <a:gridCol w="5699125"/>
              </a:tblGrid>
              <a:tr h="482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查 询 条 件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谓    词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6413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比    较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=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，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&gt;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，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&lt;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，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&gt;=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，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&lt;=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，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!=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，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&lt;&gt;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，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!&gt;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，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!&lt;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；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NOT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上述比较运算符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确定范围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BETWEEN AND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，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NOT BETWEEN AND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确定集合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IN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，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NOT IN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字符匹配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LIKE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，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NOT LIKE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空    值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IS NULL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，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IS NOT NULL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多重条件（逻辑运算）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AND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，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OR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，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黑体" pitchFamily="49" charset="-122"/>
                          <a:ea typeface="黑体" pitchFamily="49" charset="-122"/>
                        </a:rPr>
                        <a:t>NOT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77853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An Introduction to Database System</a:t>
            </a:r>
          </a:p>
        </p:txBody>
      </p:sp>
      <p:sp>
        <p:nvSpPr>
          <p:cNvPr id="77854" name="Rectangle 4"/>
          <p:cNvSpPr>
            <a:spLocks noChangeArrowheads="1"/>
          </p:cNvSpPr>
          <p:nvPr/>
        </p:nvSpPr>
        <p:spPr bwMode="auto">
          <a:xfrm>
            <a:off x="1143000" y="1752600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855" name="Rectangle 5"/>
          <p:cNvSpPr>
            <a:spLocks noChangeArrowheads="1"/>
          </p:cNvSpPr>
          <p:nvPr/>
        </p:nvSpPr>
        <p:spPr bwMode="auto">
          <a:xfrm>
            <a:off x="1371600" y="1752600"/>
            <a:ext cx="7010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856" name="Text Box 182"/>
          <p:cNvSpPr txBox="1">
            <a:spLocks noChangeArrowheads="1"/>
          </p:cNvSpPr>
          <p:nvPr/>
        </p:nvSpPr>
        <p:spPr bwMode="auto">
          <a:xfrm>
            <a:off x="2605088" y="1382713"/>
            <a:ext cx="32623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常用的查询条件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011238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比较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5089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［例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］  查询计算机科学系全体学生的名单。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Sname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WHERE Sdept=‘CS’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8]  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查询所有年龄在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岁以下的学生姓名及其年龄。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Sname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Sage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FROM    Student   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WHERE Sage &lt; 20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［例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］  查询考试成绩有不及格的学生的学号。</a:t>
            </a:r>
          </a:p>
          <a:p>
            <a:pPr lvl="2" eaLnBrk="1" hangingPunct="1">
              <a:buFontTx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zh-CN" sz="220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Sno</a:t>
            </a:r>
          </a:p>
          <a:p>
            <a:pPr lvl="2" eaLnBrk="1" hangingPunct="1">
              <a:buFontTx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 SC</a:t>
            </a:r>
          </a:p>
          <a:p>
            <a:pPr lvl="2" eaLnBrk="1" hangingPunct="1">
              <a:buFontTx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Grade&lt;60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852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An Introduction to Database System</a:t>
            </a:r>
          </a:p>
        </p:txBody>
      </p:sp>
      <p:sp>
        <p:nvSpPr>
          <p:cNvPr id="5" name="矩形 4"/>
          <p:cNvSpPr/>
          <p:nvPr/>
        </p:nvSpPr>
        <p:spPr>
          <a:xfrm>
            <a:off x="5352974" y="5071613"/>
            <a:ext cx="3790528" cy="175432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学生表：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Student(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,Sname,Ssex,Sage,Sdept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课程表：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Course(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,Cname,Cpno,Ccredit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学生选课表：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SC(</a:t>
            </a:r>
            <a:r>
              <a:rPr lang="en-US" altLang="zh-CN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Sno,Cno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,Grade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8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011238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）确定范围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50180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谓词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BETWEEN …  AND  …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NOT BETWEEN  …  AND  …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10]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查询年龄在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20~23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岁（包括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岁和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岁）之间的学生的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姓名、系别和年龄</a:t>
            </a:r>
          </a:p>
          <a:p>
            <a:pPr lvl="1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Sdept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Sage</a:t>
            </a:r>
          </a:p>
          <a:p>
            <a:pPr lvl="2"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    Student</a:t>
            </a:r>
          </a:p>
          <a:p>
            <a:pPr lvl="2" eaLnBrk="1" hangingPunct="1">
              <a:lnSpc>
                <a:spcPct val="130000"/>
              </a:lnSpc>
              <a:buFontTx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  Sage BETWEEN 20 AND 23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11] 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查询年龄不在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20~23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岁之间的学生姓名、系别和年龄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Sdept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Sage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FROM    Student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WHERE Sage NOT BETWEEN 20 AND 23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</a:p>
        </p:txBody>
      </p:sp>
      <p:sp>
        <p:nvSpPr>
          <p:cNvPr id="79876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011238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黑体" panose="02010609060101010101" pitchFamily="49" charset="-122"/>
                <a:ea typeface="黑体" panose="02010609060101010101" pitchFamily="49" charset="-122"/>
              </a:rPr>
              <a:t>(3) </a:t>
            </a: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确定集合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53054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谓词：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&lt;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值表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&gt;,  NOT IN &lt;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值表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12]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查询信息系（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）、数学系（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）和计算机科学系（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）学生的姓名和性别。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Sname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Ssex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FROM  Student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WHERE Sdept IN ( 'IS'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'MA'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'CS' );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13]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查询既不是信息系、数学系，也不是计算机科学系的学生的姓名和性别。</a:t>
            </a:r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Sname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Ssex</a:t>
            </a:r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Student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WHERE Sdept NOT IN ( 'IS'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'MA'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'CS' );</a:t>
            </a:r>
          </a:p>
        </p:txBody>
      </p:sp>
      <p:sp>
        <p:nvSpPr>
          <p:cNvPr id="80900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011238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黑体" panose="02010609060101010101" pitchFamily="49" charset="-122"/>
                <a:ea typeface="黑体" panose="02010609060101010101" pitchFamily="49" charset="-122"/>
              </a:rPr>
              <a:t>(4)</a:t>
            </a: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字符匹配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578850" cy="4857750"/>
          </a:xfrm>
        </p:spPr>
        <p:txBody>
          <a:bodyPr/>
          <a:lstStyle/>
          <a:p>
            <a:pPr marL="533400" indent="-533400" algn="just" eaLnBrk="1" hangingPunct="1">
              <a:lnSpc>
                <a:spcPct val="190000"/>
              </a:lnSpc>
            </a:pP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谓词：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[NOT] LIKE ‘&lt;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匹配串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&gt;’ [ESCAPE ‘ &lt;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换码字符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&gt;’]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R"/>
            </a:pPr>
            <a:endParaRPr lang="en-US" altLang="zh-CN" sz="2200" smtClean="0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R"/>
            </a:pPr>
            <a:r>
              <a:rPr lang="zh-CN" altLang="en-US" sz="2200" smtClean="0"/>
              <a:t>匹配串为固定字符串</a:t>
            </a:r>
            <a:endParaRPr lang="en-US" altLang="zh-CN" sz="2200" smtClean="0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R"/>
            </a:pPr>
            <a:endParaRPr lang="zh-CN" altLang="en-US" sz="2200" smtClean="0"/>
          </a:p>
          <a:p>
            <a:pPr marL="914400" lvl="1" indent="-4572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14]  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查询学号为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200215121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的学生的详细情况。</a:t>
            </a:r>
          </a:p>
          <a:p>
            <a:pPr marL="1333500" lvl="2" indent="-419100"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   </a:t>
            </a:r>
          </a:p>
          <a:p>
            <a:pPr marL="1333500" lvl="2" indent="-419100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FROM  Student  </a:t>
            </a:r>
          </a:p>
          <a:p>
            <a:pPr marL="1333500" lvl="2" indent="-419100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WHERE  Sno </a:t>
            </a:r>
            <a:r>
              <a:rPr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‘200215121'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914400" lvl="1" indent="-4572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等价于： </a:t>
            </a:r>
          </a:p>
          <a:p>
            <a:pPr marL="1333500" lvl="2" indent="-419100" eaLnBrk="1" hangingPunct="1">
              <a:lnSpc>
                <a:spcPct val="90000"/>
              </a:lnSpc>
              <a:buFontTx/>
              <a:buNone/>
            </a:pP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 * </a:t>
            </a:r>
          </a:p>
          <a:p>
            <a:pPr marL="1333500" lvl="2" indent="-419100" eaLnBrk="1" hangingPunct="1">
              <a:lnSpc>
                <a:spcPct val="90000"/>
              </a:lnSpc>
              <a:buFontTx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FROM  Student </a:t>
            </a:r>
          </a:p>
          <a:p>
            <a:pPr marL="1333500" lvl="2" indent="-419100" eaLnBrk="1" hangingPunct="1">
              <a:lnSpc>
                <a:spcPct val="90000"/>
              </a:lnSpc>
              <a:buFontTx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WHERE Sno = ' 200215121 '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81924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3.1 SQL</a:t>
            </a:r>
            <a:r>
              <a:rPr lang="zh-CN" altLang="en-US" smtClean="0"/>
              <a:t>概述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 smtClean="0"/>
              <a:t>3.1.1  SQL</a:t>
            </a:r>
            <a:r>
              <a:rPr lang="zh-CN" altLang="en-US" dirty="0" smtClean="0"/>
              <a:t>的产生与发展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3.1.2  SQL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的特点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 smtClean="0"/>
              <a:t>3.1.3  SQL</a:t>
            </a:r>
            <a:r>
              <a:rPr lang="zh-CN" altLang="en-US" dirty="0" smtClean="0"/>
              <a:t>的基本概念</a:t>
            </a:r>
          </a:p>
        </p:txBody>
      </p:sp>
      <p:sp>
        <p:nvSpPr>
          <p:cNvPr id="18436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011238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字符匹配（续）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53784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2) 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匹配串为含通配符的字符串</a:t>
            </a:r>
            <a:endParaRPr lang="en-US" altLang="zh-CN" sz="2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15]  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查询所有姓刘学生的姓名、学号和性别。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Sname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Ssex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FROM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WHERE  Sname </a:t>
            </a:r>
            <a:r>
              <a:rPr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‘</a:t>
            </a:r>
            <a:r>
              <a:rPr lang="zh-CN" altLang="en-US" sz="220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刘</a:t>
            </a:r>
            <a:r>
              <a:rPr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%’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16]  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查询姓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欧阳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且全名为三个汉字的学生的姓名。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Sname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FROM 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WHERE  Sname </a:t>
            </a:r>
            <a:r>
              <a:rPr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'</a:t>
            </a:r>
            <a:r>
              <a:rPr lang="zh-CN" altLang="en-US" sz="220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欧阳</a:t>
            </a:r>
            <a:r>
              <a:rPr lang="en-US" altLang="zh-CN" sz="220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__'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82948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9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011238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字符匹配（续）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17]  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查询名字中第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个字为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阳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字的学生的姓名和学号。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Sname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FROM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WHERE Sname </a:t>
            </a:r>
            <a:r>
              <a:rPr lang="en-US" altLang="zh-CN" sz="200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‘__</a:t>
            </a:r>
            <a:r>
              <a:rPr lang="zh-CN" altLang="en-US" sz="200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阳</a:t>
            </a:r>
            <a:r>
              <a:rPr lang="en-US" altLang="zh-CN" sz="200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18]  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查询所有不姓刘的学生姓名。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Sname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Ssex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FROM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WHERE Sname </a:t>
            </a:r>
            <a:r>
              <a:rPr lang="en-US" altLang="zh-CN" sz="200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LIKE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刘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%'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972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011238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字符匹配（续）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663575" y="1125538"/>
            <a:ext cx="8229600" cy="4857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使用换码字符将通配符转义为普通字符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19]  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查询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DB_Design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课程的课程号和学分。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Cno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Ccredit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FROM Course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WHERE Cname LIKE 'DB</a:t>
            </a:r>
            <a:r>
              <a:rPr lang="en-US" altLang="zh-CN" sz="2400" smtClean="0">
                <a:solidFill>
                  <a:srgbClr val="85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_Design' </a:t>
            </a:r>
            <a:r>
              <a:rPr lang="en-US" altLang="zh-CN" sz="240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ESCAPE '\'</a:t>
            </a:r>
            <a:r>
              <a:rPr lang="zh-CN" altLang="en-US" sz="240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20]  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查询以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"DB_"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开头，且倒数第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个字符为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的课程的详细情况。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 *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FROM   Course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WHERE  Cname LIKE  'DB</a:t>
            </a:r>
            <a:r>
              <a:rPr lang="en-US" altLang="zh-CN" sz="2400" smtClean="0">
                <a:solidFill>
                  <a:srgbClr val="85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_%i_ _' </a:t>
            </a:r>
            <a:r>
              <a:rPr lang="en-US" altLang="zh-CN" sz="240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ESCAPE '\' 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400" smtClean="0">
              <a:solidFill>
                <a:srgbClr val="85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b="1" smtClean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ESCAPE '</a:t>
            </a:r>
            <a:r>
              <a:rPr lang="zh-CN" altLang="en-US" sz="2400" b="1" smtClean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＼</a:t>
            </a:r>
            <a:r>
              <a:rPr lang="en-US" altLang="zh-CN" sz="2400" b="1" smtClean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zh-CN" altLang="en-US" sz="2400" b="1" smtClean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表示“ ＼” 为换码字符</a:t>
            </a:r>
            <a:r>
              <a:rPr lang="zh-CN" altLang="en-US" sz="2400" smtClean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4996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011238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黑体" panose="02010609060101010101" pitchFamily="49" charset="-122"/>
                <a:ea typeface="黑体" panose="02010609060101010101" pitchFamily="49" charset="-122"/>
              </a:rPr>
              <a:t>(5) </a:t>
            </a: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涉及空值的查询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5305425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谓词：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NULL 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NOT NULL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“IS” 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不能用 “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=” 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代替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21]  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某些学生选修课程后没有参加考试，所以有选课记录，但没 有考试成绩。查询缺少成绩的学生的学号和相应的课程号。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Sno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FROM  SC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WHERE  Grade IS NULL</a:t>
            </a:r>
            <a:endParaRPr lang="en-US" altLang="zh-CN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22]  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查所有有成绩的学生学号和课程号。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Sno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FROM  SC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WHERE  Grade IS NOT NULL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86020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011238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黑体" panose="02010609060101010101" pitchFamily="49" charset="-122"/>
                <a:ea typeface="黑体" panose="02010609060101010101" pitchFamily="49" charset="-122"/>
              </a:rPr>
              <a:t>(6) </a:t>
            </a: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多重条件查询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530542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smtClean="0"/>
              <a:t>逻辑运算符：</a:t>
            </a:r>
            <a:r>
              <a:rPr lang="en-US" altLang="zh-CN" sz="2400" smtClean="0"/>
              <a:t>AND </a:t>
            </a:r>
            <a:r>
              <a:rPr lang="zh-CN" altLang="en-US" sz="2400" smtClean="0"/>
              <a:t>和 </a:t>
            </a:r>
            <a:r>
              <a:rPr lang="en-US" altLang="zh-CN" sz="2400" smtClean="0"/>
              <a:t>OR </a:t>
            </a:r>
            <a:r>
              <a:rPr lang="zh-CN" altLang="en-US" sz="2400" smtClean="0"/>
              <a:t>来联结多个查询条件</a:t>
            </a:r>
            <a:endParaRPr lang="zh-CN" altLang="en-US" smtClean="0"/>
          </a:p>
          <a:p>
            <a:pPr lvl="2" eaLnBrk="1" hangingPunct="1">
              <a:lnSpc>
                <a:spcPct val="140000"/>
              </a:lnSpc>
            </a:pPr>
            <a:r>
              <a:rPr lang="zh-CN" altLang="en-US" smtClean="0"/>
              <a:t> </a:t>
            </a:r>
            <a:r>
              <a:rPr lang="en-US" altLang="zh-CN" smtClean="0"/>
              <a:t>AND</a:t>
            </a:r>
            <a:r>
              <a:rPr lang="zh-CN" altLang="en-US" smtClean="0"/>
              <a:t>的优先级高于</a:t>
            </a:r>
            <a:r>
              <a:rPr lang="en-US" altLang="zh-CN" smtClean="0"/>
              <a:t>OR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smtClean="0"/>
              <a:t> </a:t>
            </a:r>
            <a:r>
              <a:rPr lang="zh-CN" altLang="en-US" smtClean="0"/>
              <a:t>可以用括号改变优先级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smtClean="0"/>
              <a:t>可用来实现多种其他谓词</a:t>
            </a:r>
            <a:endParaRPr lang="zh-CN" altLang="en-US" smtClean="0"/>
          </a:p>
          <a:p>
            <a:pPr lvl="2" eaLnBrk="1" hangingPunct="1">
              <a:lnSpc>
                <a:spcPct val="140000"/>
              </a:lnSpc>
            </a:pPr>
            <a:r>
              <a:rPr lang="zh-CN" altLang="en-US" smtClean="0"/>
              <a:t> </a:t>
            </a:r>
            <a:r>
              <a:rPr lang="en-US" altLang="zh-CN" smtClean="0"/>
              <a:t>[NOT] IN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smtClean="0"/>
              <a:t> [NOT] BETWEEN …   AND  …</a:t>
            </a:r>
          </a:p>
        </p:txBody>
      </p:sp>
      <p:sp>
        <p:nvSpPr>
          <p:cNvPr id="87044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011238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多重条件查询（续）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5160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[</a:t>
            </a:r>
            <a:r>
              <a:rPr lang="zh-CN" altLang="en-US" sz="2400" smtClean="0"/>
              <a:t>例</a:t>
            </a:r>
            <a:r>
              <a:rPr lang="en-US" altLang="zh-CN" sz="2400" smtClean="0"/>
              <a:t>23]  </a:t>
            </a:r>
            <a:r>
              <a:rPr lang="zh-CN" altLang="en-US" sz="2400" smtClean="0"/>
              <a:t>查询计算机系年龄在</a:t>
            </a:r>
            <a:r>
              <a:rPr lang="en-US" altLang="zh-CN" sz="2400" smtClean="0"/>
              <a:t>20</a:t>
            </a:r>
            <a:r>
              <a:rPr lang="zh-CN" altLang="en-US" sz="2400" smtClean="0"/>
              <a:t>岁以下的学生姓名。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SELECT Sname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FROM 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WHERE Sdept= 'CS' AND Sage&lt;20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88068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011238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多重条件查询（续）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233987"/>
          </a:xfrm>
        </p:spPr>
        <p:txBody>
          <a:bodyPr/>
          <a:lstStyle/>
          <a:p>
            <a:pPr eaLnBrk="1" hangingPunct="1"/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改写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12]  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查询信息系（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）、数学系（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）和计算机科学系（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）学生的姓名和性别。</a:t>
            </a:r>
          </a:p>
          <a:p>
            <a:pPr lvl="2" eaLnBrk="1" hangingPunct="1">
              <a:buFontTx/>
              <a:buNone/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Sname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Ssex</a:t>
            </a:r>
          </a:p>
          <a:p>
            <a:pPr lvl="2" eaLnBrk="1" hangingPunct="1">
              <a:buFontTx/>
              <a:buNone/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Student</a:t>
            </a:r>
          </a:p>
          <a:p>
            <a:pPr lvl="2" eaLnBrk="1" hangingPunct="1">
              <a:buFontTx/>
              <a:buNone/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Sdept IN ( 'IS'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'MA'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'CS' )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可改写为：</a:t>
            </a:r>
          </a:p>
          <a:p>
            <a:pPr lvl="2" eaLnBrk="1" hangingPunct="1">
              <a:buFontTx/>
              <a:buNone/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Sname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Ssex</a:t>
            </a:r>
          </a:p>
          <a:p>
            <a:pPr lvl="2" eaLnBrk="1" hangingPunct="1">
              <a:buFontTx/>
              <a:buNone/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  Student</a:t>
            </a:r>
          </a:p>
          <a:p>
            <a:pPr lvl="2" eaLnBrk="1" hangingPunct="1">
              <a:buFontTx/>
              <a:buNone/>
            </a:pP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 Sdept= ' IS ' OR Sdept= ' MA' OR Sdept= ' CS '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2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3.4.1  </a:t>
            </a:r>
            <a:r>
              <a:rPr lang="zh-CN" altLang="en-US" smtClean="0"/>
              <a:t>单表查询 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查询仅涉及一个表：</a:t>
            </a:r>
          </a:p>
          <a:p>
            <a:pPr lvl="1" eaLnBrk="1" hangingPunct="1"/>
            <a:r>
              <a:rPr lang="zh-CN" altLang="en-US" smtClean="0"/>
              <a:t>一、 选择表中的若干列</a:t>
            </a:r>
          </a:p>
          <a:p>
            <a:pPr lvl="1" eaLnBrk="1" hangingPunct="1"/>
            <a:r>
              <a:rPr lang="zh-CN" altLang="en-US" smtClean="0"/>
              <a:t>二、 选择表中的若干元组</a:t>
            </a:r>
          </a:p>
          <a:p>
            <a:pPr lvl="1" eaLnBrk="1" hangingPunct="1"/>
            <a:r>
              <a:rPr lang="zh-CN" altLang="en-US" b="1" smtClean="0">
                <a:solidFill>
                  <a:srgbClr val="FF5050"/>
                </a:solidFill>
              </a:rPr>
              <a:t>三、 </a:t>
            </a:r>
            <a:r>
              <a:rPr lang="en-US" altLang="zh-CN" b="1" smtClean="0">
                <a:solidFill>
                  <a:srgbClr val="FF5050"/>
                </a:solidFill>
              </a:rPr>
              <a:t>ORDER BY</a:t>
            </a:r>
            <a:r>
              <a:rPr lang="zh-CN" altLang="en-US" b="1" smtClean="0">
                <a:solidFill>
                  <a:srgbClr val="FF5050"/>
                </a:solidFill>
              </a:rPr>
              <a:t>子句</a:t>
            </a:r>
          </a:p>
          <a:p>
            <a:pPr lvl="1" eaLnBrk="1" hangingPunct="1"/>
            <a:r>
              <a:rPr lang="zh-CN" altLang="en-US" smtClean="0"/>
              <a:t>四、 聚集函数</a:t>
            </a:r>
          </a:p>
          <a:p>
            <a:pPr lvl="1" eaLnBrk="1" hangingPunct="1"/>
            <a:r>
              <a:rPr lang="zh-CN" altLang="en-US" smtClean="0"/>
              <a:t>五、 </a:t>
            </a:r>
            <a:r>
              <a:rPr lang="en-US" altLang="zh-CN" smtClean="0"/>
              <a:t>GROUP BY</a:t>
            </a:r>
            <a:r>
              <a:rPr lang="zh-CN" altLang="en-US" smtClean="0"/>
              <a:t>子句</a:t>
            </a:r>
          </a:p>
        </p:txBody>
      </p:sp>
      <p:sp>
        <p:nvSpPr>
          <p:cNvPr id="90116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2800" smtClean="0">
                <a:latin typeface="黑体" panose="02010609060101010101" pitchFamily="49" charset="-122"/>
                <a:ea typeface="黑体" panose="02010609060101010101" pitchFamily="49" charset="-122"/>
              </a:rPr>
              <a:t>ORDER BY</a:t>
            </a: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子句 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800" smtClean="0"/>
              <a:t>ORDER BY</a:t>
            </a:r>
            <a:r>
              <a:rPr lang="zh-CN" altLang="en-US" sz="2800" smtClean="0"/>
              <a:t>子句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smtClean="0"/>
              <a:t>可以按一个或多个属性列排序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smtClean="0"/>
              <a:t>升序：</a:t>
            </a:r>
            <a:r>
              <a:rPr lang="en-US" altLang="zh-CN" sz="2400" smtClean="0"/>
              <a:t>ASC</a:t>
            </a:r>
            <a:r>
              <a:rPr lang="zh-CN" altLang="en-US" sz="2400" smtClean="0"/>
              <a:t>；降序：</a:t>
            </a:r>
            <a:r>
              <a:rPr lang="en-US" altLang="zh-CN" sz="2400" smtClean="0"/>
              <a:t>DESC</a:t>
            </a:r>
            <a:r>
              <a:rPr lang="zh-CN" altLang="en-US" sz="2400" smtClean="0"/>
              <a:t>；缺省值为升序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800" smtClean="0"/>
              <a:t>当排序列含空值时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smtClean="0"/>
              <a:t>ASC</a:t>
            </a:r>
            <a:r>
              <a:rPr lang="zh-CN" altLang="en-US" sz="2400" smtClean="0"/>
              <a:t>：排序列为空值的元组最后显示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smtClean="0"/>
              <a:t>DESC</a:t>
            </a:r>
            <a:r>
              <a:rPr lang="zh-CN" altLang="en-US" sz="2400" smtClean="0"/>
              <a:t>：排序列为空值的元组最先显示 </a:t>
            </a:r>
          </a:p>
        </p:txBody>
      </p:sp>
      <p:sp>
        <p:nvSpPr>
          <p:cNvPr id="91140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latin typeface="黑体" panose="02010609060101010101" pitchFamily="49" charset="-122"/>
                <a:ea typeface="黑体" panose="02010609060101010101" pitchFamily="49" charset="-122"/>
              </a:rPr>
              <a:t>ORDER BY</a:t>
            </a: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子句 （续） 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945062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200" smtClean="0"/>
              <a:t>[</a:t>
            </a:r>
            <a:r>
              <a:rPr lang="zh-CN" altLang="en-US" sz="2200" smtClean="0"/>
              <a:t>例</a:t>
            </a:r>
            <a:r>
              <a:rPr lang="en-US" altLang="zh-CN" sz="2200" smtClean="0"/>
              <a:t>24]  </a:t>
            </a:r>
            <a:r>
              <a:rPr lang="zh-CN" altLang="en-US" sz="2200" smtClean="0"/>
              <a:t>查询选修了</a:t>
            </a:r>
            <a:r>
              <a:rPr lang="en-US" altLang="zh-CN" sz="2200" smtClean="0"/>
              <a:t>3</a:t>
            </a:r>
            <a:r>
              <a:rPr lang="zh-CN" altLang="en-US" sz="2200" smtClean="0"/>
              <a:t>号课程的学生的学号及其成绩，查询结果按分数降序排列。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200" smtClean="0"/>
              <a:t>        </a:t>
            </a:r>
            <a:r>
              <a:rPr lang="en-US" altLang="zh-CN" sz="2200" smtClean="0"/>
              <a:t>SELECT Sno</a:t>
            </a:r>
            <a:r>
              <a:rPr lang="zh-CN" altLang="en-US" sz="2200" smtClean="0"/>
              <a:t>，</a:t>
            </a:r>
            <a:r>
              <a:rPr lang="en-US" altLang="zh-CN" sz="2200" smtClean="0"/>
              <a:t>Grade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200" smtClean="0"/>
              <a:t>        FROM  SC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200" smtClean="0"/>
              <a:t>        WHERE  Cno= ' 3 '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200" smtClean="0"/>
              <a:t>        ORDER BY Grade DESC</a:t>
            </a:r>
            <a:r>
              <a:rPr lang="zh-CN" altLang="en-US" sz="2200" smtClean="0"/>
              <a:t>；</a:t>
            </a:r>
            <a:endParaRPr lang="en-US" altLang="zh-CN" sz="220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200" smtClean="0"/>
              <a:t>[</a:t>
            </a:r>
            <a:r>
              <a:rPr lang="zh-CN" altLang="en-US" sz="2200" smtClean="0"/>
              <a:t>例</a:t>
            </a:r>
            <a:r>
              <a:rPr lang="en-US" altLang="zh-CN" sz="2200" smtClean="0"/>
              <a:t>25</a:t>
            </a:r>
            <a:r>
              <a:rPr lang="zh-CN" altLang="en-US" sz="2200" smtClean="0"/>
              <a:t>］  查询全体学生情况，查询结果按所在系的系号升序排列，同一系中的学生按年龄降序排列。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smtClean="0"/>
              <a:t>        </a:t>
            </a:r>
            <a:r>
              <a:rPr lang="en-US" altLang="zh-CN" sz="2200" smtClean="0"/>
              <a:t>SELECT  *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smtClean="0"/>
              <a:t>        FROM 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smtClean="0"/>
              <a:t>        ORDER BY Sdept</a:t>
            </a:r>
            <a:r>
              <a:rPr lang="zh-CN" altLang="en-US" sz="2200" smtClean="0"/>
              <a:t>，</a:t>
            </a:r>
            <a:r>
              <a:rPr lang="en-US" altLang="zh-CN" sz="2200" smtClean="0"/>
              <a:t>Sage DESC</a:t>
            </a:r>
            <a:r>
              <a:rPr lang="zh-CN" altLang="en-US" sz="2200" smtClean="0"/>
              <a:t>；  </a:t>
            </a:r>
          </a:p>
        </p:txBody>
      </p:sp>
      <p:sp>
        <p:nvSpPr>
          <p:cNvPr id="92164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3.1.2  SQL</a:t>
            </a:r>
            <a:r>
              <a:rPr lang="zh-CN" altLang="en-US" smtClean="0"/>
              <a:t>的特点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4840287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1.</a:t>
            </a:r>
            <a:r>
              <a:rPr lang="zh-CN" altLang="en-US" sz="2800" dirty="0" smtClean="0"/>
              <a:t>综合统一</a:t>
            </a:r>
          </a:p>
          <a:p>
            <a:pPr lvl="1" eaLnBrk="1" hangingPunct="1"/>
            <a:r>
              <a:rPr lang="zh-CN" altLang="en-US" sz="2400" dirty="0" smtClean="0"/>
              <a:t>集数据查询（</a:t>
            </a:r>
            <a:r>
              <a:rPr lang="en-US" altLang="zh-CN" sz="2400" dirty="0" smtClean="0"/>
              <a:t>data query</a:t>
            </a:r>
            <a:r>
              <a:rPr lang="zh-CN" altLang="en-US" sz="2400" dirty="0" smtClean="0"/>
              <a:t>）、数据定义（</a:t>
            </a:r>
            <a:r>
              <a:rPr lang="en-US" altLang="zh-CN" sz="2400" dirty="0" smtClean="0"/>
              <a:t>data definition</a:t>
            </a:r>
            <a:r>
              <a:rPr lang="zh-CN" altLang="en-US" sz="2400" dirty="0" smtClean="0"/>
              <a:t>），数据操纵（</a:t>
            </a:r>
            <a:r>
              <a:rPr lang="en-US" altLang="zh-CN" sz="2400" dirty="0" smtClean="0"/>
              <a:t>data manipulation</a:t>
            </a:r>
            <a:r>
              <a:rPr lang="zh-CN" altLang="en-US" sz="2400" dirty="0" smtClean="0"/>
              <a:t>），数据控制（</a:t>
            </a:r>
            <a:r>
              <a:rPr lang="en-US" altLang="zh-CN" sz="2400" dirty="0" smtClean="0"/>
              <a:t>data control</a:t>
            </a:r>
            <a:r>
              <a:rPr lang="zh-CN" altLang="en-US" sz="2400" dirty="0" smtClean="0"/>
              <a:t>）功能于一体。</a:t>
            </a:r>
          </a:p>
          <a:p>
            <a:pPr lvl="1" eaLnBrk="1" hangingPunct="1"/>
            <a:r>
              <a:rPr lang="zh-CN" altLang="en-US" sz="2400" dirty="0" smtClean="0"/>
              <a:t>可以独立完成数据库生命周期中的全部活动：</a:t>
            </a:r>
          </a:p>
          <a:p>
            <a:pPr lvl="2" eaLnBrk="1" hangingPunct="1"/>
            <a:r>
              <a:rPr lang="zh-CN" altLang="en-US" dirty="0" smtClean="0"/>
              <a:t> 定义关系模式，插入数据，建立数据库；</a:t>
            </a:r>
          </a:p>
          <a:p>
            <a:pPr lvl="2" eaLnBrk="1" hangingPunct="1"/>
            <a:r>
              <a:rPr lang="zh-CN" altLang="en-US" dirty="0" smtClean="0"/>
              <a:t> 对数据库中的数据进行查询和更新；</a:t>
            </a:r>
          </a:p>
          <a:p>
            <a:pPr lvl="2" eaLnBrk="1" hangingPunct="1"/>
            <a:r>
              <a:rPr lang="zh-CN" altLang="en-US" dirty="0" smtClean="0"/>
              <a:t> 数据库重构和维护</a:t>
            </a:r>
          </a:p>
          <a:p>
            <a:pPr lvl="2" eaLnBrk="1" hangingPunct="1"/>
            <a:r>
              <a:rPr lang="zh-CN" altLang="en-US" dirty="0" smtClean="0"/>
              <a:t> 数据库安全性、完整性控制等</a:t>
            </a:r>
          </a:p>
          <a:p>
            <a:pPr lvl="1" eaLnBrk="1" hangingPunct="1"/>
            <a:r>
              <a:rPr lang="zh-CN" altLang="en-US" sz="2400" dirty="0" smtClean="0"/>
              <a:t>数据操作符统一</a:t>
            </a:r>
          </a:p>
        </p:txBody>
      </p:sp>
      <p:sp>
        <p:nvSpPr>
          <p:cNvPr id="19460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3.4.1  </a:t>
            </a:r>
            <a:r>
              <a:rPr lang="zh-CN" altLang="en-US" smtClean="0"/>
              <a:t>单表查询 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查询仅涉及一个表：</a:t>
            </a:r>
          </a:p>
          <a:p>
            <a:pPr lvl="1" eaLnBrk="1" hangingPunct="1"/>
            <a:r>
              <a:rPr lang="zh-CN" altLang="en-US" smtClean="0"/>
              <a:t>一、 选择表中的若干列</a:t>
            </a:r>
          </a:p>
          <a:p>
            <a:pPr lvl="1" eaLnBrk="1" hangingPunct="1"/>
            <a:r>
              <a:rPr lang="zh-CN" altLang="en-US" smtClean="0"/>
              <a:t>二、 选择表中的若干元组</a:t>
            </a:r>
          </a:p>
          <a:p>
            <a:pPr lvl="1" eaLnBrk="1" hangingPunct="1"/>
            <a:r>
              <a:rPr lang="zh-CN" altLang="en-US" smtClean="0"/>
              <a:t>三、 </a:t>
            </a:r>
            <a:r>
              <a:rPr lang="en-US" altLang="zh-CN" smtClean="0"/>
              <a:t>ORDER BY</a:t>
            </a:r>
            <a:r>
              <a:rPr lang="zh-CN" altLang="en-US" smtClean="0"/>
              <a:t>子句</a:t>
            </a:r>
          </a:p>
          <a:p>
            <a:pPr lvl="1" eaLnBrk="1" hangingPunct="1"/>
            <a:r>
              <a:rPr lang="zh-CN" altLang="en-US" b="1" smtClean="0">
                <a:solidFill>
                  <a:srgbClr val="FF5050"/>
                </a:solidFill>
              </a:rPr>
              <a:t>四、 聚集函数</a:t>
            </a:r>
          </a:p>
          <a:p>
            <a:pPr lvl="1" eaLnBrk="1" hangingPunct="1"/>
            <a:r>
              <a:rPr lang="zh-CN" altLang="en-US" smtClean="0"/>
              <a:t>五、 </a:t>
            </a:r>
            <a:r>
              <a:rPr lang="en-US" altLang="zh-CN" smtClean="0"/>
              <a:t>GROUP BY</a:t>
            </a:r>
            <a:r>
              <a:rPr lang="zh-CN" altLang="en-US" smtClean="0"/>
              <a:t>子句</a:t>
            </a:r>
          </a:p>
        </p:txBody>
      </p:sp>
      <p:sp>
        <p:nvSpPr>
          <p:cNvPr id="93188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四、聚集函数 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8100"/>
            <a:ext cx="8229600" cy="4857750"/>
          </a:xfrm>
        </p:spPr>
        <p:txBody>
          <a:bodyPr/>
          <a:lstStyle/>
          <a:p>
            <a:pPr algn="just" eaLnBrk="1" hangingPunct="1"/>
            <a:r>
              <a:rPr lang="zh-CN" altLang="en-US" sz="2400" smtClean="0"/>
              <a:t>聚集函数：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200" smtClean="0"/>
              <a:t>计数</a:t>
            </a:r>
          </a:p>
          <a:p>
            <a:pPr lvl="2" algn="just" eaLnBrk="1" hangingPunct="1">
              <a:lnSpc>
                <a:spcPct val="110000"/>
              </a:lnSpc>
              <a:buFontTx/>
              <a:buNone/>
            </a:pPr>
            <a:r>
              <a:rPr lang="en-US" altLang="zh-CN" smtClean="0"/>
              <a:t>COUNT</a:t>
            </a:r>
            <a:r>
              <a:rPr lang="zh-CN" altLang="en-US" smtClean="0"/>
              <a:t>（</a:t>
            </a:r>
            <a:r>
              <a:rPr lang="en-US" altLang="zh-CN" smtClean="0"/>
              <a:t>[DISTINCT|</a:t>
            </a:r>
            <a:r>
              <a:rPr lang="en-US" altLang="zh-CN" u="sng" smtClean="0"/>
              <a:t>ALL</a:t>
            </a:r>
            <a:r>
              <a:rPr lang="en-US" altLang="zh-CN" smtClean="0"/>
              <a:t>] *</a:t>
            </a:r>
            <a:r>
              <a:rPr lang="zh-CN" altLang="en-US" smtClean="0"/>
              <a:t>）</a:t>
            </a:r>
          </a:p>
          <a:p>
            <a:pPr lvl="2" algn="just" eaLnBrk="1" hangingPunct="1">
              <a:lnSpc>
                <a:spcPct val="110000"/>
              </a:lnSpc>
              <a:buFontTx/>
              <a:buNone/>
            </a:pPr>
            <a:r>
              <a:rPr lang="en-US" altLang="zh-CN" smtClean="0"/>
              <a:t>COUNT</a:t>
            </a:r>
            <a:r>
              <a:rPr lang="zh-CN" altLang="en-US" smtClean="0"/>
              <a:t>（</a:t>
            </a:r>
            <a:r>
              <a:rPr lang="en-US" altLang="zh-CN" smtClean="0"/>
              <a:t>[DISTINCT|</a:t>
            </a:r>
            <a:r>
              <a:rPr lang="en-US" altLang="zh-CN" u="sng" smtClean="0"/>
              <a:t>ALL</a:t>
            </a:r>
            <a:r>
              <a:rPr lang="en-US" altLang="zh-CN" smtClean="0"/>
              <a:t>] &lt;</a:t>
            </a:r>
            <a:r>
              <a:rPr lang="zh-CN" altLang="en-US" smtClean="0"/>
              <a:t>列名</a:t>
            </a:r>
            <a:r>
              <a:rPr lang="en-US" altLang="zh-CN" smtClean="0"/>
              <a:t>&gt;</a:t>
            </a:r>
            <a:r>
              <a:rPr lang="zh-CN" altLang="en-US" smtClean="0"/>
              <a:t>）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200" smtClean="0"/>
              <a:t>计算总和</a:t>
            </a:r>
          </a:p>
          <a:p>
            <a:pPr lvl="2" algn="just" eaLnBrk="1" hangingPunct="1">
              <a:lnSpc>
                <a:spcPct val="110000"/>
              </a:lnSpc>
              <a:buFontTx/>
              <a:buNone/>
            </a:pPr>
            <a:r>
              <a:rPr lang="en-US" altLang="zh-CN" smtClean="0"/>
              <a:t>SUM</a:t>
            </a:r>
            <a:r>
              <a:rPr lang="zh-CN" altLang="en-US" smtClean="0"/>
              <a:t>（</a:t>
            </a:r>
            <a:r>
              <a:rPr lang="en-US" altLang="zh-CN" smtClean="0"/>
              <a:t>[DISTINCT|</a:t>
            </a:r>
            <a:r>
              <a:rPr lang="en-US" altLang="zh-CN" u="sng" smtClean="0"/>
              <a:t>ALL</a:t>
            </a:r>
            <a:r>
              <a:rPr lang="en-US" altLang="zh-CN" smtClean="0"/>
              <a:t>] &lt;</a:t>
            </a:r>
            <a:r>
              <a:rPr lang="zh-CN" altLang="en-US" smtClean="0"/>
              <a:t>列名</a:t>
            </a:r>
            <a:r>
              <a:rPr lang="en-US" altLang="zh-CN" smtClean="0"/>
              <a:t>&gt;</a:t>
            </a:r>
            <a:r>
              <a:rPr lang="zh-CN" altLang="en-US" smtClean="0"/>
              <a:t>）	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200" smtClean="0"/>
              <a:t> 计算平均值</a:t>
            </a:r>
          </a:p>
          <a:p>
            <a:pPr lvl="2" algn="just" eaLnBrk="1" hangingPunct="1">
              <a:lnSpc>
                <a:spcPct val="110000"/>
              </a:lnSpc>
              <a:buFontTx/>
              <a:buNone/>
            </a:pPr>
            <a:r>
              <a:rPr lang="en-US" altLang="zh-CN" smtClean="0"/>
              <a:t>AVG</a:t>
            </a:r>
            <a:r>
              <a:rPr lang="zh-CN" altLang="en-US" smtClean="0"/>
              <a:t>（</a:t>
            </a:r>
            <a:r>
              <a:rPr lang="en-US" altLang="zh-CN" smtClean="0"/>
              <a:t>[DISTINCT|</a:t>
            </a:r>
            <a:r>
              <a:rPr lang="en-US" altLang="zh-CN" u="sng" smtClean="0"/>
              <a:t>ALL</a:t>
            </a:r>
            <a:r>
              <a:rPr lang="en-US" altLang="zh-CN" smtClean="0"/>
              <a:t>] &lt;</a:t>
            </a:r>
            <a:r>
              <a:rPr lang="zh-CN" altLang="en-US" smtClean="0"/>
              <a:t>列名</a:t>
            </a:r>
            <a:r>
              <a:rPr lang="en-US" altLang="zh-CN" smtClean="0"/>
              <a:t>&gt;</a:t>
            </a:r>
            <a:r>
              <a:rPr lang="zh-CN" altLang="en-US" smtClean="0"/>
              <a:t>）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200" smtClean="0"/>
              <a:t>最大最小值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smtClean="0"/>
              <a:t> 	 </a:t>
            </a:r>
            <a:r>
              <a:rPr lang="en-US" altLang="zh-CN" sz="2200" smtClean="0"/>
              <a:t>MAX</a:t>
            </a:r>
            <a:r>
              <a:rPr lang="zh-CN" altLang="en-US" sz="2200" smtClean="0"/>
              <a:t>（</a:t>
            </a:r>
            <a:r>
              <a:rPr lang="en-US" altLang="zh-CN" sz="2200" smtClean="0"/>
              <a:t>[DISTINCT|</a:t>
            </a:r>
            <a:r>
              <a:rPr lang="en-US" altLang="zh-CN" sz="2200" u="sng" smtClean="0"/>
              <a:t>ALL</a:t>
            </a:r>
            <a:r>
              <a:rPr lang="en-US" altLang="zh-CN" sz="2200" smtClean="0"/>
              <a:t>] &lt;</a:t>
            </a:r>
            <a:r>
              <a:rPr lang="zh-CN" altLang="en-US" sz="2200" smtClean="0"/>
              <a:t>列名</a:t>
            </a:r>
            <a:r>
              <a:rPr lang="en-US" altLang="zh-CN" sz="2200" smtClean="0"/>
              <a:t>&gt;</a:t>
            </a:r>
            <a:r>
              <a:rPr lang="zh-CN" altLang="en-US" sz="2200" smtClean="0"/>
              <a:t>）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smtClean="0"/>
              <a:t>	 </a:t>
            </a:r>
            <a:r>
              <a:rPr lang="en-US" altLang="zh-CN" sz="2200" smtClean="0"/>
              <a:t>MIN</a:t>
            </a:r>
            <a:r>
              <a:rPr lang="zh-CN" altLang="en-US" sz="2200" smtClean="0"/>
              <a:t>（</a:t>
            </a:r>
            <a:r>
              <a:rPr lang="en-US" altLang="zh-CN" sz="2200" smtClean="0"/>
              <a:t>[DISTINCT|</a:t>
            </a:r>
            <a:r>
              <a:rPr lang="en-US" altLang="zh-CN" sz="2200" u="sng" smtClean="0"/>
              <a:t>ALL</a:t>
            </a:r>
            <a:r>
              <a:rPr lang="en-US" altLang="zh-CN" sz="2200" smtClean="0"/>
              <a:t>] &lt;</a:t>
            </a:r>
            <a:r>
              <a:rPr lang="zh-CN" altLang="en-US" sz="2200" smtClean="0"/>
              <a:t>列名</a:t>
            </a:r>
            <a:r>
              <a:rPr lang="en-US" altLang="zh-CN" sz="2200" smtClean="0"/>
              <a:t>&gt;</a:t>
            </a:r>
            <a:r>
              <a:rPr lang="zh-CN" altLang="en-US" sz="2200" smtClean="0"/>
              <a:t>）</a:t>
            </a:r>
          </a:p>
        </p:txBody>
      </p:sp>
      <p:sp>
        <p:nvSpPr>
          <p:cNvPr id="94212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聚集函数 （续）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26]  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查询学生总人数。</a:t>
            </a:r>
          </a:p>
          <a:p>
            <a:pPr lvl="2"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 COUNT(*)</a:t>
            </a:r>
          </a:p>
          <a:p>
            <a:pPr lvl="2"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 Student</a:t>
            </a:r>
            <a:r>
              <a:rPr lang="zh-CN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 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27]  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查询选修了课程的学生人数。</a:t>
            </a:r>
          </a:p>
          <a:p>
            <a:pPr lvl="2"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</a:t>
            </a:r>
            <a:r>
              <a:rPr lang="en-US" altLang="zh-CN" sz="260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altLang="zh-CN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Sno)</a:t>
            </a:r>
          </a:p>
          <a:p>
            <a:pPr lvl="2"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FROM SC</a:t>
            </a:r>
            <a:r>
              <a:rPr lang="zh-CN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28]  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号课程的学生平均成绩。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AVG(Grade)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FROM SC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WHERE Cno= ' 1 '</a:t>
            </a:r>
            <a:r>
              <a:rPr lang="zh-CN" alt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95236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聚集函数 （续）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29]  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查询选修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号课程的学生最高分数。</a:t>
            </a:r>
          </a:p>
          <a:p>
            <a:pPr lvl="2"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MAX(Grade)</a:t>
            </a:r>
          </a:p>
          <a:p>
            <a:pPr lvl="2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FROM SC</a:t>
            </a:r>
          </a:p>
          <a:p>
            <a:pPr lvl="2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WHER Cno= ‘ 1 ’</a:t>
            </a:r>
            <a:r>
              <a:rPr lang="zh-CN" altLang="en-US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］查询学生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200215012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选修课程的总学分数。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		 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SUM(Ccredit)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FROM  SC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WHER Sno='200215012' AND SC.Cno=Course.Cno; </a:t>
            </a:r>
          </a:p>
        </p:txBody>
      </p:sp>
      <p:sp>
        <p:nvSpPr>
          <p:cNvPr id="96260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3.4.1  </a:t>
            </a:r>
            <a:r>
              <a:rPr lang="zh-CN" altLang="en-US" smtClean="0"/>
              <a:t>单表查询 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查询仅涉及一个表：</a:t>
            </a:r>
          </a:p>
          <a:p>
            <a:pPr lvl="1" eaLnBrk="1" hangingPunct="1"/>
            <a:r>
              <a:rPr lang="zh-CN" altLang="en-US" smtClean="0"/>
              <a:t>一、 选择表中的若干列</a:t>
            </a:r>
          </a:p>
          <a:p>
            <a:pPr lvl="1" eaLnBrk="1" hangingPunct="1"/>
            <a:r>
              <a:rPr lang="zh-CN" altLang="en-US" smtClean="0"/>
              <a:t>二、 选择表中的若干元组</a:t>
            </a:r>
          </a:p>
          <a:p>
            <a:pPr lvl="1" eaLnBrk="1" hangingPunct="1"/>
            <a:r>
              <a:rPr lang="zh-CN" altLang="en-US" smtClean="0"/>
              <a:t>三、 </a:t>
            </a:r>
            <a:r>
              <a:rPr lang="en-US" altLang="zh-CN" smtClean="0"/>
              <a:t>ORDER BY</a:t>
            </a:r>
            <a:r>
              <a:rPr lang="zh-CN" altLang="en-US" smtClean="0"/>
              <a:t>子句</a:t>
            </a:r>
          </a:p>
          <a:p>
            <a:pPr lvl="1" eaLnBrk="1" hangingPunct="1"/>
            <a:r>
              <a:rPr lang="zh-CN" altLang="en-US" smtClean="0"/>
              <a:t>四、 聚集函数</a:t>
            </a:r>
          </a:p>
          <a:p>
            <a:pPr lvl="1" eaLnBrk="1" hangingPunct="1"/>
            <a:r>
              <a:rPr lang="zh-CN" altLang="en-US" b="1" smtClean="0">
                <a:solidFill>
                  <a:srgbClr val="FF5050"/>
                </a:solidFill>
              </a:rPr>
              <a:t>五、 </a:t>
            </a:r>
            <a:r>
              <a:rPr lang="en-US" altLang="zh-CN" b="1" smtClean="0">
                <a:solidFill>
                  <a:srgbClr val="FF5050"/>
                </a:solidFill>
              </a:rPr>
              <a:t>GROUP BY</a:t>
            </a:r>
            <a:r>
              <a:rPr lang="zh-CN" altLang="en-US" b="1" smtClean="0">
                <a:solidFill>
                  <a:srgbClr val="FF5050"/>
                </a:solidFill>
              </a:rPr>
              <a:t>子句</a:t>
            </a:r>
          </a:p>
        </p:txBody>
      </p:sp>
      <p:sp>
        <p:nvSpPr>
          <p:cNvPr id="97284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五、</a:t>
            </a:r>
            <a:r>
              <a:rPr lang="en-US" altLang="zh-CN" sz="2800" smtClean="0">
                <a:latin typeface="黑体" panose="02010609060101010101" pitchFamily="49" charset="-122"/>
                <a:ea typeface="黑体" panose="02010609060101010101" pitchFamily="49" charset="-122"/>
              </a:rPr>
              <a:t>GROUP BY</a:t>
            </a: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子句 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en-US" altLang="zh-CN" sz="2400" dirty="0" smtClean="0"/>
              <a:t>GROUP BY</a:t>
            </a:r>
            <a:r>
              <a:rPr lang="zh-CN" altLang="en-US" sz="2400" dirty="0" smtClean="0"/>
              <a:t>子句分组：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细化聚集函数的作用对象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 smtClean="0"/>
              <a:t> </a:t>
            </a:r>
            <a:r>
              <a:rPr lang="zh-CN" altLang="en-US" sz="2400" dirty="0" smtClean="0"/>
              <a:t>未对查询结果分组，聚集函数将作用于整个查询结果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 smtClean="0"/>
              <a:t> 对查询结果分组后，</a:t>
            </a:r>
            <a:r>
              <a:rPr lang="zh-CN" altLang="en-US" sz="2400" u="sng" dirty="0" smtClean="0"/>
              <a:t>聚集函数将分别作用于每个组 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 smtClean="0"/>
              <a:t> 作用对象是查询的中间结果表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 smtClean="0"/>
              <a:t> 按指定的一列或多列值分组，</a:t>
            </a:r>
            <a:r>
              <a:rPr lang="zh-CN" altLang="en-US" sz="2400" u="sng" dirty="0" smtClean="0"/>
              <a:t>值相等的为一组</a:t>
            </a:r>
          </a:p>
        </p:txBody>
      </p:sp>
      <p:sp>
        <p:nvSpPr>
          <p:cNvPr id="98308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latin typeface="黑体" panose="02010609060101010101" pitchFamily="49" charset="-122"/>
                <a:ea typeface="黑体" panose="02010609060101010101" pitchFamily="49" charset="-122"/>
              </a:rPr>
              <a:t>GROUP BY</a:t>
            </a: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子句（续）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200" smtClean="0"/>
              <a:t>[</a:t>
            </a:r>
            <a:r>
              <a:rPr lang="zh-CN" altLang="en-US" sz="2200" smtClean="0"/>
              <a:t>例</a:t>
            </a:r>
            <a:r>
              <a:rPr lang="en-US" altLang="zh-CN" sz="2200" smtClean="0"/>
              <a:t>31]  </a:t>
            </a:r>
            <a:r>
              <a:rPr lang="zh-CN" altLang="en-US" sz="2200" smtClean="0"/>
              <a:t>求各个课程号及相应的选课人数。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200" smtClean="0"/>
              <a:t>     </a:t>
            </a:r>
            <a:r>
              <a:rPr lang="en-US" altLang="zh-CN" sz="2200" smtClean="0"/>
              <a:t>SELECT Cno</a:t>
            </a:r>
            <a:r>
              <a:rPr lang="zh-CN" altLang="en-US" sz="2200" smtClean="0"/>
              <a:t>，</a:t>
            </a:r>
            <a:r>
              <a:rPr lang="en-US" altLang="zh-CN" sz="2200" smtClean="0">
                <a:solidFill>
                  <a:srgbClr val="852121"/>
                </a:solidFill>
              </a:rPr>
              <a:t>COUNT(Sno)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200" smtClean="0"/>
              <a:t>     FROM    SC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200" smtClean="0"/>
              <a:t>     GROUP BY Cno</a:t>
            </a:r>
            <a:r>
              <a:rPr lang="zh-CN" altLang="en-US" sz="2200" smtClean="0"/>
              <a:t>；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smtClean="0"/>
              <a:t>     </a:t>
            </a:r>
            <a:endParaRPr lang="en-US" altLang="zh-CN" sz="22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smtClean="0"/>
              <a:t>查询结果：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smtClean="0"/>
              <a:t>             </a:t>
            </a:r>
            <a:r>
              <a:rPr lang="en-US" altLang="zh-CN" sz="2200" smtClean="0"/>
              <a:t>Cno        COUNT(Sno)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smtClean="0"/>
              <a:t> 			1             22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200" smtClean="0"/>
              <a:t>    		2             34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200" smtClean="0"/>
              <a:t>     		3             44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200" smtClean="0"/>
              <a:t>  			4             33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200" smtClean="0"/>
              <a:t>       	5             48</a:t>
            </a:r>
          </a:p>
        </p:txBody>
      </p:sp>
      <p:sp>
        <p:nvSpPr>
          <p:cNvPr id="99332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latin typeface="黑体" panose="02010609060101010101" pitchFamily="49" charset="-122"/>
                <a:ea typeface="黑体" panose="02010609060101010101" pitchFamily="49" charset="-122"/>
              </a:rPr>
              <a:t>GROUP BY</a:t>
            </a: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子句（续）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[</a:t>
            </a:r>
            <a:r>
              <a:rPr lang="zh-CN" altLang="en-US" sz="2400" smtClean="0"/>
              <a:t>例</a:t>
            </a:r>
            <a:r>
              <a:rPr lang="en-US" altLang="zh-CN" sz="2400" smtClean="0"/>
              <a:t>32]  </a:t>
            </a:r>
            <a:r>
              <a:rPr lang="zh-CN" altLang="en-US" sz="2400" smtClean="0"/>
              <a:t>查询选修了</a:t>
            </a:r>
            <a:r>
              <a:rPr lang="en-US" altLang="zh-CN" sz="2400" smtClean="0"/>
              <a:t>3</a:t>
            </a:r>
            <a:r>
              <a:rPr lang="zh-CN" altLang="en-US" sz="2400" smtClean="0"/>
              <a:t>门以上课程的学生学号。</a:t>
            </a:r>
          </a:p>
          <a:p>
            <a:pPr lvl="1" algn="just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  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Sno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FROM  SC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GROUP BY Sno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HAVING 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COUNT(*) &gt;3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       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00356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latin typeface="黑体" panose="02010609060101010101" pitchFamily="49" charset="-122"/>
                <a:ea typeface="黑体" panose="02010609060101010101" pitchFamily="49" charset="-122"/>
              </a:rPr>
              <a:t>GROUP BY</a:t>
            </a: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子句（续）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10000"/>
              </a:lnSpc>
            </a:pPr>
            <a:r>
              <a:rPr lang="en-US" altLang="zh-CN" smtClean="0"/>
              <a:t>HAVING</a:t>
            </a:r>
            <a:r>
              <a:rPr lang="zh-CN" altLang="en-US" smtClean="0"/>
              <a:t>短语与</a:t>
            </a:r>
            <a:r>
              <a:rPr lang="en-US" altLang="zh-CN" smtClean="0"/>
              <a:t>WHERE</a:t>
            </a:r>
            <a:r>
              <a:rPr lang="zh-CN" altLang="en-US" smtClean="0"/>
              <a:t>子句的区别：</a:t>
            </a:r>
          </a:p>
          <a:p>
            <a:pPr lvl="2" algn="just" eaLnBrk="1" hangingPunct="1">
              <a:lnSpc>
                <a:spcPct val="110000"/>
              </a:lnSpc>
            </a:pPr>
            <a:r>
              <a:rPr lang="zh-CN" altLang="en-US" smtClean="0"/>
              <a:t>作用对象不同</a:t>
            </a:r>
          </a:p>
          <a:p>
            <a:pPr lvl="2" algn="just" eaLnBrk="1" hangingPunct="1">
              <a:lnSpc>
                <a:spcPct val="110000"/>
              </a:lnSpc>
            </a:pPr>
            <a:r>
              <a:rPr lang="en-US" altLang="zh-CN" smtClean="0"/>
              <a:t>WHERE</a:t>
            </a:r>
            <a:r>
              <a:rPr lang="zh-CN" altLang="en-US" smtClean="0"/>
              <a:t>子句作用于基表或视图，从中选择满足条件的元组</a:t>
            </a:r>
          </a:p>
          <a:p>
            <a:pPr lvl="2" algn="just" eaLnBrk="1" hangingPunct="1">
              <a:lnSpc>
                <a:spcPct val="110000"/>
              </a:lnSpc>
            </a:pPr>
            <a:r>
              <a:rPr lang="en-US" altLang="zh-CN" smtClean="0"/>
              <a:t>HAVING</a:t>
            </a:r>
            <a:r>
              <a:rPr lang="zh-CN" altLang="en-US" smtClean="0"/>
              <a:t>短语作用于</a:t>
            </a:r>
            <a:r>
              <a:rPr lang="zh-CN" altLang="en-US" b="1" smtClean="0">
                <a:solidFill>
                  <a:srgbClr val="FF5050"/>
                </a:solidFill>
              </a:rPr>
              <a:t>组</a:t>
            </a:r>
            <a:r>
              <a:rPr lang="zh-CN" altLang="en-US" smtClean="0"/>
              <a:t>，从中选择满足条件的组。 </a:t>
            </a:r>
          </a:p>
        </p:txBody>
      </p:sp>
      <p:sp>
        <p:nvSpPr>
          <p:cNvPr id="101380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3.1.2  SQL</a:t>
            </a:r>
            <a:r>
              <a:rPr lang="zh-CN" altLang="en-US" smtClean="0"/>
              <a:t>的特点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</a:t>
            </a:r>
            <a:r>
              <a:rPr lang="zh-CN" altLang="en-US" dirty="0" smtClean="0"/>
              <a:t>高度非过程化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非关系数据模型的数据操纵语言“</a:t>
            </a:r>
            <a:r>
              <a:rPr lang="zh-CN" altLang="en-US" dirty="0" smtClean="0">
                <a:solidFill>
                  <a:srgbClr val="FF00FF"/>
                </a:solidFill>
              </a:rPr>
              <a:t>面向过程</a:t>
            </a:r>
            <a:r>
              <a:rPr lang="zh-CN" altLang="en-US" dirty="0" smtClean="0"/>
              <a:t>”，必须</a:t>
            </a:r>
            <a:r>
              <a:rPr lang="zh-CN" altLang="en-US" dirty="0"/>
              <a:t>指定</a:t>
            </a:r>
            <a:r>
              <a:rPr lang="zh-CN" altLang="en-US" dirty="0" smtClean="0"/>
              <a:t>存取路径</a:t>
            </a:r>
          </a:p>
          <a:p>
            <a:pPr lvl="1" eaLnBrk="1" hangingPunct="1"/>
            <a:r>
              <a:rPr lang="en-US" altLang="zh-CN" dirty="0" smtClean="0"/>
              <a:t>SQL</a:t>
            </a:r>
            <a:r>
              <a:rPr lang="zh-CN" altLang="en-US" dirty="0" smtClean="0"/>
              <a:t>只要提出“做什么”，无须了解存取路径。</a:t>
            </a:r>
          </a:p>
          <a:p>
            <a:pPr lvl="1" eaLnBrk="1" hangingPunct="1"/>
            <a:r>
              <a:rPr lang="zh-CN" altLang="en-US" dirty="0" smtClean="0"/>
              <a:t>存取路径的选择以及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的操作过程由系统自动完成。</a:t>
            </a:r>
          </a:p>
        </p:txBody>
      </p:sp>
      <p:sp>
        <p:nvSpPr>
          <p:cNvPr id="20484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An Introduction to Database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清荷谈墨映古色</Template>
  <TotalTime>4680</TotalTime>
  <Words>5031</Words>
  <Application>Microsoft Office PowerPoint</Application>
  <PresentationFormat>全屏显示(4:3)</PresentationFormat>
  <Paragraphs>934</Paragraphs>
  <Slides>88</Slides>
  <Notes>3</Notes>
  <HiddenSlides>7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8" baseType="lpstr">
      <vt:lpstr>方正舒体</vt:lpstr>
      <vt:lpstr>黑体</vt:lpstr>
      <vt:lpstr>宋体</vt:lpstr>
      <vt:lpstr>Arial</vt:lpstr>
      <vt:lpstr>Calibri</vt:lpstr>
      <vt:lpstr>Times New Roman</vt:lpstr>
      <vt:lpstr>Wingdings</vt:lpstr>
      <vt:lpstr>Office 主题</vt:lpstr>
      <vt:lpstr>2_自定义设计方案</vt:lpstr>
      <vt:lpstr>Document</vt:lpstr>
      <vt:lpstr>第三章 关系数据库标准语言SQL</vt:lpstr>
      <vt:lpstr>本章内容</vt:lpstr>
      <vt:lpstr>本章要求</vt:lpstr>
      <vt:lpstr>本章内容</vt:lpstr>
      <vt:lpstr>3.1 SQL概述</vt:lpstr>
      <vt:lpstr>3.1 SQL概述</vt:lpstr>
      <vt:lpstr>3.1 SQL概述</vt:lpstr>
      <vt:lpstr>3.1.2  SQL的特点</vt:lpstr>
      <vt:lpstr>3.1.2  SQL的特点</vt:lpstr>
      <vt:lpstr>3.1.2  SQL的特点</vt:lpstr>
      <vt:lpstr>3.1.2  SQL的特点</vt:lpstr>
      <vt:lpstr>3.1.2  SQL的特点</vt:lpstr>
      <vt:lpstr>3.1 SQL概述</vt:lpstr>
      <vt:lpstr>SQL的基本概念（续）</vt:lpstr>
      <vt:lpstr>SQL的基本概念（续）</vt:lpstr>
      <vt:lpstr>第三章  关系数据库标准语言SQL</vt:lpstr>
      <vt:lpstr>3.2 学生-课程 数据库</vt:lpstr>
      <vt:lpstr>Student表</vt:lpstr>
      <vt:lpstr>Course表</vt:lpstr>
      <vt:lpstr>SC表</vt:lpstr>
      <vt:lpstr>第三章  关系数据库标准语言SQL</vt:lpstr>
      <vt:lpstr>3.3  数据定义 </vt:lpstr>
      <vt:lpstr>3.3 数据定义</vt:lpstr>
      <vt:lpstr>定义模式（续）</vt:lpstr>
      <vt:lpstr>定义模式（续）</vt:lpstr>
      <vt:lpstr>定义模式（续）</vt:lpstr>
      <vt:lpstr>删除模式</vt:lpstr>
      <vt:lpstr>删除模式（续）</vt:lpstr>
      <vt:lpstr>3.3 数据定义</vt:lpstr>
      <vt:lpstr>3.3.2 基本表的定义、删除与修改</vt:lpstr>
      <vt:lpstr>学生表Student</vt:lpstr>
      <vt:lpstr>课程表Course</vt:lpstr>
      <vt:lpstr>学生选课表SC</vt:lpstr>
      <vt:lpstr>3.3.2 基本表的定义、删除与修改</vt:lpstr>
      <vt:lpstr>二、数据类型</vt:lpstr>
      <vt:lpstr>三、模式与表（了解）</vt:lpstr>
      <vt:lpstr>模式与表（续）</vt:lpstr>
      <vt:lpstr>模式与表（续）</vt:lpstr>
      <vt:lpstr>3.3.2 基本表的定义、删除与修改</vt:lpstr>
      <vt:lpstr>修改基本表（续）</vt:lpstr>
      <vt:lpstr>3.3.2 基本表的定义、删除与修改</vt:lpstr>
      <vt:lpstr>删除基本表(续)</vt:lpstr>
      <vt:lpstr>删除基本表（续）</vt:lpstr>
      <vt:lpstr>删除基本表（续）</vt:lpstr>
      <vt:lpstr>3.3 数据定义</vt:lpstr>
      <vt:lpstr>3.3.3 索引的建立与删除</vt:lpstr>
      <vt:lpstr>索  引</vt:lpstr>
      <vt:lpstr>一、建立索引 </vt:lpstr>
      <vt:lpstr>建立索引（续）</vt:lpstr>
      <vt:lpstr>建立索引（续）</vt:lpstr>
      <vt:lpstr>二、删除索引 </vt:lpstr>
      <vt:lpstr>第三章  关系数据库标准语言SQL</vt:lpstr>
      <vt:lpstr>数据查询</vt:lpstr>
      <vt:lpstr>3.4  数据查询 </vt:lpstr>
      <vt:lpstr>3.4.1  单表查询 </vt:lpstr>
      <vt:lpstr>一、 选择表中的若干列</vt:lpstr>
      <vt:lpstr>2. 查询全部列</vt:lpstr>
      <vt:lpstr>3. 查询经过计算的值 </vt:lpstr>
      <vt:lpstr>查询经过计算的值（续）</vt:lpstr>
      <vt:lpstr>查询经过计算的值（续）</vt:lpstr>
      <vt:lpstr>查询经过计算的值（续）</vt:lpstr>
      <vt:lpstr>3.4.1  单表查询 </vt:lpstr>
      <vt:lpstr>二、选择表中的若干元组</vt:lpstr>
      <vt:lpstr>消除取值重复的行（续）</vt:lpstr>
      <vt:lpstr>2.查询满足条件的元组</vt:lpstr>
      <vt:lpstr>(1) 比较</vt:lpstr>
      <vt:lpstr>（2）确定范围</vt:lpstr>
      <vt:lpstr>(3) 确定集合</vt:lpstr>
      <vt:lpstr>(4)字符匹配</vt:lpstr>
      <vt:lpstr>字符匹配（续）</vt:lpstr>
      <vt:lpstr>字符匹配（续）</vt:lpstr>
      <vt:lpstr>字符匹配（续）</vt:lpstr>
      <vt:lpstr>(5) 涉及空值的查询</vt:lpstr>
      <vt:lpstr>(6) 多重条件查询</vt:lpstr>
      <vt:lpstr>多重条件查询（续）</vt:lpstr>
      <vt:lpstr>多重条件查询（续）</vt:lpstr>
      <vt:lpstr>3.4.1  单表查询 </vt:lpstr>
      <vt:lpstr>三、ORDER BY子句 </vt:lpstr>
      <vt:lpstr>ORDER BY子句 （续） </vt:lpstr>
      <vt:lpstr>3.4.1  单表查询 </vt:lpstr>
      <vt:lpstr>四、聚集函数 </vt:lpstr>
      <vt:lpstr>聚集函数 （续）</vt:lpstr>
      <vt:lpstr>聚集函数 （续）</vt:lpstr>
      <vt:lpstr>3.4.1  单表查询 </vt:lpstr>
      <vt:lpstr>五、GROUP BY子句 </vt:lpstr>
      <vt:lpstr>GROUP BY子句（续）</vt:lpstr>
      <vt:lpstr>GROUP BY子句（续）</vt:lpstr>
      <vt:lpstr>GROUP BY子句（续）</vt:lpstr>
    </vt:vector>
  </TitlesOfParts>
  <Company>idke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课程名称：数据库系统概论</dc:title>
  <dc:creator>RUC IDKE</dc:creator>
  <cp:lastModifiedBy>Xu Qin</cp:lastModifiedBy>
  <cp:revision>341</cp:revision>
  <dcterms:created xsi:type="dcterms:W3CDTF">2000-08-09T08:19:19Z</dcterms:created>
  <dcterms:modified xsi:type="dcterms:W3CDTF">2018-03-22T03:44:32Z</dcterms:modified>
</cp:coreProperties>
</file>