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2" r:id="rId2"/>
    <p:sldMasterId id="2147483696" r:id="rId3"/>
    <p:sldMasterId id="2147483710" r:id="rId4"/>
  </p:sldMasterIdLst>
  <p:notesMasterIdLst>
    <p:notesMasterId r:id="rId78"/>
  </p:notesMasterIdLst>
  <p:handoutMasterIdLst>
    <p:handoutMasterId r:id="rId79"/>
  </p:handoutMasterIdLst>
  <p:sldIdLst>
    <p:sldId id="791" r:id="rId5"/>
    <p:sldId id="793" r:id="rId6"/>
    <p:sldId id="695" r:id="rId7"/>
    <p:sldId id="794" r:id="rId8"/>
    <p:sldId id="817" r:id="rId9"/>
    <p:sldId id="818" r:id="rId10"/>
    <p:sldId id="697" r:id="rId11"/>
    <p:sldId id="700" r:id="rId12"/>
    <p:sldId id="708" r:id="rId13"/>
    <p:sldId id="796" r:id="rId14"/>
    <p:sldId id="710" r:id="rId15"/>
    <p:sldId id="712" r:id="rId16"/>
    <p:sldId id="714" r:id="rId17"/>
    <p:sldId id="797" r:id="rId18"/>
    <p:sldId id="715" r:id="rId19"/>
    <p:sldId id="717" r:id="rId20"/>
    <p:sldId id="719" r:id="rId21"/>
    <p:sldId id="798" r:id="rId22"/>
    <p:sldId id="720" r:id="rId23"/>
    <p:sldId id="721" r:id="rId24"/>
    <p:sldId id="814" r:id="rId25"/>
    <p:sldId id="815" r:id="rId26"/>
    <p:sldId id="799" r:id="rId27"/>
    <p:sldId id="724" r:id="rId28"/>
    <p:sldId id="725" r:id="rId29"/>
    <p:sldId id="726" r:id="rId30"/>
    <p:sldId id="728" r:id="rId31"/>
    <p:sldId id="729" r:id="rId32"/>
    <p:sldId id="723" r:id="rId33"/>
    <p:sldId id="731" r:id="rId34"/>
    <p:sldId id="732" r:id="rId35"/>
    <p:sldId id="733" r:id="rId36"/>
    <p:sldId id="734" r:id="rId37"/>
    <p:sldId id="736" r:id="rId38"/>
    <p:sldId id="738" r:id="rId39"/>
    <p:sldId id="800" r:id="rId40"/>
    <p:sldId id="739" r:id="rId41"/>
    <p:sldId id="740" r:id="rId42"/>
    <p:sldId id="741" r:id="rId43"/>
    <p:sldId id="801" r:id="rId44"/>
    <p:sldId id="802" r:id="rId45"/>
    <p:sldId id="810" r:id="rId46"/>
    <p:sldId id="803" r:id="rId47"/>
    <p:sldId id="742" r:id="rId48"/>
    <p:sldId id="743" r:id="rId49"/>
    <p:sldId id="744" r:id="rId50"/>
    <p:sldId id="745" r:id="rId51"/>
    <p:sldId id="748" r:id="rId52"/>
    <p:sldId id="749" r:id="rId53"/>
    <p:sldId id="750" r:id="rId54"/>
    <p:sldId id="804" r:id="rId55"/>
    <p:sldId id="752" r:id="rId56"/>
    <p:sldId id="753" r:id="rId57"/>
    <p:sldId id="754" r:id="rId58"/>
    <p:sldId id="756" r:id="rId59"/>
    <p:sldId id="758" r:id="rId60"/>
    <p:sldId id="760" r:id="rId61"/>
    <p:sldId id="762" r:id="rId62"/>
    <p:sldId id="764" r:id="rId63"/>
    <p:sldId id="816" r:id="rId64"/>
    <p:sldId id="805" r:id="rId65"/>
    <p:sldId id="766" r:id="rId66"/>
    <p:sldId id="768" r:id="rId67"/>
    <p:sldId id="769" r:id="rId68"/>
    <p:sldId id="770" r:id="rId69"/>
    <p:sldId id="774" r:id="rId70"/>
    <p:sldId id="806" r:id="rId71"/>
    <p:sldId id="775" r:id="rId72"/>
    <p:sldId id="807" r:id="rId73"/>
    <p:sldId id="778" r:id="rId74"/>
    <p:sldId id="808" r:id="rId75"/>
    <p:sldId id="809" r:id="rId76"/>
    <p:sldId id="783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CC"/>
    <a:srgbClr val="FFFFFF"/>
    <a:srgbClr val="E02920"/>
    <a:srgbClr val="400800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4" autoAdjust="0"/>
    <p:restoredTop sz="90311" autoAdjust="0"/>
  </p:normalViewPr>
  <p:slideViewPr>
    <p:cSldViewPr>
      <p:cViewPr varScale="1">
        <p:scale>
          <a:sx n="105" d="100"/>
          <a:sy n="105" d="100"/>
        </p:scale>
        <p:origin x="14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D727ADF4-4ADD-4FFD-8578-D91FB887AA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91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E89D6279-CB6A-4DED-937D-FA63684481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58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A42505-8D27-4172-913C-5FE04EC56248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子查询若结果为空，表示该学号的学生未学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号课程，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，即为结果</a:t>
            </a:r>
            <a:endParaRPr lang="en-US" altLang="zh-CN" dirty="0" smtClean="0"/>
          </a:p>
          <a:p>
            <a:r>
              <a:rPr lang="zh-CN" altLang="en-US" dirty="0" smtClean="0"/>
              <a:t>意思是不存在着满足条件的记录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7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不必对表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进行全表扫描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19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对于这样的问题，首先查询结果包含哪些属性</a:t>
            </a:r>
            <a:r>
              <a:rPr lang="en-US" altLang="zh-CN" dirty="0" smtClean="0">
                <a:sym typeface="Wingdings" panose="05000000000000000000" pitchFamily="2" charset="2"/>
              </a:rPr>
              <a:t>select</a:t>
            </a:r>
            <a:r>
              <a:rPr lang="zh-CN" altLang="en-US" dirty="0" smtClean="0">
                <a:sym typeface="Wingdings" panose="05000000000000000000" pitchFamily="2" charset="2"/>
              </a:rPr>
              <a:t>子句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其次，分析查询所涉及的表有哪些</a:t>
            </a:r>
            <a:r>
              <a:rPr lang="en-US" altLang="zh-CN" dirty="0" smtClean="0">
                <a:sym typeface="Wingdings" panose="05000000000000000000" pitchFamily="2" charset="2"/>
              </a:rPr>
              <a:t>from</a:t>
            </a:r>
            <a:r>
              <a:rPr lang="zh-CN" altLang="en-US" dirty="0" smtClean="0">
                <a:sym typeface="Wingdings" panose="05000000000000000000" pitchFamily="2" charset="2"/>
              </a:rPr>
              <a:t>子句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最后，</a:t>
            </a:r>
            <a:r>
              <a:rPr lang="en-US" altLang="zh-CN" dirty="0" smtClean="0">
                <a:sym typeface="Wingdings" panose="05000000000000000000" pitchFamily="2" charset="2"/>
              </a:rPr>
              <a:t>where</a:t>
            </a:r>
            <a:r>
              <a:rPr lang="zh-CN" altLang="en-US" dirty="0" smtClean="0">
                <a:sym typeface="Wingdings" panose="05000000000000000000" pitchFamily="2" charset="2"/>
              </a:rPr>
              <a:t>子句：先是</a:t>
            </a:r>
            <a:r>
              <a:rPr lang="en-US" altLang="zh-CN" dirty="0" smtClean="0">
                <a:sym typeface="Wingdings" panose="05000000000000000000" pitchFamily="2" charset="2"/>
              </a:rPr>
              <a:t>from</a:t>
            </a:r>
            <a:r>
              <a:rPr lang="zh-CN" altLang="en-US" dirty="0" smtClean="0">
                <a:sym typeface="Wingdings" panose="05000000000000000000" pitchFamily="2" charset="2"/>
              </a:rPr>
              <a:t>子句中的多表连接，然后查询限定条件，其中多表连接通常是</a:t>
            </a:r>
            <a:r>
              <a:rPr lang="en-US" altLang="zh-CN" dirty="0" smtClean="0">
                <a:sym typeface="Wingdings" panose="05000000000000000000" pitchFamily="2" charset="2"/>
              </a:rPr>
              <a:t>from</a:t>
            </a:r>
            <a:r>
              <a:rPr lang="zh-CN" altLang="en-US" dirty="0" smtClean="0">
                <a:sym typeface="Wingdings" panose="05000000000000000000" pitchFamily="2" charset="2"/>
              </a:rPr>
              <a:t>子句中的多个表公共字段连接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15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查询选修了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号课程的学生姓名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80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先执行子查询，子查询的结果用于建立父查询条件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3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子查询结果只有一条记录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9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小于任一个，等价于小于最大值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96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小于所有，等价于小于最小值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44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子查询结果非空，返回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，说明对应着的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有学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号课程，意思是存在着满足条件的记录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279-CB6A-4DED-937D-FA63684481E5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29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C9AE1-753B-4C27-B201-DFA08817DD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16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DD8CB-AB13-4422-B7B1-36D56E36A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7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A2C8-0F63-4107-98C8-62E59EFC8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79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2BFCA-E4FC-4EED-AA3D-8E09DF21F9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84712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21452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7517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1844-9834-4DB3-BE62-483C392EECD6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E5E72-85F1-46BC-BF71-F099C71366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3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4C496-4276-41EA-9442-7DD168816E26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F274-7209-43C4-B063-E3A5F9C655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7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19E7-D942-4049-9C26-DAEBFE895244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A5FE8-CB76-456D-8276-07889BCEF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84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6607F-7519-4E51-A31F-04B7D3C4DC49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E438-EF21-4F35-8706-5D2B6DBAF8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31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33A2D-CC16-4991-8403-7C92C5EFE97E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0F6DD-E2AE-4B56-AAEC-8FC624FC57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00063" y="1214438"/>
            <a:ext cx="8143875" cy="5357812"/>
          </a:xfrm>
          <a:prstGeom prst="roundRect">
            <a:avLst>
              <a:gd name="adj" fmla="val 19537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86625" y="5357813"/>
            <a:ext cx="1800225" cy="1223962"/>
            <a:chOff x="4332" y="3203"/>
            <a:chExt cx="1134" cy="771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4650" y="3203"/>
              <a:ext cx="725" cy="7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" name="Picture 7" descr="未标题-111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348" b="35896"/>
            <a:stretch>
              <a:fillRect/>
            </a:stretch>
          </p:blipFill>
          <p:spPr bwMode="auto">
            <a:xfrm rot="5266334">
              <a:off x="4536" y="2999"/>
              <a:ext cx="72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2" descr="未标题-2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500063"/>
            <a:ext cx="161607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95"/>
            <a:ext cx="8229600" cy="5143501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CD2F0-8FDC-4C11-9DC0-B80CD9E45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63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79EEC-C789-48E5-A03F-94CAC5616264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DAB86-2959-4A07-A0CC-1C2042B527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35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B3A2-7245-44D7-96C9-E51480C95B96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84076-B68C-4F3F-B492-C59F64F80A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40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9DCD-C7A9-472D-82DD-0C4DEAAA05E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FC70E-81EE-4487-9A06-7C63996A56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16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B5714-87A9-4F58-B857-33D62E289A01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6B2C6-5A96-4639-AE2C-11E0F620E4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7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0A6D9-C4EE-4653-B0E3-05CD7BE6D1D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3784-C891-4239-B273-67FF93509A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13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60861-5452-482E-B2B2-B2B743EB1663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9856-BA98-40DE-B943-F868CB88EA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43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488627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105028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2420938"/>
            <a:ext cx="9144000" cy="2232025"/>
          </a:xfrm>
          <a:prstGeom prst="rect">
            <a:avLst/>
          </a:prstGeom>
          <a:solidFill>
            <a:srgbClr val="FFC000">
              <a:alpha val="38000"/>
            </a:srgbClr>
          </a:solidFill>
          <a:ln w="1270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182A6-0E56-42BB-8376-3CB6B0AD450A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9971C-F056-4F4E-A265-3F0BC2DF34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9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>
            <a:lvl1pPr>
              <a:defRPr sz="4000">
                <a:latin typeface="方正舒体" pitchFamily="2" charset="-122"/>
                <a:ea typeface="方正舒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C07B4-A9C7-4456-883E-D922E560D6F0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DDB8B-71BD-4141-AEC2-D3F39471AE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339E-FA26-48CA-BB50-E4ED1D87D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56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5BBA9-A29F-45D8-8316-23DE22F333BC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E9085-83E4-43DD-B72A-7C360C40B4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2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F0E5D-2805-4142-B706-70EA2330B82A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13A65-D50C-4EC6-A47A-1679D6357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44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21B8-A905-43B5-8BE8-2B163BC0A5E7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E5322-15E8-449F-B402-F996F28357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72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FD94-15EC-457C-A0CC-6B37E67C9987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EBC4E-0BB3-4D4C-8DCD-9E31F4B548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28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20938"/>
            <a:ext cx="9144000" cy="2232025"/>
          </a:xfrm>
          <a:prstGeom prst="rect">
            <a:avLst/>
          </a:prstGeom>
          <a:solidFill>
            <a:srgbClr val="FFC000">
              <a:alpha val="38000"/>
            </a:srgbClr>
          </a:solidFill>
          <a:ln w="1270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33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0" y="1052513"/>
            <a:ext cx="9144000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6308725"/>
            <a:ext cx="5940425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94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8472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FC736-E174-4BF8-988C-91BA1CBEA159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94EB6-D75B-481E-B542-E26BD3F4B1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88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6DFF5-16CB-456D-9C9A-E7744F3E6210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27F59-BF23-41A4-BD8E-E94200C9B5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33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19379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C422A-7966-40A0-A2F1-F217512C5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040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83882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7363-9E6E-46C8-8383-1083E8D6BEB8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B7B2C-9F4F-4BE0-9F83-8D8913778E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6AAF8-5B7E-4316-A80F-946C3820539F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6AD0-ED73-4183-AFF2-074E39928A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9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AB029-763B-4031-A514-95D8A147768F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961F0-D272-40DC-8F62-8A2F59A4F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768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5AB68-1836-485B-89E5-853CF11D70C5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53F73-9337-46C8-B139-FEC37972FB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722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D351D-2F4D-46EC-9ECE-3D1F8B84105E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2F581-5A7C-448B-810F-274FB78C5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44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AD8C7-28A1-4449-B35C-76CE4A5DB776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41822-6BDD-46B2-AAB5-AC364653B6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7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4E686-B324-43C0-A42B-ECD81BDCBCD3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07DC-550C-49B9-8976-B17E2017CD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78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92080-C4D3-4F28-BA24-997C0DEF847B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F477-AC96-454E-874E-300B76F7EE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42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3B24-CACB-458A-8376-7AB730B9711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FC275-897F-443F-9C43-C572D0F39C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5D827-E45F-4562-97A6-AF58FE5ED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073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384E2-2AAD-4F9C-8752-74FC8337E0F2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379F-F00E-4312-B824-6FD4D7682C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291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BE41-503D-45F7-8C25-A2321C160823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6CF57-DE1C-4455-86D4-F98BC62513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235FD-F1CD-4B2F-9564-65717F2CC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87EDB-7387-4B3F-90C3-7A2564BD1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3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F6154-44D6-43EF-AA2A-3A4EA4EAB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2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D322-4ED7-4329-98C5-ADE8DBA7FD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50C220-50DB-4BB3-B1F1-EBF7E2A68E6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-603250"/>
            <a:ext cx="9144000" cy="2028825"/>
            <a:chOff x="0" y="-380"/>
            <a:chExt cx="5760" cy="1278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57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  <p:pic>
          <p:nvPicPr>
            <p:cNvPr id="1033" name="Picture 9" descr="未标题-211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785271" flipH="1" flipV="1">
              <a:off x="204" y="-380"/>
              <a:ext cx="1084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655" y="527"/>
              <a:ext cx="4105" cy="9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527"/>
              <a:ext cx="186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80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81" r:id="rId13"/>
    <p:sldLayoutId id="214748398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>
            <a:grpSpLocks/>
          </p:cNvGrpSpPr>
          <p:nvPr/>
        </p:nvGrpSpPr>
        <p:grpSpPr bwMode="auto">
          <a:xfrm>
            <a:off x="0" y="-603250"/>
            <a:ext cx="9144000" cy="2028825"/>
            <a:chOff x="0" y="-380"/>
            <a:chExt cx="5760" cy="1278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760" cy="57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  <p:pic>
          <p:nvPicPr>
            <p:cNvPr id="2064" name="Picture 9" descr="未标题-211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785271" flipH="1" flipV="1">
              <a:off x="204" y="-380"/>
              <a:ext cx="1084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655" y="527"/>
              <a:ext cx="4105" cy="9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0" y="527"/>
              <a:ext cx="1860" cy="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F15E40-8EE8-4A5F-8DFD-D379E93FF27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DCE0B4C-7A70-45CC-8374-33F37A8011D8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2055" name="Group 59"/>
          <p:cNvGrpSpPr>
            <a:grpSpLocks/>
          </p:cNvGrpSpPr>
          <p:nvPr/>
        </p:nvGrpSpPr>
        <p:grpSpPr bwMode="auto">
          <a:xfrm>
            <a:off x="8035925" y="0"/>
            <a:ext cx="1108075" cy="1079500"/>
            <a:chOff x="4694" y="3249"/>
            <a:chExt cx="698" cy="680"/>
          </a:xfrm>
        </p:grpSpPr>
        <p:sp>
          <p:nvSpPr>
            <p:cNvPr id="2058" name="Oval 45"/>
            <p:cNvSpPr>
              <a:spLocks noChangeArrowheads="1"/>
            </p:cNvSpPr>
            <p:nvPr/>
          </p:nvSpPr>
          <p:spPr bwMode="auto">
            <a:xfrm>
              <a:off x="4697" y="3249"/>
              <a:ext cx="695" cy="680"/>
            </a:xfrm>
            <a:prstGeom prst="ellipse">
              <a:avLst/>
            </a:prstGeom>
            <a:solidFill>
              <a:schemeClr val="bg1">
                <a:alpha val="7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9" name="Group 46"/>
            <p:cNvGrpSpPr>
              <a:grpSpLocks/>
            </p:cNvGrpSpPr>
            <p:nvPr/>
          </p:nvGrpSpPr>
          <p:grpSpPr bwMode="auto">
            <a:xfrm>
              <a:off x="4695" y="3301"/>
              <a:ext cx="699" cy="492"/>
              <a:chOff x="898" y="1033"/>
              <a:chExt cx="684" cy="492"/>
            </a:xfrm>
          </p:grpSpPr>
          <p:pic>
            <p:nvPicPr>
              <p:cNvPr id="2060" name="Picture 47" descr="未标题-2121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55" b="50000"/>
              <a:stretch>
                <a:fillRect/>
              </a:stretch>
            </p:blipFill>
            <p:spPr bwMode="auto">
              <a:xfrm rot="-4571719">
                <a:off x="847" y="1084"/>
                <a:ext cx="471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1" name="Picture 48" descr="未标题-2121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55" b="50000"/>
              <a:stretch>
                <a:fillRect/>
              </a:stretch>
            </p:blipFill>
            <p:spPr bwMode="auto">
              <a:xfrm rot="-2496859">
                <a:off x="1066" y="1117"/>
                <a:ext cx="471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2" name="Picture 49" descr="未标题-2121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755" b="50000"/>
              <a:stretch>
                <a:fillRect/>
              </a:stretch>
            </p:blipFill>
            <p:spPr bwMode="auto">
              <a:xfrm rot="-667917">
                <a:off x="1111" y="1155"/>
                <a:ext cx="471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056" name="Picture 61" descr="未标题-111111"/>
          <p:cNvPicPr>
            <a:picLocks noChangeAspect="1" noChangeArrowheads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933825"/>
            <a:ext cx="276701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标题占位符 1"/>
          <p:cNvSpPr>
            <a:spLocks noGrp="1"/>
          </p:cNvSpPr>
          <p:nvPr>
            <p:ph type="title"/>
          </p:nvPr>
        </p:nvSpPr>
        <p:spPr bwMode="auto">
          <a:xfrm>
            <a:off x="771525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83" r:id="rId12"/>
    <p:sldLayoutId id="21474839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华文行楷" pitchFamily="2" charset="-122"/>
          <a:ea typeface="华文行楷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行楷" pitchFamily="2" charset="-122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41BC121-2224-4603-8A7F-42BF90E805D0}" type="slidenum">
              <a:rPr lang="en-US" altLang="zh-CN"/>
              <a:pPr/>
              <a:t>‹#›</a:t>
            </a:fld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6286500"/>
            <a:ext cx="6715125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7" r:id="rId12"/>
    <p:sldLayoutId id="2147483998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方正舒体" pitchFamily="2" charset="-122"/>
          <a:ea typeface="方正舒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/>
          </a:blip>
          <a:srcRect l="22454" t="1826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09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435CD12-1DF6-4227-AA9A-66585BAE0828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BF5E663-E250-44D0-843C-5D52FFE6C51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方正舒体" pitchFamily="2" charset="-122"/>
          <a:ea typeface="方正舒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ctrTitle"/>
          </p:nvPr>
        </p:nvSpPr>
        <p:spPr>
          <a:xfrm>
            <a:off x="685800" y="27146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第三章 关系数据库标准语言</a:t>
            </a:r>
            <a:r>
              <a:rPr lang="en-US" altLang="zh-CN" dirty="0" smtClean="0"/>
              <a:t>SQL ( </a:t>
            </a:r>
            <a:r>
              <a:rPr lang="zh-CN" altLang="en-US" dirty="0" smtClean="0"/>
              <a:t>续</a:t>
            </a:r>
            <a:r>
              <a:rPr lang="en-US" altLang="zh-CN" smtClean="0"/>
              <a:t>1 </a:t>
            </a:r>
            <a:r>
              <a:rPr lang="zh-CN" altLang="en-US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连接查询（续）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一、等值与非等值连接查询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二、自身连接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三、外连接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四、复合条件连接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二、自身连接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自身连接：一个表与其自己进行连接</a:t>
            </a:r>
            <a:endParaRPr lang="zh-CN" altLang="en-US" sz="36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 smtClean="0"/>
              <a:t>需要给表起别名以示区别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由于所有属性名都是同名属性，因此必须使用</a:t>
            </a:r>
            <a:r>
              <a:rPr lang="zh-CN" altLang="en-US" sz="2400" dirty="0" smtClean="0">
                <a:solidFill>
                  <a:srgbClr val="C00000"/>
                </a:solidFill>
              </a:rPr>
              <a:t>别名前缀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35]</a:t>
            </a:r>
            <a:r>
              <a:rPr lang="zh-CN" altLang="en-US" sz="2400" dirty="0" smtClean="0"/>
              <a:t>查询每一门课的间接先修课（即先修课的先修课）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FIRST.Cno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SECOND.Cpno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Course  </a:t>
            </a:r>
            <a:r>
              <a:rPr lang="en-US" altLang="zh-CN" sz="24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 </a:t>
            </a:r>
            <a:r>
              <a:rPr lang="en-US" altLang="zh-CN" sz="24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FIRST.Cpno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SECOND.Cno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自身连接（续）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1037142"/>
            <a:ext cx="3218125" cy="603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FIRST</a:t>
            </a:r>
            <a:r>
              <a:rPr lang="zh-CN" altLang="en-US" sz="2200" dirty="0" smtClean="0"/>
              <a:t>表（</a:t>
            </a:r>
            <a:r>
              <a:rPr lang="en-US" altLang="zh-CN" sz="2200" dirty="0" smtClean="0"/>
              <a:t>Course</a:t>
            </a:r>
            <a:r>
              <a:rPr lang="zh-CN" altLang="en-US" sz="2200" dirty="0" smtClean="0"/>
              <a:t>表）</a:t>
            </a:r>
            <a:r>
              <a:rPr lang="zh-CN" altLang="en-US" dirty="0" smtClean="0"/>
              <a:t> </a:t>
            </a:r>
          </a:p>
        </p:txBody>
      </p:sp>
      <p:sp>
        <p:nvSpPr>
          <p:cNvPr id="1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40392"/>
            <a:ext cx="4741221" cy="23005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059941"/>
            <a:ext cx="4487436" cy="2177372"/>
          </a:xfrm>
          <a:prstGeom prst="rect">
            <a:avLst/>
          </a:prstGeom>
        </p:spPr>
      </p:pic>
      <p:sp>
        <p:nvSpPr>
          <p:cNvPr id="105" name="Rectangle 3"/>
          <p:cNvSpPr txBox="1">
            <a:spLocks noChangeArrowheads="1"/>
          </p:cNvSpPr>
          <p:nvPr/>
        </p:nvSpPr>
        <p:spPr bwMode="auto">
          <a:xfrm>
            <a:off x="-180528" y="4779959"/>
            <a:ext cx="3682312" cy="5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b="0" dirty="0" smtClean="0"/>
              <a:t>    SECOND</a:t>
            </a:r>
            <a:r>
              <a:rPr lang="zh-CN" altLang="en-US" sz="2200" b="0" dirty="0" smtClean="0"/>
              <a:t>表（</a:t>
            </a:r>
            <a:r>
              <a:rPr lang="en-US" altLang="zh-CN" sz="2200" b="0" dirty="0" smtClean="0"/>
              <a:t>Course</a:t>
            </a:r>
            <a:r>
              <a:rPr lang="zh-CN" altLang="en-US" sz="2200" b="0" dirty="0" smtClean="0"/>
              <a:t>表） </a:t>
            </a:r>
            <a:endParaRPr lang="zh-CN" altLang="en-US" sz="2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自身连接（续）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341438"/>
            <a:ext cx="4038600" cy="592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查询结果：</a:t>
            </a:r>
          </a:p>
        </p:txBody>
      </p:sp>
      <p:graphicFrame>
        <p:nvGraphicFramePr>
          <p:cNvPr id="518234" name="Group 90"/>
          <p:cNvGraphicFramePr>
            <a:graphicFrameLocks noGrp="1"/>
          </p:cNvGraphicFramePr>
          <p:nvPr>
            <p:ph sz="half" idx="2"/>
          </p:nvPr>
        </p:nvGraphicFramePr>
        <p:xfrm>
          <a:off x="1908175" y="2708275"/>
          <a:ext cx="3827463" cy="2520952"/>
        </p:xfrm>
        <a:graphic>
          <a:graphicData uri="http://schemas.openxmlformats.org/drawingml/2006/table">
            <a:tbl>
              <a:tblPr/>
              <a:tblGrid>
                <a:gridCol w="1914525"/>
                <a:gridCol w="1912938"/>
              </a:tblGrid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Pcno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38926" name="Line 91"/>
          <p:cNvSpPr>
            <a:spLocks noChangeShapeType="1"/>
          </p:cNvSpPr>
          <p:nvPr/>
        </p:nvSpPr>
        <p:spPr bwMode="auto">
          <a:xfrm>
            <a:off x="2484438" y="32131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连接查询（续）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一、等值与非等值连接查询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二、自身连接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三、外连接 </a:t>
            </a:r>
            <a:r>
              <a:rPr lang="en-US" altLang="zh-CN" smtClean="0">
                <a:solidFill>
                  <a:schemeClr val="accent1"/>
                </a:solidFill>
              </a:rPr>
              <a:t>(</a:t>
            </a:r>
            <a:r>
              <a:rPr lang="zh-CN" altLang="en-US" smtClean="0">
                <a:solidFill>
                  <a:schemeClr val="accent1"/>
                </a:solidFill>
              </a:rPr>
              <a:t>自学</a:t>
            </a:r>
            <a:r>
              <a:rPr lang="en-US" altLang="zh-CN" smtClean="0">
                <a:solidFill>
                  <a:schemeClr val="accent1"/>
                </a:solidFill>
              </a:rPr>
              <a:t>)</a:t>
            </a:r>
            <a:endParaRPr lang="zh-CN" altLang="en-US" smtClean="0">
              <a:solidFill>
                <a:schemeClr val="accent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四、复合条件连接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三、外连接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外连接与普通连接的区别</a:t>
            </a:r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普通连接操作只输出满足连接条件的元组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外连接操作以指定表为连接主体，将主体表中不满足连接条件的元组一并输出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[</a:t>
            </a:r>
            <a:r>
              <a:rPr lang="zh-CN" altLang="en-US" sz="2000" dirty="0" smtClean="0"/>
              <a:t>例 </a:t>
            </a:r>
            <a:r>
              <a:rPr lang="en-US" altLang="zh-CN" sz="2000" dirty="0" smtClean="0">
                <a:ea typeface="宋体" panose="02010600030101010101" pitchFamily="2" charset="-122"/>
              </a:rPr>
              <a:t>36] </a:t>
            </a:r>
            <a:r>
              <a:rPr lang="zh-CN" altLang="en-US" sz="2000" dirty="0" smtClean="0">
                <a:ea typeface="宋体" panose="02010600030101010101" pitchFamily="2" charset="-122"/>
              </a:rPr>
              <a:t>改写</a:t>
            </a:r>
            <a:r>
              <a:rPr lang="en-US" altLang="zh-CN" sz="2000" dirty="0" smtClean="0">
                <a:ea typeface="宋体" panose="02010600030101010101" pitchFamily="2" charset="-122"/>
              </a:rPr>
              <a:t>[</a:t>
            </a:r>
            <a:r>
              <a:rPr lang="zh-CN" altLang="en-US" sz="2000" dirty="0" smtClean="0">
                <a:ea typeface="宋体" panose="02010600030101010101" pitchFamily="2" charset="-122"/>
              </a:rPr>
              <a:t>例</a:t>
            </a:r>
            <a:r>
              <a:rPr lang="en-US" altLang="zh-CN" sz="2000" dirty="0" smtClean="0">
                <a:ea typeface="宋体" panose="02010600030101010101" pitchFamily="2" charset="-122"/>
              </a:rPr>
              <a:t>33]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SELECT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Student.Sno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Sname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Ssex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Sage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Sdept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Cno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Grade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FROM  Student  LEFT OUT JOIN SC ON 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Student.Sno</a:t>
            </a:r>
            <a:r>
              <a:rPr lang="en-US" altLang="zh-CN" sz="2000" dirty="0" smtClean="0">
                <a:ea typeface="宋体" panose="02010600030101010101" pitchFamily="2" charset="-122"/>
              </a:rPr>
              <a:t>=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SC.Sno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ea typeface="宋体" panose="02010600030101010101" pitchFamily="2" charset="-122"/>
              </a:rPr>
              <a:t>； 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外连接（续）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038600" cy="447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宋体" panose="02010600030101010101" pitchFamily="2" charset="-122"/>
              </a:rPr>
              <a:t>执行结果： </a:t>
            </a:r>
          </a:p>
        </p:txBody>
      </p:sp>
      <p:graphicFrame>
        <p:nvGraphicFramePr>
          <p:cNvPr id="521713" name="Group 497"/>
          <p:cNvGraphicFramePr>
            <a:graphicFrameLocks noGrp="1"/>
          </p:cNvGraphicFramePr>
          <p:nvPr>
            <p:ph sz="half" idx="2"/>
          </p:nvPr>
        </p:nvGraphicFramePr>
        <p:xfrm>
          <a:off x="539750" y="2492375"/>
          <a:ext cx="8002588" cy="3455988"/>
        </p:xfrm>
        <a:graphic>
          <a:graphicData uri="http://schemas.openxmlformats.org/drawingml/2006/table">
            <a:tbl>
              <a:tblPr/>
              <a:tblGrid>
                <a:gridCol w="1655763"/>
                <a:gridCol w="1008062"/>
                <a:gridCol w="936625"/>
                <a:gridCol w="863600"/>
                <a:gridCol w="1296988"/>
                <a:gridCol w="1150937"/>
                <a:gridCol w="1090613"/>
              </a:tblGrid>
              <a:tr h="433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Student.Sno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Sname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Ssex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Sdept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Grade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92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王敏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MA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200215125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张立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IS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NULL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42046" name="Line 498"/>
          <p:cNvSpPr>
            <a:spLocks noChangeShapeType="1"/>
          </p:cNvSpPr>
          <p:nvPr/>
        </p:nvSpPr>
        <p:spPr bwMode="auto">
          <a:xfrm>
            <a:off x="755650" y="29241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外连接（续）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列出左边关系（如本例</a:t>
            </a:r>
            <a:r>
              <a:rPr lang="en-US" altLang="zh-CN" smtClean="0">
                <a:ea typeface="宋体" panose="02010600030101010101" pitchFamily="2" charset="-122"/>
              </a:rPr>
              <a:t>Student</a:t>
            </a:r>
            <a:r>
              <a:rPr lang="zh-CN" altLang="en-US" smtClean="0">
                <a:ea typeface="宋体" panose="02010600030101010101" pitchFamily="2" charset="-122"/>
              </a:rPr>
              <a:t>）中所有的元组 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 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列出右边关系中所有的元组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连接查询（续）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一、等值与非等值连接查询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二、自身连接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三、外连接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四、复合条件连接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四、复合条件连接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153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复合条件连接：</a:t>
            </a:r>
            <a:r>
              <a:rPr lang="en-US" altLang="zh-CN" sz="2800" dirty="0" smtClean="0"/>
              <a:t>WHERE</a:t>
            </a:r>
            <a:r>
              <a:rPr lang="zh-CN" altLang="en-US" sz="2800" dirty="0" smtClean="0"/>
              <a:t>子句中含多个连接条件</a:t>
            </a:r>
          </a:p>
          <a:p>
            <a:pPr algn="just" eaLnBrk="1" hangingPunct="1">
              <a:lnSpc>
                <a:spcPct val="3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37]</a:t>
            </a:r>
            <a:r>
              <a:rPr lang="zh-CN" altLang="en-US" sz="2400" dirty="0" smtClean="0"/>
              <a:t>查询选修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号课程且成绩在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分以上的所有学生的学号及姓名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    Student,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连接谓词*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SC.Cno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‘2’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SC.Grade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90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4509120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 </a:t>
            </a:r>
            <a:r>
              <a:rPr lang="zh-CN" altLang="en-US" smtClean="0"/>
              <a:t>数据查询 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341438"/>
            <a:ext cx="6227762" cy="454818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b="1" dirty="0"/>
              <a:t>3.4.1 </a:t>
            </a:r>
            <a:r>
              <a:rPr lang="zh-CN" altLang="en-US" b="1" dirty="0"/>
              <a:t>单表查询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b="1" dirty="0">
                <a:solidFill>
                  <a:srgbClr val="3333FF"/>
                </a:solidFill>
              </a:rPr>
              <a:t>3.4.2 </a:t>
            </a:r>
            <a:r>
              <a:rPr lang="zh-CN" altLang="en-US" b="1" dirty="0">
                <a:solidFill>
                  <a:srgbClr val="3333FF"/>
                </a:solidFill>
              </a:rPr>
              <a:t>连接查询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b="1" dirty="0"/>
              <a:t>3.4.3 </a:t>
            </a:r>
            <a:r>
              <a:rPr lang="zh-CN" altLang="en-US" b="1" dirty="0"/>
              <a:t>嵌套查询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b="1" dirty="0"/>
              <a:t>3.4.4 </a:t>
            </a:r>
            <a:r>
              <a:rPr lang="zh-CN" altLang="en-US" b="1" dirty="0"/>
              <a:t>集合查询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b="1" dirty="0"/>
              <a:t>3.4.5 Select</a:t>
            </a:r>
            <a:r>
              <a:rPr lang="zh-CN" altLang="en-US" b="1" dirty="0"/>
              <a:t>语句的一般形式</a:t>
            </a:r>
            <a:r>
              <a:rPr lang="zh-CN" altLang="en-US" dirty="0"/>
              <a:t>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复合条件连接（续）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24862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38]</a:t>
            </a:r>
            <a:r>
              <a:rPr lang="zh-CN" altLang="en-US" sz="2400" dirty="0" smtClean="0"/>
              <a:t>查询每个学生的学号、姓名、选修的课程名及成绩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   Student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   </a:t>
            </a:r>
            <a:r>
              <a:rPr lang="en-US" altLang="zh-CN" b="1" dirty="0" smtClean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b="1" dirty="0" smtClean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多表连接*</a:t>
            </a:r>
            <a:r>
              <a:rPr lang="en-US" altLang="zh-CN" b="1" dirty="0" smtClean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SC.Sno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and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SC.Cno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Course.Cno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4509120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369888" y="692150"/>
            <a:ext cx="8613775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某网上书店后台数据库的部分关系模式如下：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会员（会员编号，用户名，密码，姓名，地址，邮编，电话，消费额，积分）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图书（图书编号，类型名称，图书名称，作者，出版社，出版日期，</a:t>
            </a:r>
            <a:r>
              <a:rPr lang="en-US" altLang="zh-CN" sz="2400" b="1" smtClean="0"/>
              <a:t>ISBN</a:t>
            </a:r>
            <a:r>
              <a:rPr lang="zh-CN" altLang="en-US" sz="2400" b="1" smtClean="0"/>
              <a:t>，价格）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订单（订单编号，用户名，销售额，订购日期，出货日期）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订单明细（订单明细编号，订单编号，图书编号，数量）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8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zh-CN" sz="2400" b="1" smtClean="0"/>
              <a:t>）</a:t>
            </a:r>
            <a:r>
              <a:rPr lang="zh-CN" altLang="en-US" sz="2400" b="1" smtClean="0"/>
              <a:t>查询所有会员的所有信息。</a:t>
            </a:r>
            <a:endParaRPr lang="en-US" altLang="zh-CN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</a:t>
            </a:r>
            <a:r>
              <a:rPr lang="zh-CN" altLang="zh-CN" sz="2400" b="1" smtClean="0"/>
              <a:t>查询名称中包含“数据库”的图书的图书名称、作者、出版社和出版日期。</a:t>
            </a:r>
            <a:endParaRPr lang="en-US" altLang="zh-CN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）查询订单编号为</a:t>
            </a:r>
            <a:r>
              <a:rPr lang="en-US" altLang="zh-CN" sz="2400" b="1" smtClean="0"/>
              <a:t>1001</a:t>
            </a:r>
            <a:r>
              <a:rPr lang="zh-CN" altLang="en-US" sz="2400" b="1" smtClean="0"/>
              <a:t>的订单中的图书的名称及数量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）查询订购了“数据库及其应用”这本书的订单编号及用户名。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2113" y="1125538"/>
            <a:ext cx="8562975" cy="4819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某网上书店后台数据库的部分关系模式如下：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会员（会员编号，用户名，密码，姓名，地址，邮编，电话，消费额，积分）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图书（图书编号，类型名称，图书名称，作者，出版社，出版日期，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ISBN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，价格）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订单（订单编号，用户名，销售额，订购日期，出货日期）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订单明细（订单明细编号，订单编号，图书编号，数量）</a:t>
            </a:r>
          </a:p>
          <a:p>
            <a:pPr algn="l">
              <a:spcBef>
                <a:spcPct val="20000"/>
              </a:spcBef>
              <a:defRPr/>
            </a:pPr>
            <a:endParaRPr lang="en-US" altLang="zh-CN" sz="800" kern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）查询订购图书总数量大于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的订单编号及其订购总数量。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）查询每本图书的编号及其订购数量总和，并按订购数量总和从高到低排序。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）查询订购图书数量前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的用户名及其订购数量。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 </a:t>
            </a:r>
            <a:r>
              <a:rPr lang="zh-CN" altLang="en-US" smtClean="0"/>
              <a:t>数据查询 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900113" y="1412875"/>
            <a:ext cx="6264275" cy="4548188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b="1" smtClean="0"/>
              <a:t>3.4.1 </a:t>
            </a:r>
            <a:r>
              <a:rPr lang="zh-CN" altLang="en-US" b="1" smtClean="0"/>
              <a:t>单表查询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 smtClean="0"/>
              <a:t>3.4.2 </a:t>
            </a:r>
            <a:r>
              <a:rPr lang="zh-CN" altLang="en-US" b="1" smtClean="0"/>
              <a:t>连接查询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 smtClean="0">
                <a:solidFill>
                  <a:srgbClr val="3333FF"/>
                </a:solidFill>
              </a:rPr>
              <a:t>3.4.3 </a:t>
            </a:r>
            <a:r>
              <a:rPr lang="zh-CN" altLang="en-US" b="1" smtClean="0">
                <a:solidFill>
                  <a:srgbClr val="3333FF"/>
                </a:solidFill>
              </a:rPr>
              <a:t>嵌套查询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 smtClean="0"/>
              <a:t>3.4.4 </a:t>
            </a:r>
            <a:r>
              <a:rPr lang="zh-CN" altLang="en-US" b="1" smtClean="0"/>
              <a:t>集合查询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b="1" smtClean="0"/>
              <a:t>3.4.5 Select</a:t>
            </a:r>
            <a:r>
              <a:rPr lang="zh-CN" altLang="en-US" b="1" smtClean="0"/>
              <a:t>语句的一般形式</a:t>
            </a:r>
            <a:r>
              <a:rPr lang="zh-CN" altLang="en-US" smtClean="0"/>
              <a:t> </a:t>
            </a:r>
          </a:p>
          <a:p>
            <a:pPr algn="just" eaLnBrk="1" hangingPunct="1"/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嵌套查询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137525" cy="41148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mtClean="0"/>
              <a:t>嵌套查询概述</a:t>
            </a:r>
          </a:p>
          <a:p>
            <a:pPr lvl="1" eaLnBrk="1" hangingPunct="1">
              <a:lnSpc>
                <a:spcPct val="170000"/>
              </a:lnSpc>
              <a:spcAft>
                <a:spcPct val="40000"/>
              </a:spcAft>
            </a:pPr>
            <a:r>
              <a:rPr lang="zh-CN" altLang="en-US" smtClean="0"/>
              <a:t>一个</a:t>
            </a:r>
            <a:r>
              <a:rPr lang="en-US" altLang="zh-CN" smtClean="0"/>
              <a:t>SELECT-FROM-WHERE</a:t>
            </a:r>
            <a:r>
              <a:rPr lang="zh-CN" altLang="en-US" smtClean="0"/>
              <a:t>语句称为一个</a:t>
            </a:r>
            <a:r>
              <a:rPr lang="zh-CN" altLang="en-US" b="1" smtClean="0">
                <a:solidFill>
                  <a:srgbClr val="FF00FF"/>
                </a:solidFill>
              </a:rPr>
              <a:t>查询块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mtClean="0"/>
              <a:t>将一个查询块嵌套在另一个查询块的</a:t>
            </a:r>
            <a:r>
              <a:rPr lang="en-US" altLang="zh-CN" smtClean="0">
                <a:solidFill>
                  <a:srgbClr val="0070C0"/>
                </a:solidFill>
              </a:rPr>
              <a:t>WHERE</a:t>
            </a:r>
            <a:r>
              <a:rPr lang="zh-CN" altLang="en-US" smtClean="0">
                <a:solidFill>
                  <a:srgbClr val="0070C0"/>
                </a:solidFill>
              </a:rPr>
              <a:t>子句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0070C0"/>
                </a:solidFill>
              </a:rPr>
              <a:t>HAVING</a:t>
            </a:r>
            <a:r>
              <a:rPr lang="zh-CN" altLang="en-US" smtClean="0">
                <a:solidFill>
                  <a:srgbClr val="0070C0"/>
                </a:solidFill>
              </a:rPr>
              <a:t>短语</a:t>
            </a:r>
            <a:r>
              <a:rPr lang="zh-CN" altLang="en-US" smtClean="0"/>
              <a:t>的条件中的查询称为</a:t>
            </a:r>
            <a:r>
              <a:rPr lang="zh-CN" altLang="en-US" b="1" smtClean="0">
                <a:solidFill>
                  <a:srgbClr val="FF00FF"/>
                </a:solidFill>
              </a:rPr>
              <a:t>嵌套查询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嵌套查询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/*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外层查询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父查询*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Student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内层查询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子查询*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FROM SC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WHERE Cno= ' 2 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eaLnBrk="1" hangingPunct="1"/>
            <a:endParaRPr lang="en-US" altLang="zh-CN" sz="2400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嵌套查询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子查询的限制</a:t>
            </a:r>
          </a:p>
          <a:p>
            <a:pPr lvl="2" eaLnBrk="1" hangingPunct="1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i="1" u="sng" smtClean="0"/>
              <a:t>不能使用</a:t>
            </a:r>
            <a:r>
              <a:rPr lang="en-US" altLang="zh-CN" i="1" u="sng" smtClean="0"/>
              <a:t>ORDER BY</a:t>
            </a:r>
            <a:r>
              <a:rPr lang="zh-CN" altLang="en-US" i="1" u="sng" smtClean="0"/>
              <a:t>子句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层层嵌套方式反映了 </a:t>
            </a:r>
            <a:r>
              <a:rPr lang="en-US" altLang="zh-CN" smtClean="0"/>
              <a:t>SQL</a:t>
            </a:r>
            <a:r>
              <a:rPr lang="zh-CN" altLang="en-US" smtClean="0"/>
              <a:t>语言的结构化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smtClean="0"/>
              <a:t>有些嵌套查询可以用连接运算替代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嵌套查询求解方法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不相关子查询：子查询的查询条件不依赖于父查询</a:t>
            </a:r>
          </a:p>
          <a:p>
            <a:pPr lvl="1" eaLnBrk="1" hangingPunct="1"/>
            <a:r>
              <a:rPr lang="zh-CN" altLang="en-US" smtClean="0">
                <a:solidFill>
                  <a:srgbClr val="0070C0"/>
                </a:solidFill>
              </a:rPr>
              <a:t>由里向外 逐层处理</a:t>
            </a:r>
            <a:r>
              <a:rPr lang="zh-CN" altLang="en-US" smtClean="0"/>
              <a:t>。即每个子查询在上一级查询处理之前求解，子查询的结果用于建立其父查询的查找条件。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嵌套查询求解方法（续）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相关子查询：子查询的查询条件依赖于父查询</a:t>
            </a:r>
          </a:p>
          <a:p>
            <a:pPr lvl="1" eaLnBrk="1" hangingPunct="1"/>
            <a:r>
              <a:rPr lang="zh-CN" altLang="en-US" smtClean="0"/>
              <a:t>首先取外层查询中表的第一个元组，根据它与内层查询相关的属性值处理内层查询，若</a:t>
            </a:r>
            <a:r>
              <a:rPr lang="en-US" altLang="zh-CN" smtClean="0"/>
              <a:t>WHERE</a:t>
            </a:r>
            <a:r>
              <a:rPr lang="zh-CN" altLang="en-US" smtClean="0"/>
              <a:t>子句返回值为真，则取此元组放入结果表</a:t>
            </a:r>
          </a:p>
          <a:p>
            <a:pPr lvl="1" eaLnBrk="1" hangingPunct="1"/>
            <a:r>
              <a:rPr lang="zh-CN" altLang="en-US" smtClean="0"/>
              <a:t>然后再取外层表的下一个元组</a:t>
            </a:r>
          </a:p>
          <a:p>
            <a:pPr lvl="1" eaLnBrk="1" hangingPunct="1"/>
            <a:r>
              <a:rPr lang="zh-CN" altLang="en-US" smtClean="0"/>
              <a:t>重复这一过程，直至外层表全部检查完为止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嵌套查询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>
                <a:solidFill>
                  <a:schemeClr val="accent1"/>
                </a:solidFill>
              </a:rPr>
              <a:t>一、 带有</a:t>
            </a:r>
            <a:r>
              <a:rPr lang="en-US" altLang="zh-CN" smtClean="0">
                <a:solidFill>
                  <a:schemeClr val="accent1"/>
                </a:solidFill>
              </a:rPr>
              <a:t>IN</a:t>
            </a:r>
            <a:r>
              <a:rPr lang="zh-CN" altLang="en-US" smtClean="0">
                <a:solidFill>
                  <a:schemeClr val="accent1"/>
                </a:solidFill>
              </a:rPr>
              <a:t>谓词的子查询</a:t>
            </a:r>
            <a:r>
              <a:rPr lang="zh-CN" altLang="en-US" smtClean="0"/>
              <a:t>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二、 带有比较运算符的子查询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三、 带有</a:t>
            </a:r>
            <a:r>
              <a:rPr lang="en-US" altLang="zh-CN" smtClean="0"/>
              <a:t>ANY</a:t>
            </a:r>
            <a:r>
              <a:rPr lang="zh-CN" altLang="en-US" smtClean="0"/>
              <a:t>（</a:t>
            </a:r>
            <a:r>
              <a:rPr lang="en-US" altLang="zh-CN" smtClean="0"/>
              <a:t>SOME</a:t>
            </a:r>
            <a:r>
              <a:rPr lang="zh-CN" altLang="en-US" smtClean="0"/>
              <a:t>）或</a:t>
            </a:r>
            <a:r>
              <a:rPr lang="en-US" altLang="zh-CN" smtClean="0"/>
              <a:t>ALL</a:t>
            </a:r>
            <a:r>
              <a:rPr lang="zh-CN" altLang="en-US" smtClean="0"/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四、 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3.4.2 </a:t>
            </a:r>
            <a:r>
              <a:rPr lang="zh-CN" altLang="en-US" smtClean="0"/>
              <a:t>连接查询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4744"/>
            <a:ext cx="8439150" cy="45656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连接查询：同时涉及多个表的查询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连接条件或连接谓词：用来连接两个表的条件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	 一般格式：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 smtClean="0"/>
              <a:t>[&lt;</a:t>
            </a:r>
            <a:r>
              <a:rPr lang="zh-CN" altLang="en-US" sz="2000" b="1" dirty="0" smtClean="0"/>
              <a:t>表名</a:t>
            </a:r>
            <a:r>
              <a:rPr lang="en-US" altLang="zh-CN" sz="2000" b="1" dirty="0" smtClean="0"/>
              <a:t>1&gt;.]&lt;</a:t>
            </a:r>
            <a:r>
              <a:rPr lang="zh-CN" altLang="en-US" sz="2000" b="1" dirty="0" smtClean="0"/>
              <a:t>列名</a:t>
            </a:r>
            <a:r>
              <a:rPr lang="en-US" altLang="zh-CN" sz="2000" b="1" dirty="0" smtClean="0"/>
              <a:t>1&gt;  </a:t>
            </a:r>
            <a:r>
              <a:rPr lang="en-US" altLang="zh-CN" sz="2000" b="1" dirty="0" smtClean="0">
                <a:solidFill>
                  <a:srgbClr val="D75B5B"/>
                </a:solidFill>
              </a:rPr>
              <a:t>&lt;</a:t>
            </a:r>
            <a:r>
              <a:rPr lang="zh-CN" altLang="en-US" sz="2000" b="1" dirty="0" smtClean="0">
                <a:solidFill>
                  <a:srgbClr val="D75B5B"/>
                </a:solidFill>
              </a:rPr>
              <a:t>比较运算符</a:t>
            </a:r>
            <a:r>
              <a:rPr lang="en-US" altLang="zh-CN" sz="2000" b="1" dirty="0" smtClean="0">
                <a:solidFill>
                  <a:srgbClr val="D75B5B"/>
                </a:solidFill>
              </a:rPr>
              <a:t>&gt;</a:t>
            </a:r>
            <a:r>
              <a:rPr lang="en-US" altLang="zh-CN" sz="2000" b="1" dirty="0" smtClean="0"/>
              <a:t>  [&lt;</a:t>
            </a:r>
            <a:r>
              <a:rPr lang="zh-CN" altLang="en-US" sz="2000" b="1" dirty="0" smtClean="0"/>
              <a:t>表名</a:t>
            </a:r>
            <a:r>
              <a:rPr lang="en-US" altLang="zh-CN" sz="2000" b="1" dirty="0" smtClean="0"/>
              <a:t>2&gt;.]&lt;</a:t>
            </a:r>
            <a:r>
              <a:rPr lang="zh-CN" altLang="en-US" sz="2000" b="1" dirty="0" smtClean="0"/>
              <a:t>列名</a:t>
            </a:r>
            <a:r>
              <a:rPr lang="en-US" altLang="zh-CN" sz="2000" b="1" dirty="0" smtClean="0"/>
              <a:t>2&gt;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 smtClean="0"/>
              <a:t>[&lt;</a:t>
            </a:r>
            <a:r>
              <a:rPr lang="zh-CN" altLang="en-US" sz="2000" b="1" dirty="0" smtClean="0"/>
              <a:t>表名</a:t>
            </a:r>
            <a:r>
              <a:rPr lang="en-US" altLang="zh-CN" sz="2000" b="1" dirty="0" smtClean="0"/>
              <a:t>1&gt;.]&lt;</a:t>
            </a:r>
            <a:r>
              <a:rPr lang="zh-CN" altLang="en-US" sz="2000" b="1" dirty="0" smtClean="0"/>
              <a:t>列名</a:t>
            </a:r>
            <a:r>
              <a:rPr lang="en-US" altLang="zh-CN" sz="2000" b="1" dirty="0" smtClean="0"/>
              <a:t>1&gt; </a:t>
            </a:r>
            <a:r>
              <a:rPr lang="en-US" altLang="zh-CN" sz="2000" b="1" dirty="0" smtClean="0">
                <a:solidFill>
                  <a:srgbClr val="D75B5B"/>
                </a:solidFill>
              </a:rPr>
              <a:t>BETWEEN</a:t>
            </a:r>
            <a:r>
              <a:rPr lang="en-US" altLang="zh-CN" sz="2000" b="1" dirty="0" smtClean="0"/>
              <a:t> [&lt;</a:t>
            </a:r>
            <a:r>
              <a:rPr lang="zh-CN" altLang="en-US" sz="2000" b="1" dirty="0" smtClean="0"/>
              <a:t>表名</a:t>
            </a:r>
            <a:r>
              <a:rPr lang="en-US" altLang="zh-CN" sz="2000" b="1" dirty="0" smtClean="0"/>
              <a:t>2&gt;.]&lt;</a:t>
            </a:r>
            <a:r>
              <a:rPr lang="zh-CN" altLang="en-US" sz="2000" b="1" dirty="0" smtClean="0"/>
              <a:t>列名</a:t>
            </a:r>
            <a:r>
              <a:rPr lang="en-US" altLang="zh-CN" sz="2000" b="1" dirty="0" smtClean="0"/>
              <a:t>2&gt; </a:t>
            </a:r>
            <a:r>
              <a:rPr lang="en-US" altLang="zh-CN" sz="2000" b="1" dirty="0" smtClean="0">
                <a:solidFill>
                  <a:srgbClr val="D75B5B"/>
                </a:solidFill>
              </a:rPr>
              <a:t>AND</a:t>
            </a:r>
            <a:r>
              <a:rPr lang="en-US" altLang="zh-CN" sz="2000" b="1" dirty="0" smtClean="0"/>
              <a:t> [&lt;</a:t>
            </a:r>
            <a:r>
              <a:rPr lang="zh-CN" altLang="en-US" sz="2000" b="1" dirty="0" smtClean="0"/>
              <a:t>表名</a:t>
            </a:r>
            <a:r>
              <a:rPr lang="en-US" altLang="zh-CN" sz="2000" b="1" dirty="0" smtClean="0"/>
              <a:t>2&gt;.]&lt;</a:t>
            </a:r>
            <a:r>
              <a:rPr lang="zh-CN" altLang="en-US" sz="2000" b="1" dirty="0" smtClean="0"/>
              <a:t>列名</a:t>
            </a:r>
            <a:r>
              <a:rPr lang="en-US" altLang="zh-CN" sz="2000" b="1" dirty="0" smtClean="0"/>
              <a:t>3&gt;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/>
              <a:t>当连接运算符为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时，称为等值连接。</a:t>
            </a:r>
            <a:endParaRPr lang="en-US" altLang="zh-CN" sz="2000" b="1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连接字段：连接谓词中的列名称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000" b="1" dirty="0" smtClean="0"/>
              <a:t>连接条件中的各连接字段类型必须是可比的，但名字不必是相同的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39]  </a:t>
            </a:r>
            <a:r>
              <a:rPr lang="zh-CN" altLang="en-US" sz="2400" smtClean="0"/>
              <a:t>查询与“刘晨”在同一个系学习的学生。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     </a:t>
            </a:r>
            <a:r>
              <a:rPr lang="zh-CN" altLang="en-US" sz="2400" smtClean="0"/>
              <a:t>此查询要求可以分步来完成</a:t>
            </a:r>
            <a:endParaRPr lang="zh-CN" altLang="en-US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① 确定“刘晨”所在系名           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Sdept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     Student                          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  Sname= '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结果为：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76736" y="5103674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谓词的子查询（续）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6562725" cy="2320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② </a:t>
            </a:r>
            <a:r>
              <a:rPr lang="zh-CN" altLang="en-US" sz="2400" dirty="0" smtClean="0"/>
              <a:t>查找所有在</a:t>
            </a:r>
            <a:r>
              <a:rPr lang="en-US" altLang="zh-CN" sz="2400" dirty="0" smtClean="0"/>
              <a:t>CS</a:t>
            </a:r>
            <a:r>
              <a:rPr lang="zh-CN" altLang="en-US" sz="2400" dirty="0" smtClean="0"/>
              <a:t>系学习的学生。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     Student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' CS 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结果为：</a:t>
            </a:r>
          </a:p>
        </p:txBody>
      </p:sp>
      <p:graphicFrame>
        <p:nvGraphicFramePr>
          <p:cNvPr id="536654" name="Group 78"/>
          <p:cNvGraphicFramePr>
            <a:graphicFrameLocks noGrp="1"/>
          </p:cNvGraphicFramePr>
          <p:nvPr>
            <p:ph sz="half" idx="2"/>
          </p:nvPr>
        </p:nvGraphicFramePr>
        <p:xfrm>
          <a:off x="755650" y="4003675"/>
          <a:ext cx="6985000" cy="1728789"/>
        </p:xfrm>
        <a:graphic>
          <a:graphicData uri="http://schemas.openxmlformats.org/drawingml/2006/table">
            <a:tbl>
              <a:tblPr/>
              <a:tblGrid>
                <a:gridCol w="2081212"/>
                <a:gridCol w="2390775"/>
                <a:gridCol w="2513013"/>
              </a:tblGrid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Sno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Sname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Sdept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李勇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200215122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刘晨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57359" name="Line 79"/>
          <p:cNvSpPr>
            <a:spLocks noChangeShapeType="1"/>
          </p:cNvSpPr>
          <p:nvPr/>
        </p:nvSpPr>
        <p:spPr bwMode="auto">
          <a:xfrm>
            <a:off x="1114425" y="4579938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谓词的子查询（续）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将第一步查询嵌入到第二步查询的条件中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WHERE Sdept  </a:t>
            </a:r>
            <a:r>
              <a:rPr lang="en-US" altLang="zh-CN" sz="24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(SELECT Sdept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WHERE Sname= ‘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 ’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此查询为不相关子查询。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304800" cy="304800"/>
          </a:xfrm>
          <a:prstGeom prst="actionButtonForwardNex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605713" y="6172200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谓词的子查询（续）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用自身连接完成</a:t>
            </a: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39]</a:t>
            </a:r>
            <a:r>
              <a:rPr lang="zh-CN" altLang="en-US" dirty="0" smtClean="0"/>
              <a:t>查询要求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.Sname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.Sdept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   Student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.Sdept =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.Sdept  AND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.Sname = 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5090221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谓词的子查询（续）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40]</a:t>
            </a:r>
            <a:r>
              <a:rPr lang="zh-CN" altLang="en-US" sz="2400" dirty="0" smtClean="0"/>
              <a:t>查询选修了课程名为“信息系统”的学生学号和姓名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最后在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关系中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  Student                                     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取出</a:t>
            </a:r>
            <a:r>
              <a:rPr lang="en-US" altLang="zh-CN" sz="18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WHERE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(SELECT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然后在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关系中找出选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  SC                                   </a:t>
            </a:r>
            <a:r>
              <a:rPr lang="zh-CN" altLang="en-US" sz="20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修了</a:t>
            </a:r>
            <a:r>
              <a:rPr lang="en-US" altLang="zh-CN" sz="20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号课程的学生学号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WHERE  Cno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(SELECT Cno                    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首先在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关系中找出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                     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信息系统”的课程号，为</a:t>
            </a:r>
            <a:r>
              <a:rPr lang="en-US" altLang="zh-CN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Cname= ‘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信息系统’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);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5090221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用连接查询实现</a:t>
            </a: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40]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  Student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SC.Cno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Course.Cno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Course.Cname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信息系统’</a:t>
            </a:r>
            <a:r>
              <a:rPr lang="zh-CN" altLang="en-US" sz="2400" dirty="0" smtClean="0"/>
              <a:t>；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嵌套查询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一、 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二、 带有比较运算符的子查询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三、 带有</a:t>
            </a:r>
            <a:r>
              <a:rPr lang="en-US" altLang="zh-CN" smtClean="0"/>
              <a:t>ANY</a:t>
            </a:r>
            <a:r>
              <a:rPr lang="zh-CN" altLang="en-US" smtClean="0"/>
              <a:t>（</a:t>
            </a:r>
            <a:r>
              <a:rPr lang="en-US" altLang="zh-CN" smtClean="0"/>
              <a:t>SOME</a:t>
            </a:r>
            <a:r>
              <a:rPr lang="zh-CN" altLang="en-US" smtClean="0"/>
              <a:t>）或</a:t>
            </a:r>
            <a:r>
              <a:rPr lang="en-US" altLang="zh-CN" smtClean="0"/>
              <a:t>ALL</a:t>
            </a:r>
            <a:r>
              <a:rPr lang="zh-CN" altLang="en-US" smtClean="0"/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四、 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二、带有比较运算符的子查询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当能确切知道内层查询返回单值时，可用比较运算符（</a:t>
            </a:r>
            <a:r>
              <a:rPr lang="en-US" altLang="zh-CN" sz="2800" smtClean="0"/>
              <a:t>&gt;</a:t>
            </a:r>
            <a:r>
              <a:rPr lang="zh-CN" altLang="en-US" sz="2800" smtClean="0"/>
              <a:t>，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，</a:t>
            </a:r>
            <a:r>
              <a:rPr lang="en-US" altLang="zh-CN" sz="2800" smtClean="0"/>
              <a:t>=</a:t>
            </a:r>
            <a:r>
              <a:rPr lang="zh-CN" altLang="en-US" sz="2800" smtClean="0"/>
              <a:t>，</a:t>
            </a:r>
            <a:r>
              <a:rPr lang="en-US" altLang="zh-CN" sz="2800" smtClean="0"/>
              <a:t>&gt;=</a:t>
            </a:r>
            <a:r>
              <a:rPr lang="zh-CN" altLang="en-US" sz="2800" smtClean="0"/>
              <a:t>，</a:t>
            </a:r>
            <a:r>
              <a:rPr lang="en-US" altLang="zh-CN" sz="2800" smtClean="0"/>
              <a:t>&lt;=</a:t>
            </a:r>
            <a:r>
              <a:rPr lang="zh-CN" altLang="en-US" sz="2800" smtClean="0"/>
              <a:t>，</a:t>
            </a:r>
            <a:r>
              <a:rPr lang="en-US" altLang="zh-CN" sz="2800" smtClean="0"/>
              <a:t>!=</a:t>
            </a:r>
            <a:r>
              <a:rPr lang="zh-CN" altLang="en-US" sz="2800" smtClean="0"/>
              <a:t>或</a:t>
            </a:r>
            <a:r>
              <a:rPr lang="en-US" altLang="zh-CN" sz="2800" smtClean="0"/>
              <a:t>&lt; &gt;</a:t>
            </a:r>
            <a:r>
              <a:rPr lang="zh-CN" altLang="en-US" sz="2800" smtClean="0"/>
              <a:t>）。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smtClean="0"/>
              <a:t>与</a:t>
            </a:r>
            <a:r>
              <a:rPr lang="en-US" altLang="zh-CN" sz="2800" smtClean="0"/>
              <a:t>ANY</a:t>
            </a:r>
            <a:r>
              <a:rPr lang="zh-CN" altLang="en-US" sz="2800" smtClean="0"/>
              <a:t>或</a:t>
            </a:r>
            <a:r>
              <a:rPr lang="en-US" altLang="zh-CN" sz="2800" smtClean="0"/>
              <a:t>ALL</a:t>
            </a:r>
            <a:r>
              <a:rPr lang="zh-CN" altLang="en-US" sz="2800" smtClean="0"/>
              <a:t>谓词配合使用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带有比较运算符的子查询（续）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例：假设一个学生只可能在一个系学习，并且必须属于一个系，则在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39]</a:t>
            </a:r>
            <a:r>
              <a:rPr lang="zh-CN" altLang="en-US" sz="2400" smtClean="0"/>
              <a:t>可以</a:t>
            </a:r>
            <a:r>
              <a:rPr lang="zh-CN" altLang="en-US" sz="2400" smtClean="0">
                <a:solidFill>
                  <a:srgbClr val="D75B5B"/>
                </a:solidFill>
              </a:rPr>
              <a:t>用 </a:t>
            </a:r>
            <a:r>
              <a:rPr lang="en-US" altLang="zh-CN" sz="2400" smtClean="0">
                <a:solidFill>
                  <a:srgbClr val="D75B5B"/>
                </a:solidFill>
              </a:rPr>
              <a:t>= </a:t>
            </a:r>
            <a:r>
              <a:rPr lang="zh-CN" altLang="en-US" sz="2400" smtClean="0">
                <a:solidFill>
                  <a:srgbClr val="D75B5B"/>
                </a:solidFill>
              </a:rPr>
              <a:t>代替</a:t>
            </a:r>
            <a:r>
              <a:rPr lang="en-US" altLang="zh-CN" sz="2400" smtClean="0">
                <a:solidFill>
                  <a:srgbClr val="D75B5B"/>
                </a:solidFill>
              </a:rPr>
              <a:t>IN</a:t>
            </a:r>
            <a:r>
              <a:rPr lang="en-US" altLang="zh-CN" sz="2400" smtClean="0"/>
              <a:t> </a:t>
            </a:r>
            <a:r>
              <a:rPr lang="zh-CN" altLang="en-US" sz="2400" smtClean="0"/>
              <a:t>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Sdept  </a:t>
            </a:r>
            <a:r>
              <a:rPr lang="en-US" altLang="zh-CN" sz="24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(SELECT 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 Sname= ‘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刘晨’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带有比较运算符的子查询（续）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74788"/>
            <a:ext cx="7772400" cy="4114800"/>
          </a:xfrm>
        </p:spPr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 </a:t>
            </a:r>
            <a:r>
              <a:rPr lang="zh-CN" altLang="en-US" sz="2600" i="1" u="sng" smtClean="0">
                <a:solidFill>
                  <a:srgbClr val="C00000"/>
                </a:solidFill>
              </a:rPr>
              <a:t>子查询一定要跟在比较符之后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   </a:t>
            </a:r>
            <a:endParaRPr lang="en-US" altLang="zh-CN" sz="2400" smtClean="0"/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 </a:t>
            </a:r>
            <a:r>
              <a:rPr lang="zh-CN" altLang="en-US" sz="2400" b="1" smtClean="0">
                <a:solidFill>
                  <a:srgbClr val="D75B5B"/>
                </a:solidFill>
              </a:rPr>
              <a:t>错误</a:t>
            </a:r>
            <a:r>
              <a:rPr lang="zh-CN" altLang="en-US" sz="2400" smtClean="0"/>
              <a:t>的例子：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     </a:t>
            </a:r>
            <a:r>
              <a:rPr lang="en-US" altLang="zh-CN" sz="2400" smtClean="0"/>
              <a:t>SELECT  Sno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Sname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     FROM    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     WHERE ( SELECT Sdept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                       FROM Student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                       WHERE Sname= ‘ </a:t>
            </a:r>
            <a:r>
              <a:rPr lang="zh-CN" altLang="en-US" sz="2400" smtClean="0"/>
              <a:t>刘晨 ’ </a:t>
            </a:r>
            <a:r>
              <a:rPr lang="en-US" altLang="zh-CN" sz="2400" smtClean="0"/>
              <a:t>) 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solidFill>
                  <a:srgbClr val="D75B5B"/>
                </a:solidFill>
              </a:rPr>
              <a:t>                       = Sdept</a:t>
            </a:r>
            <a:r>
              <a:rPr lang="zh-CN" altLang="en-US" sz="2400" smtClean="0"/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连接查询（续）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一、等值与非等值连接查询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二、自身连接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三、外连接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四、复合条件连接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带有比较运算符的子查询（续）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［例</a:t>
            </a:r>
            <a:r>
              <a:rPr lang="en-US" altLang="zh-CN" sz="2400" dirty="0" smtClean="0"/>
              <a:t>41</a:t>
            </a:r>
            <a:r>
              <a:rPr lang="zh-CN" altLang="en-US" sz="2400" dirty="0" smtClean="0"/>
              <a:t>］找出每个学生超过他选修课程平均成绩的课程号。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SC 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Grade &gt;=(SELECT AVG(Grade)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FROM  SC 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22596" name="AutoShape 4"/>
          <p:cNvSpPr>
            <a:spLocks noChangeArrowheads="1"/>
          </p:cNvSpPr>
          <p:nvPr/>
        </p:nvSpPr>
        <p:spPr bwMode="auto">
          <a:xfrm>
            <a:off x="5580063" y="1773238"/>
            <a:ext cx="1512887" cy="792162"/>
          </a:xfrm>
          <a:prstGeom prst="wedgeRoundRectCallout">
            <a:avLst>
              <a:gd name="adj1" fmla="val -84417"/>
              <a:gd name="adj2" fmla="val 7364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相关子查询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带有比较运算符的子查询（续）</a:t>
            </a: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可能的执行过程：</a:t>
            </a:r>
            <a:r>
              <a:rPr lang="zh-CN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从外层查询中取出</a:t>
            </a:r>
            <a:r>
              <a:rPr lang="en-US" altLang="zh-CN" sz="2400" dirty="0" smtClean="0"/>
              <a:t>SC</a:t>
            </a:r>
            <a:r>
              <a:rPr lang="zh-CN" altLang="en-US" sz="2400" dirty="0" smtClean="0"/>
              <a:t>的一个元组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，将元组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200215121</a:t>
            </a:r>
            <a:r>
              <a:rPr lang="zh-CN" altLang="en-US" sz="2400" dirty="0" smtClean="0"/>
              <a:t>）传送给内层查询。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SELECT AVG(Grade)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FROM SC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WHERE </a:t>
            </a:r>
            <a:r>
              <a:rPr lang="en-US" altLang="zh-CN" sz="2400" dirty="0" err="1" smtClean="0"/>
              <a:t>y.Sno</a:t>
            </a:r>
            <a:r>
              <a:rPr lang="en-US" altLang="zh-CN" sz="2400" dirty="0" smtClean="0"/>
              <a:t>='200215121';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执行内层查询，得到值</a:t>
            </a:r>
            <a:r>
              <a:rPr lang="en-US" altLang="zh-CN" sz="2400" dirty="0" smtClean="0"/>
              <a:t>88</a:t>
            </a:r>
            <a:r>
              <a:rPr lang="zh-CN" altLang="en-US" sz="2400" dirty="0" smtClean="0"/>
              <a:t>（近似值），用该值代替内层查询，得到外层查询：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Cno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FROM  SC 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WHERE Grade &gt;=88</a:t>
            </a:r>
            <a:r>
              <a:rPr lang="zh-CN" altLang="en-US" sz="2400" dirty="0" smtClean="0"/>
              <a:t>；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带有比较运算符的子查询（续）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/>
              <a:t>执行这个查询，得到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（</a:t>
            </a:r>
            <a:r>
              <a:rPr lang="en-US" altLang="zh-CN" sz="2400" smtClean="0"/>
              <a:t>200215121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（</a:t>
            </a:r>
            <a:r>
              <a:rPr lang="en-US" altLang="zh-CN" sz="2400" smtClean="0"/>
              <a:t>200215121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4.</a:t>
            </a:r>
            <a:r>
              <a:rPr lang="zh-CN" altLang="en-US" sz="2400" smtClean="0"/>
              <a:t>外层查询取出下一个元组重复做上述</a:t>
            </a:r>
            <a:r>
              <a:rPr lang="en-US" altLang="zh-CN" sz="2400" smtClean="0"/>
              <a:t>1</a:t>
            </a:r>
            <a:r>
              <a:rPr lang="zh-CN" altLang="en-US" sz="2400" smtClean="0"/>
              <a:t>至</a:t>
            </a:r>
            <a:r>
              <a:rPr lang="en-US" altLang="zh-CN" sz="2400" smtClean="0"/>
              <a:t>3</a:t>
            </a:r>
            <a:r>
              <a:rPr lang="zh-CN" altLang="en-US" sz="2400" smtClean="0"/>
              <a:t>步骤，直到外层的</a:t>
            </a:r>
            <a:r>
              <a:rPr lang="en-US" altLang="zh-CN" sz="2400" smtClean="0"/>
              <a:t>SC</a:t>
            </a:r>
            <a:r>
              <a:rPr lang="zh-CN" altLang="en-US" sz="2400" smtClean="0"/>
              <a:t>元组全部处理完毕。结果为</a:t>
            </a:r>
            <a:r>
              <a:rPr lang="en-US" altLang="zh-CN" sz="2400" smtClean="0"/>
              <a:t>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（</a:t>
            </a:r>
            <a:r>
              <a:rPr lang="en-US" altLang="zh-CN" sz="2400" smtClean="0"/>
              <a:t>200215121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（</a:t>
            </a:r>
            <a:r>
              <a:rPr lang="en-US" altLang="zh-CN" sz="2400" smtClean="0"/>
              <a:t>200215121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（</a:t>
            </a:r>
            <a:r>
              <a:rPr lang="en-US" altLang="zh-CN" sz="2400" smtClean="0"/>
              <a:t>200215122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嵌套查询</a:t>
            </a: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一、 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二、 带有比较运算符的子查询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  三、 带有</a:t>
            </a:r>
            <a:r>
              <a:rPr lang="en-US" altLang="zh-CN" smtClean="0">
                <a:solidFill>
                  <a:schemeClr val="accent1"/>
                </a:solidFill>
              </a:rPr>
              <a:t>ANY</a:t>
            </a:r>
            <a:r>
              <a:rPr lang="zh-CN" altLang="en-US" smtClean="0">
                <a:solidFill>
                  <a:schemeClr val="accent1"/>
                </a:solidFill>
              </a:rPr>
              <a:t>（</a:t>
            </a:r>
            <a:r>
              <a:rPr lang="en-US" altLang="zh-CN" smtClean="0">
                <a:solidFill>
                  <a:schemeClr val="accent1"/>
                </a:solidFill>
              </a:rPr>
              <a:t>SOME</a:t>
            </a:r>
            <a:r>
              <a:rPr lang="zh-CN" altLang="en-US" smtClean="0">
                <a:solidFill>
                  <a:schemeClr val="accent1"/>
                </a:solidFill>
              </a:rPr>
              <a:t>）或</a:t>
            </a:r>
            <a:r>
              <a:rPr lang="en-US" altLang="zh-CN" smtClean="0">
                <a:solidFill>
                  <a:schemeClr val="accent1"/>
                </a:solidFill>
              </a:rPr>
              <a:t>ALL</a:t>
            </a:r>
            <a:r>
              <a:rPr lang="zh-CN" altLang="en-US" smtClean="0">
                <a:solidFill>
                  <a:schemeClr val="accent1"/>
                </a:solidFill>
              </a:rPr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四、 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三、带有</a:t>
            </a:r>
            <a:r>
              <a:rPr lang="en-US" altLang="zh-CN" sz="3600" smtClean="0"/>
              <a:t>ANY</a:t>
            </a:r>
            <a:r>
              <a:rPr lang="zh-CN" altLang="en-US" sz="3600" smtClean="0"/>
              <a:t>（</a:t>
            </a:r>
            <a:r>
              <a:rPr lang="en-US" altLang="zh-CN" sz="3600" smtClean="0"/>
              <a:t>SOME</a:t>
            </a:r>
            <a:r>
              <a:rPr lang="zh-CN" altLang="en-US" sz="3600" smtClean="0"/>
              <a:t>）或</a:t>
            </a:r>
            <a:r>
              <a:rPr lang="en-US" altLang="zh-CN" sz="3600" smtClean="0"/>
              <a:t>ALL</a:t>
            </a:r>
            <a:r>
              <a:rPr lang="zh-CN" altLang="en-US" sz="3600" smtClean="0"/>
              <a:t>谓词的子查询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eaLnBrk="1" hangingPunct="1"/>
            <a:r>
              <a:rPr lang="zh-CN" altLang="en-US" smtClean="0"/>
              <a:t>谓词语义</a:t>
            </a:r>
          </a:p>
          <a:p>
            <a:pPr lvl="1" eaLnBrk="1" hangingPunct="1"/>
            <a:r>
              <a:rPr lang="en-US" altLang="zh-CN" smtClean="0"/>
              <a:t>ANY</a:t>
            </a:r>
            <a:r>
              <a:rPr lang="zh-CN" altLang="en-US" smtClean="0"/>
              <a:t>：任意一个值</a:t>
            </a:r>
          </a:p>
          <a:p>
            <a:pPr lvl="1" eaLnBrk="1" hangingPunct="1"/>
            <a:r>
              <a:rPr lang="en-US" altLang="zh-CN" smtClean="0"/>
              <a:t>ALL</a:t>
            </a:r>
            <a:r>
              <a:rPr lang="zh-CN" altLang="en-US" smtClean="0"/>
              <a:t>：所有值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</a:t>
            </a:r>
            <a:r>
              <a:rPr lang="en-US" altLang="zh-CN" sz="3200" smtClean="0"/>
              <a:t>ANY</a:t>
            </a:r>
            <a:r>
              <a:rPr lang="zh-CN" altLang="en-US" sz="3200" smtClean="0"/>
              <a:t>（</a:t>
            </a:r>
            <a:r>
              <a:rPr lang="en-US" altLang="zh-CN" sz="3200" smtClean="0"/>
              <a:t>SOME</a:t>
            </a:r>
            <a:r>
              <a:rPr lang="zh-CN" altLang="en-US" sz="3200" smtClean="0"/>
              <a:t>）或</a:t>
            </a:r>
            <a:r>
              <a:rPr lang="en-US" altLang="zh-CN" sz="3200" smtClean="0"/>
              <a:t>ALL</a:t>
            </a:r>
            <a:r>
              <a:rPr lang="zh-CN" altLang="en-US" sz="3200" smtClean="0"/>
              <a:t>谓词的子查询 （续）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需要配合使用比较运算符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&gt; ANY	</a:t>
            </a:r>
            <a:r>
              <a:rPr lang="zh-CN" altLang="en-US" sz="2000" smtClean="0"/>
              <a:t>大于子查询结果中的某个值      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000" smtClean="0"/>
              <a:t> </a:t>
            </a:r>
            <a:r>
              <a:rPr lang="en-US" altLang="zh-CN" sz="2000" smtClean="0"/>
              <a:t>&gt; ALL	</a:t>
            </a:r>
            <a:r>
              <a:rPr lang="zh-CN" altLang="en-US" sz="2000" smtClean="0"/>
              <a:t>大于子查询结果中的所有值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 ANY	</a:t>
            </a:r>
            <a:r>
              <a:rPr lang="zh-CN" altLang="en-US" sz="2000" smtClean="0"/>
              <a:t>小于子查询结果中的某个值   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 ALL	</a:t>
            </a:r>
            <a:r>
              <a:rPr lang="zh-CN" altLang="en-US" sz="2000" smtClean="0"/>
              <a:t>小于子查询结果中的所有值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&gt;= ANY	</a:t>
            </a:r>
            <a:r>
              <a:rPr lang="zh-CN" altLang="en-US" sz="2000" smtClean="0"/>
              <a:t>大于等于子查询结果中的某个值   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&gt;= ALL	</a:t>
            </a:r>
            <a:r>
              <a:rPr lang="zh-CN" altLang="en-US" sz="2000" smtClean="0"/>
              <a:t>大于等于子查询结果中的所有值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&lt;= ANY	</a:t>
            </a:r>
            <a:r>
              <a:rPr lang="zh-CN" altLang="en-US" sz="2000" smtClean="0"/>
              <a:t>小于等于子查询结果中的某个值   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&lt;= ALL	</a:t>
            </a:r>
            <a:r>
              <a:rPr lang="zh-CN" altLang="en-US" sz="2000" smtClean="0"/>
              <a:t>小于等于子查询结果中的所有值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= ANY	</a:t>
            </a:r>
            <a:r>
              <a:rPr lang="zh-CN" altLang="en-US" sz="2000" smtClean="0"/>
              <a:t>等于子查询结果中的某个值       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=ALL	</a:t>
            </a:r>
            <a:r>
              <a:rPr lang="zh-CN" altLang="en-US" sz="2000" smtClean="0"/>
              <a:t>等于子查询结果中的所有值（通常没有实际意义）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!=</a:t>
            </a:r>
            <a:r>
              <a:rPr lang="zh-CN" altLang="en-US" sz="2000" smtClean="0"/>
              <a:t>（或</a:t>
            </a:r>
            <a:r>
              <a:rPr lang="en-US" altLang="zh-CN" sz="2000" smtClean="0"/>
              <a:t>&lt;&gt;</a:t>
            </a:r>
            <a:r>
              <a:rPr lang="zh-CN" altLang="en-US" sz="2000" smtClean="0"/>
              <a:t>）</a:t>
            </a:r>
            <a:r>
              <a:rPr lang="en-US" altLang="zh-CN" sz="2000" smtClean="0"/>
              <a:t>ANY	</a:t>
            </a:r>
            <a:r>
              <a:rPr lang="zh-CN" altLang="en-US" sz="2000" smtClean="0"/>
              <a:t>不等于子查询结果中的某个值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!=</a:t>
            </a:r>
            <a:r>
              <a:rPr lang="zh-CN" altLang="en-US" sz="2000" smtClean="0"/>
              <a:t>（或</a:t>
            </a:r>
            <a:r>
              <a:rPr lang="en-US" altLang="zh-CN" sz="2000" smtClean="0"/>
              <a:t>&lt;&gt;</a:t>
            </a:r>
            <a:r>
              <a:rPr lang="zh-CN" altLang="en-US" sz="2000" smtClean="0"/>
              <a:t>）</a:t>
            </a:r>
            <a:r>
              <a:rPr lang="en-US" altLang="zh-CN" sz="2000" smtClean="0"/>
              <a:t>ALL	</a:t>
            </a:r>
            <a:r>
              <a:rPr lang="zh-CN" altLang="en-US" sz="2000" smtClean="0"/>
              <a:t>不等于子查询结果中的任何一个值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Database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57885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</a:t>
            </a:r>
            <a:r>
              <a:rPr lang="en-US" altLang="zh-CN" sz="3200" smtClean="0"/>
              <a:t>ANY</a:t>
            </a:r>
            <a:r>
              <a:rPr lang="zh-CN" altLang="en-US" sz="3200" smtClean="0"/>
              <a:t>（</a:t>
            </a:r>
            <a:r>
              <a:rPr lang="en-US" altLang="zh-CN" sz="3200" smtClean="0"/>
              <a:t>SOME</a:t>
            </a:r>
            <a:r>
              <a:rPr lang="zh-CN" altLang="en-US" sz="3200" smtClean="0"/>
              <a:t>）或</a:t>
            </a:r>
            <a:r>
              <a:rPr lang="en-US" altLang="zh-CN" sz="3200" smtClean="0"/>
              <a:t>ALL</a:t>
            </a:r>
            <a:r>
              <a:rPr lang="zh-CN" altLang="en-US" sz="3200" smtClean="0"/>
              <a:t>谓词的子查询 （续）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42]  </a:t>
            </a:r>
            <a:r>
              <a:rPr lang="zh-CN" altLang="en-US" sz="2400" smtClean="0"/>
              <a:t>查询其他系中比计算机科学某</a:t>
            </a:r>
            <a:r>
              <a:rPr lang="zh-CN" altLang="en-US" sz="2400" smtClean="0">
                <a:solidFill>
                  <a:srgbClr val="FF00FF"/>
                </a:solidFill>
              </a:rPr>
              <a:t>一</a:t>
            </a:r>
            <a:r>
              <a:rPr lang="zh-CN" altLang="en-US" sz="2400" smtClean="0"/>
              <a:t>学生年龄小的学生姓名和年龄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Sage &lt; </a:t>
            </a:r>
            <a:r>
              <a:rPr lang="en-US" altLang="zh-CN" sz="24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(SELECT  Sage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FROM    Student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WHERE Sdept= ' CS ')</a:t>
            </a:r>
          </a:p>
          <a:p>
            <a:pPr marL="609600" indent="-609600"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Sdept &lt;&gt; ‘CS '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          /*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父查询块中的条件 *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4048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带有</a:t>
            </a:r>
            <a:r>
              <a:rPr lang="en-US" altLang="zh-CN" sz="2400" smtClean="0"/>
              <a:t>ANY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SOME</a:t>
            </a:r>
            <a:r>
              <a:rPr lang="zh-CN" altLang="en-US" sz="2400" smtClean="0"/>
              <a:t>）或</a:t>
            </a:r>
            <a:r>
              <a:rPr lang="en-US" altLang="zh-CN" sz="2400" smtClean="0"/>
              <a:t>ALL</a:t>
            </a:r>
            <a:r>
              <a:rPr lang="zh-CN" altLang="en-US" sz="2400" smtClean="0"/>
              <a:t>谓词的子查询 （续）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7000"/>
            <a:ext cx="7715250" cy="44799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结果：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000" smtClean="0"/>
              <a:t>	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smtClean="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smtClean="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000" smtClean="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执行过程：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   </a:t>
            </a:r>
            <a:r>
              <a:rPr lang="en-US" altLang="zh-CN" sz="2400" smtClean="0"/>
              <a:t>1.RDBMS</a:t>
            </a:r>
            <a:r>
              <a:rPr lang="zh-CN" altLang="en-US" sz="2400" smtClean="0"/>
              <a:t>执行此查询时，首先处理子查询，找出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CS</a:t>
            </a:r>
            <a:r>
              <a:rPr lang="zh-CN" altLang="en-US" sz="2400" smtClean="0"/>
              <a:t>系中所有学生的年龄，构成一个集合</a:t>
            </a:r>
            <a:r>
              <a:rPr lang="en-US" altLang="zh-CN" sz="2400" smtClean="0"/>
              <a:t>(20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19)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smtClean="0"/>
              <a:t>   2. </a:t>
            </a:r>
            <a:r>
              <a:rPr lang="zh-CN" altLang="en-US" sz="2400" smtClean="0"/>
              <a:t>处理父查询，找所有不是</a:t>
            </a:r>
            <a:r>
              <a:rPr lang="en-US" altLang="zh-CN" sz="2400" smtClean="0"/>
              <a:t>CS</a:t>
            </a:r>
            <a:r>
              <a:rPr lang="zh-CN" altLang="en-US" sz="2400" smtClean="0"/>
              <a:t>系且年龄小于 </a:t>
            </a:r>
          </a:p>
          <a:p>
            <a:pPr marL="609600" indent="-609600"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        </a:t>
            </a:r>
            <a:r>
              <a:rPr lang="en-US" altLang="zh-CN" sz="2400" smtClean="0"/>
              <a:t>20 </a:t>
            </a:r>
            <a:r>
              <a:rPr lang="zh-CN" altLang="en-US" sz="2400" smtClean="0">
                <a:solidFill>
                  <a:srgbClr val="D75B5B"/>
                </a:solidFill>
              </a:rPr>
              <a:t>或 </a:t>
            </a:r>
            <a:r>
              <a:rPr lang="en-US" altLang="zh-CN" sz="2400" smtClean="0"/>
              <a:t>19</a:t>
            </a:r>
            <a:r>
              <a:rPr lang="zh-CN" altLang="en-US" sz="2400" smtClean="0"/>
              <a:t>的学生</a:t>
            </a:r>
          </a:p>
        </p:txBody>
      </p:sp>
      <p:graphicFrame>
        <p:nvGraphicFramePr>
          <p:cNvPr id="549943" name="Group 55"/>
          <p:cNvGraphicFramePr>
            <a:graphicFrameLocks noGrp="1"/>
          </p:cNvGraphicFramePr>
          <p:nvPr>
            <p:ph sz="half" idx="2"/>
          </p:nvPr>
        </p:nvGraphicFramePr>
        <p:xfrm>
          <a:off x="900113" y="1757363"/>
          <a:ext cx="4186237" cy="1103312"/>
        </p:xfrm>
        <a:graphic>
          <a:graphicData uri="http://schemas.openxmlformats.org/drawingml/2006/table">
            <a:tbl>
              <a:tblPr/>
              <a:tblGrid>
                <a:gridCol w="2093912"/>
                <a:gridCol w="2092325"/>
              </a:tblGrid>
              <a:tr h="3658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Sname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charset="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Sage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8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王敏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18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张立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19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3740" name="Line 56"/>
          <p:cNvSpPr>
            <a:spLocks noChangeShapeType="1"/>
          </p:cNvSpPr>
          <p:nvPr/>
        </p:nvSpPr>
        <p:spPr bwMode="auto">
          <a:xfrm>
            <a:off x="1403350" y="211613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带有</a:t>
            </a:r>
            <a:r>
              <a:rPr lang="en-US" altLang="zh-CN" sz="2400" smtClean="0"/>
              <a:t>ANY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SOME</a:t>
            </a:r>
            <a:r>
              <a:rPr lang="zh-CN" altLang="en-US" sz="2400" smtClean="0"/>
              <a:t>）或</a:t>
            </a:r>
            <a:r>
              <a:rPr lang="en-US" altLang="zh-CN" sz="2400" smtClean="0"/>
              <a:t>ALL</a:t>
            </a:r>
            <a:r>
              <a:rPr lang="zh-CN" altLang="en-US" sz="2400" smtClean="0"/>
              <a:t>谓词的子查询 （续）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800" smtClean="0"/>
              <a:t>用聚集函数实现</a:t>
            </a:r>
            <a:r>
              <a:rPr lang="en-US" altLang="zh-CN" sz="2800" smtClean="0"/>
              <a:t>[</a:t>
            </a:r>
            <a:r>
              <a:rPr lang="zh-CN" altLang="en-US" sz="2800" smtClean="0"/>
              <a:t>例</a:t>
            </a:r>
            <a:r>
              <a:rPr lang="en-US" altLang="zh-CN" sz="2800" smtClean="0"/>
              <a:t>42] 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en-US" altLang="zh-CN" sz="2400" smtClean="0"/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 Student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Sage &lt; 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(SELECT </a:t>
            </a:r>
            <a:r>
              <a:rPr lang="en-US" altLang="zh-CN" sz="24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MAX(Sage)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FROM Student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WHERE Sdept= ‘CS ')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 Sdept &lt;&gt; ' CS ’;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带有</a:t>
            </a:r>
            <a:r>
              <a:rPr lang="en-US" altLang="zh-CN" sz="2400" smtClean="0"/>
              <a:t>ANY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SOME</a:t>
            </a:r>
            <a:r>
              <a:rPr lang="zh-CN" altLang="en-US" sz="2400" smtClean="0"/>
              <a:t>）或</a:t>
            </a:r>
            <a:r>
              <a:rPr lang="en-US" altLang="zh-CN" sz="2400" smtClean="0"/>
              <a:t>ALL</a:t>
            </a:r>
            <a:r>
              <a:rPr lang="zh-CN" altLang="en-US" sz="2400" smtClean="0"/>
              <a:t>谓词的子查询 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77950"/>
            <a:ext cx="77724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43]  </a:t>
            </a:r>
            <a:r>
              <a:rPr lang="zh-CN" altLang="en-US" sz="2400" smtClean="0"/>
              <a:t>查询其他系中比计算机科学系</a:t>
            </a:r>
            <a:r>
              <a:rPr lang="zh-CN" altLang="en-US" sz="2400" smtClean="0">
                <a:solidFill>
                  <a:srgbClr val="FF00FF"/>
                </a:solidFill>
              </a:rPr>
              <a:t>所有</a:t>
            </a:r>
            <a:r>
              <a:rPr lang="zh-CN" altLang="en-US" sz="2400" smtClean="0"/>
              <a:t>学生年龄都小的学生姓名及年龄。</a:t>
            </a:r>
          </a:p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方法一：用</a:t>
            </a:r>
            <a:r>
              <a:rPr lang="en-US" altLang="zh-CN" sz="2400" smtClean="0"/>
              <a:t>ALL</a:t>
            </a:r>
            <a:r>
              <a:rPr lang="zh-CN" altLang="en-US" sz="2400" smtClean="0"/>
              <a:t>谓词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Student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Sage &lt; ALL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(SELECT Sage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FROM Student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WHERE Sdept= ' CS ')</a:t>
            </a:r>
          </a:p>
          <a:p>
            <a:pPr marL="990600" lvl="1" indent="-5334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 Sdept &lt;&gt; ' CS ’;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一、等值与非等值连接查询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696200" cy="4114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等值连接：连接运算符为</a:t>
            </a:r>
            <a:r>
              <a:rPr lang="en-US" altLang="zh-CN" dirty="0" smtClean="0"/>
              <a:t>=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33]  </a:t>
            </a:r>
            <a:r>
              <a:rPr lang="zh-CN" altLang="en-US" sz="2400" dirty="0" smtClean="0"/>
              <a:t>查询每个学生及其选修课程的情况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Student.*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SC.*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     Student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WHERE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SC.Sno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1" y="4315904"/>
            <a:ext cx="4538060" cy="1502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8794" r="7669"/>
          <a:stretch/>
        </p:blipFill>
        <p:spPr>
          <a:xfrm>
            <a:off x="4716016" y="4306131"/>
            <a:ext cx="3664397" cy="17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带有</a:t>
            </a:r>
            <a:r>
              <a:rPr lang="en-US" altLang="zh-CN" sz="2400" smtClean="0"/>
              <a:t>ANY</a:t>
            </a:r>
            <a:r>
              <a:rPr lang="zh-CN" altLang="en-US" sz="2400" smtClean="0"/>
              <a:t>（</a:t>
            </a:r>
            <a:r>
              <a:rPr lang="en-US" altLang="zh-CN" sz="2400" smtClean="0"/>
              <a:t>SOME</a:t>
            </a:r>
            <a:r>
              <a:rPr lang="zh-CN" altLang="en-US" sz="2400" smtClean="0"/>
              <a:t>）或</a:t>
            </a:r>
            <a:r>
              <a:rPr lang="en-US" altLang="zh-CN" sz="2400" smtClean="0"/>
              <a:t>ALL</a:t>
            </a:r>
            <a:r>
              <a:rPr lang="zh-CN" altLang="en-US" sz="2400" smtClean="0"/>
              <a:t>谓词的子查询 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04925"/>
            <a:ext cx="7196137" cy="4572000"/>
          </a:xfrm>
        </p:spPr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方法二：用聚集函数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zh-CN" altLang="en-US" sz="2400" smtClean="0"/>
              <a:t>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Sage &lt; 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(SELECT </a:t>
            </a:r>
            <a:r>
              <a:rPr lang="en-US" altLang="zh-CN" sz="240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MIN(Sage)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FROM Student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WHERE Sdept= ' CS ')</a:t>
            </a:r>
          </a:p>
          <a:p>
            <a:pPr marL="609600" indent="-609600" eaLnBrk="1" hangingPunct="1">
              <a:buFont typeface="宋体" panose="02010600030101010101" pitchFamily="2" charset="-12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Sdept &lt;&gt;' CS ’;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3.4.3  </a:t>
            </a:r>
            <a:r>
              <a:rPr lang="zh-CN" altLang="en-US" smtClean="0"/>
              <a:t>嵌套查询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一、 带有</a:t>
            </a:r>
            <a:r>
              <a:rPr lang="en-US" altLang="zh-CN" smtClean="0"/>
              <a:t>IN</a:t>
            </a:r>
            <a:r>
              <a:rPr lang="zh-CN" altLang="en-US" smtClean="0"/>
              <a:t>谓词的子查询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二、 带有比较运算符的子查询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三、 带有</a:t>
            </a:r>
            <a:r>
              <a:rPr lang="en-US" altLang="zh-CN" smtClean="0"/>
              <a:t>ANY</a:t>
            </a:r>
            <a:r>
              <a:rPr lang="zh-CN" altLang="en-US" smtClean="0"/>
              <a:t>（</a:t>
            </a:r>
            <a:r>
              <a:rPr lang="en-US" altLang="zh-CN" smtClean="0"/>
              <a:t>SOME</a:t>
            </a:r>
            <a:r>
              <a:rPr lang="zh-CN" altLang="en-US" smtClean="0"/>
              <a:t>）或</a:t>
            </a:r>
            <a:r>
              <a:rPr lang="en-US" altLang="zh-CN" smtClean="0"/>
              <a:t>ALL</a:t>
            </a:r>
            <a:r>
              <a:rPr lang="zh-CN" altLang="en-US" smtClean="0"/>
              <a:t>谓词的子查询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1"/>
                </a:solidFill>
              </a:rPr>
              <a:t>  四、 带有</a:t>
            </a:r>
            <a:r>
              <a:rPr lang="en-US" altLang="zh-CN" smtClean="0">
                <a:solidFill>
                  <a:schemeClr val="accent1"/>
                </a:solidFill>
              </a:rPr>
              <a:t>EXISTS</a:t>
            </a:r>
            <a:r>
              <a:rPr lang="zh-CN" altLang="en-US" smtClean="0">
                <a:solidFill>
                  <a:schemeClr val="accent1"/>
                </a:solidFill>
              </a:rPr>
              <a:t>谓词的子查询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</a:t>
            </a:r>
            <a:r>
              <a:rPr lang="en-US" altLang="zh-CN" sz="3200" smtClean="0"/>
              <a:t>EXISTS</a:t>
            </a:r>
            <a:r>
              <a:rPr lang="zh-CN" altLang="en-US" sz="3200" smtClean="0"/>
              <a:t>谓词的子查询</a:t>
            </a:r>
            <a:r>
              <a:rPr lang="en-US" altLang="zh-CN" sz="3200" smtClean="0"/>
              <a:t>(</a:t>
            </a:r>
            <a:r>
              <a:rPr lang="zh-CN" altLang="en-US" sz="3200" smtClean="0"/>
              <a:t>续）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1. EXISTS</a:t>
            </a:r>
            <a:r>
              <a:rPr lang="zh-CN" altLang="en-US" sz="2400" smtClean="0"/>
              <a:t>谓词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存在量词</a:t>
            </a:r>
            <a:r>
              <a:rPr lang="zh-CN" altLang="en-US" sz="2400" smtClean="0">
                <a:sym typeface="Symbol" panose="05050102010706020507" pitchFamily="18" charset="2"/>
              </a:rPr>
              <a:t></a:t>
            </a:r>
            <a:r>
              <a:rPr lang="zh-CN" altLang="en-US" sz="2400" smtClean="0"/>
              <a:t> 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带有</a:t>
            </a:r>
            <a:r>
              <a:rPr lang="en-US" altLang="zh-CN" sz="2400" smtClean="0"/>
              <a:t>EXISTS</a:t>
            </a:r>
            <a:r>
              <a:rPr lang="zh-CN" altLang="en-US" sz="2400" smtClean="0"/>
              <a:t>谓词的子查询</a:t>
            </a:r>
            <a:r>
              <a:rPr lang="zh-CN" altLang="en-US" sz="2400" smtClean="0">
                <a:solidFill>
                  <a:srgbClr val="0070C0"/>
                </a:solidFill>
              </a:rPr>
              <a:t>不返回任何数据</a:t>
            </a:r>
            <a:r>
              <a:rPr lang="zh-CN" altLang="en-US" sz="2400" smtClean="0"/>
              <a:t>，只产生逻辑真值“</a:t>
            </a:r>
            <a:r>
              <a:rPr lang="en-US" altLang="zh-CN" sz="2400" smtClean="0">
                <a:solidFill>
                  <a:srgbClr val="C00000"/>
                </a:solidFill>
              </a:rPr>
              <a:t>true</a:t>
            </a:r>
            <a:r>
              <a:rPr lang="en-US" altLang="zh-CN" sz="2400" smtClean="0"/>
              <a:t>”</a:t>
            </a:r>
            <a:r>
              <a:rPr lang="zh-CN" altLang="en-US" sz="2400" smtClean="0"/>
              <a:t>或逻辑假值“</a:t>
            </a:r>
            <a:r>
              <a:rPr lang="en-US" altLang="zh-CN" sz="2400" smtClean="0">
                <a:solidFill>
                  <a:srgbClr val="C00000"/>
                </a:solidFill>
              </a:rPr>
              <a:t>false</a:t>
            </a:r>
            <a:r>
              <a:rPr lang="en-US" altLang="zh-CN" sz="2400" smtClean="0"/>
              <a:t>”</a:t>
            </a:r>
            <a:r>
              <a:rPr lang="zh-CN" altLang="en-US" sz="2400" smtClean="0"/>
              <a:t>。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800" smtClean="0"/>
              <a:t>若内层查询结果非空，则外层的</a:t>
            </a:r>
            <a:r>
              <a:rPr lang="en-US" altLang="zh-CN" sz="1800" smtClean="0"/>
              <a:t>WHERE</a:t>
            </a:r>
            <a:r>
              <a:rPr lang="zh-CN" altLang="en-US" sz="1800" smtClean="0"/>
              <a:t>子句返回真值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800" smtClean="0"/>
              <a:t>若内层查询结果为空，则外层的</a:t>
            </a:r>
            <a:r>
              <a:rPr lang="en-US" altLang="zh-CN" sz="1800" smtClean="0"/>
              <a:t>WHERE</a:t>
            </a:r>
            <a:r>
              <a:rPr lang="zh-CN" altLang="en-US" sz="1800" smtClean="0"/>
              <a:t>子句返回假值</a:t>
            </a:r>
          </a:p>
          <a:p>
            <a:pPr lvl="1" eaLnBrk="1" hangingPunct="1"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由</a:t>
            </a:r>
            <a:r>
              <a:rPr lang="en-US" altLang="zh-CN" sz="2400" smtClean="0"/>
              <a:t>EXISTS</a:t>
            </a:r>
            <a:r>
              <a:rPr lang="zh-CN" altLang="en-US" sz="2400" smtClean="0"/>
              <a:t>引出的子查询，其</a:t>
            </a:r>
            <a:r>
              <a:rPr lang="zh-CN" altLang="en-US" sz="2400" smtClean="0">
                <a:solidFill>
                  <a:srgbClr val="0070C0"/>
                </a:solidFill>
              </a:rPr>
              <a:t>目标列表达式通常都用*</a:t>
            </a:r>
            <a:r>
              <a:rPr lang="zh-CN" altLang="en-US" sz="2400" smtClean="0"/>
              <a:t> ，因为带</a:t>
            </a:r>
            <a:r>
              <a:rPr lang="en-US" altLang="zh-CN" sz="2400" smtClean="0"/>
              <a:t>EXISTS</a:t>
            </a:r>
            <a:r>
              <a:rPr lang="zh-CN" altLang="en-US" sz="2400" smtClean="0"/>
              <a:t>的子查询只返回真值或假值，给出列名无实际意义</a:t>
            </a:r>
          </a:p>
          <a:p>
            <a:pPr eaLnBrk="1" hangingPunct="1"/>
            <a:r>
              <a:rPr lang="en-US" altLang="zh-CN" sz="2400" smtClean="0"/>
              <a:t>2. NOT EXISTS</a:t>
            </a:r>
            <a:r>
              <a:rPr lang="zh-CN" altLang="en-US" sz="2400" smtClean="0"/>
              <a:t>谓词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800" smtClean="0"/>
              <a:t>若内层查询结果非空，则外层的</a:t>
            </a:r>
            <a:r>
              <a:rPr lang="en-US" altLang="zh-CN" sz="1800" smtClean="0"/>
              <a:t>WHERE</a:t>
            </a:r>
            <a:r>
              <a:rPr lang="zh-CN" altLang="en-US" sz="1800" smtClean="0"/>
              <a:t>子句返回假值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1800" smtClean="0"/>
              <a:t>若内层查询结果为空，则外层的</a:t>
            </a:r>
            <a:r>
              <a:rPr lang="en-US" altLang="zh-CN" sz="1800" smtClean="0"/>
              <a:t>WHERE</a:t>
            </a:r>
            <a:r>
              <a:rPr lang="zh-CN" altLang="en-US" sz="1800" smtClean="0"/>
              <a:t>子句返回真值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带有</a:t>
            </a:r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EXISTS</a:t>
            </a:r>
            <a:r>
              <a:rPr lang="zh-CN" altLang="en-US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谓词的子查询</a:t>
            </a:r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续）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74788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宋体" panose="02010600030101010101" pitchFamily="2" charset="-12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44]</a:t>
            </a:r>
            <a:r>
              <a:rPr lang="zh-CN" altLang="en-US" sz="2400" dirty="0" smtClean="0"/>
              <a:t>查询所有选修了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号课程的学生姓名。</a:t>
            </a:r>
          </a:p>
          <a:p>
            <a:pPr eaLnBrk="1" hangingPunct="1">
              <a:lnSpc>
                <a:spcPct val="80000"/>
              </a:lnSpc>
              <a:buFont typeface="宋体" panose="02010600030101010101" pitchFamily="2" charset="-122"/>
              <a:buNone/>
            </a:pPr>
            <a:r>
              <a:rPr lang="zh-CN" altLang="en-US" sz="2400" dirty="0" smtClean="0"/>
              <a:t>  </a:t>
            </a:r>
          </a:p>
          <a:p>
            <a:pPr eaLnBrk="1" hangingPunct="1">
              <a:lnSpc>
                <a:spcPct val="80000"/>
              </a:lnSpc>
              <a:buFont typeface="宋体" panose="02010600030101010101" pitchFamily="2" charset="-122"/>
              <a:buNone/>
            </a:pPr>
            <a:r>
              <a:rPr lang="zh-CN" altLang="en-US" sz="2400" dirty="0" smtClean="0"/>
              <a:t>思路分析：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本查询涉及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关系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Student</a:t>
            </a:r>
            <a:r>
              <a:rPr lang="zh-CN" altLang="en-US" sz="2000" dirty="0" smtClean="0"/>
              <a:t>中依次取每个元组的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值，用此值去检查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关系</a:t>
            </a:r>
          </a:p>
          <a:p>
            <a:pPr lvl="1" eaLnBrk="1" hangingPunct="1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SC</a:t>
            </a:r>
            <a:r>
              <a:rPr lang="zh-CN" altLang="en-US" sz="2000" dirty="0" smtClean="0"/>
              <a:t>中存在这样的元组，其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值等于此</a:t>
            </a:r>
            <a:r>
              <a:rPr lang="en-US" altLang="zh-CN" sz="2000" dirty="0" err="1" smtClean="0"/>
              <a:t>Student.Sno</a:t>
            </a:r>
            <a:r>
              <a:rPr lang="zh-CN" altLang="en-US" sz="2000" dirty="0" smtClean="0"/>
              <a:t>值，并且其</a:t>
            </a:r>
            <a:r>
              <a:rPr lang="en-US" altLang="zh-CN" sz="2000" dirty="0" smtClean="0"/>
              <a:t>Cno= '1'</a:t>
            </a:r>
            <a:r>
              <a:rPr lang="zh-CN" altLang="en-US" sz="2000" dirty="0" smtClean="0"/>
              <a:t>，则取此</a:t>
            </a:r>
            <a:r>
              <a:rPr lang="en-US" altLang="zh-CN" sz="2000" dirty="0" err="1" smtClean="0"/>
              <a:t>Student.Sname</a:t>
            </a:r>
            <a:r>
              <a:rPr lang="zh-CN" altLang="en-US" sz="2000" dirty="0" smtClean="0"/>
              <a:t>送入结果关系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5090221"/>
            <a:ext cx="379052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用嵌套查询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EXISTS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(SELECT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 SC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Cno= ' 1 ')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0" y="4941168"/>
            <a:ext cx="45833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多表连接</a:t>
            </a:r>
            <a:endParaRPr lang="en-US" altLang="zh-CN" sz="20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000" b="0" dirty="0" smtClean="0"/>
              <a:t>Select </a:t>
            </a:r>
            <a:r>
              <a:rPr lang="en-US" altLang="zh-CN" sz="2000" b="0" dirty="0" err="1" smtClean="0"/>
              <a:t>Sname</a:t>
            </a:r>
            <a:r>
              <a:rPr lang="en-US" altLang="zh-CN" sz="2000" b="0" dirty="0" smtClean="0"/>
              <a:t> </a:t>
            </a:r>
          </a:p>
          <a:p>
            <a:pPr algn="l"/>
            <a:r>
              <a:rPr lang="en-US" altLang="zh-CN" sz="2000" b="0" dirty="0"/>
              <a:t>F</a:t>
            </a:r>
            <a:r>
              <a:rPr lang="en-US" altLang="zh-CN" sz="2000" b="0" dirty="0" smtClean="0"/>
              <a:t>rom Student, SC</a:t>
            </a:r>
          </a:p>
          <a:p>
            <a:pPr algn="l"/>
            <a:r>
              <a:rPr lang="en-US" altLang="zh-CN" sz="2000" b="0" dirty="0" smtClean="0"/>
              <a:t>Where </a:t>
            </a:r>
            <a:r>
              <a:rPr lang="en-US" altLang="zh-CN" sz="2000" b="0" dirty="0" err="1" smtClean="0"/>
              <a:t>Student.Sno</a:t>
            </a:r>
            <a:r>
              <a:rPr lang="en-US" altLang="zh-CN" sz="2000" b="0" dirty="0" smtClean="0"/>
              <a:t>=</a:t>
            </a:r>
            <a:r>
              <a:rPr lang="en-US" altLang="zh-CN" sz="2000" b="0" dirty="0" err="1" smtClean="0"/>
              <a:t>SC.Sno</a:t>
            </a:r>
            <a:r>
              <a:rPr lang="en-US" altLang="zh-CN" sz="2000" b="0" dirty="0" smtClean="0"/>
              <a:t> and Cno=</a:t>
            </a:r>
            <a:r>
              <a:rPr lang="en-US" altLang="zh-CN" sz="2000" b="0" dirty="0">
                <a:cs typeface="Times New Roman" panose="02020603050405020304" pitchFamily="18" charset="0"/>
              </a:rPr>
              <a:t> ' 1 </a:t>
            </a:r>
            <a:r>
              <a:rPr lang="en-US" altLang="zh-CN" sz="2000" b="0" dirty="0" smtClean="0">
                <a:cs typeface="Times New Roman" panose="02020603050405020304" pitchFamily="18" charset="0"/>
              </a:rPr>
              <a:t>'</a:t>
            </a:r>
            <a:endParaRPr lang="zh-CN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8137525" cy="4114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45]  </a:t>
            </a:r>
            <a:r>
              <a:rPr lang="zh-CN" altLang="en-US" sz="2400" dirty="0" smtClean="0"/>
              <a:t>查询没有选修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号课程的学生姓名。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NOT EXISTS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(SELECT *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FROM SC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Cno='1')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4841865"/>
            <a:ext cx="4906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smtClean="0"/>
              <a:t>Select </a:t>
            </a:r>
            <a:r>
              <a:rPr lang="en-US" altLang="zh-CN" sz="2000" b="0" dirty="0" err="1" smtClean="0"/>
              <a:t>Sname</a:t>
            </a:r>
            <a:r>
              <a:rPr lang="en-US" altLang="zh-CN" sz="2000" b="0" dirty="0" smtClean="0"/>
              <a:t> </a:t>
            </a:r>
          </a:p>
          <a:p>
            <a:pPr algn="l"/>
            <a:r>
              <a:rPr lang="en-US" altLang="zh-CN" sz="2000" b="0" dirty="0"/>
              <a:t>F</a:t>
            </a:r>
            <a:r>
              <a:rPr lang="en-US" altLang="zh-CN" sz="2000" b="0" dirty="0" smtClean="0"/>
              <a:t>rom Student</a:t>
            </a:r>
          </a:p>
          <a:p>
            <a:pPr algn="l"/>
            <a:r>
              <a:rPr lang="en-US" altLang="zh-CN" sz="2000" b="0" dirty="0" smtClean="0"/>
              <a:t>Where </a:t>
            </a:r>
            <a:r>
              <a:rPr lang="en-US" altLang="zh-CN" sz="2000" b="0" dirty="0" err="1" smtClean="0"/>
              <a:t>Sno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Not in</a:t>
            </a:r>
          </a:p>
          <a:p>
            <a:pPr algn="l"/>
            <a:r>
              <a:rPr lang="en-US" altLang="zh-CN" sz="2000" b="0" dirty="0" smtClean="0"/>
              <a:t>(Select </a:t>
            </a:r>
            <a:r>
              <a:rPr lang="en-US" altLang="zh-CN" sz="2000" b="0" dirty="0" err="1" smtClean="0"/>
              <a:t>Sno</a:t>
            </a:r>
            <a:r>
              <a:rPr lang="en-US" altLang="zh-CN" sz="2000" b="0" dirty="0" smtClean="0"/>
              <a:t> From SC Where Cno=</a:t>
            </a:r>
            <a:r>
              <a:rPr lang="en-US" altLang="zh-CN" sz="2000" b="0" dirty="0">
                <a:cs typeface="Times New Roman" panose="02020603050405020304" pitchFamily="18" charset="0"/>
              </a:rPr>
              <a:t> ' 1 </a:t>
            </a:r>
            <a:r>
              <a:rPr lang="en-US" altLang="zh-CN" sz="2000" b="0" dirty="0" smtClean="0">
                <a:cs typeface="Times New Roman" panose="02020603050405020304" pitchFamily="18" charset="0"/>
              </a:rPr>
              <a:t>‘)</a:t>
            </a:r>
            <a:endParaRPr lang="zh-CN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例：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39]</a:t>
            </a:r>
            <a:r>
              <a:rPr lang="zh-CN" altLang="en-US" sz="2400" smtClean="0"/>
              <a:t>查询与“刘晨”在同一个系学习的学生。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 可以用带</a:t>
            </a:r>
            <a:r>
              <a:rPr lang="en-US" altLang="zh-CN" sz="2400" smtClean="0"/>
              <a:t>EXISTS</a:t>
            </a:r>
            <a:r>
              <a:rPr lang="zh-CN" altLang="en-US" sz="2400" smtClean="0"/>
              <a:t>谓词的子查询替换：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Sno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Student S1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EXISTS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FROM Student S2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WHERE S2.Sdept = S1.Sdept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S2.Sname = ‘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刘晨’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带有</a:t>
            </a:r>
            <a:r>
              <a:rPr lang="en-US" altLang="zh-CN" smtClean="0"/>
              <a:t>EXISTS</a:t>
            </a:r>
            <a:r>
              <a:rPr lang="zh-CN" altLang="en-US" smtClean="0"/>
              <a:t>谓词的子查询</a:t>
            </a:r>
            <a:r>
              <a:rPr lang="en-US" altLang="zh-CN" smtClean="0"/>
              <a:t>(</a:t>
            </a:r>
            <a:r>
              <a:rPr lang="zh-CN" altLang="en-US" smtClean="0"/>
              <a:t>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46] </a:t>
            </a:r>
            <a:r>
              <a:rPr lang="zh-CN" altLang="en-US" sz="2400" dirty="0" smtClean="0"/>
              <a:t>查询选修了全部课程的学生姓名。</a:t>
            </a:r>
            <a:r>
              <a:rPr lang="zh-CN" altLang="zh-CN" sz="2400" dirty="0" smtClean="0"/>
              <a:t>即</a:t>
            </a:r>
            <a:r>
              <a:rPr lang="zh-CN" altLang="zh-CN" sz="2400" dirty="0"/>
              <a:t>这一个学生没有一门课程他没有选的</a:t>
            </a:r>
            <a:r>
              <a:rPr lang="zh-CN" altLang="en-US" sz="2400" dirty="0" smtClean="0"/>
              <a:t>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NOT EXISTS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FROM Course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WHERE NOT EXISTS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(SELECT *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FROM SC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WHERE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AND Cno=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Course.Cno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）；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2114550"/>
            <a:ext cx="622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查询这样的学生：不存在着哪一门课程不存在于选修表中的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4482" y="3440702"/>
            <a:ext cx="595036" cy="369332"/>
          </a:xfrm>
          <a:prstGeom prst="borderCallout1">
            <a:avLst>
              <a:gd name="adj1" fmla="val 18750"/>
              <a:gd name="adj2" fmla="val -8333"/>
              <a:gd name="adj3" fmla="val 79043"/>
              <a:gd name="adj4" fmla="val -812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Cno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2080" y="4365104"/>
            <a:ext cx="595036" cy="369332"/>
          </a:xfrm>
          <a:prstGeom prst="borderCallout1">
            <a:avLst>
              <a:gd name="adj1" fmla="val 18750"/>
              <a:gd name="adj2" fmla="val -8333"/>
              <a:gd name="adj3" fmla="val 79043"/>
              <a:gd name="adj4" fmla="val -812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</a:t>
            </a:r>
            <a:r>
              <a:rPr lang="en-US" altLang="zh-CN" sz="3200" smtClean="0"/>
              <a:t>EXISTS</a:t>
            </a:r>
            <a:r>
              <a:rPr lang="zh-CN" altLang="en-US" sz="3200" smtClean="0"/>
              <a:t>谓词的子查询</a:t>
            </a:r>
            <a:r>
              <a:rPr lang="en-US" altLang="zh-CN" sz="3200" smtClean="0"/>
              <a:t>(</a:t>
            </a:r>
            <a:r>
              <a:rPr lang="zh-CN" altLang="en-US" sz="3200" smtClean="0"/>
              <a:t>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47]</a:t>
            </a:r>
            <a:r>
              <a:rPr lang="zh-CN" altLang="en-US" sz="2400" smtClean="0"/>
              <a:t>查询至少选修了学生</a:t>
            </a:r>
            <a:r>
              <a:rPr lang="en-US" altLang="zh-CN" sz="2400" smtClean="0"/>
              <a:t>200215122</a:t>
            </a:r>
            <a:r>
              <a:rPr lang="zh-CN" altLang="en-US" sz="2400" smtClean="0"/>
              <a:t>选修的全部课程的学生号码。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解题思路：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用逻辑蕴函表达：查询学号为</a:t>
            </a:r>
            <a:r>
              <a:rPr lang="en-US" altLang="zh-CN" sz="2400" smtClean="0"/>
              <a:t>x</a:t>
            </a:r>
            <a:r>
              <a:rPr lang="zh-CN" altLang="en-US" sz="2400" smtClean="0"/>
              <a:t>的学生，对所有的课程</a:t>
            </a:r>
            <a:r>
              <a:rPr lang="en-US" altLang="zh-CN" sz="2400" smtClean="0"/>
              <a:t>y</a:t>
            </a:r>
            <a:r>
              <a:rPr lang="zh-CN" altLang="en-US" sz="2400" smtClean="0"/>
              <a:t>，只要</a:t>
            </a:r>
            <a:r>
              <a:rPr lang="en-US" altLang="zh-CN" sz="2400" smtClean="0"/>
              <a:t>200215122</a:t>
            </a:r>
            <a:r>
              <a:rPr lang="zh-CN" altLang="en-US" sz="2400" smtClean="0"/>
              <a:t>学生选修了课程</a:t>
            </a:r>
            <a:r>
              <a:rPr lang="en-US" altLang="zh-CN" sz="2400" smtClean="0"/>
              <a:t>y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x</a:t>
            </a:r>
            <a:r>
              <a:rPr lang="zh-CN" altLang="en-US" sz="2400" smtClean="0"/>
              <a:t>也选修了</a:t>
            </a:r>
            <a:r>
              <a:rPr lang="en-US" altLang="zh-CN" sz="2400" smtClean="0"/>
              <a:t>y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smtClean="0"/>
              <a:t>变换后语义：不存在这样的课程</a:t>
            </a:r>
            <a:r>
              <a:rPr lang="en-US" altLang="zh-CN" sz="2400" smtClean="0"/>
              <a:t>y</a:t>
            </a:r>
            <a:r>
              <a:rPr lang="zh-CN" altLang="en-US" sz="2400" smtClean="0"/>
              <a:t>，学生</a:t>
            </a:r>
            <a:r>
              <a:rPr lang="en-US" altLang="zh-CN" sz="2400" smtClean="0"/>
              <a:t>200215122</a:t>
            </a:r>
            <a:r>
              <a:rPr lang="zh-CN" altLang="en-US" sz="2400" smtClean="0"/>
              <a:t>选修了</a:t>
            </a:r>
            <a:r>
              <a:rPr lang="en-US" altLang="zh-CN" sz="2400" smtClean="0"/>
              <a:t>y</a:t>
            </a:r>
            <a:r>
              <a:rPr lang="zh-CN" altLang="en-US" sz="2400" smtClean="0"/>
              <a:t>，而学生</a:t>
            </a:r>
            <a:r>
              <a:rPr lang="en-US" altLang="zh-CN" sz="2400" smtClean="0"/>
              <a:t>x</a:t>
            </a:r>
            <a:r>
              <a:rPr lang="zh-CN" altLang="en-US" sz="2400" smtClean="0"/>
              <a:t>没有选。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带有</a:t>
            </a:r>
            <a:r>
              <a:rPr lang="en-US" altLang="zh-CN" sz="3200" smtClean="0"/>
              <a:t>EXISTS</a:t>
            </a:r>
            <a:r>
              <a:rPr lang="zh-CN" altLang="en-US" sz="3200" smtClean="0"/>
              <a:t>谓词的子查询</a:t>
            </a:r>
            <a:r>
              <a:rPr lang="en-US" altLang="zh-CN" sz="3200" smtClean="0"/>
              <a:t>(</a:t>
            </a:r>
            <a:r>
              <a:rPr lang="zh-CN" altLang="en-US" sz="3200" smtClean="0"/>
              <a:t>续）</a:t>
            </a:r>
            <a:r>
              <a:rPr lang="zh-CN" altLang="en-US" smtClean="0">
                <a:cs typeface="Times New Roman" panose="02020603050405020304" pitchFamily="18" charset="0"/>
              </a:rPr>
              <a:t> </a:t>
            </a:r>
            <a:endParaRPr lang="zh-CN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NOT EXISTS</a:t>
            </a:r>
            <a:r>
              <a:rPr lang="zh-CN" altLang="en-US" sz="2400" dirty="0" smtClean="0"/>
              <a:t>谓词表示：     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SC </a:t>
            </a:r>
            <a:r>
              <a:rPr lang="en-US" altLang="zh-CN" sz="22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SCX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WHERE NOT EXISTS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(SELECT *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FROM SC </a:t>
            </a:r>
            <a:r>
              <a:rPr lang="en-US" altLang="zh-CN" sz="2200" dirty="0" smtClean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SCY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WHERE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SCY.Sno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 200215122 '  AND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NOT EXISTS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(SELECT *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SC </a:t>
            </a:r>
            <a:r>
              <a:rPr lang="en-US" altLang="zh-CN" sz="2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SCZ</a:t>
            </a:r>
          </a:p>
          <a:p>
            <a:pPr algn="just"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WHERE </a:t>
            </a:r>
            <a:r>
              <a:rPr lang="en-US" altLang="zh-CN" sz="2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SCZ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.Sno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 err="1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SCX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.Sno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eaLnBrk="1" hangingPunct="1">
              <a:lnSpc>
                <a:spcPct val="70000"/>
              </a:lnSpc>
              <a:buSzPct val="50000"/>
              <a:buFont typeface="宋体" panose="02010600030101010101" pitchFamily="2" charset="-12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altLang="zh-CN" sz="2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SCZ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.Cno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 err="1" smtClean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SCY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.Cno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80937" y="2780928"/>
            <a:ext cx="595036" cy="369332"/>
          </a:xfrm>
          <a:prstGeom prst="borderCallout1">
            <a:avLst>
              <a:gd name="adj1" fmla="val 18750"/>
              <a:gd name="adj2" fmla="val -8333"/>
              <a:gd name="adj3" fmla="val 79043"/>
              <a:gd name="adj4" fmla="val -812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Cno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04048" y="3933056"/>
            <a:ext cx="595036" cy="369332"/>
          </a:xfrm>
          <a:prstGeom prst="borderCallout1">
            <a:avLst>
              <a:gd name="adj1" fmla="val 18750"/>
              <a:gd name="adj2" fmla="val -8333"/>
              <a:gd name="adj3" fmla="val 79043"/>
              <a:gd name="adj4" fmla="val -812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12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等值与非等值连接查询（续）</a:t>
            </a:r>
          </a:p>
        </p:txBody>
      </p:sp>
      <p:graphicFrame>
        <p:nvGraphicFramePr>
          <p:cNvPr id="610743" name="Group 439"/>
          <p:cNvGraphicFramePr>
            <a:graphicFrameLocks noGrp="1"/>
          </p:cNvGraphicFramePr>
          <p:nvPr>
            <p:ph type="tbl" idx="1"/>
          </p:nvPr>
        </p:nvGraphicFramePr>
        <p:xfrm>
          <a:off x="395288" y="2044700"/>
          <a:ext cx="8229600" cy="2968626"/>
        </p:xfrm>
        <a:graphic>
          <a:graphicData uri="http://schemas.openxmlformats.org/drawingml/2006/table">
            <a:tbl>
              <a:tblPr/>
              <a:tblGrid>
                <a:gridCol w="1450975"/>
                <a:gridCol w="1008062"/>
                <a:gridCol w="792163"/>
                <a:gridCol w="863600"/>
                <a:gridCol w="863600"/>
                <a:gridCol w="1512887"/>
                <a:gridCol w="711200"/>
                <a:gridCol w="1027113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Student.Sno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Sname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Ssex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Sdept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SC.Sno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Cno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Grade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92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85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李勇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88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刘晨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女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200215122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32821" name="Text Box 423"/>
          <p:cNvSpPr txBox="1">
            <a:spLocks noChangeArrowheads="1"/>
          </p:cNvSpPr>
          <p:nvPr/>
        </p:nvSpPr>
        <p:spPr bwMode="auto">
          <a:xfrm>
            <a:off x="971550" y="1541463"/>
            <a:ext cx="1335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查询结果：</a:t>
            </a:r>
          </a:p>
        </p:txBody>
      </p:sp>
      <p:sp>
        <p:nvSpPr>
          <p:cNvPr id="32822" name="Line 424"/>
          <p:cNvSpPr>
            <a:spLocks noChangeShapeType="1"/>
          </p:cNvSpPr>
          <p:nvPr/>
        </p:nvSpPr>
        <p:spPr bwMode="auto">
          <a:xfrm>
            <a:off x="395288" y="2549525"/>
            <a:ext cx="8208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2113" y="1204913"/>
            <a:ext cx="8562975" cy="4672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某网上书店后台数据库的部分关系模式如下：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会员（会员编号，用户名，密码，姓名，地址，邮编，电话，消费额，积分）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图书（图书编号，类型名称，图书名称，作者，出版社，出版日期，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ISBN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，价格）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订单（订单编号，用户名，销售额，订购日期，出货日期）</a:t>
            </a: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订单明细（订单明细编号，订单编号，图书编号，数量）</a:t>
            </a:r>
          </a:p>
          <a:p>
            <a:pPr algn="l">
              <a:spcBef>
                <a:spcPct val="20000"/>
              </a:spcBef>
              <a:defRPr/>
            </a:pPr>
            <a:endParaRPr lang="en-US" altLang="zh-CN" sz="2400" kern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查询提供销售（图书表中有）但没有销售过（没有在订单明细表中出现）的图书名称和出版社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kern="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）查询订购图书数量最多</a:t>
            </a:r>
            <a:r>
              <a:rPr lang="zh-CN" altLang="en-US" sz="2400" kern="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zh-CN" altLang="en-US" sz="2400" kern="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zh-CN" altLang="en-US" sz="2400" kern="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及其订购数量。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 </a:t>
            </a:r>
            <a:r>
              <a:rPr lang="zh-CN" altLang="en-US" smtClean="0"/>
              <a:t>数据查询 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idx="1"/>
          </p:nvPr>
        </p:nvSpPr>
        <p:spPr>
          <a:xfrm>
            <a:off x="900113" y="1412875"/>
            <a:ext cx="6408737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smtClean="0"/>
              <a:t>3.4.1 </a:t>
            </a:r>
            <a:r>
              <a:rPr lang="zh-CN" altLang="en-US" b="1" smtClean="0"/>
              <a:t>单表查询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 smtClean="0"/>
              <a:t>3.4.2 </a:t>
            </a:r>
            <a:r>
              <a:rPr lang="zh-CN" altLang="en-US" b="1" smtClean="0"/>
              <a:t>连接查询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 smtClean="0"/>
              <a:t>3.4.3 </a:t>
            </a:r>
            <a:r>
              <a:rPr lang="zh-CN" altLang="en-US" b="1" smtClean="0"/>
              <a:t>嵌套查询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 smtClean="0">
                <a:solidFill>
                  <a:srgbClr val="3333FF"/>
                </a:solidFill>
              </a:rPr>
              <a:t>3.4.4 </a:t>
            </a:r>
            <a:r>
              <a:rPr lang="zh-CN" altLang="en-US" b="1" smtClean="0">
                <a:solidFill>
                  <a:srgbClr val="3333FF"/>
                </a:solidFill>
              </a:rPr>
              <a:t>集合查询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b="1" smtClean="0"/>
              <a:t>3.4.5 Select</a:t>
            </a:r>
            <a:r>
              <a:rPr lang="zh-CN" altLang="en-US" b="1" smtClean="0"/>
              <a:t>语句的一般形式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3.4.4 </a:t>
            </a:r>
            <a:r>
              <a:rPr lang="zh-CN" altLang="en-US" smtClean="0"/>
              <a:t>集合查询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集合操作的种类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并操作</a:t>
            </a:r>
            <a:r>
              <a:rPr lang="en-US" altLang="zh-CN" smtClean="0"/>
              <a:t>UNION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交操作</a:t>
            </a:r>
            <a:r>
              <a:rPr lang="en-US" altLang="zh-CN" smtClean="0"/>
              <a:t>INTERSECT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差操作</a:t>
            </a:r>
            <a:r>
              <a:rPr lang="en-US" altLang="zh-CN" smtClean="0"/>
              <a:t>EXCEPT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参加集合操作的各查询结果的列数必须相同；对应项的数据类型也必须相同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3597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48]  </a:t>
            </a:r>
            <a:r>
              <a:rPr lang="zh-CN" altLang="en-US" sz="2200" smtClean="0"/>
              <a:t>查询计算机科学系的学生及年龄不大于</a:t>
            </a:r>
            <a:r>
              <a:rPr lang="en-US" altLang="zh-CN" sz="2200" smtClean="0"/>
              <a:t>19</a:t>
            </a:r>
            <a:r>
              <a:rPr lang="zh-CN" altLang="en-US" sz="2200" smtClean="0"/>
              <a:t>岁的学生。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方法一：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Sdept= 'CS'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Sage&lt;=19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smtClean="0"/>
              <a:t>UNION</a:t>
            </a:r>
            <a:r>
              <a:rPr lang="zh-CN" altLang="en-US" sz="2200" smtClean="0"/>
              <a:t>：将多个查询结果合并起来时，系统自动去掉重复元组。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smtClean="0"/>
              <a:t>UNION ALL</a:t>
            </a:r>
            <a:r>
              <a:rPr lang="zh-CN" altLang="en-US" sz="2200" smtClean="0"/>
              <a:t>：将多个查询结果合并起来时，保留重复元组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方法二：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DISTINCT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Sdept= 'CS'  OR  Sage&lt;=19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49]  </a:t>
            </a:r>
            <a:r>
              <a:rPr lang="zh-CN" altLang="en-US" sz="2400" dirty="0" smtClean="0"/>
              <a:t>查询选修了课程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或者选修了课程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的学生。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Cno=' 1 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Cno= ' 2 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50]  </a:t>
            </a:r>
            <a:r>
              <a:rPr lang="zh-CN" altLang="en-US" sz="2400" smtClean="0"/>
              <a:t>查询计算机科学系的学生与年龄不大于</a:t>
            </a:r>
            <a:r>
              <a:rPr lang="en-US" altLang="zh-CN" sz="2400" smtClean="0"/>
              <a:t>19</a:t>
            </a:r>
            <a:r>
              <a:rPr lang="zh-CN" altLang="en-US" sz="2400" smtClean="0"/>
              <a:t>岁的学生的交集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Sdept='CS' </a:t>
            </a:r>
          </a:p>
          <a:p>
            <a:pPr lvl="3" eaLnBrk="1" hangingPunct="1">
              <a:buFontTx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</a:p>
          <a:p>
            <a:pPr lvl="3" eaLnBrk="1" hangingPunct="1"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Sage&lt;=19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集合查询（续）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50] </a:t>
            </a:r>
            <a:r>
              <a:rPr lang="zh-CN" altLang="en-US" sz="2400" smtClean="0"/>
              <a:t>实际上就是查询计算机科学系中年龄不大于</a:t>
            </a:r>
            <a:r>
              <a:rPr lang="en-US" altLang="zh-CN" sz="2400" smtClean="0"/>
              <a:t>19</a:t>
            </a:r>
            <a:r>
              <a:rPr lang="zh-CN" altLang="en-US" sz="2400" smtClean="0"/>
              <a:t>岁的学生</a:t>
            </a:r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WHERE Sdept= 'CS' AND  Sage&lt;=19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51]  </a:t>
            </a:r>
            <a:r>
              <a:rPr lang="zh-CN" altLang="en-US" sz="2400" dirty="0" smtClean="0"/>
              <a:t>查询选修课程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的学生集合与选修课程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的学生集合的交集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Cno=' 1 '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Cno='2 '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集合查询（续）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51]</a:t>
            </a:r>
            <a:r>
              <a:rPr lang="zh-CN" altLang="en-US" sz="2400" dirty="0" smtClean="0"/>
              <a:t>实际上是查询既选修了课程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又选修了课程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的学生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 Cno=' 1 '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(SELECT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FROM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WHERE Cno=' 2 ')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连接操作的执行过程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153400" cy="4495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smtClean="0"/>
              <a:t>嵌套循环法</a:t>
            </a:r>
            <a:r>
              <a:rPr lang="en-US" altLang="zh-CN" smtClean="0"/>
              <a:t>(NESTED-LOOP)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smtClean="0"/>
              <a:t>首先在表</a:t>
            </a:r>
            <a:r>
              <a:rPr lang="en-US" altLang="zh-CN" sz="2000" smtClean="0"/>
              <a:t>1</a:t>
            </a:r>
            <a:r>
              <a:rPr lang="zh-CN" altLang="en-US" sz="2000" smtClean="0"/>
              <a:t>中找到第一个元组，然后从头开始扫描表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，逐一查找满足连接件的元组，找到后就将表</a:t>
            </a:r>
            <a:r>
              <a:rPr lang="en-US" altLang="zh-CN" sz="2000" smtClean="0"/>
              <a:t>1</a:t>
            </a:r>
            <a:r>
              <a:rPr lang="zh-CN" altLang="en-US" sz="2000" smtClean="0"/>
              <a:t>中的第一个元组与该元组拼接起来，形成结果表中一个元组。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smtClean="0"/>
              <a:t>表</a:t>
            </a:r>
            <a:r>
              <a:rPr lang="en-US" altLang="zh-CN" sz="2000" smtClean="0"/>
              <a:t>2</a:t>
            </a:r>
            <a:r>
              <a:rPr lang="zh-CN" altLang="en-US" sz="2000" smtClean="0"/>
              <a:t>全部查找完后，再找表</a:t>
            </a:r>
            <a:r>
              <a:rPr lang="en-US" altLang="zh-CN" sz="2000" smtClean="0"/>
              <a:t>1</a:t>
            </a:r>
            <a:r>
              <a:rPr lang="zh-CN" altLang="en-US" sz="2000" smtClean="0"/>
              <a:t>中第二个元组，然后再从头开始扫描表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，逐一查找满足连接条件的元组，找到后就将表</a:t>
            </a:r>
            <a:r>
              <a:rPr lang="en-US" altLang="zh-CN" sz="2000" smtClean="0"/>
              <a:t>1</a:t>
            </a:r>
            <a:r>
              <a:rPr lang="zh-CN" altLang="en-US" sz="2000" smtClean="0"/>
              <a:t>中的第二个元组与该元组拼接起来，形成结果表中一个元组。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000" smtClean="0"/>
              <a:t>重复上述操作，直到表</a:t>
            </a:r>
            <a:r>
              <a:rPr lang="en-US" altLang="zh-CN" sz="2000" smtClean="0"/>
              <a:t>1</a:t>
            </a:r>
            <a:r>
              <a:rPr lang="zh-CN" altLang="en-US" sz="2000" smtClean="0"/>
              <a:t>中的全部元组都处理完毕</a:t>
            </a:r>
            <a:r>
              <a:rPr lang="zh-CN" altLang="en-US" sz="1800" smtClean="0"/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集合查询（续）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52]  </a:t>
            </a:r>
            <a:r>
              <a:rPr lang="zh-CN" altLang="en-US" sz="2400" smtClean="0"/>
              <a:t>查询计算机科学系的学生与年龄不大于</a:t>
            </a:r>
            <a:r>
              <a:rPr lang="en-US" altLang="zh-CN" sz="2400" smtClean="0"/>
              <a:t>19</a:t>
            </a:r>
            <a:r>
              <a:rPr lang="zh-CN" altLang="en-US" sz="2400" smtClean="0"/>
              <a:t>岁的学生的差集。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Sdept='CS'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EXCEPT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Sage &lt;=19;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集合查询（续）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52]</a:t>
            </a:r>
            <a:r>
              <a:rPr lang="zh-CN" altLang="en-US" sz="2400" smtClean="0"/>
              <a:t>实际上是查询计算机科学系中年龄大于</a:t>
            </a:r>
            <a:r>
              <a:rPr lang="en-US" altLang="zh-CN" sz="2400" smtClean="0"/>
              <a:t>19</a:t>
            </a:r>
            <a:r>
              <a:rPr lang="zh-CN" altLang="en-US" sz="2400" smtClean="0"/>
              <a:t>岁的学生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Sdept= 'CS' AND  Sage&gt;19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  </a:t>
            </a:r>
            <a:r>
              <a:rPr lang="zh-CN" altLang="en-US" smtClean="0"/>
              <a:t>数据查询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484313"/>
            <a:ext cx="6335712" cy="4038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b="1" smtClean="0"/>
              <a:t>3.4.1 </a:t>
            </a:r>
            <a:r>
              <a:rPr lang="zh-CN" altLang="en-US" b="1" smtClean="0"/>
              <a:t>单表查询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b="1" smtClean="0"/>
              <a:t>3.4.2 </a:t>
            </a:r>
            <a:r>
              <a:rPr lang="zh-CN" altLang="en-US" b="1" smtClean="0"/>
              <a:t>连接查询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b="1" smtClean="0"/>
              <a:t>3.4.3 </a:t>
            </a:r>
            <a:r>
              <a:rPr lang="zh-CN" altLang="en-US" b="1" smtClean="0"/>
              <a:t>嵌套查询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b="1" smtClean="0"/>
              <a:t>3.4.4 </a:t>
            </a:r>
            <a:r>
              <a:rPr lang="zh-CN" altLang="en-US" b="1" smtClean="0"/>
              <a:t>集合查询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b="1" smtClean="0">
                <a:solidFill>
                  <a:srgbClr val="3333FF"/>
                </a:solidFill>
              </a:rPr>
              <a:t>3.4.5 Select</a:t>
            </a:r>
            <a:r>
              <a:rPr lang="zh-CN" altLang="en-US" b="1" smtClean="0">
                <a:solidFill>
                  <a:srgbClr val="3333FF"/>
                </a:solidFill>
              </a:rPr>
              <a:t>语句的一般形式</a:t>
            </a:r>
            <a:r>
              <a:rPr lang="zh-CN" altLang="en-US" b="1" smtClean="0"/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3.4.5 </a:t>
            </a:r>
            <a:r>
              <a:rPr lang="en-US" altLang="zh-CN" sz="3200" smtClean="0"/>
              <a:t>SELECT</a:t>
            </a:r>
            <a:r>
              <a:rPr lang="zh-CN" altLang="en-US" sz="3200" smtClean="0"/>
              <a:t>语句的一般格式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 SELECT</a:t>
            </a:r>
            <a:r>
              <a:rPr lang="en-US" altLang="zh-CN" sz="2400" smtClean="0"/>
              <a:t> [ALL|DISTINCT]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&lt;</a:t>
            </a:r>
            <a:r>
              <a:rPr lang="zh-CN" altLang="en-US" sz="2400" smtClean="0"/>
              <a:t>目标列表达式</a:t>
            </a:r>
            <a:r>
              <a:rPr lang="en-US" altLang="zh-CN" sz="2400" smtClean="0"/>
              <a:t>&gt; [</a:t>
            </a:r>
            <a:r>
              <a:rPr lang="zh-CN" altLang="en-US" sz="2400" smtClean="0"/>
              <a:t>别名</a:t>
            </a:r>
            <a:r>
              <a:rPr lang="en-US" altLang="zh-CN" sz="2400" smtClean="0"/>
              <a:t>] [ </a:t>
            </a:r>
            <a:r>
              <a:rPr lang="zh-CN" altLang="en-US" sz="2400" smtClean="0"/>
              <a:t>，</a:t>
            </a:r>
            <a:r>
              <a:rPr lang="en-US" altLang="zh-CN" sz="2400" smtClean="0"/>
              <a:t>&lt;</a:t>
            </a:r>
            <a:r>
              <a:rPr lang="zh-CN" altLang="en-US" sz="2400" smtClean="0"/>
              <a:t>目标列表达式</a:t>
            </a:r>
            <a:r>
              <a:rPr lang="en-US" altLang="zh-CN" sz="2400" smtClean="0"/>
              <a:t>&gt; [</a:t>
            </a:r>
            <a:r>
              <a:rPr lang="zh-CN" altLang="en-US" sz="2400" smtClean="0"/>
              <a:t>别名</a:t>
            </a:r>
            <a:r>
              <a:rPr lang="en-US" altLang="zh-CN" sz="2400" smtClean="0"/>
              <a:t>]] …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 FROM</a:t>
            </a:r>
            <a:r>
              <a:rPr lang="en-US" altLang="zh-CN" sz="2400" smtClean="0">
                <a:solidFill>
                  <a:srgbClr val="FF3399"/>
                </a:solidFill>
              </a:rPr>
              <a:t>    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表名或视图名</a:t>
            </a:r>
            <a:r>
              <a:rPr lang="en-US" altLang="zh-CN" sz="2400" smtClean="0"/>
              <a:t>&gt; [</a:t>
            </a:r>
            <a:r>
              <a:rPr lang="zh-CN" altLang="en-US" sz="2400" smtClean="0"/>
              <a:t>别名</a:t>
            </a:r>
            <a:r>
              <a:rPr lang="en-US" altLang="zh-CN" sz="2400" smtClean="0"/>
              <a:t>]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       [ </a:t>
            </a:r>
            <a:r>
              <a:rPr lang="zh-CN" altLang="en-US" sz="2400" smtClean="0"/>
              <a:t>，</a:t>
            </a:r>
            <a:r>
              <a:rPr lang="en-US" altLang="zh-CN" sz="2400" smtClean="0"/>
              <a:t>&lt;</a:t>
            </a:r>
            <a:r>
              <a:rPr lang="zh-CN" altLang="en-US" sz="2400" smtClean="0"/>
              <a:t>表名或视图名</a:t>
            </a:r>
            <a:r>
              <a:rPr lang="en-US" altLang="zh-CN" sz="2400" smtClean="0"/>
              <a:t>&gt; [</a:t>
            </a:r>
            <a:r>
              <a:rPr lang="zh-CN" altLang="en-US" sz="2400" smtClean="0"/>
              <a:t>别名</a:t>
            </a:r>
            <a:r>
              <a:rPr lang="en-US" altLang="zh-CN" sz="2400" smtClean="0"/>
              <a:t>]] …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[</a:t>
            </a:r>
            <a:r>
              <a:rPr lang="en-US" altLang="zh-CN" sz="2400" smtClean="0">
                <a:solidFill>
                  <a:schemeClr val="hlink"/>
                </a:solidFill>
              </a:rPr>
              <a:t>WHERE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条件表达式</a:t>
            </a:r>
            <a:r>
              <a:rPr lang="en-US" altLang="zh-CN" sz="2400" smtClean="0"/>
              <a:t>&gt;]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[</a:t>
            </a:r>
            <a:r>
              <a:rPr lang="en-US" altLang="zh-CN" sz="2400" smtClean="0">
                <a:solidFill>
                  <a:schemeClr val="hlink"/>
                </a:solidFill>
              </a:rPr>
              <a:t>GROUP BY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列名</a:t>
            </a:r>
            <a:r>
              <a:rPr lang="en-US" altLang="zh-CN" sz="2400" smtClean="0"/>
              <a:t>1&gt;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[</a:t>
            </a:r>
            <a:r>
              <a:rPr lang="en-US" altLang="zh-CN" sz="2400" smtClean="0">
                <a:solidFill>
                  <a:schemeClr val="hlink"/>
                </a:solidFill>
              </a:rPr>
              <a:t>HAVING</a:t>
            </a:r>
            <a:r>
              <a:rPr lang="en-US" altLang="zh-CN" sz="2400" b="1" smtClean="0">
                <a:solidFill>
                  <a:srgbClr val="FF3399"/>
                </a:solidFill>
              </a:rPr>
              <a:t>    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条件表达式</a:t>
            </a:r>
            <a:r>
              <a:rPr lang="en-US" altLang="zh-CN" sz="2400" smtClean="0"/>
              <a:t>&gt;]]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[</a:t>
            </a:r>
            <a:r>
              <a:rPr lang="en-US" altLang="zh-CN" sz="2400" smtClean="0">
                <a:solidFill>
                  <a:schemeClr val="hlink"/>
                </a:solidFill>
              </a:rPr>
              <a:t>ORDER BY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列名</a:t>
            </a:r>
            <a:r>
              <a:rPr lang="en-US" altLang="zh-CN" sz="2400" smtClean="0"/>
              <a:t>2&gt; [ASC|DESC]</a:t>
            </a:r>
            <a:r>
              <a:rPr lang="en-US" altLang="zh-CN" sz="2000" smtClean="0"/>
              <a:t>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连接操作的执行过程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90000"/>
              </a:lnSpc>
            </a:pPr>
            <a:r>
              <a:rPr lang="zh-CN" altLang="en-US" smtClean="0"/>
              <a:t>索引连接</a:t>
            </a:r>
            <a:r>
              <a:rPr lang="en-US" altLang="zh-CN" smtClean="0"/>
              <a:t>(INDEX-JOIN)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z="2400" smtClean="0"/>
              <a:t>对表</a:t>
            </a:r>
            <a:r>
              <a:rPr lang="en-US" altLang="zh-CN" sz="2400" smtClean="0"/>
              <a:t>2</a:t>
            </a:r>
            <a:r>
              <a:rPr lang="zh-CN" altLang="en-US" sz="2400" smtClean="0"/>
              <a:t>按连接字段建立索引</a:t>
            </a:r>
          </a:p>
          <a:p>
            <a:pPr lvl="1" algn="just" eaLnBrk="1" hangingPunct="1">
              <a:lnSpc>
                <a:spcPct val="190000"/>
              </a:lnSpc>
            </a:pPr>
            <a:r>
              <a:rPr lang="zh-CN" altLang="en-US" sz="2400" smtClean="0"/>
              <a:t>对表</a:t>
            </a:r>
            <a:r>
              <a:rPr lang="en-US" altLang="zh-CN" sz="2400" smtClean="0"/>
              <a:t>1</a:t>
            </a:r>
            <a:r>
              <a:rPr lang="zh-CN" altLang="en-US" sz="2400" smtClean="0"/>
              <a:t>中的每个元组，依次根据其连接字段值查询表</a:t>
            </a:r>
            <a:r>
              <a:rPr lang="en-US" altLang="zh-CN" sz="2400" smtClean="0"/>
              <a:t>2</a:t>
            </a:r>
            <a:r>
              <a:rPr lang="zh-CN" altLang="en-US" sz="2400" smtClean="0"/>
              <a:t>的索引，从中找到满足条件的元组，找到后就将表</a:t>
            </a:r>
            <a:r>
              <a:rPr lang="en-US" altLang="zh-CN" sz="2400" smtClean="0"/>
              <a:t>1</a:t>
            </a:r>
            <a:r>
              <a:rPr lang="zh-CN" altLang="en-US" sz="2400" smtClean="0"/>
              <a:t>中的第一个元组与该元组拼接起来，形成结果表中一个元组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等值与非等值连接查询（续）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125"/>
            <a:ext cx="9083675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自然连接：</a:t>
            </a:r>
            <a:r>
              <a:rPr lang="zh-CN" altLang="en-US" sz="2400" dirty="0" smtClean="0"/>
              <a:t>把目标列种重复的属性列去掉</a:t>
            </a:r>
            <a:endParaRPr lang="zh-CN" altLang="en-US" dirty="0" smtClean="0"/>
          </a:p>
          <a:p>
            <a:pPr algn="just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34]     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33]</a:t>
            </a:r>
            <a:r>
              <a:rPr lang="zh-CN" altLang="en-US" sz="2400" dirty="0" smtClean="0"/>
              <a:t>用自然连接完成。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altLang="zh-CN" sz="2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     Student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WHERE  </a:t>
            </a:r>
            <a:r>
              <a:rPr lang="en-US" altLang="zh-C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SC.Sno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梅为水墨香染成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梅为水墨香染成</Template>
  <TotalTime>4950</TotalTime>
  <Words>4599</Words>
  <Application>Microsoft Office PowerPoint</Application>
  <PresentationFormat>全屏显示(4:3)</PresentationFormat>
  <Paragraphs>791</Paragraphs>
  <Slides>73</Slides>
  <Notes>10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方正舒体</vt:lpstr>
      <vt:lpstr>黑体</vt:lpstr>
      <vt:lpstr>华文行楷</vt:lpstr>
      <vt:lpstr>宋体</vt:lpstr>
      <vt:lpstr>Arial</vt:lpstr>
      <vt:lpstr>Calibri</vt:lpstr>
      <vt:lpstr>Symbol</vt:lpstr>
      <vt:lpstr>Times New Roman</vt:lpstr>
      <vt:lpstr>Wingdings</vt:lpstr>
      <vt:lpstr>梅为水墨香染成</vt:lpstr>
      <vt:lpstr>自定义设计方案</vt:lpstr>
      <vt:lpstr>Office 主题</vt:lpstr>
      <vt:lpstr>1_自定义设计方案</vt:lpstr>
      <vt:lpstr>第三章 关系数据库标准语言SQL ( 续1 ）</vt:lpstr>
      <vt:lpstr>3.4  数据查询 </vt:lpstr>
      <vt:lpstr>3.4.2 连接查询 </vt:lpstr>
      <vt:lpstr>连接查询（续）</vt:lpstr>
      <vt:lpstr>一、等值与非等值连接查询 </vt:lpstr>
      <vt:lpstr>等值与非等值连接查询（续）</vt:lpstr>
      <vt:lpstr>连接操作的执行过程</vt:lpstr>
      <vt:lpstr>连接操作的执行过程</vt:lpstr>
      <vt:lpstr>等值与非等值连接查询（续）</vt:lpstr>
      <vt:lpstr>连接查询（续）</vt:lpstr>
      <vt:lpstr>二、自身连接 </vt:lpstr>
      <vt:lpstr>自身连接（续）</vt:lpstr>
      <vt:lpstr>自身连接（续）</vt:lpstr>
      <vt:lpstr>连接查询（续）</vt:lpstr>
      <vt:lpstr>三、外连接</vt:lpstr>
      <vt:lpstr>外连接（续） </vt:lpstr>
      <vt:lpstr>外连接（续） </vt:lpstr>
      <vt:lpstr>连接查询（续）</vt:lpstr>
      <vt:lpstr>四、复合条件连接</vt:lpstr>
      <vt:lpstr>复合条件连接（续）</vt:lpstr>
      <vt:lpstr>PowerPoint 演示文稿</vt:lpstr>
      <vt:lpstr>PowerPoint 演示文稿</vt:lpstr>
      <vt:lpstr>3.4  数据查询 </vt:lpstr>
      <vt:lpstr>嵌套查询(续)</vt:lpstr>
      <vt:lpstr>嵌套查询(续)</vt:lpstr>
      <vt:lpstr>嵌套查询(续)</vt:lpstr>
      <vt:lpstr>嵌套查询求解方法</vt:lpstr>
      <vt:lpstr>嵌套查询求解方法（续）</vt:lpstr>
      <vt:lpstr>3.4.3  嵌套查询</vt:lpstr>
      <vt:lpstr>一、带有IN谓词的子查询</vt:lpstr>
      <vt:lpstr>带有IN谓词的子查询（续）</vt:lpstr>
      <vt:lpstr>带有IN谓词的子查询（续）</vt:lpstr>
      <vt:lpstr>带有IN谓词的子查询（续）</vt:lpstr>
      <vt:lpstr>带有IN谓词的子查询（续）</vt:lpstr>
      <vt:lpstr>带有IN谓词的子查询（续）</vt:lpstr>
      <vt:lpstr>3.4.3  嵌套查询</vt:lpstr>
      <vt:lpstr>二、带有比较运算符的子查询</vt:lpstr>
      <vt:lpstr>带有比较运算符的子查询（续）</vt:lpstr>
      <vt:lpstr>带有比较运算符的子查询（续）</vt:lpstr>
      <vt:lpstr>带有比较运算符的子查询（续）</vt:lpstr>
      <vt:lpstr>带有比较运算符的子查询（续）</vt:lpstr>
      <vt:lpstr>带有比较运算符的子查询（续）</vt:lpstr>
      <vt:lpstr>3.4.3  嵌套查询</vt:lpstr>
      <vt:lpstr>三、带有ANY（SOME）或ALL谓词的子查询 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带有ANY（SOME）或ALL谓词的子查询 （续）</vt:lpstr>
      <vt:lpstr>3.4.3  嵌套查询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</vt:lpstr>
      <vt:lpstr>带有EXISTS谓词的子查询(续） </vt:lpstr>
      <vt:lpstr>PowerPoint 演示文稿</vt:lpstr>
      <vt:lpstr>3.4  数据查询 </vt:lpstr>
      <vt:lpstr>3.4.4 集合查询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集合查询（续）</vt:lpstr>
      <vt:lpstr>3.4  数据查询 </vt:lpstr>
      <vt:lpstr>3.4.5 SELECT语句的一般格式</vt:lpstr>
    </vt:vector>
  </TitlesOfParts>
  <Company>idke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Xu Qin</cp:lastModifiedBy>
  <cp:revision>405</cp:revision>
  <dcterms:created xsi:type="dcterms:W3CDTF">2000-08-09T08:19:19Z</dcterms:created>
  <dcterms:modified xsi:type="dcterms:W3CDTF">2018-03-22T03:41:50Z</dcterms:modified>
</cp:coreProperties>
</file>