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7" r:id="rId2"/>
  </p:sldMasterIdLst>
  <p:notesMasterIdLst>
    <p:notesMasterId r:id="rId77"/>
  </p:notesMasterIdLst>
  <p:handoutMasterIdLst>
    <p:handoutMasterId r:id="rId78"/>
  </p:handoutMasterIdLst>
  <p:sldIdLst>
    <p:sldId id="791" r:id="rId3"/>
    <p:sldId id="880" r:id="rId4"/>
    <p:sldId id="793" r:id="rId5"/>
    <p:sldId id="794" r:id="rId6"/>
    <p:sldId id="795" r:id="rId7"/>
    <p:sldId id="796" r:id="rId8"/>
    <p:sldId id="797" r:id="rId9"/>
    <p:sldId id="872" r:id="rId10"/>
    <p:sldId id="799" r:id="rId11"/>
    <p:sldId id="800" r:id="rId12"/>
    <p:sldId id="801" r:id="rId13"/>
    <p:sldId id="803" r:id="rId14"/>
    <p:sldId id="804" r:id="rId15"/>
    <p:sldId id="805" r:id="rId16"/>
    <p:sldId id="806" r:id="rId17"/>
    <p:sldId id="807" r:id="rId18"/>
    <p:sldId id="808" r:id="rId19"/>
    <p:sldId id="810" r:id="rId20"/>
    <p:sldId id="812" r:id="rId21"/>
    <p:sldId id="813" r:id="rId22"/>
    <p:sldId id="814" r:id="rId23"/>
    <p:sldId id="815" r:id="rId24"/>
    <p:sldId id="816" r:id="rId25"/>
    <p:sldId id="817" r:id="rId26"/>
    <p:sldId id="818" r:id="rId27"/>
    <p:sldId id="883" r:id="rId28"/>
    <p:sldId id="884" r:id="rId29"/>
    <p:sldId id="885" r:id="rId30"/>
    <p:sldId id="886" r:id="rId31"/>
    <p:sldId id="887" r:id="rId32"/>
    <p:sldId id="888" r:id="rId33"/>
    <p:sldId id="889" r:id="rId34"/>
    <p:sldId id="890" r:id="rId35"/>
    <p:sldId id="891" r:id="rId36"/>
    <p:sldId id="892" r:id="rId37"/>
    <p:sldId id="893" r:id="rId38"/>
    <p:sldId id="822" r:id="rId39"/>
    <p:sldId id="823" r:id="rId40"/>
    <p:sldId id="824" r:id="rId41"/>
    <p:sldId id="877" r:id="rId42"/>
    <p:sldId id="825" r:id="rId43"/>
    <p:sldId id="826" r:id="rId44"/>
    <p:sldId id="828" r:id="rId45"/>
    <p:sldId id="830" r:id="rId46"/>
    <p:sldId id="831" r:id="rId47"/>
    <p:sldId id="832" r:id="rId48"/>
    <p:sldId id="833" r:id="rId49"/>
    <p:sldId id="834" r:id="rId50"/>
    <p:sldId id="835" r:id="rId51"/>
    <p:sldId id="837" r:id="rId52"/>
    <p:sldId id="840" r:id="rId53"/>
    <p:sldId id="841" r:id="rId54"/>
    <p:sldId id="842" r:id="rId55"/>
    <p:sldId id="843" r:id="rId56"/>
    <p:sldId id="845" r:id="rId57"/>
    <p:sldId id="846" r:id="rId58"/>
    <p:sldId id="847" r:id="rId59"/>
    <p:sldId id="848" r:id="rId60"/>
    <p:sldId id="849" r:id="rId61"/>
    <p:sldId id="850" r:id="rId62"/>
    <p:sldId id="851" r:id="rId63"/>
    <p:sldId id="853" r:id="rId64"/>
    <p:sldId id="854" r:id="rId65"/>
    <p:sldId id="855" r:id="rId66"/>
    <p:sldId id="856" r:id="rId67"/>
    <p:sldId id="862" r:id="rId68"/>
    <p:sldId id="894" r:id="rId69"/>
    <p:sldId id="895" r:id="rId70"/>
    <p:sldId id="896" r:id="rId71"/>
    <p:sldId id="897" r:id="rId72"/>
    <p:sldId id="898" r:id="rId73"/>
    <p:sldId id="899" r:id="rId74"/>
    <p:sldId id="900" r:id="rId75"/>
    <p:sldId id="901" r:id="rId76"/>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FF"/>
    <a:srgbClr val="E02920"/>
    <a:srgbClr val="400800"/>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30" autoAdjust="0"/>
    <p:restoredTop sz="94660"/>
  </p:normalViewPr>
  <p:slideViewPr>
    <p:cSldViewPr>
      <p:cViewPr varScale="1">
        <p:scale>
          <a:sx n="74" d="100"/>
          <a:sy n="74" d="100"/>
        </p:scale>
        <p:origin x="96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3" d="100"/>
          <a:sy n="43" d="100"/>
        </p:scale>
        <p:origin x="-14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3020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30208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30208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fld id="{653E9517-92AF-4FC6-B906-39DA0189CAAD}" type="slidenum">
              <a:rPr lang="en-US" altLang="zh-CN"/>
              <a:pPr/>
              <a:t>‹#›</a:t>
            </a:fld>
            <a:endParaRPr lang="en-US" altLang="zh-CN"/>
          </a:p>
        </p:txBody>
      </p:sp>
    </p:spTree>
    <p:extLst>
      <p:ext uri="{BB962C8B-B14F-4D97-AF65-F5344CB8AC3E}">
        <p14:creationId xmlns:p14="http://schemas.microsoft.com/office/powerpoint/2010/main" val="1925055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fld id="{0AD5ADC9-BC6E-4595-8F04-3F88B5BD3CBC}" type="slidenum">
              <a:rPr lang="en-US" altLang="zh-CN"/>
              <a:pPr/>
              <a:t>‹#›</a:t>
            </a:fld>
            <a:endParaRPr lang="en-US" altLang="zh-CN"/>
          </a:p>
        </p:txBody>
      </p:sp>
    </p:spTree>
    <p:extLst>
      <p:ext uri="{BB962C8B-B14F-4D97-AF65-F5344CB8AC3E}">
        <p14:creationId xmlns:p14="http://schemas.microsoft.com/office/powerpoint/2010/main" val="3393773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041D6C6C-703A-489E-B573-1F3A9D51874D}" type="slidenum">
              <a:rPr lang="en-US" altLang="zh-CN" b="0"/>
              <a:pPr eaLnBrk="1" hangingPunct="1"/>
              <a:t>1</a:t>
            </a:fld>
            <a:endParaRPr lang="en-US" altLang="zh-CN" b="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95322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2420938"/>
            <a:ext cx="9144000" cy="2232025"/>
          </a:xfrm>
          <a:prstGeom prst="rect">
            <a:avLst/>
          </a:prstGeom>
          <a:solidFill>
            <a:srgbClr val="FFC000">
              <a:alpha val="38000"/>
            </a:srgbClr>
          </a:solidFill>
          <a:ln w="12700">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 name="标题 1"/>
          <p:cNvSpPr>
            <a:spLocks noGrp="1"/>
          </p:cNvSpPr>
          <p:nvPr>
            <p:ph type="ctrTitle"/>
          </p:nvPr>
        </p:nvSpPr>
        <p:spPr>
          <a:xfrm>
            <a:off x="685800" y="2714620"/>
            <a:ext cx="7772400" cy="1470025"/>
          </a:xfrm>
        </p:spPr>
        <p:txBody>
          <a:bodyPr/>
          <a:lstStyle/>
          <a:p>
            <a:r>
              <a:rPr lang="zh-CN" altLang="en-US" smtClean="0"/>
              <a:t>单击此处编辑母版标题样式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5"/>
          <p:cNvSpPr>
            <a:spLocks noGrp="1"/>
          </p:cNvSpPr>
          <p:nvPr>
            <p:ph type="sldNum" sz="quarter" idx="12"/>
          </p:nvPr>
        </p:nvSpPr>
        <p:spPr/>
        <p:txBody>
          <a:bodyPr/>
          <a:lstStyle>
            <a:lvl1pPr>
              <a:defRPr/>
            </a:lvl1pPr>
          </a:lstStyle>
          <a:p>
            <a:fld id="{FCA6A732-33F2-4B86-9ADB-B8FAAFC0C792}" type="slidenum">
              <a:rPr lang="zh-CN" altLang="en-US"/>
              <a:pPr/>
              <a:t>‹#›</a:t>
            </a:fld>
            <a:endParaRPr lang="zh-CN" altLang="en-US"/>
          </a:p>
        </p:txBody>
      </p:sp>
    </p:spTree>
    <p:extLst>
      <p:ext uri="{BB962C8B-B14F-4D97-AF65-F5344CB8AC3E}">
        <p14:creationId xmlns:p14="http://schemas.microsoft.com/office/powerpoint/2010/main" val="284518065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71847F9C-E6A0-404B-B811-81F94FA6AB02}" type="slidenum">
              <a:rPr lang="zh-CN" altLang="en-US"/>
              <a:pPr/>
              <a:t>‹#›</a:t>
            </a:fld>
            <a:endParaRPr lang="zh-CN" altLang="en-US"/>
          </a:p>
        </p:txBody>
      </p:sp>
    </p:spTree>
    <p:extLst>
      <p:ext uri="{BB962C8B-B14F-4D97-AF65-F5344CB8AC3E}">
        <p14:creationId xmlns:p14="http://schemas.microsoft.com/office/powerpoint/2010/main" val="366282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E4715ECA-8BC4-4089-A3C3-09086BA551F9}" type="slidenum">
              <a:rPr lang="zh-CN" altLang="en-US"/>
              <a:pPr/>
              <a:t>‹#›</a:t>
            </a:fld>
            <a:endParaRPr lang="zh-CN" altLang="en-US"/>
          </a:p>
        </p:txBody>
      </p:sp>
    </p:spTree>
    <p:extLst>
      <p:ext uri="{BB962C8B-B14F-4D97-AF65-F5344CB8AC3E}">
        <p14:creationId xmlns:p14="http://schemas.microsoft.com/office/powerpoint/2010/main" val="157089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352DFFE-256A-492C-BD11-6FF1DD545D02}" type="datetimeFigureOut">
              <a:rPr lang="zh-CN" altLang="en-US"/>
              <a:pPr>
                <a:defRPr/>
              </a:pPr>
              <a:t>2018/3/13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1BCC51D-5556-472A-9755-F02FFCE45913}" type="slidenum">
              <a:rPr lang="zh-CN" altLang="en-US"/>
              <a:pPr/>
              <a:t>‹#›</a:t>
            </a:fld>
            <a:endParaRPr lang="zh-CN" altLang="en-US"/>
          </a:p>
        </p:txBody>
      </p:sp>
    </p:spTree>
    <p:extLst>
      <p:ext uri="{BB962C8B-B14F-4D97-AF65-F5344CB8AC3E}">
        <p14:creationId xmlns:p14="http://schemas.microsoft.com/office/powerpoint/2010/main" val="4005949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E3F0F98-0697-422F-A3D2-15D1A97B2876}" type="datetimeFigureOut">
              <a:rPr lang="zh-CN" altLang="en-US"/>
              <a:pPr>
                <a:defRPr/>
              </a:pPr>
              <a:t>2018/3/13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5A0CCFB-2C84-4845-987B-5B29D5D51E02}" type="slidenum">
              <a:rPr lang="zh-CN" altLang="en-US"/>
              <a:pPr/>
              <a:t>‹#›</a:t>
            </a:fld>
            <a:endParaRPr lang="zh-CN" altLang="en-US"/>
          </a:p>
        </p:txBody>
      </p:sp>
    </p:spTree>
    <p:extLst>
      <p:ext uri="{BB962C8B-B14F-4D97-AF65-F5344CB8AC3E}">
        <p14:creationId xmlns:p14="http://schemas.microsoft.com/office/powerpoint/2010/main" val="856587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1A69D4E-9E54-4560-A455-E5A3CA32B5B0}" type="datetimeFigureOut">
              <a:rPr lang="zh-CN" altLang="en-US"/>
              <a:pPr>
                <a:defRPr/>
              </a:pPr>
              <a:t>2018/3/13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2FA7432-306D-4B46-AD92-433C8A8F3056}" type="slidenum">
              <a:rPr lang="zh-CN" altLang="en-US"/>
              <a:pPr/>
              <a:t>‹#›</a:t>
            </a:fld>
            <a:endParaRPr lang="zh-CN" altLang="en-US"/>
          </a:p>
        </p:txBody>
      </p:sp>
    </p:spTree>
    <p:extLst>
      <p:ext uri="{BB962C8B-B14F-4D97-AF65-F5344CB8AC3E}">
        <p14:creationId xmlns:p14="http://schemas.microsoft.com/office/powerpoint/2010/main" val="568247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1036B2E-7573-41FC-B3E3-5B486EB06BE9}" type="datetimeFigureOut">
              <a:rPr lang="zh-CN" altLang="en-US"/>
              <a:pPr>
                <a:defRPr/>
              </a:pPr>
              <a:t>2018/3/13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31E5D03-C6A4-413B-B531-BC56AA58C6C1}" type="slidenum">
              <a:rPr lang="zh-CN" altLang="en-US"/>
              <a:pPr/>
              <a:t>‹#›</a:t>
            </a:fld>
            <a:endParaRPr lang="zh-CN" altLang="en-US"/>
          </a:p>
        </p:txBody>
      </p:sp>
    </p:spTree>
    <p:extLst>
      <p:ext uri="{BB962C8B-B14F-4D97-AF65-F5344CB8AC3E}">
        <p14:creationId xmlns:p14="http://schemas.microsoft.com/office/powerpoint/2010/main" val="3154304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BB0226E-444D-4899-AC6B-BF579E92B6E7}" type="datetimeFigureOut">
              <a:rPr lang="zh-CN" altLang="en-US"/>
              <a:pPr>
                <a:defRPr/>
              </a:pPr>
              <a:t>2018/3/13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EC898E88-C5EE-46DE-B30C-0B4CEAC26B35}" type="slidenum">
              <a:rPr lang="zh-CN" altLang="en-US"/>
              <a:pPr/>
              <a:t>‹#›</a:t>
            </a:fld>
            <a:endParaRPr lang="zh-CN" altLang="en-US"/>
          </a:p>
        </p:txBody>
      </p:sp>
    </p:spTree>
    <p:extLst>
      <p:ext uri="{BB962C8B-B14F-4D97-AF65-F5344CB8AC3E}">
        <p14:creationId xmlns:p14="http://schemas.microsoft.com/office/powerpoint/2010/main" val="2381632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B124EA7-CE8A-4AE4-B5E4-A85980EC5B4F}" type="datetimeFigureOut">
              <a:rPr lang="zh-CN" altLang="en-US"/>
              <a:pPr>
                <a:defRPr/>
              </a:pPr>
              <a:t>2018/3/13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16B1663C-38B2-448D-960C-41CFBB6F7891}" type="slidenum">
              <a:rPr lang="zh-CN" altLang="en-US"/>
              <a:pPr/>
              <a:t>‹#›</a:t>
            </a:fld>
            <a:endParaRPr lang="zh-CN" altLang="en-US"/>
          </a:p>
        </p:txBody>
      </p:sp>
    </p:spTree>
    <p:extLst>
      <p:ext uri="{BB962C8B-B14F-4D97-AF65-F5344CB8AC3E}">
        <p14:creationId xmlns:p14="http://schemas.microsoft.com/office/powerpoint/2010/main" val="3839112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D3F8ECA-2C52-4A02-8807-047629AF1B8C}" type="datetimeFigureOut">
              <a:rPr lang="zh-CN" altLang="en-US"/>
              <a:pPr>
                <a:defRPr/>
              </a:pPr>
              <a:t>2018/3/13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51A06E9D-C36C-4DD9-8F57-014C735F6147}" type="slidenum">
              <a:rPr lang="zh-CN" altLang="en-US"/>
              <a:pPr/>
              <a:t>‹#›</a:t>
            </a:fld>
            <a:endParaRPr lang="zh-CN" altLang="en-US"/>
          </a:p>
        </p:txBody>
      </p:sp>
    </p:spTree>
    <p:extLst>
      <p:ext uri="{BB962C8B-B14F-4D97-AF65-F5344CB8AC3E}">
        <p14:creationId xmlns:p14="http://schemas.microsoft.com/office/powerpoint/2010/main" val="1781434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8414AF7-0C11-40A6-9CBE-17AF61F6B7B3}" type="datetimeFigureOut">
              <a:rPr lang="zh-CN" altLang="en-US"/>
              <a:pPr>
                <a:defRPr/>
              </a:pPr>
              <a:t>2018/3/13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4B03B37-36EA-4573-B0A3-86290C8E857E}" type="slidenum">
              <a:rPr lang="zh-CN" altLang="en-US"/>
              <a:pPr/>
              <a:t>‹#›</a:t>
            </a:fld>
            <a:endParaRPr lang="zh-CN" altLang="en-US"/>
          </a:p>
        </p:txBody>
      </p:sp>
    </p:spTree>
    <p:extLst>
      <p:ext uri="{BB962C8B-B14F-4D97-AF65-F5344CB8AC3E}">
        <p14:creationId xmlns:p14="http://schemas.microsoft.com/office/powerpoint/2010/main" val="87762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lstStyle>
            <a:lvl1pPr>
              <a:defRPr sz="4000">
                <a:latin typeface="方正舒体" pitchFamily="2" charset="-122"/>
                <a:ea typeface="方正舒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82BBEF35-AA1A-42C5-8415-782A5BE46B11}" type="slidenum">
              <a:rPr lang="zh-CN" altLang="en-US"/>
              <a:pPr/>
              <a:t>‹#›</a:t>
            </a:fld>
            <a:endParaRPr lang="zh-CN" altLang="en-US"/>
          </a:p>
        </p:txBody>
      </p:sp>
    </p:spTree>
    <p:extLst>
      <p:ext uri="{BB962C8B-B14F-4D97-AF65-F5344CB8AC3E}">
        <p14:creationId xmlns:p14="http://schemas.microsoft.com/office/powerpoint/2010/main" val="2390829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07079AE-8705-4AC2-823A-89FC82056BD5}" type="datetimeFigureOut">
              <a:rPr lang="zh-CN" altLang="en-US"/>
              <a:pPr>
                <a:defRPr/>
              </a:pPr>
              <a:t>2018/3/13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BAF3544-33F5-474B-A0B4-A82E884B0CCE}" type="slidenum">
              <a:rPr lang="zh-CN" altLang="en-US"/>
              <a:pPr/>
              <a:t>‹#›</a:t>
            </a:fld>
            <a:endParaRPr lang="zh-CN" altLang="en-US"/>
          </a:p>
        </p:txBody>
      </p:sp>
    </p:spTree>
    <p:extLst>
      <p:ext uri="{BB962C8B-B14F-4D97-AF65-F5344CB8AC3E}">
        <p14:creationId xmlns:p14="http://schemas.microsoft.com/office/powerpoint/2010/main" val="3043090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6DB838C-C5E9-4DEF-8105-B7E09421916A}" type="datetimeFigureOut">
              <a:rPr lang="zh-CN" altLang="en-US"/>
              <a:pPr>
                <a:defRPr/>
              </a:pPr>
              <a:t>2018/3/13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2758334-ED0F-4A90-8CE0-A89002430BA8}" type="slidenum">
              <a:rPr lang="zh-CN" altLang="en-US"/>
              <a:pPr/>
              <a:t>‹#›</a:t>
            </a:fld>
            <a:endParaRPr lang="zh-CN" altLang="en-US"/>
          </a:p>
        </p:txBody>
      </p:sp>
    </p:spTree>
    <p:extLst>
      <p:ext uri="{BB962C8B-B14F-4D97-AF65-F5344CB8AC3E}">
        <p14:creationId xmlns:p14="http://schemas.microsoft.com/office/powerpoint/2010/main" val="3024575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7D4316E-4C1A-4C5A-967A-B970C98BCAF0}" type="datetimeFigureOut">
              <a:rPr lang="zh-CN" altLang="en-US"/>
              <a:pPr>
                <a:defRPr/>
              </a:pPr>
              <a:t>2018/3/13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ACFEE99-9C4F-4B91-9DCB-EA86D7AE320C}" type="slidenum">
              <a:rPr lang="zh-CN" altLang="en-US"/>
              <a:pPr/>
              <a:t>‹#›</a:t>
            </a:fld>
            <a:endParaRPr lang="zh-CN" altLang="en-US"/>
          </a:p>
        </p:txBody>
      </p:sp>
    </p:spTree>
    <p:extLst>
      <p:ext uri="{BB962C8B-B14F-4D97-AF65-F5344CB8AC3E}">
        <p14:creationId xmlns:p14="http://schemas.microsoft.com/office/powerpoint/2010/main" val="3887026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图片与标题">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blip>
          <a:stretch>
            <a:fillRect/>
          </a:stretch>
        </p:blipFill>
        <p:spPr>
          <a:xfrm>
            <a:off x="0" y="0"/>
            <a:ext cx="9144000" cy="6858000"/>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0416785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F1DF4A7A-D568-457E-9804-80004186C0A5}" type="slidenum">
              <a:rPr lang="zh-CN" altLang="en-US"/>
              <a:pPr/>
              <a:t>‹#›</a:t>
            </a:fld>
            <a:endParaRPr lang="zh-CN" altLang="en-US"/>
          </a:p>
        </p:txBody>
      </p:sp>
    </p:spTree>
    <p:extLst>
      <p:ext uri="{BB962C8B-B14F-4D97-AF65-F5344CB8AC3E}">
        <p14:creationId xmlns:p14="http://schemas.microsoft.com/office/powerpoint/2010/main" val="36188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5"/>
          <p:cNvSpPr>
            <a:spLocks noGrp="1"/>
          </p:cNvSpPr>
          <p:nvPr>
            <p:ph type="sldNum" sz="quarter" idx="12"/>
          </p:nvPr>
        </p:nvSpPr>
        <p:spPr/>
        <p:txBody>
          <a:bodyPr/>
          <a:lstStyle>
            <a:lvl1pPr>
              <a:defRPr/>
            </a:lvl1pPr>
          </a:lstStyle>
          <a:p>
            <a:fld id="{994E01B5-F2E2-47EF-9887-9548FD0AD367}" type="slidenum">
              <a:rPr lang="zh-CN" altLang="en-US"/>
              <a:pPr/>
              <a:t>‹#›</a:t>
            </a:fld>
            <a:endParaRPr lang="zh-CN" altLang="en-US"/>
          </a:p>
        </p:txBody>
      </p:sp>
    </p:spTree>
    <p:extLst>
      <p:ext uri="{BB962C8B-B14F-4D97-AF65-F5344CB8AC3E}">
        <p14:creationId xmlns:p14="http://schemas.microsoft.com/office/powerpoint/2010/main" val="7363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5"/>
          <p:cNvSpPr>
            <a:spLocks noGrp="1"/>
          </p:cNvSpPr>
          <p:nvPr>
            <p:ph type="sldNum" sz="quarter" idx="12"/>
          </p:nvPr>
        </p:nvSpPr>
        <p:spPr/>
        <p:txBody>
          <a:bodyPr/>
          <a:lstStyle>
            <a:lvl1pPr>
              <a:defRPr/>
            </a:lvl1pPr>
          </a:lstStyle>
          <a:p>
            <a:fld id="{16E33BDA-1C82-4E15-9275-9F26CDC499F4}" type="slidenum">
              <a:rPr lang="zh-CN" altLang="en-US"/>
              <a:pPr/>
              <a:t>‹#›</a:t>
            </a:fld>
            <a:endParaRPr lang="zh-CN" altLang="en-US"/>
          </a:p>
        </p:txBody>
      </p:sp>
    </p:spTree>
    <p:extLst>
      <p:ext uri="{BB962C8B-B14F-4D97-AF65-F5344CB8AC3E}">
        <p14:creationId xmlns:p14="http://schemas.microsoft.com/office/powerpoint/2010/main" val="200750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5"/>
          <p:cNvSpPr>
            <a:spLocks noGrp="1"/>
          </p:cNvSpPr>
          <p:nvPr>
            <p:ph type="sldNum" sz="quarter" idx="12"/>
          </p:nvPr>
        </p:nvSpPr>
        <p:spPr/>
        <p:txBody>
          <a:bodyPr/>
          <a:lstStyle>
            <a:lvl1pPr>
              <a:defRPr/>
            </a:lvl1pPr>
          </a:lstStyle>
          <a:p>
            <a:fld id="{22CEE84E-196C-4CA6-B6E4-B4875EAAEE44}" type="slidenum">
              <a:rPr lang="zh-CN" altLang="en-US"/>
              <a:pPr/>
              <a:t>‹#›</a:t>
            </a:fld>
            <a:endParaRPr lang="zh-CN" altLang="en-US"/>
          </a:p>
        </p:txBody>
      </p:sp>
    </p:spTree>
    <p:extLst>
      <p:ext uri="{BB962C8B-B14F-4D97-AF65-F5344CB8AC3E}">
        <p14:creationId xmlns:p14="http://schemas.microsoft.com/office/powerpoint/2010/main" val="130727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2420938"/>
            <a:ext cx="9144000" cy="2232025"/>
          </a:xfrm>
          <a:prstGeom prst="rect">
            <a:avLst/>
          </a:prstGeom>
          <a:solidFill>
            <a:srgbClr val="FFC000">
              <a:alpha val="38000"/>
            </a:srgbClr>
          </a:solidFill>
          <a:ln w="12700">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Tree>
    <p:extLst>
      <p:ext uri="{BB962C8B-B14F-4D97-AF65-F5344CB8AC3E}">
        <p14:creationId xmlns:p14="http://schemas.microsoft.com/office/powerpoint/2010/main" val="132706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0" y="1125538"/>
            <a:ext cx="9144000"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308725"/>
            <a:ext cx="5940425"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p:txBody>
          <a:bodyPr/>
          <a:lstStyle/>
          <a:p>
            <a:r>
              <a:rPr lang="zh-CN" altLang="en-US" smtClean="0"/>
              <a:t>单击此处编辑母版标题样式</a:t>
            </a:r>
            <a:endParaRPr lang="zh-CN" altLang="en-US"/>
          </a:p>
        </p:txBody>
      </p:sp>
      <p:sp>
        <p:nvSpPr>
          <p:cNvPr id="7" name="内容占位符 6"/>
          <p:cNvSpPr>
            <a:spLocks noGrp="1"/>
          </p:cNvSpPr>
          <p:nvPr>
            <p:ph sz="quarter" idx="10"/>
          </p:nvPr>
        </p:nvSpPr>
        <p:spPr>
          <a:xfrm>
            <a:off x="468313" y="1341438"/>
            <a:ext cx="5832475" cy="4535487"/>
          </a:xfrm>
        </p:spPr>
        <p:txBody>
          <a:bodyPr/>
          <a:lstStyle>
            <a:lvl1pPr marL="342900" indent="-342900">
              <a:buClr>
                <a:srgbClr val="FF6600"/>
              </a:buClr>
              <a:buFont typeface="黑体" pitchFamily="49" charset="-122"/>
              <a:buChar char="§"/>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44440869"/>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blip>
          <a:stretch>
            <a:fillRect/>
          </a:stretch>
        </p:blipFill>
        <p:spPr>
          <a:xfrm>
            <a:off x="0" y="0"/>
            <a:ext cx="9144000" cy="6858000"/>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19624212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2000250"/>
            <a:ext cx="6477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0" y="1143000"/>
            <a:ext cx="9144000"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sp>
        <p:nvSpPr>
          <p:cNvPr id="1028" name="标题占位符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文本占位符 2"/>
          <p:cNvSpPr>
            <a:spLocks noGrp="1"/>
          </p:cNvSpPr>
          <p:nvPr>
            <p:ph type="body" idx="1"/>
          </p:nvPr>
        </p:nvSpPr>
        <p:spPr bwMode="auto">
          <a:xfrm>
            <a:off x="457200" y="1285875"/>
            <a:ext cx="82296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ltLang="zh-CN"/>
              <a:t>An Introduction to Database System</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8CA1E3C8-BC85-4998-BA34-432BE937DCF7}" type="slidenum">
              <a:rPr lang="zh-CN" altLang="en-US"/>
              <a:pPr/>
              <a:t>‹#›</a:t>
            </a:fld>
            <a:endParaRPr lang="zh-CN" altLang="en-US"/>
          </a:p>
        </p:txBody>
      </p:sp>
      <p:cxnSp>
        <p:nvCxnSpPr>
          <p:cNvPr id="12" name="直接连接符 11"/>
          <p:cNvCxnSpPr/>
          <p:nvPr/>
        </p:nvCxnSpPr>
        <p:spPr>
          <a:xfrm flipV="1">
            <a:off x="0" y="6286500"/>
            <a:ext cx="6715125"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9" r:id="rId1"/>
    <p:sldLayoutId id="2147483771" r:id="rId2"/>
    <p:sldLayoutId id="2147483772" r:id="rId3"/>
    <p:sldLayoutId id="2147483773" r:id="rId4"/>
    <p:sldLayoutId id="2147483774" r:id="rId5"/>
    <p:sldLayoutId id="2147483775" r:id="rId6"/>
    <p:sldLayoutId id="2147483790" r:id="rId7"/>
    <p:sldLayoutId id="2147483791" r:id="rId8"/>
    <p:sldLayoutId id="2147483792" r:id="rId9"/>
    <p:sldLayoutId id="2147483776" r:id="rId10"/>
    <p:sldLayoutId id="2147483777" r:id="rId11"/>
  </p:sldLayoutIdLst>
  <p:hf sldNum="0" hdr="0" dt="0"/>
  <p:txStyles>
    <p:titleStyle>
      <a:lvl1pPr algn="ctr" rtl="0" eaLnBrk="0" fontAlgn="base" hangingPunct="0">
        <a:spcBef>
          <a:spcPct val="0"/>
        </a:spcBef>
        <a:spcAft>
          <a:spcPct val="0"/>
        </a:spcAft>
        <a:defRPr sz="4000" kern="1200">
          <a:solidFill>
            <a:schemeClr val="tx1"/>
          </a:solidFill>
          <a:latin typeface="方正舒体" pitchFamily="2" charset="-122"/>
          <a:ea typeface="方正舒体" pitchFamily="2" charset="-122"/>
          <a:cs typeface="+mj-cs"/>
        </a:defRPr>
      </a:lvl1pPr>
      <a:lvl2pPr algn="ctr" rtl="0" eaLnBrk="0" fontAlgn="base" hangingPunct="0">
        <a:spcBef>
          <a:spcPct val="0"/>
        </a:spcBef>
        <a:spcAft>
          <a:spcPct val="0"/>
        </a:spcAft>
        <a:defRPr sz="4000">
          <a:solidFill>
            <a:schemeClr val="tx1"/>
          </a:solidFill>
          <a:latin typeface="方正舒体" pitchFamily="2" charset="-122"/>
          <a:ea typeface="方正舒体" pitchFamily="2" charset="-122"/>
        </a:defRPr>
      </a:lvl2pPr>
      <a:lvl3pPr algn="ctr" rtl="0" eaLnBrk="0" fontAlgn="base" hangingPunct="0">
        <a:spcBef>
          <a:spcPct val="0"/>
        </a:spcBef>
        <a:spcAft>
          <a:spcPct val="0"/>
        </a:spcAft>
        <a:defRPr sz="4000">
          <a:solidFill>
            <a:schemeClr val="tx1"/>
          </a:solidFill>
          <a:latin typeface="方正舒体" pitchFamily="2" charset="-122"/>
          <a:ea typeface="方正舒体" pitchFamily="2" charset="-122"/>
        </a:defRPr>
      </a:lvl3pPr>
      <a:lvl4pPr algn="ctr" rtl="0" eaLnBrk="0" fontAlgn="base" hangingPunct="0">
        <a:spcBef>
          <a:spcPct val="0"/>
        </a:spcBef>
        <a:spcAft>
          <a:spcPct val="0"/>
        </a:spcAft>
        <a:defRPr sz="4000">
          <a:solidFill>
            <a:schemeClr val="tx1"/>
          </a:solidFill>
          <a:latin typeface="方正舒体" pitchFamily="2" charset="-122"/>
          <a:ea typeface="方正舒体" pitchFamily="2" charset="-122"/>
        </a:defRPr>
      </a:lvl4pPr>
      <a:lvl5pPr algn="ctr" rtl="0" eaLnBrk="0" fontAlgn="base" hangingPunct="0">
        <a:spcBef>
          <a:spcPct val="0"/>
        </a:spcBef>
        <a:spcAft>
          <a:spcPct val="0"/>
        </a:spcAft>
        <a:defRPr sz="4000">
          <a:solidFill>
            <a:schemeClr val="tx1"/>
          </a:solidFill>
          <a:latin typeface="方正舒体" pitchFamily="2" charset="-122"/>
          <a:ea typeface="方正舒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黑体" pitchFamily="49" charset="-122"/>
          <a:ea typeface="黑体"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黑体" pitchFamily="49" charset="-122"/>
          <a:ea typeface="黑体"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blip>
          <a:srcRect l="22454" t="18261"/>
          <a:stretch>
            <a:fillRect/>
          </a:stretch>
        </p:blipFill>
        <p:spPr>
          <a:xfrm>
            <a:off x="0" y="0"/>
            <a:ext cx="9144000" cy="6858000"/>
          </a:xfrm>
          <a:prstGeom prst="rect">
            <a:avLst/>
          </a:prstGeom>
          <a:effectLst>
            <a:reflection blurRad="6350" stA="52000" endA="300" endPos="35000" dir="5400000" sy="-100000" algn="bl" rotWithShape="0"/>
          </a:effectLst>
        </p:spPr>
      </p:pic>
      <p:sp>
        <p:nvSpPr>
          <p:cNvPr id="2051" name="标题占位符 1"/>
          <p:cNvSpPr>
            <a:spLocks noGrp="1"/>
          </p:cNvSpPr>
          <p:nvPr>
            <p:ph type="title"/>
          </p:nvPr>
        </p:nvSpPr>
        <p:spPr bwMode="auto">
          <a:xfrm>
            <a:off x="457200" y="274638"/>
            <a:ext cx="822960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文本占位符 2"/>
          <p:cNvSpPr>
            <a:spLocks noGrp="1"/>
          </p:cNvSpPr>
          <p:nvPr>
            <p:ph type="body" idx="1"/>
          </p:nvPr>
        </p:nvSpPr>
        <p:spPr bwMode="auto">
          <a:xfrm>
            <a:off x="457200" y="1428750"/>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fld id="{9750A877-946A-40CF-8F68-8664A11DCAF9}" type="datetimeFigureOut">
              <a:rPr lang="zh-CN" altLang="en-US"/>
              <a:pPr>
                <a:defRPr/>
              </a:pPr>
              <a:t>2018/3/13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91D8189-99B9-4AFC-915B-6E35A87E6EB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93" r:id="rId12"/>
  </p:sldLayoutIdLst>
  <p:txStyles>
    <p:titleStyle>
      <a:lvl1pPr algn="ctr" rtl="0" eaLnBrk="0" fontAlgn="base" hangingPunct="0">
        <a:spcBef>
          <a:spcPct val="0"/>
        </a:spcBef>
        <a:spcAft>
          <a:spcPct val="0"/>
        </a:spcAft>
        <a:defRPr sz="4000" kern="1200">
          <a:solidFill>
            <a:schemeClr val="tx1"/>
          </a:solidFill>
          <a:latin typeface="方正舒体" pitchFamily="2" charset="-122"/>
          <a:ea typeface="方正舒体" pitchFamily="2" charset="-122"/>
          <a:cs typeface="+mj-cs"/>
        </a:defRPr>
      </a:lvl1pPr>
      <a:lvl2pPr algn="ctr" rtl="0" eaLnBrk="0" fontAlgn="base" hangingPunct="0">
        <a:spcBef>
          <a:spcPct val="0"/>
        </a:spcBef>
        <a:spcAft>
          <a:spcPct val="0"/>
        </a:spcAft>
        <a:defRPr sz="4000">
          <a:solidFill>
            <a:schemeClr val="tx1"/>
          </a:solidFill>
          <a:latin typeface="方正舒体" pitchFamily="2" charset="-122"/>
          <a:ea typeface="方正舒体" pitchFamily="2" charset="-122"/>
        </a:defRPr>
      </a:lvl2pPr>
      <a:lvl3pPr algn="ctr" rtl="0" eaLnBrk="0" fontAlgn="base" hangingPunct="0">
        <a:spcBef>
          <a:spcPct val="0"/>
        </a:spcBef>
        <a:spcAft>
          <a:spcPct val="0"/>
        </a:spcAft>
        <a:defRPr sz="4000">
          <a:solidFill>
            <a:schemeClr val="tx1"/>
          </a:solidFill>
          <a:latin typeface="方正舒体" pitchFamily="2" charset="-122"/>
          <a:ea typeface="方正舒体" pitchFamily="2" charset="-122"/>
        </a:defRPr>
      </a:lvl3pPr>
      <a:lvl4pPr algn="ctr" rtl="0" eaLnBrk="0" fontAlgn="base" hangingPunct="0">
        <a:spcBef>
          <a:spcPct val="0"/>
        </a:spcBef>
        <a:spcAft>
          <a:spcPct val="0"/>
        </a:spcAft>
        <a:defRPr sz="4000">
          <a:solidFill>
            <a:schemeClr val="tx1"/>
          </a:solidFill>
          <a:latin typeface="方正舒体" pitchFamily="2" charset="-122"/>
          <a:ea typeface="方正舒体" pitchFamily="2" charset="-122"/>
        </a:defRPr>
      </a:lvl4pPr>
      <a:lvl5pPr algn="ctr" rtl="0" eaLnBrk="0" fontAlgn="base" hangingPunct="0">
        <a:spcBef>
          <a:spcPct val="0"/>
        </a:spcBef>
        <a:spcAft>
          <a:spcPct val="0"/>
        </a:spcAft>
        <a:defRPr sz="4000">
          <a:solidFill>
            <a:schemeClr val="tx1"/>
          </a:solidFill>
          <a:latin typeface="方正舒体" pitchFamily="2" charset="-122"/>
          <a:ea typeface="方正舒体" pitchFamily="2" charset="-122"/>
        </a:defRPr>
      </a:lvl5pPr>
      <a:lvl6pPr marL="457200" algn="ctr" rtl="0" eaLnBrk="1" fontAlgn="base" hangingPunct="1">
        <a:spcBef>
          <a:spcPct val="0"/>
        </a:spcBef>
        <a:spcAft>
          <a:spcPct val="0"/>
        </a:spcAft>
        <a:defRPr sz="4000">
          <a:solidFill>
            <a:schemeClr val="tx1"/>
          </a:solidFill>
          <a:latin typeface="方正舒体" pitchFamily="2" charset="-122"/>
          <a:ea typeface="方正舒体" pitchFamily="2" charset="-122"/>
        </a:defRPr>
      </a:lvl6pPr>
      <a:lvl7pPr marL="914400" algn="ctr" rtl="0" eaLnBrk="1" fontAlgn="base" hangingPunct="1">
        <a:spcBef>
          <a:spcPct val="0"/>
        </a:spcBef>
        <a:spcAft>
          <a:spcPct val="0"/>
        </a:spcAft>
        <a:defRPr sz="4000">
          <a:solidFill>
            <a:schemeClr val="tx1"/>
          </a:solidFill>
          <a:latin typeface="方正舒体" pitchFamily="2" charset="-122"/>
          <a:ea typeface="方正舒体" pitchFamily="2" charset="-122"/>
        </a:defRPr>
      </a:lvl7pPr>
      <a:lvl8pPr marL="1371600" algn="ctr" rtl="0" eaLnBrk="1" fontAlgn="base" hangingPunct="1">
        <a:spcBef>
          <a:spcPct val="0"/>
        </a:spcBef>
        <a:spcAft>
          <a:spcPct val="0"/>
        </a:spcAft>
        <a:defRPr sz="4000">
          <a:solidFill>
            <a:schemeClr val="tx1"/>
          </a:solidFill>
          <a:latin typeface="方正舒体" pitchFamily="2" charset="-122"/>
          <a:ea typeface="方正舒体" pitchFamily="2" charset="-122"/>
        </a:defRPr>
      </a:lvl8pPr>
      <a:lvl9pPr marL="1828800" algn="ctr" rtl="0" eaLnBrk="1" fontAlgn="base" hangingPunct="1">
        <a:spcBef>
          <a:spcPct val="0"/>
        </a:spcBef>
        <a:spcAft>
          <a:spcPct val="0"/>
        </a:spcAft>
        <a:defRPr sz="4000">
          <a:solidFill>
            <a:schemeClr val="tx1"/>
          </a:solidFill>
          <a:latin typeface="方正舒体" pitchFamily="2" charset="-122"/>
          <a:ea typeface="方正舒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黑体" pitchFamily="49" charset="-122"/>
          <a:ea typeface="黑体"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黑体" pitchFamily="49" charset="-122"/>
          <a:ea typeface="黑体"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685800" y="2714625"/>
            <a:ext cx="7772400" cy="1470025"/>
          </a:xfrm>
        </p:spPr>
        <p:txBody>
          <a:bodyPr/>
          <a:lstStyle/>
          <a:p>
            <a:pPr eaLnBrk="1" hangingPunct="1"/>
            <a:r>
              <a:rPr lang="zh-CN" altLang="en-US" dirty="0" smtClean="0"/>
              <a:t>第三章 关系数据库标准语言</a:t>
            </a:r>
            <a:r>
              <a:rPr lang="en-US" altLang="zh-CN" dirty="0" smtClean="0"/>
              <a:t>SQL </a:t>
            </a:r>
            <a:r>
              <a:rPr lang="en-US" altLang="zh-CN" dirty="0" smtClean="0"/>
              <a:t>( </a:t>
            </a:r>
            <a:r>
              <a:rPr lang="zh-CN" altLang="en-US" dirty="0" smtClean="0"/>
              <a:t>续</a:t>
            </a:r>
            <a:r>
              <a:rPr lang="en-US" altLang="zh-CN" smtClean="0"/>
              <a:t>2 </a:t>
            </a:r>
            <a:r>
              <a:rPr lang="zh-CN" altLang="en-US" smtClean="0"/>
              <a:t>）</a:t>
            </a:r>
            <a:endParaRPr lang="zh-CN" altLang="en-US" dirty="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1438"/>
            <a:ext cx="8229600" cy="1143000"/>
          </a:xfrm>
        </p:spPr>
        <p:txBody>
          <a:bodyPr/>
          <a:lstStyle/>
          <a:p>
            <a:pPr eaLnBrk="1" hangingPunct="1"/>
            <a:r>
              <a:rPr lang="zh-CN" altLang="en-US" smtClean="0"/>
              <a:t>插入子查询结果（续）</a:t>
            </a:r>
          </a:p>
        </p:txBody>
      </p:sp>
      <p:sp>
        <p:nvSpPr>
          <p:cNvPr id="18435"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mtClean="0"/>
              <a:t>[</a:t>
            </a:r>
            <a:r>
              <a:rPr lang="zh-CN" altLang="en-US" smtClean="0"/>
              <a:t>例</a:t>
            </a:r>
            <a:r>
              <a:rPr lang="en-US" altLang="zh-CN" smtClean="0"/>
              <a:t>4]  </a:t>
            </a:r>
            <a:r>
              <a:rPr lang="zh-CN" altLang="en-US" smtClean="0"/>
              <a:t>对每一个系，求学生的平均年龄，并把结果存入数据库。</a:t>
            </a:r>
          </a:p>
          <a:p>
            <a:pPr eaLnBrk="1" hangingPunct="1">
              <a:lnSpc>
                <a:spcPct val="90000"/>
              </a:lnSpc>
              <a:buFont typeface="Wingdings" panose="05000000000000000000" pitchFamily="2" charset="2"/>
              <a:buNone/>
            </a:pPr>
            <a:endParaRPr lang="zh-CN" altLang="en-US" smtClean="0"/>
          </a:p>
          <a:p>
            <a:pPr eaLnBrk="1" hangingPunct="1">
              <a:lnSpc>
                <a:spcPct val="90000"/>
              </a:lnSpc>
              <a:buFont typeface="Wingdings" panose="05000000000000000000" pitchFamily="2" charset="2"/>
              <a:buNone/>
            </a:pPr>
            <a:r>
              <a:rPr lang="zh-CN" altLang="en-US" smtClean="0"/>
              <a:t>第一步：建表</a:t>
            </a:r>
          </a:p>
          <a:p>
            <a:pPr eaLnBrk="1" hangingPunct="1">
              <a:lnSpc>
                <a:spcPct val="90000"/>
              </a:lnSpc>
              <a:buFont typeface="Wingdings" panose="05000000000000000000" pitchFamily="2" charset="2"/>
              <a:buNone/>
            </a:pPr>
            <a:r>
              <a:rPr lang="zh-CN" altLang="en-US" sz="2400" smtClean="0"/>
              <a:t>      </a:t>
            </a:r>
            <a:r>
              <a:rPr lang="en-US" altLang="zh-CN" sz="2400" smtClean="0"/>
              <a:t>CREATE  TABLE  Dept_age</a:t>
            </a:r>
          </a:p>
          <a:p>
            <a:pPr eaLnBrk="1" hangingPunct="1">
              <a:lnSpc>
                <a:spcPct val="90000"/>
              </a:lnSpc>
              <a:buFont typeface="Wingdings" panose="05000000000000000000" pitchFamily="2" charset="2"/>
              <a:buNone/>
            </a:pPr>
            <a:r>
              <a:rPr lang="en-US" altLang="zh-CN" sz="2400" smtClean="0"/>
              <a:t>          (Sdept  CHAR(15)          /*</a:t>
            </a:r>
            <a:r>
              <a:rPr lang="zh-CN" altLang="en-US" sz="2400" smtClean="0"/>
              <a:t>系名*</a:t>
            </a:r>
            <a:r>
              <a:rPr lang="en-US" altLang="zh-CN" sz="2400" smtClean="0"/>
              <a:t>/</a:t>
            </a:r>
          </a:p>
          <a:p>
            <a:pPr eaLnBrk="1" hangingPunct="1">
              <a:lnSpc>
                <a:spcPct val="90000"/>
              </a:lnSpc>
              <a:buFont typeface="Wingdings" panose="05000000000000000000" pitchFamily="2" charset="2"/>
              <a:buNone/>
            </a:pPr>
            <a:r>
              <a:rPr lang="en-US" altLang="zh-CN" sz="2400" smtClean="0"/>
              <a:t>           Avg_age SMALLINT)</a:t>
            </a:r>
            <a:r>
              <a:rPr lang="zh-CN" altLang="en-US" sz="2400" smtClean="0"/>
              <a:t>；   	</a:t>
            </a:r>
            <a:r>
              <a:rPr lang="en-US" altLang="zh-CN" sz="2400" smtClean="0"/>
              <a:t>/*</a:t>
            </a:r>
            <a:r>
              <a:rPr lang="zh-CN" altLang="en-US" sz="2400" smtClean="0"/>
              <a:t>学生平均年龄*</a:t>
            </a:r>
            <a:r>
              <a:rPr lang="en-US" altLang="zh-CN" sz="2400" smtClean="0"/>
              <a:t>/</a:t>
            </a:r>
          </a:p>
          <a:p>
            <a:pPr eaLnBrk="1" hangingPunct="1">
              <a:lnSpc>
                <a:spcPct val="90000"/>
              </a:lnSpc>
              <a:buFont typeface="Wingdings" panose="05000000000000000000" pitchFamily="2" charset="2"/>
              <a:buNone/>
            </a:pPr>
            <a:r>
              <a:rPr lang="en-US" altLang="zh-CN" sz="2400" smtClean="0"/>
              <a:t>                                         </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1438"/>
            <a:ext cx="8229600" cy="1143000"/>
          </a:xfrm>
        </p:spPr>
        <p:txBody>
          <a:bodyPr/>
          <a:lstStyle/>
          <a:p>
            <a:pPr eaLnBrk="1" hangingPunct="1"/>
            <a:r>
              <a:rPr lang="zh-CN" altLang="en-US" smtClean="0"/>
              <a:t>插入子查询结果（续）</a:t>
            </a:r>
          </a:p>
        </p:txBody>
      </p:sp>
      <p:sp>
        <p:nvSpPr>
          <p:cNvPr id="19459"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mtClean="0"/>
              <a:t>第二步：插入数据</a:t>
            </a:r>
          </a:p>
          <a:p>
            <a:pPr eaLnBrk="1" hangingPunct="1">
              <a:buFont typeface="Wingdings" panose="05000000000000000000" pitchFamily="2" charset="2"/>
              <a:buNone/>
            </a:pPr>
            <a:r>
              <a:rPr lang="zh-CN" altLang="en-US" smtClean="0"/>
              <a:t>        </a:t>
            </a:r>
            <a:r>
              <a:rPr lang="en-US" altLang="zh-CN" sz="2400" smtClean="0"/>
              <a:t>INSERT</a:t>
            </a:r>
          </a:p>
          <a:p>
            <a:pPr eaLnBrk="1" hangingPunct="1">
              <a:buFont typeface="Wingdings" panose="05000000000000000000" pitchFamily="2" charset="2"/>
              <a:buNone/>
            </a:pPr>
            <a:r>
              <a:rPr lang="en-US" altLang="zh-CN" sz="2400" smtClean="0"/>
              <a:t>         INTO  Dept_age(Sdept</a:t>
            </a:r>
            <a:r>
              <a:rPr lang="zh-CN" altLang="en-US" sz="2400" smtClean="0"/>
              <a:t>，</a:t>
            </a:r>
            <a:r>
              <a:rPr lang="en-US" altLang="zh-CN" sz="2400" smtClean="0"/>
              <a:t>Avg_age)</a:t>
            </a:r>
          </a:p>
          <a:p>
            <a:pPr eaLnBrk="1" hangingPunct="1">
              <a:buFont typeface="Wingdings" panose="05000000000000000000" pitchFamily="2" charset="2"/>
              <a:buNone/>
            </a:pPr>
            <a:r>
              <a:rPr lang="en-US" altLang="zh-CN" sz="2400" smtClean="0"/>
              <a:t>              SELECT  Sdept</a:t>
            </a:r>
            <a:r>
              <a:rPr lang="zh-CN" altLang="en-US" sz="2400" smtClean="0"/>
              <a:t>，</a:t>
            </a:r>
            <a:r>
              <a:rPr lang="en-US" altLang="zh-CN" sz="2400" smtClean="0"/>
              <a:t>AVG(Sage)</a:t>
            </a:r>
          </a:p>
          <a:p>
            <a:pPr eaLnBrk="1" hangingPunct="1">
              <a:buFont typeface="Wingdings" panose="05000000000000000000" pitchFamily="2" charset="2"/>
              <a:buNone/>
            </a:pPr>
            <a:r>
              <a:rPr lang="en-US" altLang="zh-CN" sz="2400" smtClean="0"/>
              <a:t>              FROM  Student</a:t>
            </a:r>
          </a:p>
          <a:p>
            <a:pPr eaLnBrk="1" hangingPunct="1">
              <a:buFont typeface="Wingdings" panose="05000000000000000000" pitchFamily="2" charset="2"/>
              <a:buNone/>
            </a:pPr>
            <a:r>
              <a:rPr lang="en-US" altLang="zh-CN" sz="2400" smtClean="0"/>
              <a:t>              GROUP BY Sdept</a:t>
            </a:r>
            <a:r>
              <a:rPr lang="zh-CN" altLang="en-US" sz="2400" smtClean="0"/>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1438"/>
            <a:ext cx="8229600" cy="1143000"/>
          </a:xfrm>
        </p:spPr>
        <p:txBody>
          <a:bodyPr/>
          <a:lstStyle/>
          <a:p>
            <a:pPr eaLnBrk="1" hangingPunct="1"/>
            <a:r>
              <a:rPr lang="zh-CN" altLang="en-US" smtClean="0"/>
              <a:t>插入子查询结果（续）</a:t>
            </a:r>
          </a:p>
        </p:txBody>
      </p:sp>
      <p:sp>
        <p:nvSpPr>
          <p:cNvPr id="20483" name="Rectangle 3"/>
          <p:cNvSpPr>
            <a:spLocks noGrp="1" noChangeArrowheads="1"/>
          </p:cNvSpPr>
          <p:nvPr>
            <p:ph idx="1"/>
          </p:nvPr>
        </p:nvSpPr>
        <p:spPr>
          <a:xfrm>
            <a:off x="914400" y="1412875"/>
            <a:ext cx="7258000" cy="4606925"/>
          </a:xfrm>
        </p:spPr>
        <p:txBody>
          <a:bodyPr/>
          <a:lstStyle/>
          <a:p>
            <a:pPr eaLnBrk="1" hangingPunct="1">
              <a:lnSpc>
                <a:spcPct val="110000"/>
              </a:lnSpc>
              <a:buFont typeface="Wingdings" panose="05000000000000000000" pitchFamily="2" charset="2"/>
              <a:buNone/>
            </a:pPr>
            <a:r>
              <a:rPr lang="en-US" altLang="zh-CN" sz="2400" dirty="0" smtClean="0"/>
              <a:t>RDBMS</a:t>
            </a:r>
            <a:r>
              <a:rPr lang="zh-CN" altLang="en-US" sz="2400" dirty="0" smtClean="0"/>
              <a:t>在执行插入语句时会检查所插元组是否破坏表上已定义的完整性规则</a:t>
            </a:r>
          </a:p>
          <a:p>
            <a:pPr lvl="1" eaLnBrk="1" hangingPunct="1">
              <a:lnSpc>
                <a:spcPct val="110000"/>
              </a:lnSpc>
            </a:pPr>
            <a:r>
              <a:rPr lang="zh-CN" altLang="en-US" sz="2000" dirty="0" smtClean="0"/>
              <a:t>实体完整性</a:t>
            </a:r>
          </a:p>
          <a:p>
            <a:pPr lvl="1" eaLnBrk="1" hangingPunct="1">
              <a:lnSpc>
                <a:spcPct val="110000"/>
              </a:lnSpc>
            </a:pPr>
            <a:r>
              <a:rPr lang="zh-CN" altLang="en-US" sz="2000" dirty="0" smtClean="0"/>
              <a:t>参照完整性</a:t>
            </a:r>
          </a:p>
          <a:p>
            <a:pPr lvl="1" eaLnBrk="1" hangingPunct="1">
              <a:lnSpc>
                <a:spcPct val="110000"/>
              </a:lnSpc>
            </a:pPr>
            <a:r>
              <a:rPr lang="zh-CN" altLang="en-US" sz="2000" dirty="0" smtClean="0"/>
              <a:t>用户定义的完整性</a:t>
            </a:r>
          </a:p>
          <a:p>
            <a:pPr lvl="2" eaLnBrk="1" hangingPunct="1">
              <a:lnSpc>
                <a:spcPct val="110000"/>
              </a:lnSpc>
              <a:buFont typeface="Wingdings" panose="05000000000000000000" pitchFamily="2" charset="2"/>
              <a:buChar char="Ø"/>
            </a:pPr>
            <a:r>
              <a:rPr lang="en-US" altLang="zh-CN" sz="2000" dirty="0" smtClean="0"/>
              <a:t>NOT NULL</a:t>
            </a:r>
            <a:r>
              <a:rPr lang="zh-CN" altLang="en-US" sz="2000" dirty="0" smtClean="0"/>
              <a:t>约束</a:t>
            </a:r>
          </a:p>
          <a:p>
            <a:pPr lvl="2" eaLnBrk="1" hangingPunct="1">
              <a:lnSpc>
                <a:spcPct val="110000"/>
              </a:lnSpc>
              <a:buFont typeface="Wingdings" panose="05000000000000000000" pitchFamily="2" charset="2"/>
              <a:buChar char="Ø"/>
            </a:pPr>
            <a:r>
              <a:rPr lang="en-US" altLang="zh-CN" sz="2000" dirty="0" smtClean="0"/>
              <a:t>UNIQUE</a:t>
            </a:r>
            <a:r>
              <a:rPr lang="zh-CN" altLang="en-US" sz="2000" dirty="0" smtClean="0"/>
              <a:t>约束</a:t>
            </a:r>
          </a:p>
          <a:p>
            <a:pPr lvl="2" eaLnBrk="1" hangingPunct="1">
              <a:lnSpc>
                <a:spcPct val="110000"/>
              </a:lnSpc>
              <a:buFont typeface="Wingdings" panose="05000000000000000000" pitchFamily="2" charset="2"/>
              <a:buChar char="Ø"/>
            </a:pPr>
            <a:r>
              <a:rPr lang="zh-CN" altLang="en-US" sz="2000" dirty="0" smtClean="0"/>
              <a:t>值域约束</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1438"/>
            <a:ext cx="8229600" cy="1143000"/>
          </a:xfrm>
        </p:spPr>
        <p:txBody>
          <a:bodyPr/>
          <a:lstStyle/>
          <a:p>
            <a:pPr eaLnBrk="1" hangingPunct="1"/>
            <a:r>
              <a:rPr lang="en-US" altLang="zh-CN" smtClean="0"/>
              <a:t>3.5  </a:t>
            </a:r>
            <a:r>
              <a:rPr lang="zh-CN" altLang="en-US" smtClean="0"/>
              <a:t>数 据 更 新 </a:t>
            </a:r>
          </a:p>
        </p:txBody>
      </p:sp>
      <p:sp>
        <p:nvSpPr>
          <p:cNvPr id="21507" name="Rectangle 3"/>
          <p:cNvSpPr>
            <a:spLocks noGrp="1" noChangeArrowheads="1"/>
          </p:cNvSpPr>
          <p:nvPr>
            <p:ph idx="1"/>
          </p:nvPr>
        </p:nvSpPr>
        <p:spPr/>
        <p:txBody>
          <a:bodyPr/>
          <a:lstStyle/>
          <a:p>
            <a:pPr algn="just" eaLnBrk="1" hangingPunct="1">
              <a:lnSpc>
                <a:spcPct val="180000"/>
              </a:lnSpc>
              <a:buFont typeface="Wingdings" panose="05000000000000000000" pitchFamily="2" charset="2"/>
              <a:buNone/>
            </a:pPr>
            <a:r>
              <a:rPr lang="en-US" altLang="zh-CN" b="1" smtClean="0"/>
              <a:t>3.5.1  </a:t>
            </a:r>
            <a:r>
              <a:rPr lang="zh-CN" altLang="en-US" b="1" smtClean="0"/>
              <a:t>插入数据</a:t>
            </a:r>
          </a:p>
          <a:p>
            <a:pPr algn="just" eaLnBrk="1" hangingPunct="1">
              <a:lnSpc>
                <a:spcPct val="180000"/>
              </a:lnSpc>
              <a:buFont typeface="Wingdings" panose="05000000000000000000" pitchFamily="2" charset="2"/>
              <a:buNone/>
            </a:pPr>
            <a:r>
              <a:rPr lang="en-US" altLang="zh-CN" b="1" smtClean="0">
                <a:solidFill>
                  <a:srgbClr val="0033CC"/>
                </a:solidFill>
              </a:rPr>
              <a:t>3.5.2  </a:t>
            </a:r>
            <a:r>
              <a:rPr lang="zh-CN" altLang="en-US" b="1" smtClean="0">
                <a:solidFill>
                  <a:srgbClr val="0033CC"/>
                </a:solidFill>
              </a:rPr>
              <a:t>修改数据</a:t>
            </a:r>
          </a:p>
          <a:p>
            <a:pPr eaLnBrk="1" hangingPunct="1">
              <a:lnSpc>
                <a:spcPct val="180000"/>
              </a:lnSpc>
              <a:buFont typeface="Wingdings" panose="05000000000000000000" pitchFamily="2" charset="2"/>
              <a:buNone/>
            </a:pPr>
            <a:r>
              <a:rPr lang="en-US" altLang="zh-CN" b="1" smtClean="0"/>
              <a:t>3.5.3  </a:t>
            </a:r>
            <a:r>
              <a:rPr lang="zh-CN" altLang="en-US" b="1" smtClean="0"/>
              <a:t>删除数据</a:t>
            </a:r>
            <a:r>
              <a:rPr lang="zh-CN" altLang="en-US" smtClean="0"/>
              <a:t> </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1438"/>
            <a:ext cx="8229600" cy="1143000"/>
          </a:xfrm>
        </p:spPr>
        <p:txBody>
          <a:bodyPr/>
          <a:lstStyle/>
          <a:p>
            <a:pPr eaLnBrk="1" hangingPunct="1"/>
            <a:r>
              <a:rPr lang="en-US" altLang="zh-CN" dirty="0" smtClean="0"/>
              <a:t>3.4.2  </a:t>
            </a:r>
            <a:r>
              <a:rPr lang="zh-CN" altLang="en-US" dirty="0" smtClean="0"/>
              <a:t>修改数据</a:t>
            </a:r>
          </a:p>
        </p:txBody>
      </p:sp>
      <p:sp>
        <p:nvSpPr>
          <p:cNvPr id="22531" name="Rectangle 3"/>
          <p:cNvSpPr>
            <a:spLocks noGrp="1" noChangeArrowheads="1"/>
          </p:cNvSpPr>
          <p:nvPr>
            <p:ph idx="1"/>
          </p:nvPr>
        </p:nvSpPr>
        <p:spPr>
          <a:xfrm>
            <a:off x="762000" y="1828800"/>
            <a:ext cx="8153400" cy="4114800"/>
          </a:xfrm>
        </p:spPr>
        <p:txBody>
          <a:bodyPr/>
          <a:lstStyle/>
          <a:p>
            <a:pPr eaLnBrk="1" hangingPunct="1">
              <a:lnSpc>
                <a:spcPct val="90000"/>
              </a:lnSpc>
            </a:pPr>
            <a:r>
              <a:rPr lang="zh-CN" altLang="en-US" dirty="0" smtClean="0"/>
              <a:t>语句格式</a:t>
            </a:r>
          </a:p>
          <a:p>
            <a:pPr eaLnBrk="1" hangingPunct="1">
              <a:lnSpc>
                <a:spcPct val="90000"/>
              </a:lnSpc>
              <a:buFont typeface="Wingdings" panose="05000000000000000000" pitchFamily="2" charset="2"/>
              <a:buNone/>
            </a:pPr>
            <a:r>
              <a:rPr lang="zh-CN" altLang="en-US" dirty="0" smtClean="0"/>
              <a:t>   </a:t>
            </a:r>
            <a:r>
              <a:rPr lang="en-US" altLang="zh-CN" sz="2400" dirty="0" smtClean="0"/>
              <a:t>UPDATE  &lt;</a:t>
            </a:r>
            <a:r>
              <a:rPr lang="zh-CN" altLang="en-US" sz="2400" dirty="0" smtClean="0"/>
              <a:t>表名</a:t>
            </a:r>
            <a:r>
              <a:rPr lang="en-US" altLang="zh-CN" sz="2400" dirty="0" smtClean="0"/>
              <a:t>&gt;</a:t>
            </a:r>
          </a:p>
          <a:p>
            <a:pPr eaLnBrk="1" hangingPunct="1">
              <a:lnSpc>
                <a:spcPct val="90000"/>
              </a:lnSpc>
              <a:buFont typeface="Wingdings" panose="05000000000000000000" pitchFamily="2" charset="2"/>
              <a:buNone/>
            </a:pPr>
            <a:r>
              <a:rPr lang="en-US" altLang="zh-CN" sz="2400" dirty="0" smtClean="0"/>
              <a:t>    SET  &lt;</a:t>
            </a:r>
            <a:r>
              <a:rPr lang="zh-CN" altLang="en-US" sz="2400" dirty="0" smtClean="0"/>
              <a:t>列名</a:t>
            </a:r>
            <a:r>
              <a:rPr lang="en-US" altLang="zh-CN" sz="2400" dirty="0" smtClean="0"/>
              <a:t>&gt;=&lt;</a:t>
            </a:r>
            <a:r>
              <a:rPr lang="zh-CN" altLang="en-US" sz="2400" dirty="0" smtClean="0"/>
              <a:t>表达式</a:t>
            </a:r>
            <a:r>
              <a:rPr lang="en-US" altLang="zh-CN" sz="2400" dirty="0" smtClean="0"/>
              <a:t>&gt;[</a:t>
            </a:r>
            <a:r>
              <a:rPr lang="zh-CN" altLang="en-US" sz="2400" dirty="0" smtClean="0"/>
              <a:t>，</a:t>
            </a:r>
            <a:r>
              <a:rPr lang="en-US" altLang="zh-CN" sz="2400" dirty="0" smtClean="0"/>
              <a:t>&lt;</a:t>
            </a:r>
            <a:r>
              <a:rPr lang="zh-CN" altLang="en-US" sz="2400" dirty="0" smtClean="0"/>
              <a:t>列名</a:t>
            </a:r>
            <a:r>
              <a:rPr lang="en-US" altLang="zh-CN" sz="2400" dirty="0" smtClean="0"/>
              <a:t>&gt;=&lt;</a:t>
            </a:r>
            <a:r>
              <a:rPr lang="zh-CN" altLang="en-US" sz="2400" dirty="0" smtClean="0"/>
              <a:t>表达式</a:t>
            </a:r>
            <a:r>
              <a:rPr lang="en-US" altLang="zh-CN" sz="2400" dirty="0" smtClean="0"/>
              <a:t>&gt;]…</a:t>
            </a:r>
          </a:p>
          <a:p>
            <a:pPr eaLnBrk="1" hangingPunct="1">
              <a:lnSpc>
                <a:spcPct val="90000"/>
              </a:lnSpc>
              <a:buFont typeface="Wingdings" panose="05000000000000000000" pitchFamily="2" charset="2"/>
              <a:buNone/>
            </a:pPr>
            <a:r>
              <a:rPr lang="en-US" altLang="zh-CN" sz="2400" dirty="0" smtClean="0"/>
              <a:t>    [WHERE &lt;</a:t>
            </a:r>
            <a:r>
              <a:rPr lang="zh-CN" altLang="en-US" sz="2400" dirty="0" smtClean="0"/>
              <a:t>条件</a:t>
            </a:r>
            <a:r>
              <a:rPr lang="en-US" altLang="zh-CN" sz="2400" dirty="0" smtClean="0"/>
              <a:t>&gt;]</a:t>
            </a:r>
            <a:r>
              <a:rPr lang="zh-CN" altLang="en-US" sz="2400" dirty="0" smtClean="0"/>
              <a:t>；</a:t>
            </a:r>
          </a:p>
          <a:p>
            <a:pPr lvl="1" eaLnBrk="1" hangingPunct="1">
              <a:lnSpc>
                <a:spcPct val="90000"/>
              </a:lnSpc>
              <a:buFont typeface="Wingdings" panose="05000000000000000000" pitchFamily="2" charset="2"/>
              <a:buNone/>
            </a:pPr>
            <a:endParaRPr lang="zh-CN" altLang="en-US" dirty="0" smtClean="0"/>
          </a:p>
          <a:p>
            <a:pPr eaLnBrk="1" hangingPunct="1">
              <a:lnSpc>
                <a:spcPct val="90000"/>
              </a:lnSpc>
            </a:pPr>
            <a:r>
              <a:rPr lang="zh-CN" altLang="en-US" dirty="0" smtClean="0"/>
              <a:t>功能</a:t>
            </a:r>
          </a:p>
          <a:p>
            <a:pPr lvl="1" eaLnBrk="1" hangingPunct="1">
              <a:lnSpc>
                <a:spcPct val="110000"/>
              </a:lnSpc>
              <a:buSzPct val="75000"/>
              <a:buFont typeface="Wingdings" panose="05000000000000000000" pitchFamily="2" charset="2"/>
              <a:buChar char="n"/>
            </a:pPr>
            <a:r>
              <a:rPr lang="zh-CN" altLang="en-US" dirty="0" smtClean="0"/>
              <a:t>修改指定表中满足</a:t>
            </a:r>
            <a:r>
              <a:rPr lang="en-US" altLang="zh-CN" dirty="0" smtClean="0"/>
              <a:t>WHERE</a:t>
            </a:r>
            <a:r>
              <a:rPr lang="zh-CN" altLang="en-US" dirty="0" smtClean="0"/>
              <a:t>子句条件的元组</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
        <p:nvSpPr>
          <p:cNvPr id="4" name="线形标注 2 3"/>
          <p:cNvSpPr/>
          <p:nvPr/>
        </p:nvSpPr>
        <p:spPr>
          <a:xfrm>
            <a:off x="5220072" y="1241709"/>
            <a:ext cx="1872208" cy="1625060"/>
          </a:xfrm>
          <a:prstGeom prst="borderCallout2">
            <a:avLst>
              <a:gd name="adj1" fmla="val 18243"/>
              <a:gd name="adj2" fmla="val -120"/>
              <a:gd name="adj3" fmla="val 18750"/>
              <a:gd name="adj4" fmla="val -16667"/>
              <a:gd name="adj5" fmla="val 101855"/>
              <a:gd name="adj6" fmla="val -44614"/>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lvl="1" indent="-285750" algn="l">
              <a:lnSpc>
                <a:spcPct val="120000"/>
              </a:lnSpc>
              <a:spcBef>
                <a:spcPct val="20000"/>
              </a:spcBef>
              <a:buSzPct val="75000"/>
              <a:buFont typeface="Wingdings" panose="05000000000000000000" pitchFamily="2" charset="2"/>
              <a:buChar char="n"/>
            </a:pPr>
            <a:r>
              <a:rPr lang="en-US" altLang="zh-CN" sz="2000" b="0" dirty="0">
                <a:solidFill>
                  <a:prstClr val="black"/>
                </a:solidFill>
                <a:latin typeface="黑体" pitchFamily="49" charset="-122"/>
                <a:ea typeface="黑体" pitchFamily="49" charset="-122"/>
              </a:rPr>
              <a:t>SET</a:t>
            </a:r>
            <a:r>
              <a:rPr lang="zh-CN" altLang="en-US" sz="2000" b="0" dirty="0">
                <a:solidFill>
                  <a:prstClr val="black"/>
                </a:solidFill>
                <a:latin typeface="黑体" pitchFamily="49" charset="-122"/>
                <a:ea typeface="黑体" pitchFamily="49" charset="-122"/>
              </a:rPr>
              <a:t>子句</a:t>
            </a:r>
          </a:p>
          <a:p>
            <a:pPr marL="0" lvl="2" indent="-228600" algn="l">
              <a:lnSpc>
                <a:spcPct val="120000"/>
              </a:lnSpc>
              <a:spcBef>
                <a:spcPct val="20000"/>
              </a:spcBef>
              <a:buFont typeface="Wingdings" panose="05000000000000000000" pitchFamily="2" charset="2"/>
              <a:buChar char="Ø"/>
            </a:pPr>
            <a:r>
              <a:rPr lang="zh-CN" altLang="en-US" b="0" dirty="0">
                <a:solidFill>
                  <a:prstClr val="black"/>
                </a:solidFill>
                <a:latin typeface="黑体" pitchFamily="49" charset="-122"/>
                <a:ea typeface="黑体" pitchFamily="49" charset="-122"/>
              </a:rPr>
              <a:t>指定修改方式</a:t>
            </a:r>
          </a:p>
          <a:p>
            <a:pPr marL="0" lvl="2" indent="-228600" algn="l">
              <a:lnSpc>
                <a:spcPct val="120000"/>
              </a:lnSpc>
              <a:spcBef>
                <a:spcPct val="20000"/>
              </a:spcBef>
              <a:buFont typeface="Wingdings" panose="05000000000000000000" pitchFamily="2" charset="2"/>
              <a:buChar char="Ø"/>
            </a:pPr>
            <a:r>
              <a:rPr lang="zh-CN" altLang="en-US" b="0" dirty="0">
                <a:solidFill>
                  <a:prstClr val="black"/>
                </a:solidFill>
                <a:latin typeface="黑体" pitchFamily="49" charset="-122"/>
                <a:ea typeface="黑体" pitchFamily="49" charset="-122"/>
              </a:rPr>
              <a:t>要修改的列</a:t>
            </a:r>
          </a:p>
          <a:p>
            <a:pPr marL="0" lvl="2" indent="-228600" algn="l">
              <a:lnSpc>
                <a:spcPct val="120000"/>
              </a:lnSpc>
              <a:spcBef>
                <a:spcPct val="20000"/>
              </a:spcBef>
              <a:buFont typeface="Wingdings" panose="05000000000000000000" pitchFamily="2" charset="2"/>
              <a:buChar char="Ø"/>
            </a:pPr>
            <a:r>
              <a:rPr lang="zh-CN" altLang="en-US" b="0" dirty="0">
                <a:solidFill>
                  <a:prstClr val="black"/>
                </a:solidFill>
                <a:latin typeface="黑体" pitchFamily="49" charset="-122"/>
                <a:ea typeface="黑体" pitchFamily="49" charset="-122"/>
              </a:rPr>
              <a:t>修改后取值</a:t>
            </a:r>
          </a:p>
        </p:txBody>
      </p:sp>
      <p:sp>
        <p:nvSpPr>
          <p:cNvPr id="7" name="线形标注 2 6"/>
          <p:cNvSpPr/>
          <p:nvPr/>
        </p:nvSpPr>
        <p:spPr>
          <a:xfrm>
            <a:off x="3733800" y="3453860"/>
            <a:ext cx="3646512" cy="1360372"/>
          </a:xfrm>
          <a:prstGeom prst="borderCallout2">
            <a:avLst>
              <a:gd name="adj1" fmla="val 50845"/>
              <a:gd name="adj2" fmla="val 316"/>
              <a:gd name="adj3" fmla="val 50844"/>
              <a:gd name="adj4" fmla="val -17929"/>
              <a:gd name="adj5" fmla="val 13189"/>
              <a:gd name="adj6" fmla="val -34054"/>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marL="0" lvl="1" indent="-285750" algn="l">
              <a:lnSpc>
                <a:spcPct val="160000"/>
              </a:lnSpc>
              <a:spcBef>
                <a:spcPct val="20000"/>
              </a:spcBef>
              <a:buSzPct val="75000"/>
              <a:buFont typeface="Wingdings" panose="05000000000000000000" pitchFamily="2" charset="2"/>
              <a:buChar char="n"/>
            </a:pPr>
            <a:r>
              <a:rPr lang="en-US" altLang="zh-CN" sz="2000" b="0" dirty="0">
                <a:solidFill>
                  <a:prstClr val="black"/>
                </a:solidFill>
                <a:latin typeface="黑体" pitchFamily="49" charset="-122"/>
                <a:ea typeface="黑体" pitchFamily="49" charset="-122"/>
              </a:rPr>
              <a:t>WHERE</a:t>
            </a:r>
            <a:r>
              <a:rPr lang="zh-CN" altLang="en-US" sz="2000" b="0" dirty="0">
                <a:solidFill>
                  <a:prstClr val="black"/>
                </a:solidFill>
                <a:latin typeface="黑体" pitchFamily="49" charset="-122"/>
                <a:ea typeface="黑体" pitchFamily="49" charset="-122"/>
              </a:rPr>
              <a:t>子句</a:t>
            </a:r>
          </a:p>
          <a:p>
            <a:pPr marL="0" lvl="2" indent="-228600" algn="l">
              <a:lnSpc>
                <a:spcPct val="120000"/>
              </a:lnSpc>
              <a:spcBef>
                <a:spcPct val="20000"/>
              </a:spcBef>
              <a:buFont typeface="Wingdings" panose="05000000000000000000" pitchFamily="2" charset="2"/>
              <a:buChar char="Ø"/>
            </a:pPr>
            <a:r>
              <a:rPr lang="zh-CN" altLang="en-US" b="0" dirty="0">
                <a:solidFill>
                  <a:prstClr val="black"/>
                </a:solidFill>
                <a:latin typeface="黑体" pitchFamily="49" charset="-122"/>
                <a:ea typeface="黑体" pitchFamily="49" charset="-122"/>
              </a:rPr>
              <a:t>指定要修改的元组</a:t>
            </a:r>
          </a:p>
          <a:p>
            <a:pPr marL="0" lvl="2" indent="-228600" algn="l">
              <a:lnSpc>
                <a:spcPct val="120000"/>
              </a:lnSpc>
              <a:spcBef>
                <a:spcPct val="20000"/>
              </a:spcBef>
              <a:buFont typeface="Wingdings" panose="05000000000000000000" pitchFamily="2" charset="2"/>
              <a:buChar char="Ø"/>
            </a:pPr>
            <a:r>
              <a:rPr lang="zh-CN" altLang="en-US" b="0" dirty="0">
                <a:solidFill>
                  <a:prstClr val="black"/>
                </a:solidFill>
                <a:latin typeface="黑体" pitchFamily="49" charset="-122"/>
                <a:ea typeface="黑体" pitchFamily="49" charset="-122"/>
              </a:rPr>
              <a:t>缺省表示要修改表中的所有元组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1438"/>
            <a:ext cx="8229600" cy="1143000"/>
          </a:xfrm>
        </p:spPr>
        <p:txBody>
          <a:bodyPr/>
          <a:lstStyle/>
          <a:p>
            <a:pPr eaLnBrk="1" hangingPunct="1"/>
            <a:r>
              <a:rPr lang="zh-CN" altLang="en-US" smtClean="0"/>
              <a:t>修改数据（续）</a:t>
            </a:r>
          </a:p>
        </p:txBody>
      </p:sp>
      <p:sp>
        <p:nvSpPr>
          <p:cNvPr id="24579" name="Rectangle 3"/>
          <p:cNvSpPr>
            <a:spLocks noGrp="1" noChangeArrowheads="1"/>
          </p:cNvSpPr>
          <p:nvPr>
            <p:ph idx="1"/>
          </p:nvPr>
        </p:nvSpPr>
        <p:spPr/>
        <p:txBody>
          <a:bodyPr/>
          <a:lstStyle/>
          <a:p>
            <a:pPr eaLnBrk="1" hangingPunct="1">
              <a:lnSpc>
                <a:spcPct val="120000"/>
              </a:lnSpc>
            </a:pPr>
            <a:r>
              <a:rPr lang="zh-CN" altLang="en-US" smtClean="0"/>
              <a:t>三种修改方式</a:t>
            </a:r>
          </a:p>
          <a:p>
            <a:pPr lvl="1" eaLnBrk="1" hangingPunct="1">
              <a:lnSpc>
                <a:spcPct val="120000"/>
              </a:lnSpc>
              <a:buFont typeface="Wingdings" panose="05000000000000000000" pitchFamily="2" charset="2"/>
              <a:buNone/>
            </a:pPr>
            <a:r>
              <a:rPr lang="en-US" altLang="zh-CN" smtClean="0"/>
              <a:t>1. </a:t>
            </a:r>
            <a:r>
              <a:rPr lang="zh-CN" altLang="en-US" smtClean="0"/>
              <a:t>修改某一个元组的值</a:t>
            </a:r>
          </a:p>
          <a:p>
            <a:pPr lvl="1" eaLnBrk="1" hangingPunct="1">
              <a:lnSpc>
                <a:spcPct val="120000"/>
              </a:lnSpc>
              <a:buFont typeface="Wingdings" panose="05000000000000000000" pitchFamily="2" charset="2"/>
              <a:buNone/>
            </a:pPr>
            <a:r>
              <a:rPr lang="en-US" altLang="zh-CN" smtClean="0"/>
              <a:t>2. </a:t>
            </a:r>
            <a:r>
              <a:rPr lang="zh-CN" altLang="en-US" smtClean="0"/>
              <a:t>修改多个元组的值</a:t>
            </a:r>
          </a:p>
          <a:p>
            <a:pPr lvl="1" eaLnBrk="1" hangingPunct="1">
              <a:lnSpc>
                <a:spcPct val="120000"/>
              </a:lnSpc>
              <a:buFont typeface="Wingdings" panose="05000000000000000000" pitchFamily="2" charset="2"/>
              <a:buNone/>
            </a:pPr>
            <a:r>
              <a:rPr lang="en-US" altLang="zh-CN" smtClean="0"/>
              <a:t>3. </a:t>
            </a:r>
            <a:r>
              <a:rPr lang="zh-CN" altLang="en-US" smtClean="0"/>
              <a:t>带子查询的修改语句</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1438"/>
            <a:ext cx="8229600" cy="1143000"/>
          </a:xfrm>
        </p:spPr>
        <p:txBody>
          <a:bodyPr/>
          <a:lstStyle/>
          <a:p>
            <a:pPr eaLnBrk="1" hangingPunct="1"/>
            <a:r>
              <a:rPr lang="en-US" altLang="zh-CN" smtClean="0"/>
              <a:t>1. </a:t>
            </a:r>
            <a:r>
              <a:rPr lang="zh-CN" altLang="en-US" smtClean="0"/>
              <a:t>修改某一个元组的值</a:t>
            </a:r>
          </a:p>
        </p:txBody>
      </p:sp>
      <p:sp>
        <p:nvSpPr>
          <p:cNvPr id="25603" name="Rectangle 3"/>
          <p:cNvSpPr>
            <a:spLocks noGrp="1" noChangeArrowheads="1"/>
          </p:cNvSpPr>
          <p:nvPr>
            <p:ph idx="1"/>
          </p:nvPr>
        </p:nvSpPr>
        <p:spPr/>
        <p:txBody>
          <a:bodyPr/>
          <a:lstStyle/>
          <a:p>
            <a:pPr algn="just" eaLnBrk="1" hangingPunct="1">
              <a:lnSpc>
                <a:spcPct val="150000"/>
              </a:lnSpc>
              <a:buFont typeface="Wingdings" panose="05000000000000000000" pitchFamily="2" charset="2"/>
              <a:buNone/>
            </a:pPr>
            <a:r>
              <a:rPr lang="en-US" altLang="zh-CN" smtClean="0"/>
              <a:t>[</a:t>
            </a:r>
            <a:r>
              <a:rPr lang="zh-CN" altLang="en-US" smtClean="0"/>
              <a:t>例</a:t>
            </a:r>
            <a:r>
              <a:rPr lang="en-US" altLang="zh-CN" smtClean="0"/>
              <a:t>5]  </a:t>
            </a:r>
            <a:r>
              <a:rPr lang="zh-CN" altLang="en-US" smtClean="0"/>
              <a:t>将学生</a:t>
            </a:r>
            <a:r>
              <a:rPr lang="en-US" altLang="zh-CN" smtClean="0"/>
              <a:t>200215121</a:t>
            </a:r>
            <a:r>
              <a:rPr lang="zh-CN" altLang="en-US" smtClean="0"/>
              <a:t>的年龄改为</a:t>
            </a:r>
            <a:r>
              <a:rPr lang="en-US" altLang="zh-CN" smtClean="0"/>
              <a:t>22</a:t>
            </a:r>
            <a:r>
              <a:rPr lang="zh-CN" altLang="en-US" smtClean="0"/>
              <a:t>岁</a:t>
            </a:r>
          </a:p>
          <a:p>
            <a:pPr algn="just" eaLnBrk="1" hangingPunct="1">
              <a:lnSpc>
                <a:spcPct val="150000"/>
              </a:lnSpc>
              <a:buFont typeface="Wingdings" panose="05000000000000000000" pitchFamily="2" charset="2"/>
              <a:buNone/>
            </a:pPr>
            <a:r>
              <a:rPr lang="zh-CN" altLang="en-US" sz="2400" smtClean="0"/>
              <a:t>         </a:t>
            </a:r>
            <a:r>
              <a:rPr lang="en-US" altLang="zh-CN" sz="2400" smtClean="0"/>
              <a:t>UPDATE  Student</a:t>
            </a:r>
          </a:p>
          <a:p>
            <a:pPr algn="just" eaLnBrk="1" hangingPunct="1">
              <a:lnSpc>
                <a:spcPct val="150000"/>
              </a:lnSpc>
              <a:buFont typeface="Wingdings" panose="05000000000000000000" pitchFamily="2" charset="2"/>
              <a:buNone/>
            </a:pPr>
            <a:r>
              <a:rPr lang="en-US" altLang="zh-CN" sz="2400" smtClean="0"/>
              <a:t>         SET Sage=22</a:t>
            </a:r>
          </a:p>
          <a:p>
            <a:pPr algn="just" eaLnBrk="1" hangingPunct="1">
              <a:lnSpc>
                <a:spcPct val="150000"/>
              </a:lnSpc>
              <a:buFont typeface="Wingdings" panose="05000000000000000000" pitchFamily="2" charset="2"/>
              <a:buNone/>
            </a:pPr>
            <a:r>
              <a:rPr lang="en-US" altLang="zh-CN" sz="2400" smtClean="0"/>
              <a:t>         WHERE  Sno=' 200215121 '</a:t>
            </a:r>
            <a:r>
              <a:rPr lang="zh-CN" altLang="en-US" sz="2400" smtClean="0"/>
              <a:t>；</a:t>
            </a:r>
            <a:r>
              <a:rPr lang="zh-CN" altLang="en-US" smtClean="0"/>
              <a:t> </a:t>
            </a:r>
          </a:p>
          <a:p>
            <a:pPr eaLnBrk="1" hangingPunct="1">
              <a:lnSpc>
                <a:spcPct val="120000"/>
              </a:lnSpc>
            </a:pPr>
            <a:endParaRPr lang="en-US" altLang="zh-CN"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71438"/>
            <a:ext cx="8229600" cy="1143000"/>
          </a:xfrm>
        </p:spPr>
        <p:txBody>
          <a:bodyPr/>
          <a:lstStyle/>
          <a:p>
            <a:pPr eaLnBrk="1" hangingPunct="1"/>
            <a:r>
              <a:rPr lang="en-US" altLang="zh-CN" smtClean="0"/>
              <a:t>2. </a:t>
            </a:r>
            <a:r>
              <a:rPr lang="zh-CN" altLang="en-US" smtClean="0"/>
              <a:t>修改多个元组的值</a:t>
            </a:r>
          </a:p>
        </p:txBody>
      </p:sp>
      <p:sp>
        <p:nvSpPr>
          <p:cNvPr id="26627" name="Rectangle 3"/>
          <p:cNvSpPr>
            <a:spLocks noGrp="1" noChangeArrowheads="1"/>
          </p:cNvSpPr>
          <p:nvPr>
            <p:ph idx="1"/>
          </p:nvPr>
        </p:nvSpPr>
        <p:spPr/>
        <p:txBody>
          <a:bodyPr/>
          <a:lstStyle/>
          <a:p>
            <a:pPr lvl="3" eaLnBrk="1" hangingPunct="1">
              <a:spcBef>
                <a:spcPts val="900"/>
              </a:spcBef>
              <a:spcAft>
                <a:spcPts val="850"/>
              </a:spcAft>
            </a:pPr>
            <a:endParaRPr lang="en-US" altLang="zh-CN" smtClean="0"/>
          </a:p>
          <a:p>
            <a:pPr algn="just" eaLnBrk="1" hangingPunct="1">
              <a:buFont typeface="Wingdings" panose="05000000000000000000" pitchFamily="2" charset="2"/>
              <a:buNone/>
            </a:pPr>
            <a:r>
              <a:rPr lang="en-US" altLang="zh-CN" smtClean="0"/>
              <a:t>[</a:t>
            </a:r>
            <a:r>
              <a:rPr lang="zh-CN" altLang="en-US" smtClean="0"/>
              <a:t>例</a:t>
            </a:r>
            <a:r>
              <a:rPr lang="en-US" altLang="zh-CN" smtClean="0"/>
              <a:t>6]  </a:t>
            </a:r>
            <a:r>
              <a:rPr lang="zh-CN" altLang="en-US" smtClean="0"/>
              <a:t>将所有学生的年龄增加</a:t>
            </a:r>
            <a:r>
              <a:rPr lang="en-US" altLang="zh-CN" smtClean="0"/>
              <a:t>1</a:t>
            </a:r>
            <a:r>
              <a:rPr lang="zh-CN" altLang="en-US" smtClean="0"/>
              <a:t>岁</a:t>
            </a:r>
          </a:p>
          <a:p>
            <a:pPr algn="just" eaLnBrk="1" hangingPunct="1">
              <a:lnSpc>
                <a:spcPct val="170000"/>
              </a:lnSpc>
              <a:buFont typeface="Wingdings" panose="05000000000000000000" pitchFamily="2" charset="2"/>
              <a:buNone/>
            </a:pPr>
            <a:r>
              <a:rPr lang="zh-CN" altLang="en-US" sz="2400" smtClean="0"/>
              <a:t>         </a:t>
            </a:r>
            <a:r>
              <a:rPr lang="en-US" altLang="zh-CN" sz="2400" smtClean="0"/>
              <a:t>UPDATE Student</a:t>
            </a:r>
          </a:p>
          <a:p>
            <a:pPr algn="just" eaLnBrk="1" hangingPunct="1">
              <a:lnSpc>
                <a:spcPct val="170000"/>
              </a:lnSpc>
              <a:buFont typeface="Wingdings" panose="05000000000000000000" pitchFamily="2" charset="2"/>
              <a:buNone/>
            </a:pPr>
            <a:r>
              <a:rPr lang="en-US" altLang="zh-CN" sz="2400" smtClean="0"/>
              <a:t>         SET Sage= Sage+1</a:t>
            </a:r>
            <a:r>
              <a:rPr lang="zh-CN" altLang="en-US" sz="2400" smtClean="0"/>
              <a:t>；</a:t>
            </a:r>
          </a:p>
          <a:p>
            <a:pPr algn="just" eaLnBrk="1" hangingPunct="1">
              <a:buFont typeface="Wingdings" panose="05000000000000000000" pitchFamily="2" charset="2"/>
              <a:buNone/>
            </a:pPr>
            <a:endParaRPr lang="zh-CN" altLang="en-US" sz="2400" smtClean="0"/>
          </a:p>
          <a:p>
            <a:pPr algn="just" eaLnBrk="1" hangingPunct="1">
              <a:buFont typeface="Wingdings" panose="05000000000000000000" pitchFamily="2" charset="2"/>
              <a:buNone/>
            </a:pPr>
            <a:endParaRPr lang="en-US" altLang="zh-CN"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1438"/>
            <a:ext cx="8229600" cy="1143000"/>
          </a:xfrm>
        </p:spPr>
        <p:txBody>
          <a:bodyPr/>
          <a:lstStyle/>
          <a:p>
            <a:pPr eaLnBrk="1" hangingPunct="1"/>
            <a:r>
              <a:rPr lang="en-US" altLang="zh-CN" smtClean="0"/>
              <a:t>3. </a:t>
            </a:r>
            <a:r>
              <a:rPr lang="zh-CN" altLang="en-US" smtClean="0"/>
              <a:t>带子查询的修改语句</a:t>
            </a:r>
          </a:p>
        </p:txBody>
      </p:sp>
      <p:sp>
        <p:nvSpPr>
          <p:cNvPr id="27651" name="Rectangle 3"/>
          <p:cNvSpPr>
            <a:spLocks noGrp="1" noChangeArrowheads="1"/>
          </p:cNvSpPr>
          <p:nvPr>
            <p:ph idx="1"/>
          </p:nvPr>
        </p:nvSpPr>
        <p:spPr>
          <a:xfrm>
            <a:off x="539750" y="1412875"/>
            <a:ext cx="7772400" cy="4114800"/>
          </a:xfrm>
        </p:spPr>
        <p:txBody>
          <a:bodyPr/>
          <a:lstStyle/>
          <a:p>
            <a:pPr algn="just" eaLnBrk="1" hangingPunct="1">
              <a:buFont typeface="Wingdings" panose="05000000000000000000" pitchFamily="2" charset="2"/>
              <a:buNone/>
            </a:pPr>
            <a:r>
              <a:rPr lang="en-US" altLang="zh-CN" sz="2400" dirty="0" smtClean="0"/>
              <a:t>[</a:t>
            </a:r>
            <a:r>
              <a:rPr lang="zh-CN" altLang="en-US" sz="2400" dirty="0" smtClean="0"/>
              <a:t>例</a:t>
            </a:r>
            <a:r>
              <a:rPr lang="en-US" altLang="zh-CN" sz="2400" dirty="0" smtClean="0"/>
              <a:t>7]  </a:t>
            </a:r>
            <a:r>
              <a:rPr lang="zh-CN" altLang="en-US" sz="2400" dirty="0" smtClean="0"/>
              <a:t>将计算机科学系全体学生的成绩置零。</a:t>
            </a:r>
          </a:p>
          <a:p>
            <a:pPr algn="just" eaLnBrk="1" hangingPunct="1">
              <a:buFont typeface="Wingdings" panose="05000000000000000000" pitchFamily="2" charset="2"/>
              <a:buNone/>
            </a:pPr>
            <a:r>
              <a:rPr lang="zh-CN" altLang="en-US" sz="2400" dirty="0" smtClean="0"/>
              <a:t>        </a:t>
            </a:r>
            <a:r>
              <a:rPr lang="en-US" altLang="zh-CN" sz="2000" dirty="0" smtClean="0">
                <a:latin typeface="Times New Roman" panose="02020603050405020304" pitchFamily="18" charset="0"/>
                <a:cs typeface="Times New Roman" panose="02020603050405020304" pitchFamily="18" charset="0"/>
              </a:rPr>
              <a:t>UPDATE SC</a:t>
            </a:r>
          </a:p>
          <a:p>
            <a:pPr algn="just"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SET  Grade=0</a:t>
            </a:r>
          </a:p>
          <a:p>
            <a:pPr algn="just"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WHERE  'CS'=</a:t>
            </a:r>
          </a:p>
          <a:p>
            <a:pPr algn="just"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(SELECT </a:t>
            </a:r>
            <a:r>
              <a:rPr lang="en-US" altLang="zh-CN" sz="2000" dirty="0" err="1" smtClean="0">
                <a:latin typeface="Times New Roman" panose="02020603050405020304" pitchFamily="18" charset="0"/>
                <a:cs typeface="Times New Roman" panose="02020603050405020304" pitchFamily="18" charset="0"/>
              </a:rPr>
              <a:t>Sdept</a:t>
            </a:r>
            <a:endParaRPr lang="en-US" altLang="zh-CN" sz="20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FROM  Student</a:t>
            </a:r>
          </a:p>
          <a:p>
            <a:pPr algn="just"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WHERE  </a:t>
            </a:r>
            <a:r>
              <a:rPr lang="en-US" altLang="zh-CN" sz="2000" dirty="0" err="1" smtClean="0">
                <a:latin typeface="Times New Roman" panose="02020603050405020304" pitchFamily="18" charset="0"/>
                <a:cs typeface="Times New Roman" panose="02020603050405020304" pitchFamily="18" charset="0"/>
              </a:rPr>
              <a:t>Student.Sno</a:t>
            </a:r>
            <a:r>
              <a:rPr lang="en-US" altLang="zh-CN" sz="2000" dirty="0" smtClean="0">
                <a:latin typeface="Times New Roman" panose="02020603050405020304" pitchFamily="18" charset="0"/>
                <a:cs typeface="Times New Roman" panose="02020603050405020304" pitchFamily="18" charset="0"/>
              </a:rPr>
              <a:t> = </a:t>
            </a:r>
            <a:r>
              <a:rPr lang="en-US" altLang="zh-CN" sz="2000" dirty="0" err="1" smtClean="0">
                <a:latin typeface="Times New Roman" panose="02020603050405020304" pitchFamily="18" charset="0"/>
                <a:cs typeface="Times New Roman" panose="02020603050405020304" pitchFamily="18" charset="0"/>
              </a:rPr>
              <a:t>SC.Sno</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endParaRPr lang="zh-CN" altLang="en-US" sz="2800" dirty="0" smtClean="0">
              <a:latin typeface="Times New Roman" panose="02020603050405020304" pitchFamily="18" charset="0"/>
              <a:cs typeface="Times New Roman" panose="02020603050405020304" pitchFamily="18" charset="0"/>
            </a:endParaRPr>
          </a:p>
          <a:p>
            <a:pPr eaLnBrk="1" hangingPunct="1"/>
            <a:r>
              <a:rPr lang="zh-CN" altLang="en-US" dirty="0" smtClean="0"/>
              <a:t>或</a:t>
            </a:r>
            <a:endParaRPr lang="en-US" altLang="zh-CN" dirty="0" smtClean="0"/>
          </a:p>
        </p:txBody>
      </p:sp>
      <p:sp>
        <p:nvSpPr>
          <p:cNvPr id="5" name="页脚占位符 4"/>
          <p:cNvSpPr>
            <a:spLocks noGrp="1"/>
          </p:cNvSpPr>
          <p:nvPr>
            <p:ph type="ftr" sz="quarter" idx="11"/>
          </p:nvPr>
        </p:nvSpPr>
        <p:spPr/>
        <p:txBody>
          <a:bodyPr/>
          <a:lstStyle/>
          <a:p>
            <a:pPr>
              <a:defRPr/>
            </a:pPr>
            <a:r>
              <a:rPr lang="en-US" altLang="zh-CN" dirty="0"/>
              <a:t>An Introduction to Database System</a:t>
            </a:r>
          </a:p>
        </p:txBody>
      </p:sp>
      <p:sp>
        <p:nvSpPr>
          <p:cNvPr id="2" name="矩形 1"/>
          <p:cNvSpPr/>
          <p:nvPr/>
        </p:nvSpPr>
        <p:spPr>
          <a:xfrm>
            <a:off x="1728192" y="4293096"/>
            <a:ext cx="4572000" cy="1938992"/>
          </a:xfrm>
          <a:prstGeom prst="rect">
            <a:avLst/>
          </a:prstGeom>
        </p:spPr>
        <p:txBody>
          <a:bodyPr>
            <a:spAutoFit/>
          </a:bodyPr>
          <a:lstStyle/>
          <a:p>
            <a:pPr algn="just" eaLnBrk="1" hangingPunct="1">
              <a:buFont typeface="Wingdings" panose="05000000000000000000" pitchFamily="2" charset="2"/>
              <a:buNone/>
            </a:pPr>
            <a:r>
              <a:rPr lang="en-US" altLang="zh-CN" sz="2000" b="0" dirty="0"/>
              <a:t>UPDATE SC</a:t>
            </a:r>
          </a:p>
          <a:p>
            <a:pPr algn="just" eaLnBrk="1" hangingPunct="1">
              <a:buFont typeface="Wingdings" panose="05000000000000000000" pitchFamily="2" charset="2"/>
              <a:buNone/>
            </a:pPr>
            <a:r>
              <a:rPr lang="en-US" altLang="zh-CN" sz="2000" b="0" dirty="0"/>
              <a:t>        SET  Grade=0</a:t>
            </a:r>
          </a:p>
          <a:p>
            <a:pPr algn="just" eaLnBrk="1" hangingPunct="1">
              <a:buFont typeface="Wingdings" panose="05000000000000000000" pitchFamily="2" charset="2"/>
              <a:buNone/>
            </a:pPr>
            <a:r>
              <a:rPr lang="en-US" altLang="zh-CN" sz="2000" b="0" dirty="0"/>
              <a:t>        WHERE  </a:t>
            </a:r>
            <a:r>
              <a:rPr lang="en-US" altLang="zh-CN" sz="2000" b="0" dirty="0" err="1" smtClean="0"/>
              <a:t>Sno</a:t>
            </a:r>
            <a:r>
              <a:rPr lang="en-US" altLang="zh-CN" sz="2000" b="0" dirty="0" smtClean="0"/>
              <a:t> in</a:t>
            </a:r>
            <a:endParaRPr lang="en-US" altLang="zh-CN" sz="2000" b="0" dirty="0"/>
          </a:p>
          <a:p>
            <a:pPr algn="just" eaLnBrk="1" hangingPunct="1">
              <a:buFont typeface="Wingdings" panose="05000000000000000000" pitchFamily="2" charset="2"/>
              <a:buNone/>
            </a:pPr>
            <a:r>
              <a:rPr lang="en-US" altLang="zh-CN" sz="2000" b="0" dirty="0"/>
              <a:t>               (</a:t>
            </a:r>
            <a:r>
              <a:rPr lang="en-US" altLang="zh-CN" sz="2000" b="0" dirty="0" smtClean="0"/>
              <a:t>SELECT </a:t>
            </a:r>
            <a:r>
              <a:rPr lang="en-US" altLang="zh-CN" sz="2000" b="0" dirty="0" err="1" smtClean="0"/>
              <a:t>Sno</a:t>
            </a:r>
            <a:endParaRPr lang="en-US" altLang="zh-CN" sz="2000" b="0" dirty="0"/>
          </a:p>
          <a:p>
            <a:pPr algn="just" eaLnBrk="1" hangingPunct="1">
              <a:buFont typeface="Wingdings" panose="05000000000000000000" pitchFamily="2" charset="2"/>
              <a:buNone/>
            </a:pPr>
            <a:r>
              <a:rPr lang="en-US" altLang="zh-CN" sz="2000" b="0" dirty="0"/>
              <a:t>                FROM  Student</a:t>
            </a:r>
          </a:p>
          <a:p>
            <a:pPr algn="just" eaLnBrk="1" hangingPunct="1">
              <a:buFont typeface="Wingdings" panose="05000000000000000000" pitchFamily="2" charset="2"/>
              <a:buNone/>
            </a:pPr>
            <a:r>
              <a:rPr lang="en-US" altLang="zh-CN" sz="2000" b="0" dirty="0"/>
              <a:t>                WHERE  </a:t>
            </a:r>
            <a:r>
              <a:rPr lang="en-US" altLang="zh-CN" sz="2000" b="0" dirty="0" err="1" smtClean="0"/>
              <a:t>Sdept</a:t>
            </a:r>
            <a:r>
              <a:rPr lang="en-US" altLang="zh-CN" sz="2000" b="0" dirty="0" smtClean="0"/>
              <a:t> </a:t>
            </a:r>
            <a:r>
              <a:rPr lang="en-US" altLang="zh-CN" sz="2000" b="0" dirty="0"/>
              <a:t>= </a:t>
            </a:r>
            <a:r>
              <a:rPr lang="en-US" altLang="zh-CN" sz="2000" b="0" dirty="0">
                <a:cs typeface="Times New Roman" panose="02020603050405020304" pitchFamily="18" charset="0"/>
              </a:rPr>
              <a:t>'CS'</a:t>
            </a:r>
            <a:r>
              <a:rPr lang="en-US" altLang="zh-CN" sz="2000" b="0" dirty="0" smtClean="0"/>
              <a:t>)</a:t>
            </a:r>
            <a:r>
              <a:rPr lang="zh-CN" altLang="en-US" sz="20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7" end="7"/>
                                            </p:txEl>
                                          </p:spTgt>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arn(inVertical)">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1438"/>
            <a:ext cx="8229600" cy="1143000"/>
          </a:xfrm>
        </p:spPr>
        <p:txBody>
          <a:bodyPr/>
          <a:lstStyle/>
          <a:p>
            <a:pPr eaLnBrk="1" hangingPunct="1"/>
            <a:r>
              <a:rPr lang="zh-CN" altLang="en-US" smtClean="0"/>
              <a:t>修改数据（续）</a:t>
            </a:r>
          </a:p>
        </p:txBody>
      </p:sp>
      <p:sp>
        <p:nvSpPr>
          <p:cNvPr id="28675" name="Rectangle 3"/>
          <p:cNvSpPr>
            <a:spLocks noGrp="1" noChangeArrowheads="1"/>
          </p:cNvSpPr>
          <p:nvPr>
            <p:ph idx="1"/>
          </p:nvPr>
        </p:nvSpPr>
        <p:spPr/>
        <p:txBody>
          <a:bodyPr/>
          <a:lstStyle/>
          <a:p>
            <a:pPr eaLnBrk="1" hangingPunct="1">
              <a:lnSpc>
                <a:spcPct val="130000"/>
              </a:lnSpc>
              <a:buFont typeface="Wingdings" panose="05000000000000000000" pitchFamily="2" charset="2"/>
              <a:buNone/>
            </a:pPr>
            <a:r>
              <a:rPr lang="en-US" altLang="zh-CN" smtClean="0"/>
              <a:t>RDBMS</a:t>
            </a:r>
            <a:r>
              <a:rPr lang="zh-CN" altLang="en-US" smtClean="0"/>
              <a:t>在执行修改语句时会检查修改操作是否破坏表上已定义的完整性规则</a:t>
            </a:r>
          </a:p>
          <a:p>
            <a:pPr lvl="1" eaLnBrk="1" hangingPunct="1">
              <a:lnSpc>
                <a:spcPct val="130000"/>
              </a:lnSpc>
              <a:buSzPct val="75000"/>
              <a:buFont typeface="Wingdings" panose="05000000000000000000" pitchFamily="2" charset="2"/>
              <a:buChar char="n"/>
            </a:pPr>
            <a:r>
              <a:rPr lang="zh-CN" altLang="en-US" smtClean="0"/>
              <a:t>实体完整性</a:t>
            </a:r>
          </a:p>
          <a:p>
            <a:pPr lvl="1" eaLnBrk="1" hangingPunct="1">
              <a:lnSpc>
                <a:spcPct val="130000"/>
              </a:lnSpc>
              <a:buSzPct val="75000"/>
              <a:buFont typeface="Wingdings" panose="05000000000000000000" pitchFamily="2" charset="2"/>
              <a:buChar char="n"/>
            </a:pPr>
            <a:r>
              <a:rPr lang="zh-CN" altLang="en-US" smtClean="0"/>
              <a:t>主码不允许修改</a:t>
            </a:r>
          </a:p>
          <a:p>
            <a:pPr lvl="1" eaLnBrk="1" hangingPunct="1">
              <a:lnSpc>
                <a:spcPct val="130000"/>
              </a:lnSpc>
              <a:buSzPct val="75000"/>
              <a:buFont typeface="Wingdings" panose="05000000000000000000" pitchFamily="2" charset="2"/>
              <a:buChar char="n"/>
            </a:pPr>
            <a:r>
              <a:rPr lang="zh-CN" altLang="en-US" smtClean="0"/>
              <a:t>用户定义的完整性</a:t>
            </a:r>
          </a:p>
          <a:p>
            <a:pPr lvl="2" eaLnBrk="1" hangingPunct="1">
              <a:lnSpc>
                <a:spcPct val="130000"/>
              </a:lnSpc>
              <a:buFont typeface="Wingdings" panose="05000000000000000000" pitchFamily="2" charset="2"/>
              <a:buChar char="Ø"/>
            </a:pPr>
            <a:r>
              <a:rPr lang="zh-CN" altLang="en-US" smtClean="0"/>
              <a:t> </a:t>
            </a:r>
            <a:r>
              <a:rPr lang="en-US" altLang="zh-CN" smtClean="0"/>
              <a:t>NOT NULL</a:t>
            </a:r>
            <a:r>
              <a:rPr lang="zh-CN" altLang="en-US" smtClean="0"/>
              <a:t>约束</a:t>
            </a:r>
          </a:p>
          <a:p>
            <a:pPr lvl="2" eaLnBrk="1" hangingPunct="1">
              <a:lnSpc>
                <a:spcPct val="130000"/>
              </a:lnSpc>
              <a:buFont typeface="Wingdings" panose="05000000000000000000" pitchFamily="2" charset="2"/>
              <a:buChar char="Ø"/>
            </a:pPr>
            <a:r>
              <a:rPr lang="zh-CN" altLang="en-US" smtClean="0"/>
              <a:t> </a:t>
            </a:r>
            <a:r>
              <a:rPr lang="en-US" altLang="zh-CN" smtClean="0"/>
              <a:t>UNIQUE</a:t>
            </a:r>
            <a:r>
              <a:rPr lang="zh-CN" altLang="en-US" smtClean="0"/>
              <a:t>约束</a:t>
            </a:r>
          </a:p>
          <a:p>
            <a:pPr lvl="2" eaLnBrk="1" hangingPunct="1">
              <a:lnSpc>
                <a:spcPct val="130000"/>
              </a:lnSpc>
              <a:buFont typeface="Wingdings" panose="05000000000000000000" pitchFamily="2" charset="2"/>
              <a:buChar char="Ø"/>
            </a:pPr>
            <a:r>
              <a:rPr lang="zh-CN" altLang="en-US" smtClean="0"/>
              <a:t> 值域约束</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第三章  关系数据库标准语言</a:t>
            </a:r>
            <a:r>
              <a:rPr lang="en-US" altLang="zh-CN" smtClean="0"/>
              <a:t>SQL</a:t>
            </a:r>
          </a:p>
        </p:txBody>
      </p:sp>
      <p:sp>
        <p:nvSpPr>
          <p:cNvPr id="8195" name="Rectangle 3"/>
          <p:cNvSpPr>
            <a:spLocks noGrp="1" noChangeArrowheads="1"/>
          </p:cNvSpPr>
          <p:nvPr>
            <p:ph idx="10"/>
          </p:nvPr>
        </p:nvSpPr>
        <p:spPr/>
        <p:txBody>
          <a:bodyPr/>
          <a:lstStyle/>
          <a:p>
            <a:pPr eaLnBrk="1" hangingPunct="1"/>
            <a:r>
              <a:rPr lang="en-US" altLang="zh-CN" dirty="0" smtClean="0"/>
              <a:t>3.1 SQL</a:t>
            </a:r>
            <a:r>
              <a:rPr lang="zh-CN" altLang="en-US" dirty="0" smtClean="0"/>
              <a:t>概述</a:t>
            </a:r>
          </a:p>
          <a:p>
            <a:pPr eaLnBrk="1" hangingPunct="1"/>
            <a:r>
              <a:rPr lang="en-US" altLang="zh-CN" dirty="0" smtClean="0"/>
              <a:t>3.2 </a:t>
            </a:r>
            <a:r>
              <a:rPr lang="zh-CN" altLang="en-US" dirty="0" smtClean="0"/>
              <a:t>学生</a:t>
            </a:r>
            <a:r>
              <a:rPr lang="en-US" altLang="zh-CN" dirty="0" smtClean="0"/>
              <a:t>-</a:t>
            </a:r>
            <a:r>
              <a:rPr lang="zh-CN" altLang="en-US" dirty="0" smtClean="0"/>
              <a:t>课程数据库</a:t>
            </a:r>
          </a:p>
          <a:p>
            <a:pPr eaLnBrk="1" hangingPunct="1"/>
            <a:r>
              <a:rPr lang="en-US" altLang="zh-CN" dirty="0" smtClean="0"/>
              <a:t>3.3 </a:t>
            </a:r>
            <a:r>
              <a:rPr lang="zh-CN" altLang="en-US" dirty="0" smtClean="0"/>
              <a:t>数据定义</a:t>
            </a:r>
          </a:p>
          <a:p>
            <a:pPr eaLnBrk="1" hangingPunct="1"/>
            <a:r>
              <a:rPr lang="en-US" altLang="zh-CN" dirty="0" smtClean="0"/>
              <a:t>3.4 </a:t>
            </a:r>
            <a:r>
              <a:rPr lang="zh-CN" altLang="en-US" dirty="0" smtClean="0"/>
              <a:t>数据查询</a:t>
            </a:r>
          </a:p>
          <a:p>
            <a:pPr eaLnBrk="1" hangingPunct="1"/>
            <a:r>
              <a:rPr lang="en-US" altLang="zh-CN" dirty="0" smtClean="0">
                <a:solidFill>
                  <a:srgbClr val="0070C0"/>
                </a:solidFill>
              </a:rPr>
              <a:t>3.5 </a:t>
            </a:r>
            <a:r>
              <a:rPr lang="zh-CN" altLang="en-US" dirty="0" smtClean="0">
                <a:solidFill>
                  <a:srgbClr val="0070C0"/>
                </a:solidFill>
              </a:rPr>
              <a:t>数据更新</a:t>
            </a:r>
          </a:p>
          <a:p>
            <a:pPr eaLnBrk="1" hangingPunct="1"/>
            <a:r>
              <a:rPr lang="en-US" altLang="zh-CN" dirty="0" smtClean="0"/>
              <a:t>3.6 </a:t>
            </a:r>
            <a:r>
              <a:rPr lang="zh-CN" altLang="en-US" dirty="0" smtClean="0"/>
              <a:t>空值的处理</a:t>
            </a:r>
            <a:endParaRPr lang="en-US" altLang="zh-CN" dirty="0" smtClean="0"/>
          </a:p>
          <a:p>
            <a:pPr eaLnBrk="1" hangingPunct="1"/>
            <a:r>
              <a:rPr lang="en-US" altLang="zh-CN" dirty="0" smtClean="0"/>
              <a:t>3.7 </a:t>
            </a:r>
            <a:r>
              <a:rPr lang="zh-CN" altLang="en-US" dirty="0" smtClean="0"/>
              <a:t>视图</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71438"/>
            <a:ext cx="8229600" cy="1143000"/>
          </a:xfrm>
        </p:spPr>
        <p:txBody>
          <a:bodyPr/>
          <a:lstStyle/>
          <a:p>
            <a:pPr eaLnBrk="1" hangingPunct="1"/>
            <a:r>
              <a:rPr lang="en-US" altLang="zh-CN" smtClean="0"/>
              <a:t>3.5  </a:t>
            </a:r>
            <a:r>
              <a:rPr lang="zh-CN" altLang="en-US" smtClean="0"/>
              <a:t>数 据 更 新 </a:t>
            </a:r>
          </a:p>
        </p:txBody>
      </p:sp>
      <p:sp>
        <p:nvSpPr>
          <p:cNvPr id="29699" name="Rectangle 3"/>
          <p:cNvSpPr>
            <a:spLocks noGrp="1" noChangeArrowheads="1"/>
          </p:cNvSpPr>
          <p:nvPr>
            <p:ph idx="1"/>
          </p:nvPr>
        </p:nvSpPr>
        <p:spPr>
          <a:xfrm>
            <a:off x="539750" y="1773238"/>
            <a:ext cx="7570788" cy="4495800"/>
          </a:xfrm>
        </p:spPr>
        <p:txBody>
          <a:bodyPr/>
          <a:lstStyle/>
          <a:p>
            <a:pPr algn="just" eaLnBrk="1" hangingPunct="1">
              <a:lnSpc>
                <a:spcPct val="200000"/>
              </a:lnSpc>
              <a:buFont typeface="Wingdings" panose="05000000000000000000" pitchFamily="2" charset="2"/>
              <a:buNone/>
            </a:pPr>
            <a:r>
              <a:rPr lang="en-US" altLang="zh-CN" b="1" smtClean="0"/>
              <a:t>3.5.1  </a:t>
            </a:r>
            <a:r>
              <a:rPr lang="zh-CN" altLang="en-US" b="1" smtClean="0"/>
              <a:t>插入数据</a:t>
            </a:r>
          </a:p>
          <a:p>
            <a:pPr algn="just" eaLnBrk="1" hangingPunct="1">
              <a:lnSpc>
                <a:spcPct val="200000"/>
              </a:lnSpc>
              <a:buFont typeface="Wingdings" panose="05000000000000000000" pitchFamily="2" charset="2"/>
              <a:buNone/>
            </a:pPr>
            <a:r>
              <a:rPr lang="en-US" altLang="zh-CN" b="1" smtClean="0"/>
              <a:t>3.5.2  </a:t>
            </a:r>
            <a:r>
              <a:rPr lang="zh-CN" altLang="en-US" b="1" smtClean="0"/>
              <a:t>修改数据</a:t>
            </a:r>
          </a:p>
          <a:p>
            <a:pPr eaLnBrk="1" hangingPunct="1">
              <a:lnSpc>
                <a:spcPct val="200000"/>
              </a:lnSpc>
              <a:buFont typeface="Wingdings" panose="05000000000000000000" pitchFamily="2" charset="2"/>
              <a:buNone/>
            </a:pPr>
            <a:r>
              <a:rPr lang="en-US" altLang="zh-CN" b="1" smtClean="0">
                <a:solidFill>
                  <a:srgbClr val="0033CC"/>
                </a:solidFill>
              </a:rPr>
              <a:t>3.5.3  </a:t>
            </a:r>
            <a:r>
              <a:rPr lang="zh-CN" altLang="en-US" b="1" smtClean="0">
                <a:solidFill>
                  <a:srgbClr val="0033CC"/>
                </a:solidFill>
              </a:rPr>
              <a:t>删除数据 </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1438"/>
            <a:ext cx="8229600" cy="1143000"/>
          </a:xfrm>
        </p:spPr>
        <p:txBody>
          <a:bodyPr/>
          <a:lstStyle/>
          <a:p>
            <a:pPr eaLnBrk="1" hangingPunct="1"/>
            <a:r>
              <a:rPr lang="en-US" altLang="zh-CN" smtClean="0"/>
              <a:t>3.5.3  </a:t>
            </a:r>
            <a:r>
              <a:rPr lang="zh-CN" altLang="en-US" smtClean="0"/>
              <a:t>删除数据</a:t>
            </a:r>
          </a:p>
        </p:txBody>
      </p:sp>
      <p:sp>
        <p:nvSpPr>
          <p:cNvPr id="30723" name="Rectangle 3"/>
          <p:cNvSpPr>
            <a:spLocks noGrp="1" noChangeArrowheads="1"/>
          </p:cNvSpPr>
          <p:nvPr>
            <p:ph idx="1"/>
          </p:nvPr>
        </p:nvSpPr>
        <p:spPr>
          <a:xfrm>
            <a:off x="755650" y="1412875"/>
            <a:ext cx="7772400" cy="4114800"/>
          </a:xfrm>
        </p:spPr>
        <p:txBody>
          <a:bodyPr/>
          <a:lstStyle/>
          <a:p>
            <a:pPr algn="just" eaLnBrk="1" hangingPunct="1">
              <a:lnSpc>
                <a:spcPct val="110000"/>
              </a:lnSpc>
            </a:pPr>
            <a:r>
              <a:rPr lang="zh-CN" altLang="en-US" sz="2400" smtClean="0"/>
              <a:t>语句格式</a:t>
            </a:r>
          </a:p>
          <a:p>
            <a:pPr algn="just" eaLnBrk="1" hangingPunct="1">
              <a:lnSpc>
                <a:spcPct val="110000"/>
              </a:lnSpc>
              <a:buFont typeface="Wingdings" panose="05000000000000000000" pitchFamily="2" charset="2"/>
              <a:buNone/>
            </a:pPr>
            <a:r>
              <a:rPr lang="zh-CN" altLang="en-US" sz="2200" smtClean="0"/>
              <a:t>       </a:t>
            </a:r>
            <a:r>
              <a:rPr lang="en-US" altLang="zh-CN" sz="2200" smtClean="0"/>
              <a:t>DELETE</a:t>
            </a:r>
          </a:p>
          <a:p>
            <a:pPr algn="just" eaLnBrk="1" hangingPunct="1">
              <a:lnSpc>
                <a:spcPct val="110000"/>
              </a:lnSpc>
              <a:buFont typeface="Wingdings" panose="05000000000000000000" pitchFamily="2" charset="2"/>
              <a:buNone/>
            </a:pPr>
            <a:r>
              <a:rPr lang="en-US" altLang="zh-CN" sz="2200" smtClean="0"/>
              <a:t>       FROM     &lt;</a:t>
            </a:r>
            <a:r>
              <a:rPr lang="zh-CN" altLang="en-US" sz="2200" smtClean="0"/>
              <a:t>表名</a:t>
            </a:r>
            <a:r>
              <a:rPr lang="en-US" altLang="zh-CN" sz="2200" smtClean="0"/>
              <a:t>&gt;</a:t>
            </a:r>
          </a:p>
          <a:p>
            <a:pPr algn="just" eaLnBrk="1" hangingPunct="1">
              <a:lnSpc>
                <a:spcPct val="110000"/>
              </a:lnSpc>
              <a:buFont typeface="Wingdings" panose="05000000000000000000" pitchFamily="2" charset="2"/>
              <a:buNone/>
            </a:pPr>
            <a:r>
              <a:rPr lang="en-US" altLang="zh-CN" sz="2200" smtClean="0"/>
              <a:t>       [WHERE &lt;</a:t>
            </a:r>
            <a:r>
              <a:rPr lang="zh-CN" altLang="en-US" sz="2200" smtClean="0"/>
              <a:t>条件</a:t>
            </a:r>
            <a:r>
              <a:rPr lang="en-US" altLang="zh-CN" sz="2200" smtClean="0"/>
              <a:t>&gt;]</a:t>
            </a:r>
            <a:r>
              <a:rPr lang="zh-CN" altLang="en-US" sz="2200" smtClean="0"/>
              <a:t>；</a:t>
            </a:r>
          </a:p>
          <a:p>
            <a:pPr algn="just" eaLnBrk="1" hangingPunct="1">
              <a:lnSpc>
                <a:spcPct val="110000"/>
              </a:lnSpc>
            </a:pPr>
            <a:r>
              <a:rPr lang="zh-CN" altLang="en-US" sz="2400" smtClean="0"/>
              <a:t>功能</a:t>
            </a:r>
          </a:p>
          <a:p>
            <a:pPr lvl="1" algn="just" eaLnBrk="1" hangingPunct="1">
              <a:lnSpc>
                <a:spcPct val="110000"/>
              </a:lnSpc>
              <a:buSzPct val="75000"/>
              <a:buFont typeface="Wingdings" panose="05000000000000000000" pitchFamily="2" charset="2"/>
              <a:buChar char="n"/>
            </a:pPr>
            <a:r>
              <a:rPr lang="zh-CN" altLang="en-US" sz="2200" smtClean="0"/>
              <a:t>删除指定表中满足</a:t>
            </a:r>
            <a:r>
              <a:rPr lang="en-US" altLang="zh-CN" sz="2200" smtClean="0"/>
              <a:t>WHERE</a:t>
            </a:r>
            <a:r>
              <a:rPr lang="zh-CN" altLang="en-US" sz="2200" smtClean="0"/>
              <a:t>子句条件的元组</a:t>
            </a:r>
          </a:p>
          <a:p>
            <a:pPr algn="just" eaLnBrk="1" hangingPunct="1">
              <a:lnSpc>
                <a:spcPct val="110000"/>
              </a:lnSpc>
            </a:pPr>
            <a:r>
              <a:rPr lang="en-US" altLang="zh-CN" sz="2400" smtClean="0"/>
              <a:t>WHERE</a:t>
            </a:r>
            <a:r>
              <a:rPr lang="zh-CN" altLang="en-US" sz="2400" smtClean="0"/>
              <a:t>子句</a:t>
            </a:r>
          </a:p>
          <a:p>
            <a:pPr lvl="1" algn="just" eaLnBrk="1" hangingPunct="1">
              <a:lnSpc>
                <a:spcPct val="110000"/>
              </a:lnSpc>
              <a:buSzPct val="75000"/>
              <a:buFont typeface="Wingdings" panose="05000000000000000000" pitchFamily="2" charset="2"/>
              <a:buChar char="n"/>
            </a:pPr>
            <a:r>
              <a:rPr lang="zh-CN" altLang="en-US" sz="2200" smtClean="0"/>
              <a:t>指定要删除的元组</a:t>
            </a:r>
          </a:p>
          <a:p>
            <a:pPr lvl="1" algn="just" eaLnBrk="1" hangingPunct="1">
              <a:lnSpc>
                <a:spcPct val="110000"/>
              </a:lnSpc>
              <a:buSzPct val="75000"/>
              <a:buFont typeface="Wingdings" panose="05000000000000000000" pitchFamily="2" charset="2"/>
              <a:buChar char="n"/>
            </a:pPr>
            <a:r>
              <a:rPr lang="zh-CN" altLang="en-US" sz="2200" smtClean="0"/>
              <a:t>缺省表示要删除表中的全部元组，表的定义仍在字典中</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71438"/>
            <a:ext cx="8229600" cy="1143000"/>
          </a:xfrm>
        </p:spPr>
        <p:txBody>
          <a:bodyPr/>
          <a:lstStyle/>
          <a:p>
            <a:r>
              <a:rPr lang="zh-CN" altLang="en-US" smtClean="0"/>
              <a:t>删除数据（续）</a:t>
            </a:r>
          </a:p>
        </p:txBody>
      </p:sp>
      <p:sp>
        <p:nvSpPr>
          <p:cNvPr id="31747" name="Rectangle 3"/>
          <p:cNvSpPr>
            <a:spLocks noGrp="1" noChangeArrowheads="1"/>
          </p:cNvSpPr>
          <p:nvPr>
            <p:ph idx="1"/>
          </p:nvPr>
        </p:nvSpPr>
        <p:spPr/>
        <p:txBody>
          <a:bodyPr/>
          <a:lstStyle/>
          <a:p>
            <a:r>
              <a:rPr lang="zh-CN" altLang="en-US" smtClean="0"/>
              <a:t>三种删除方式</a:t>
            </a:r>
          </a:p>
          <a:p>
            <a:pPr lvl="1"/>
            <a:r>
              <a:rPr lang="en-US" altLang="zh-CN" smtClean="0"/>
              <a:t>1. </a:t>
            </a:r>
            <a:r>
              <a:rPr lang="zh-CN" altLang="en-US" smtClean="0"/>
              <a:t>删除某一个元组的值</a:t>
            </a:r>
          </a:p>
          <a:p>
            <a:pPr lvl="1"/>
            <a:r>
              <a:rPr lang="en-US" altLang="zh-CN" smtClean="0"/>
              <a:t>2. </a:t>
            </a:r>
            <a:r>
              <a:rPr lang="zh-CN" altLang="en-US" smtClean="0"/>
              <a:t>删除多个元组的值</a:t>
            </a:r>
          </a:p>
          <a:p>
            <a:pPr lvl="1"/>
            <a:r>
              <a:rPr lang="en-US" altLang="zh-CN" smtClean="0"/>
              <a:t>3. </a:t>
            </a:r>
            <a:r>
              <a:rPr lang="zh-CN" altLang="en-US" smtClean="0"/>
              <a:t>带子查询的删除语句</a:t>
            </a:r>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71438"/>
            <a:ext cx="8229600" cy="1143000"/>
          </a:xfrm>
        </p:spPr>
        <p:txBody>
          <a:bodyPr/>
          <a:lstStyle/>
          <a:p>
            <a:pPr eaLnBrk="1" hangingPunct="1"/>
            <a:r>
              <a:rPr lang="en-US" altLang="zh-CN" sz="3200" smtClean="0"/>
              <a:t>1. </a:t>
            </a:r>
            <a:r>
              <a:rPr lang="zh-CN" altLang="en-US" sz="3200" smtClean="0"/>
              <a:t>删除某一个元组的值</a:t>
            </a:r>
          </a:p>
        </p:txBody>
      </p:sp>
      <p:sp>
        <p:nvSpPr>
          <p:cNvPr id="32771"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dirty="0" smtClean="0"/>
              <a:t>[</a:t>
            </a:r>
            <a:r>
              <a:rPr lang="zh-CN" altLang="en-US" dirty="0" smtClean="0"/>
              <a:t>例</a:t>
            </a:r>
            <a:r>
              <a:rPr lang="en-US" altLang="zh-CN" dirty="0" smtClean="0"/>
              <a:t>8]  </a:t>
            </a:r>
            <a:r>
              <a:rPr lang="zh-CN" altLang="en-US" dirty="0" smtClean="0"/>
              <a:t>删除学号为</a:t>
            </a:r>
            <a:r>
              <a:rPr lang="en-US" altLang="zh-CN" dirty="0" smtClean="0"/>
              <a:t>200215128</a:t>
            </a:r>
            <a:r>
              <a:rPr lang="zh-CN" altLang="en-US" dirty="0" smtClean="0"/>
              <a:t>的学生记录。</a:t>
            </a:r>
          </a:p>
          <a:p>
            <a:pPr eaLnBrk="1" hangingPunct="1">
              <a:lnSpc>
                <a:spcPct val="130000"/>
              </a:lnSpc>
              <a:buFont typeface="Wingdings" panose="05000000000000000000" pitchFamily="2" charset="2"/>
              <a:buNone/>
            </a:pPr>
            <a:r>
              <a:rPr lang="zh-CN" altLang="en-US" dirty="0" smtClean="0"/>
              <a:t>       </a:t>
            </a:r>
            <a:r>
              <a:rPr lang="en-US" altLang="zh-CN" sz="2400" dirty="0" smtClean="0"/>
              <a:t>DELETE</a:t>
            </a:r>
          </a:p>
          <a:p>
            <a:pPr eaLnBrk="1" hangingPunct="1">
              <a:lnSpc>
                <a:spcPct val="130000"/>
              </a:lnSpc>
              <a:buFont typeface="Wingdings" panose="05000000000000000000" pitchFamily="2" charset="2"/>
              <a:buNone/>
            </a:pPr>
            <a:r>
              <a:rPr lang="en-US" altLang="zh-CN" sz="2400" dirty="0" smtClean="0"/>
              <a:t>         FROM Student</a:t>
            </a:r>
          </a:p>
          <a:p>
            <a:pPr eaLnBrk="1" hangingPunct="1">
              <a:lnSpc>
                <a:spcPct val="130000"/>
              </a:lnSpc>
              <a:buFont typeface="Wingdings" panose="05000000000000000000" pitchFamily="2" charset="2"/>
              <a:buNone/>
            </a:pPr>
            <a:r>
              <a:rPr lang="en-US" altLang="zh-CN" sz="2400" dirty="0" smtClean="0"/>
              <a:t>         WHERE </a:t>
            </a:r>
            <a:r>
              <a:rPr lang="en-US" altLang="zh-CN" sz="2400" dirty="0" err="1" smtClean="0"/>
              <a:t>Sno</a:t>
            </a:r>
            <a:r>
              <a:rPr lang="en-US" altLang="zh-CN" sz="2400" dirty="0" smtClean="0"/>
              <a:t>= ' 200215128 '</a:t>
            </a:r>
            <a:r>
              <a:rPr lang="zh-CN" altLang="en-US" sz="2400" dirty="0" smtClean="0"/>
              <a:t>；</a:t>
            </a:r>
          </a:p>
          <a:p>
            <a:pPr eaLnBrk="1" hangingPunct="1">
              <a:buFont typeface="Wingdings" panose="05000000000000000000" pitchFamily="2" charset="2"/>
              <a:buNone/>
            </a:pPr>
            <a:endParaRPr lang="en-US" altLang="zh-CN" dirty="0"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1438"/>
            <a:ext cx="8229600" cy="1143000"/>
          </a:xfrm>
        </p:spPr>
        <p:txBody>
          <a:bodyPr/>
          <a:lstStyle/>
          <a:p>
            <a:pPr eaLnBrk="1" hangingPunct="1"/>
            <a:r>
              <a:rPr lang="en-US" altLang="zh-CN" sz="3200" smtClean="0"/>
              <a:t>2. </a:t>
            </a:r>
            <a:r>
              <a:rPr lang="zh-CN" altLang="en-US" sz="3200" smtClean="0"/>
              <a:t>删除多个元组的值</a:t>
            </a:r>
          </a:p>
        </p:txBody>
      </p:sp>
      <p:sp>
        <p:nvSpPr>
          <p:cNvPr id="33795"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mtClean="0"/>
              <a:t>[</a:t>
            </a:r>
            <a:r>
              <a:rPr lang="zh-CN" altLang="en-US" smtClean="0"/>
              <a:t>例</a:t>
            </a:r>
            <a:r>
              <a:rPr lang="en-US" altLang="zh-CN" smtClean="0"/>
              <a:t>9]  </a:t>
            </a:r>
            <a:r>
              <a:rPr lang="zh-CN" altLang="en-US" smtClean="0"/>
              <a:t>删除所有的学生选课记录。</a:t>
            </a:r>
          </a:p>
          <a:p>
            <a:pPr eaLnBrk="1" hangingPunct="1">
              <a:lnSpc>
                <a:spcPct val="140000"/>
              </a:lnSpc>
              <a:buFont typeface="Wingdings" panose="05000000000000000000" pitchFamily="2" charset="2"/>
              <a:buNone/>
            </a:pPr>
            <a:r>
              <a:rPr lang="zh-CN" altLang="en-US" sz="2400" smtClean="0"/>
              <a:t>        </a:t>
            </a:r>
            <a:r>
              <a:rPr lang="en-US" altLang="zh-CN" sz="2400" smtClean="0"/>
              <a:t>DELETE</a:t>
            </a:r>
          </a:p>
          <a:p>
            <a:pPr eaLnBrk="1" hangingPunct="1">
              <a:lnSpc>
                <a:spcPct val="140000"/>
              </a:lnSpc>
              <a:buFont typeface="Wingdings" panose="05000000000000000000" pitchFamily="2" charset="2"/>
              <a:buNone/>
            </a:pPr>
            <a:r>
              <a:rPr lang="en-US" altLang="zh-CN" sz="2400" smtClean="0"/>
              <a:t>        FROM SC</a:t>
            </a:r>
            <a:r>
              <a:rPr lang="zh-CN" altLang="en-US" sz="2400" smtClean="0"/>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71438"/>
            <a:ext cx="8229600" cy="1143000"/>
          </a:xfrm>
        </p:spPr>
        <p:txBody>
          <a:bodyPr/>
          <a:lstStyle/>
          <a:p>
            <a:pPr eaLnBrk="1" hangingPunct="1"/>
            <a:r>
              <a:rPr lang="en-US" altLang="zh-CN" sz="3200" smtClean="0"/>
              <a:t>3. </a:t>
            </a:r>
            <a:r>
              <a:rPr lang="zh-CN" altLang="en-US" sz="3200" smtClean="0"/>
              <a:t>带子查询的删除语句</a:t>
            </a:r>
          </a:p>
        </p:txBody>
      </p:sp>
      <p:sp>
        <p:nvSpPr>
          <p:cNvPr id="34819"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dirty="0" smtClean="0"/>
              <a:t>[</a:t>
            </a:r>
            <a:r>
              <a:rPr lang="zh-CN" altLang="en-US" sz="2400" dirty="0" smtClean="0"/>
              <a:t>例</a:t>
            </a:r>
            <a:r>
              <a:rPr lang="en-US" altLang="zh-CN" sz="2400" dirty="0" smtClean="0"/>
              <a:t>10]  </a:t>
            </a:r>
            <a:r>
              <a:rPr lang="zh-CN" altLang="en-US" sz="2400" dirty="0" smtClean="0"/>
              <a:t>删除计算机科学系所有学生的选课记录。</a:t>
            </a:r>
          </a:p>
          <a:p>
            <a:pPr eaLnBrk="1" hangingPunct="1">
              <a:buFont typeface="Wingdings" panose="05000000000000000000" pitchFamily="2" charset="2"/>
              <a:buNone/>
            </a:pPr>
            <a:r>
              <a:rPr lang="zh-CN" altLang="en-US" sz="2400" dirty="0" smtClean="0"/>
              <a:t>   </a:t>
            </a:r>
            <a:r>
              <a:rPr lang="en-US" altLang="zh-CN" sz="2000" dirty="0" smtClean="0">
                <a:latin typeface="Times New Roman" panose="02020603050405020304" pitchFamily="18" charset="0"/>
                <a:cs typeface="Times New Roman" panose="02020603050405020304" pitchFamily="18" charset="0"/>
              </a:rPr>
              <a:t>DELETE</a:t>
            </a:r>
          </a:p>
          <a:p>
            <a:pPr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FROM SC</a:t>
            </a:r>
          </a:p>
          <a:p>
            <a:pPr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WHERE  'CS'=</a:t>
            </a:r>
          </a:p>
          <a:p>
            <a:pPr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(SELETE </a:t>
            </a:r>
            <a:r>
              <a:rPr lang="en-US" altLang="zh-CN" sz="2000" dirty="0" err="1" smtClean="0">
                <a:latin typeface="Times New Roman" panose="02020603050405020304" pitchFamily="18" charset="0"/>
                <a:cs typeface="Times New Roman" panose="02020603050405020304" pitchFamily="18" charset="0"/>
              </a:rPr>
              <a:t>Sdept</a:t>
            </a:r>
            <a:endParaRPr lang="en-US" altLang="zh-CN" sz="20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FROM Student</a:t>
            </a:r>
          </a:p>
          <a:p>
            <a:pPr eaLnBrk="1" hangingPunct="1">
              <a:buFont typeface="Wingdings" panose="05000000000000000000" pitchFamily="2" charset="2"/>
              <a:buNone/>
            </a:pPr>
            <a:r>
              <a:rPr lang="en-US" altLang="zh-CN" sz="2000" dirty="0" smtClean="0">
                <a:latin typeface="Times New Roman" panose="02020603050405020304" pitchFamily="18" charset="0"/>
                <a:cs typeface="Times New Roman" panose="02020603050405020304" pitchFamily="18" charset="0"/>
              </a:rPr>
              <a:t>                WHERE </a:t>
            </a:r>
            <a:r>
              <a:rPr lang="en-US" altLang="zh-CN" sz="2000" dirty="0" err="1" smtClean="0">
                <a:latin typeface="Times New Roman" panose="02020603050405020304" pitchFamily="18" charset="0"/>
                <a:cs typeface="Times New Roman" panose="02020603050405020304" pitchFamily="18" charset="0"/>
              </a:rPr>
              <a:t>Student.Sno</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SC.Sno</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
        <p:nvSpPr>
          <p:cNvPr id="6" name="矩形 5"/>
          <p:cNvSpPr/>
          <p:nvPr/>
        </p:nvSpPr>
        <p:spPr>
          <a:xfrm>
            <a:off x="838200" y="4149080"/>
            <a:ext cx="4572000" cy="1938992"/>
          </a:xfrm>
          <a:prstGeom prst="rect">
            <a:avLst/>
          </a:prstGeom>
        </p:spPr>
        <p:txBody>
          <a:bodyPr>
            <a:spAutoFit/>
          </a:bodyPr>
          <a:lstStyle/>
          <a:p>
            <a:pPr algn="just" eaLnBrk="1" hangingPunct="1">
              <a:buFont typeface="Wingdings" panose="05000000000000000000" pitchFamily="2" charset="2"/>
              <a:buNone/>
            </a:pPr>
            <a:r>
              <a:rPr lang="en-US" altLang="zh-CN" sz="2000" b="0" dirty="0" smtClean="0"/>
              <a:t>DELETE</a:t>
            </a:r>
          </a:p>
          <a:p>
            <a:pPr algn="just" eaLnBrk="1" hangingPunct="1">
              <a:buFont typeface="Wingdings" panose="05000000000000000000" pitchFamily="2" charset="2"/>
              <a:buNone/>
            </a:pPr>
            <a:r>
              <a:rPr lang="en-US" altLang="zh-CN" sz="2000" b="0" dirty="0"/>
              <a:t>FROM</a:t>
            </a:r>
            <a:r>
              <a:rPr lang="en-US" altLang="zh-CN" sz="2000" b="0" dirty="0" smtClean="0"/>
              <a:t> SC</a:t>
            </a:r>
            <a:endParaRPr lang="en-US" altLang="zh-CN" sz="2000" b="0" dirty="0"/>
          </a:p>
          <a:p>
            <a:pPr algn="just" eaLnBrk="1" hangingPunct="1">
              <a:buFont typeface="Wingdings" panose="05000000000000000000" pitchFamily="2" charset="2"/>
              <a:buNone/>
            </a:pPr>
            <a:r>
              <a:rPr lang="en-US" altLang="zh-CN" sz="2000" b="0" dirty="0" smtClean="0"/>
              <a:t>WHERE  </a:t>
            </a:r>
            <a:r>
              <a:rPr lang="en-US" altLang="zh-CN" sz="2000" b="0" dirty="0" err="1" smtClean="0"/>
              <a:t>Sno</a:t>
            </a:r>
            <a:r>
              <a:rPr lang="en-US" altLang="zh-CN" sz="2000" b="0" dirty="0" smtClean="0"/>
              <a:t> in</a:t>
            </a:r>
            <a:endParaRPr lang="en-US" altLang="zh-CN" sz="2000" b="0" dirty="0"/>
          </a:p>
          <a:p>
            <a:pPr algn="just" eaLnBrk="1" hangingPunct="1">
              <a:buFont typeface="Wingdings" panose="05000000000000000000" pitchFamily="2" charset="2"/>
              <a:buNone/>
            </a:pPr>
            <a:r>
              <a:rPr lang="en-US" altLang="zh-CN" sz="2000" b="0" dirty="0"/>
              <a:t>               (SELETE </a:t>
            </a:r>
            <a:r>
              <a:rPr lang="en-US" altLang="zh-CN" sz="2000" b="0" dirty="0" err="1" smtClean="0"/>
              <a:t>Sno</a:t>
            </a:r>
            <a:endParaRPr lang="en-US" altLang="zh-CN" sz="2000" b="0" dirty="0"/>
          </a:p>
          <a:p>
            <a:pPr algn="just" eaLnBrk="1" hangingPunct="1">
              <a:buFont typeface="Wingdings" panose="05000000000000000000" pitchFamily="2" charset="2"/>
              <a:buNone/>
            </a:pPr>
            <a:r>
              <a:rPr lang="en-US" altLang="zh-CN" sz="2000" b="0" dirty="0"/>
              <a:t>                FROM  Student</a:t>
            </a:r>
          </a:p>
          <a:p>
            <a:pPr algn="just" eaLnBrk="1" hangingPunct="1">
              <a:buFont typeface="Wingdings" panose="05000000000000000000" pitchFamily="2" charset="2"/>
              <a:buNone/>
            </a:pPr>
            <a:r>
              <a:rPr lang="en-US" altLang="zh-CN" sz="2000" b="0" dirty="0"/>
              <a:t>                WHERE  </a:t>
            </a:r>
            <a:r>
              <a:rPr lang="en-US" altLang="zh-CN" sz="2000" b="0" dirty="0" err="1" smtClean="0"/>
              <a:t>Sdept</a:t>
            </a:r>
            <a:r>
              <a:rPr lang="en-US" altLang="zh-CN" sz="2000" b="0" dirty="0" smtClean="0"/>
              <a:t> </a:t>
            </a:r>
            <a:r>
              <a:rPr lang="en-US" altLang="zh-CN" sz="2000" b="0" dirty="0"/>
              <a:t>= </a:t>
            </a:r>
            <a:r>
              <a:rPr lang="en-US" altLang="zh-CN" sz="2000" b="0" dirty="0">
                <a:cs typeface="Times New Roman" panose="02020603050405020304" pitchFamily="18" charset="0"/>
              </a:rPr>
              <a:t>'CS'</a:t>
            </a:r>
            <a:r>
              <a:rPr lang="en-US" altLang="zh-CN" sz="2000" b="0" dirty="0" smtClean="0"/>
              <a:t>)</a:t>
            </a:r>
            <a:r>
              <a:rPr lang="zh-CN" altLang="en-US" sz="20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0" y="6356350"/>
            <a:ext cx="2895600" cy="365125"/>
          </a:xfrm>
        </p:spPr>
        <p:txBody>
          <a:bodyPr/>
          <a:lstStyle/>
          <a:p>
            <a:pPr>
              <a:defRPr/>
            </a:pPr>
            <a:r>
              <a:rPr lang="en-US" altLang="zh-CN"/>
              <a:t>An Introduction to Database System</a:t>
            </a:r>
          </a:p>
        </p:txBody>
      </p:sp>
      <p:sp>
        <p:nvSpPr>
          <p:cNvPr id="35843" name="Rectangle 2"/>
          <p:cNvSpPr>
            <a:spLocks noGrp="1" noChangeArrowheads="1"/>
          </p:cNvSpPr>
          <p:nvPr>
            <p:ph type="title" idx="4294967295"/>
          </p:nvPr>
        </p:nvSpPr>
        <p:spPr>
          <a:xfrm>
            <a:off x="519113" y="0"/>
            <a:ext cx="8229600" cy="1143000"/>
          </a:xfrm>
        </p:spPr>
        <p:txBody>
          <a:bodyPr/>
          <a:lstStyle/>
          <a:p>
            <a:pPr eaLnBrk="1" hangingPunct="1"/>
            <a:r>
              <a:rPr lang="zh-CN" altLang="en-US" b="1" smtClean="0"/>
              <a:t>第三章  关系数据库标准语言</a:t>
            </a:r>
            <a:r>
              <a:rPr lang="en-US" altLang="zh-CN" b="1" smtClean="0"/>
              <a:t>SQL</a:t>
            </a:r>
          </a:p>
        </p:txBody>
      </p:sp>
      <p:sp>
        <p:nvSpPr>
          <p:cNvPr id="35844" name="Rectangle 3"/>
          <p:cNvSpPr>
            <a:spLocks noGrp="1" noChangeArrowheads="1"/>
          </p:cNvSpPr>
          <p:nvPr>
            <p:ph sz="quarter" idx="4294967295"/>
          </p:nvPr>
        </p:nvSpPr>
        <p:spPr>
          <a:xfrm>
            <a:off x="2627313" y="1700213"/>
            <a:ext cx="5832475" cy="4535487"/>
          </a:xfrm>
        </p:spPr>
        <p:txBody>
          <a:bodyPr/>
          <a:lstStyle/>
          <a:p>
            <a:pPr algn="just" eaLnBrk="1" hangingPunct="1">
              <a:lnSpc>
                <a:spcPct val="120000"/>
              </a:lnSpc>
              <a:buFont typeface="Wingdings" panose="05000000000000000000" pitchFamily="2" charset="2"/>
              <a:buNone/>
            </a:pPr>
            <a:r>
              <a:rPr lang="en-US" altLang="zh-CN" b="1" dirty="0" smtClean="0"/>
              <a:t>3.1 SQL</a:t>
            </a:r>
            <a:r>
              <a:rPr lang="zh-CN" altLang="en-US" b="1" dirty="0" smtClean="0"/>
              <a:t>概述</a:t>
            </a:r>
          </a:p>
          <a:p>
            <a:pPr algn="just" eaLnBrk="1" hangingPunct="1">
              <a:lnSpc>
                <a:spcPct val="120000"/>
              </a:lnSpc>
              <a:buFont typeface="Wingdings" panose="05000000000000000000" pitchFamily="2" charset="2"/>
              <a:buNone/>
            </a:pPr>
            <a:r>
              <a:rPr lang="en-US" altLang="zh-CN" b="1" dirty="0" smtClean="0"/>
              <a:t>3.2 </a:t>
            </a:r>
            <a:r>
              <a:rPr lang="zh-CN" altLang="en-US" b="1" dirty="0" smtClean="0"/>
              <a:t>学生</a:t>
            </a:r>
            <a:r>
              <a:rPr lang="en-US" altLang="zh-CN" b="1" dirty="0" smtClean="0"/>
              <a:t>-</a:t>
            </a:r>
            <a:r>
              <a:rPr lang="zh-CN" altLang="en-US" b="1" dirty="0" smtClean="0"/>
              <a:t>课程数据库</a:t>
            </a:r>
          </a:p>
          <a:p>
            <a:pPr algn="just" eaLnBrk="1" hangingPunct="1">
              <a:lnSpc>
                <a:spcPct val="120000"/>
              </a:lnSpc>
              <a:buFont typeface="Wingdings" panose="05000000000000000000" pitchFamily="2" charset="2"/>
              <a:buNone/>
            </a:pPr>
            <a:r>
              <a:rPr lang="en-US" altLang="zh-CN" b="1" dirty="0" smtClean="0"/>
              <a:t>3.3 </a:t>
            </a:r>
            <a:r>
              <a:rPr lang="zh-CN" altLang="en-US" b="1" dirty="0" smtClean="0"/>
              <a:t>数据定义</a:t>
            </a:r>
          </a:p>
          <a:p>
            <a:pPr algn="just" eaLnBrk="1" hangingPunct="1">
              <a:lnSpc>
                <a:spcPct val="120000"/>
              </a:lnSpc>
              <a:buFont typeface="Wingdings" panose="05000000000000000000" pitchFamily="2" charset="2"/>
              <a:buNone/>
            </a:pPr>
            <a:r>
              <a:rPr lang="en-US" altLang="zh-CN" b="1" dirty="0" smtClean="0"/>
              <a:t>3.4 </a:t>
            </a:r>
            <a:r>
              <a:rPr lang="zh-CN" altLang="en-US" b="1" dirty="0" smtClean="0"/>
              <a:t>数据查询</a:t>
            </a:r>
          </a:p>
          <a:p>
            <a:pPr algn="just" eaLnBrk="1" hangingPunct="1">
              <a:lnSpc>
                <a:spcPct val="120000"/>
              </a:lnSpc>
              <a:buFont typeface="Wingdings" panose="05000000000000000000" pitchFamily="2" charset="2"/>
              <a:buNone/>
            </a:pPr>
            <a:r>
              <a:rPr lang="en-US" altLang="zh-CN" b="1" dirty="0" smtClean="0"/>
              <a:t>3.5 </a:t>
            </a:r>
            <a:r>
              <a:rPr lang="zh-CN" altLang="en-US" b="1" dirty="0" smtClean="0"/>
              <a:t>数据更新</a:t>
            </a:r>
          </a:p>
          <a:p>
            <a:pPr algn="just" eaLnBrk="1" hangingPunct="1">
              <a:lnSpc>
                <a:spcPct val="120000"/>
              </a:lnSpc>
              <a:buFont typeface="Wingdings" panose="05000000000000000000" pitchFamily="2" charset="2"/>
              <a:buNone/>
            </a:pPr>
            <a:r>
              <a:rPr lang="en-US" altLang="zh-CN" b="1" dirty="0" smtClean="0">
                <a:solidFill>
                  <a:schemeClr val="tx2"/>
                </a:solidFill>
              </a:rPr>
              <a:t>3.6 </a:t>
            </a:r>
            <a:r>
              <a:rPr lang="zh-CN" altLang="en-US" b="1" dirty="0" smtClean="0">
                <a:solidFill>
                  <a:schemeClr val="tx2"/>
                </a:solidFill>
              </a:rPr>
              <a:t>空值的处理</a:t>
            </a:r>
          </a:p>
          <a:p>
            <a:pPr algn="just" eaLnBrk="1" hangingPunct="1">
              <a:lnSpc>
                <a:spcPct val="120000"/>
              </a:lnSpc>
              <a:buFont typeface="Wingdings" panose="05000000000000000000" pitchFamily="2" charset="2"/>
              <a:buNone/>
            </a:pPr>
            <a:r>
              <a:rPr lang="en-US" altLang="zh-CN" b="1" dirty="0" smtClean="0"/>
              <a:t>3.7 </a:t>
            </a:r>
            <a:r>
              <a:rPr lang="zh-CN" altLang="en-US" b="1" dirty="0" smtClean="0"/>
              <a:t>视图</a:t>
            </a:r>
          </a:p>
        </p:txBody>
      </p:sp>
    </p:spTree>
    <p:extLst>
      <p:ext uri="{BB962C8B-B14F-4D97-AF65-F5344CB8AC3E}">
        <p14:creationId xmlns:p14="http://schemas.microsoft.com/office/powerpoint/2010/main" val="1223416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sz="3600" smtClean="0"/>
              <a:t>3.6 </a:t>
            </a:r>
            <a:r>
              <a:rPr lang="zh-CN" altLang="en-US" sz="3600" smtClean="0"/>
              <a:t>空值的处理</a:t>
            </a:r>
          </a:p>
        </p:txBody>
      </p:sp>
      <p:sp>
        <p:nvSpPr>
          <p:cNvPr id="29699" name="内容占位符 2"/>
          <p:cNvSpPr>
            <a:spLocks noGrp="1"/>
          </p:cNvSpPr>
          <p:nvPr>
            <p:ph idx="1"/>
          </p:nvPr>
        </p:nvSpPr>
        <p:spPr>
          <a:xfrm>
            <a:off x="457200" y="1428750"/>
            <a:ext cx="8579296" cy="4857750"/>
          </a:xfrm>
        </p:spPr>
        <p:txBody>
          <a:bodyPr/>
          <a:lstStyle/>
          <a:p>
            <a:pPr eaLnBrk="1" hangingPunct="1">
              <a:lnSpc>
                <a:spcPct val="150000"/>
              </a:lnSpc>
            </a:pPr>
            <a:r>
              <a:rPr lang="zh-CN" altLang="en-US" dirty="0" smtClean="0"/>
              <a:t>空值就是“不知道</a:t>
            </a:r>
            <a:r>
              <a:rPr lang="en-US" altLang="zh-CN" dirty="0" smtClean="0"/>
              <a:t>”</a:t>
            </a:r>
            <a:r>
              <a:rPr lang="zh-CN" altLang="en-US" dirty="0" smtClean="0"/>
              <a:t>或“不存在</a:t>
            </a:r>
            <a:r>
              <a:rPr lang="en-US" altLang="zh-CN" dirty="0" smtClean="0"/>
              <a:t>”</a:t>
            </a:r>
            <a:r>
              <a:rPr lang="zh-CN" altLang="en-US" dirty="0" smtClean="0"/>
              <a:t>或“无意义</a:t>
            </a:r>
            <a:r>
              <a:rPr lang="en-US" altLang="zh-CN" dirty="0" smtClean="0"/>
              <a:t>”</a:t>
            </a:r>
            <a:r>
              <a:rPr lang="zh-CN" altLang="en-US" dirty="0" smtClean="0"/>
              <a:t>的值。</a:t>
            </a:r>
            <a:endParaRPr lang="en-US" altLang="zh-CN" dirty="0" smtClean="0"/>
          </a:p>
          <a:p>
            <a:pPr eaLnBrk="1" hangingPunct="1">
              <a:lnSpc>
                <a:spcPct val="150000"/>
              </a:lnSpc>
            </a:pPr>
            <a:r>
              <a:rPr lang="zh-CN" altLang="en-US" dirty="0" smtClean="0"/>
              <a:t>一般有以下几种情况：</a:t>
            </a:r>
            <a:endParaRPr lang="en-US" altLang="zh-CN" dirty="0" smtClean="0"/>
          </a:p>
          <a:p>
            <a:pPr lvl="1">
              <a:lnSpc>
                <a:spcPct val="150000"/>
              </a:lnSpc>
            </a:pPr>
            <a:r>
              <a:rPr lang="zh-CN" altLang="en-US" dirty="0" smtClean="0"/>
              <a:t>该属性应该有一个值，但目前不知道它的具体值</a:t>
            </a:r>
            <a:endParaRPr lang="en-US" altLang="zh-CN" dirty="0" smtClean="0"/>
          </a:p>
          <a:p>
            <a:pPr lvl="1">
              <a:lnSpc>
                <a:spcPct val="150000"/>
              </a:lnSpc>
            </a:pPr>
            <a:r>
              <a:rPr lang="zh-CN" altLang="en-US" dirty="0" smtClean="0"/>
              <a:t>该属性不应该有值</a:t>
            </a:r>
            <a:endParaRPr lang="en-US" altLang="zh-CN" dirty="0" smtClean="0"/>
          </a:p>
          <a:p>
            <a:pPr lvl="1">
              <a:lnSpc>
                <a:spcPct val="150000"/>
              </a:lnSpc>
            </a:pPr>
            <a:r>
              <a:rPr lang="zh-CN" altLang="en-US" dirty="0" smtClean="0"/>
              <a:t>由于某种原因不便于填写</a:t>
            </a:r>
          </a:p>
        </p:txBody>
      </p:sp>
    </p:spTree>
    <p:extLst>
      <p:ext uri="{BB962C8B-B14F-4D97-AF65-F5344CB8AC3E}">
        <p14:creationId xmlns:p14="http://schemas.microsoft.com/office/powerpoint/2010/main" val="3235429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en-US" altLang="zh-CN" sz="3600" smtClean="0"/>
              <a:t>1. </a:t>
            </a:r>
            <a:r>
              <a:rPr lang="zh-CN" altLang="en-US" sz="3600" smtClean="0"/>
              <a:t>空值的产生</a:t>
            </a:r>
          </a:p>
        </p:txBody>
      </p:sp>
      <p:sp>
        <p:nvSpPr>
          <p:cNvPr id="30723" name="内容占位符 2"/>
          <p:cNvSpPr>
            <a:spLocks noGrp="1"/>
          </p:cNvSpPr>
          <p:nvPr>
            <p:ph idx="1"/>
          </p:nvPr>
        </p:nvSpPr>
        <p:spPr/>
        <p:txBody>
          <a:bodyPr/>
          <a:lstStyle/>
          <a:p>
            <a:pPr eaLnBrk="1" hangingPunct="1">
              <a:lnSpc>
                <a:spcPct val="120000"/>
              </a:lnSpc>
              <a:spcBef>
                <a:spcPct val="0"/>
              </a:spcBef>
            </a:pPr>
            <a:r>
              <a:rPr lang="zh-CN" altLang="en-US" sz="2800" dirty="0" smtClean="0"/>
              <a:t>空值是一个很特殊的值，含有不确定性。对关系运算带来特殊的问题，需要做特殊的处理。</a:t>
            </a:r>
            <a:endParaRPr lang="en-US" altLang="zh-CN" sz="2800" dirty="0" smtClean="0"/>
          </a:p>
          <a:p>
            <a:pPr eaLnBrk="1" hangingPunct="1">
              <a:lnSpc>
                <a:spcPct val="120000"/>
              </a:lnSpc>
              <a:spcBef>
                <a:spcPct val="0"/>
              </a:spcBef>
            </a:pPr>
            <a:endParaRPr lang="zh-CN" altLang="en-US" sz="2800" dirty="0" smtClean="0"/>
          </a:p>
          <a:p>
            <a:pPr eaLnBrk="1" hangingPunct="1">
              <a:lnSpc>
                <a:spcPct val="120000"/>
              </a:lnSpc>
              <a:spcBef>
                <a:spcPct val="0"/>
              </a:spcBef>
            </a:pPr>
            <a:r>
              <a:rPr lang="zh-CN" altLang="en-US" sz="2800" dirty="0" smtClean="0">
                <a:latin typeface="宋体" panose="02010600030101010101" pitchFamily="2" charset="-122"/>
              </a:rPr>
              <a:t>空值的产生</a:t>
            </a:r>
          </a:p>
          <a:p>
            <a:pPr eaLnBrk="1" hangingPunct="1">
              <a:lnSpc>
                <a:spcPct val="120000"/>
              </a:lnSpc>
              <a:spcBef>
                <a:spcPct val="0"/>
              </a:spcBef>
              <a:buFont typeface="Wingdings" panose="05000000000000000000" pitchFamily="2" charset="2"/>
              <a:buNone/>
            </a:pPr>
            <a:r>
              <a:rPr lang="en-US" altLang="zh-CN" sz="2000" dirty="0" smtClean="0"/>
              <a:t>[</a:t>
            </a:r>
            <a:r>
              <a:rPr lang="zh-CN" altLang="en-US" sz="2000" dirty="0" smtClean="0"/>
              <a:t>例</a:t>
            </a:r>
            <a:r>
              <a:rPr lang="en-US" altLang="zh-CN" sz="2000" dirty="0" smtClean="0"/>
              <a:t> ]</a:t>
            </a:r>
            <a:r>
              <a:rPr lang="zh-CN" altLang="en-US" sz="2000" dirty="0" smtClean="0"/>
              <a:t>向</a:t>
            </a:r>
            <a:r>
              <a:rPr lang="en-US" altLang="zh-CN" sz="2000" dirty="0" smtClean="0"/>
              <a:t>SC</a:t>
            </a:r>
            <a:r>
              <a:rPr lang="zh-CN" altLang="en-US" sz="2000" dirty="0" smtClean="0"/>
              <a:t>表中插入一个元组，学生号是</a:t>
            </a:r>
            <a:r>
              <a:rPr lang="en-US" altLang="zh-CN" sz="2000" dirty="0" smtClean="0"/>
              <a:t>”201215126”</a:t>
            </a:r>
            <a:r>
              <a:rPr lang="zh-CN" altLang="en-US" sz="2000" dirty="0" smtClean="0"/>
              <a:t>，课程号是</a:t>
            </a:r>
            <a:r>
              <a:rPr lang="en-US" altLang="zh-CN" sz="2000" dirty="0" smtClean="0"/>
              <a:t>”1”</a:t>
            </a:r>
            <a:r>
              <a:rPr lang="zh-CN" altLang="en-US" sz="2000" dirty="0" smtClean="0"/>
              <a:t>，成绩为空。</a:t>
            </a:r>
            <a:endParaRPr lang="en-US" altLang="zh-CN" sz="1800" dirty="0" smtClean="0"/>
          </a:p>
          <a:p>
            <a:pPr eaLnBrk="1" hangingPunct="1">
              <a:lnSpc>
                <a:spcPct val="120000"/>
              </a:lnSpc>
              <a:spcBef>
                <a:spcPct val="0"/>
              </a:spcBef>
              <a:buFont typeface="Wingdings" panose="05000000000000000000" pitchFamily="2" charset="2"/>
              <a:buNone/>
            </a:pPr>
            <a:r>
              <a:rPr lang="zh-CN" altLang="en-US" sz="1800" dirty="0" smtClean="0"/>
              <a:t> </a:t>
            </a:r>
            <a:r>
              <a:rPr lang="en-US" altLang="zh-CN" sz="2000" dirty="0" smtClean="0"/>
              <a:t>INSERT INTO SC</a:t>
            </a:r>
            <a:r>
              <a:rPr lang="zh-CN" altLang="en-US" sz="2000" dirty="0" smtClean="0"/>
              <a:t>(</a:t>
            </a:r>
            <a:r>
              <a:rPr lang="en-US" altLang="zh-CN" sz="2000" dirty="0" err="1" smtClean="0"/>
              <a:t>Sno,Cno,Grade</a:t>
            </a:r>
            <a:r>
              <a:rPr lang="zh-CN" altLang="en-US" sz="2000" dirty="0" smtClean="0"/>
              <a:t>)</a:t>
            </a:r>
          </a:p>
          <a:p>
            <a:pPr eaLnBrk="1" hangingPunct="1">
              <a:lnSpc>
                <a:spcPct val="120000"/>
              </a:lnSpc>
              <a:spcBef>
                <a:spcPct val="0"/>
              </a:spcBef>
              <a:buFont typeface="Wingdings" panose="05000000000000000000" pitchFamily="2" charset="2"/>
              <a:buNone/>
            </a:pPr>
            <a:r>
              <a:rPr lang="en-US" altLang="zh-CN" sz="2000" dirty="0" smtClean="0"/>
              <a:t> VALUES</a:t>
            </a:r>
            <a:r>
              <a:rPr lang="zh-CN" altLang="en-US" sz="2000" dirty="0" smtClean="0"/>
              <a:t>('</a:t>
            </a:r>
            <a:r>
              <a:rPr lang="en-US" altLang="zh-CN" sz="2000" dirty="0" smtClean="0"/>
              <a:t>201215126 </a:t>
            </a:r>
            <a:r>
              <a:rPr lang="zh-CN" altLang="en-US" sz="2000" dirty="0" smtClean="0"/>
              <a:t>','</a:t>
            </a:r>
            <a:r>
              <a:rPr lang="en-US" altLang="zh-CN" sz="2000" dirty="0" smtClean="0"/>
              <a:t>1</a:t>
            </a:r>
            <a:r>
              <a:rPr lang="zh-CN" altLang="en-US" sz="2000" dirty="0" smtClean="0"/>
              <a:t>',</a:t>
            </a:r>
            <a:r>
              <a:rPr lang="en-US" altLang="zh-CN" sz="2000" dirty="0" smtClean="0"/>
              <a:t>NULL</a:t>
            </a:r>
            <a:r>
              <a:rPr lang="zh-CN" altLang="en-US" sz="2000" dirty="0" smtClean="0"/>
              <a:t>)</a:t>
            </a:r>
            <a:r>
              <a:rPr lang="en-US" altLang="zh-CN" sz="2000" dirty="0" smtClean="0"/>
              <a:t>;   </a:t>
            </a:r>
            <a:r>
              <a:rPr lang="en-US" altLang="zh-CN" sz="1800" dirty="0" smtClean="0"/>
              <a:t>/*</a:t>
            </a:r>
            <a:r>
              <a:rPr lang="zh-CN" altLang="en-US" sz="1800" dirty="0" smtClean="0"/>
              <a:t>该学生还没有考试成绩，取空值</a:t>
            </a:r>
            <a:r>
              <a:rPr lang="en-US" altLang="zh-CN" sz="1800" dirty="0" smtClean="0"/>
              <a:t>*/</a:t>
            </a:r>
          </a:p>
          <a:p>
            <a:pPr eaLnBrk="1" hangingPunct="1">
              <a:lnSpc>
                <a:spcPct val="120000"/>
              </a:lnSpc>
              <a:spcBef>
                <a:spcPct val="0"/>
              </a:spcBef>
              <a:buFont typeface="Wingdings" panose="05000000000000000000" pitchFamily="2" charset="2"/>
              <a:buNone/>
            </a:pPr>
            <a:r>
              <a:rPr lang="zh-CN" altLang="en-US" sz="2000" dirty="0" smtClean="0"/>
              <a:t>或</a:t>
            </a:r>
          </a:p>
          <a:p>
            <a:pPr eaLnBrk="1" hangingPunct="1">
              <a:lnSpc>
                <a:spcPct val="120000"/>
              </a:lnSpc>
              <a:spcBef>
                <a:spcPct val="0"/>
              </a:spcBef>
              <a:buFont typeface="Wingdings" panose="05000000000000000000" pitchFamily="2" charset="2"/>
              <a:buNone/>
            </a:pPr>
            <a:r>
              <a:rPr lang="en-US" altLang="zh-CN" sz="2000" dirty="0" smtClean="0"/>
              <a:t> INSERT INTO SC</a:t>
            </a:r>
            <a:r>
              <a:rPr lang="zh-CN" altLang="en-US" sz="2000" dirty="0" smtClean="0"/>
              <a:t>(</a:t>
            </a:r>
            <a:r>
              <a:rPr lang="en-US" altLang="zh-CN" sz="2000" dirty="0" err="1" smtClean="0"/>
              <a:t>Sno,Cno</a:t>
            </a:r>
            <a:r>
              <a:rPr lang="zh-CN" altLang="en-US" sz="2000" dirty="0" smtClean="0"/>
              <a:t>)</a:t>
            </a:r>
          </a:p>
          <a:p>
            <a:pPr eaLnBrk="1" hangingPunct="1">
              <a:lnSpc>
                <a:spcPct val="120000"/>
              </a:lnSpc>
              <a:spcBef>
                <a:spcPct val="0"/>
              </a:spcBef>
              <a:buFont typeface="Wingdings" panose="05000000000000000000" pitchFamily="2" charset="2"/>
              <a:buNone/>
            </a:pPr>
            <a:r>
              <a:rPr lang="en-US" altLang="zh-CN" sz="2000" dirty="0" smtClean="0"/>
              <a:t> VALUES</a:t>
            </a:r>
            <a:r>
              <a:rPr lang="zh-CN" altLang="en-US" sz="2000" dirty="0" smtClean="0"/>
              <a:t>(</a:t>
            </a:r>
            <a:r>
              <a:rPr lang="en-US" altLang="zh-CN" sz="2000" dirty="0" smtClean="0"/>
              <a:t>' 201215126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1800" dirty="0" smtClean="0"/>
              <a:t>/*</a:t>
            </a:r>
            <a:r>
              <a:rPr lang="zh-CN" altLang="en-US" sz="1800" dirty="0" smtClean="0"/>
              <a:t>没有赋值的属性，其值为空值</a:t>
            </a:r>
            <a:r>
              <a:rPr lang="en-US" altLang="zh-CN" sz="1800" dirty="0" smtClean="0"/>
              <a:t>*/</a:t>
            </a:r>
          </a:p>
          <a:p>
            <a:pPr eaLnBrk="1" hangingPunct="1">
              <a:lnSpc>
                <a:spcPct val="80000"/>
              </a:lnSpc>
              <a:buFont typeface="Wingdings" panose="05000000000000000000" pitchFamily="2" charset="2"/>
              <a:buNone/>
            </a:pPr>
            <a:endParaRPr lang="en-US" altLang="zh-CN" sz="1800"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smtClean="0">
                <a:latin typeface="宋体" panose="02010600030101010101" pitchFamily="2" charset="-122"/>
              </a:rPr>
              <a:t>	</a:t>
            </a:r>
          </a:p>
        </p:txBody>
      </p:sp>
    </p:spTree>
    <p:extLst>
      <p:ext uri="{BB962C8B-B14F-4D97-AF65-F5344CB8AC3E}">
        <p14:creationId xmlns:p14="http://schemas.microsoft.com/office/powerpoint/2010/main" val="232182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wipe(left)">
                                      <p:cBhvr>
                                        <p:cTn id="7" dur="500"/>
                                        <p:tgtEl>
                                          <p:spTgt spid="3072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0723">
                                            <p:txEl>
                                              <p:pRg st="3" end="3"/>
                                            </p:txEl>
                                          </p:spTgt>
                                        </p:tgtEl>
                                        <p:attrNameLst>
                                          <p:attrName>style.visibility</p:attrName>
                                        </p:attrNameLst>
                                      </p:cBhvr>
                                      <p:to>
                                        <p:strVal val="visible"/>
                                      </p:to>
                                    </p:set>
                                    <p:animEffect transition="in" filter="wipe(left)">
                                      <p:cBhvr>
                                        <p:cTn id="10" dur="500"/>
                                        <p:tgtEl>
                                          <p:spTgt spid="3072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Effect transition="in" filter="barn(inVertical)">
                                      <p:cBhvr>
                                        <p:cTn id="15" dur="500"/>
                                        <p:tgtEl>
                                          <p:spTgt spid="3072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0723">
                                            <p:txEl>
                                              <p:pRg st="5" end="5"/>
                                            </p:txEl>
                                          </p:spTgt>
                                        </p:tgtEl>
                                        <p:attrNameLst>
                                          <p:attrName>style.visibility</p:attrName>
                                        </p:attrNameLst>
                                      </p:cBhvr>
                                      <p:to>
                                        <p:strVal val="visible"/>
                                      </p:to>
                                    </p:set>
                                    <p:animEffect transition="in" filter="barn(inVertical)">
                                      <p:cBhvr>
                                        <p:cTn id="18" dur="500"/>
                                        <p:tgtEl>
                                          <p:spTgt spid="3072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animEffect transition="in" filter="barn(inVertical)">
                                      <p:cBhvr>
                                        <p:cTn id="23" dur="500"/>
                                        <p:tgtEl>
                                          <p:spTgt spid="30723">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0723">
                                            <p:txEl>
                                              <p:pRg st="7" end="7"/>
                                            </p:txEl>
                                          </p:spTgt>
                                        </p:tgtEl>
                                        <p:attrNameLst>
                                          <p:attrName>style.visibility</p:attrName>
                                        </p:attrNameLst>
                                      </p:cBhvr>
                                      <p:to>
                                        <p:strVal val="visible"/>
                                      </p:to>
                                    </p:set>
                                    <p:animEffect transition="in" filter="barn(inVertical)">
                                      <p:cBhvr>
                                        <p:cTn id="26" dur="500"/>
                                        <p:tgtEl>
                                          <p:spTgt spid="30723">
                                            <p:txEl>
                                              <p:pRg st="7" end="7"/>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0723">
                                            <p:txEl>
                                              <p:pRg st="8" end="8"/>
                                            </p:txEl>
                                          </p:spTgt>
                                        </p:tgtEl>
                                        <p:attrNameLst>
                                          <p:attrName>style.visibility</p:attrName>
                                        </p:attrNameLst>
                                      </p:cBhvr>
                                      <p:to>
                                        <p:strVal val="visible"/>
                                      </p:to>
                                    </p:set>
                                    <p:animEffect transition="in" filter="barn(inVertical)">
                                      <p:cBhvr>
                                        <p:cTn id="29" dur="500"/>
                                        <p:tgtEl>
                                          <p:spTgt spid="30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en-US" sz="3600" smtClean="0">
                <a:latin typeface="宋体" panose="02010600030101010101" pitchFamily="2" charset="-122"/>
              </a:rPr>
              <a:t>空值的产生（续）</a:t>
            </a:r>
          </a:p>
        </p:txBody>
      </p:sp>
      <p:sp>
        <p:nvSpPr>
          <p:cNvPr id="31747" name="内容占位符 2"/>
          <p:cNvSpPr>
            <a:spLocks noGrp="1"/>
          </p:cNvSpPr>
          <p:nvPr>
            <p:ph idx="1"/>
          </p:nvPr>
        </p:nvSpPr>
        <p:spPr/>
        <p:txBody>
          <a:bodyPr/>
          <a:lstStyle/>
          <a:p>
            <a:pPr marL="0" indent="0" eaLnBrk="1" hangingPunct="1">
              <a:lnSpc>
                <a:spcPct val="150000"/>
              </a:lnSpc>
              <a:buFont typeface="Wingdings" panose="05000000000000000000" pitchFamily="2" charset="2"/>
              <a:buNone/>
            </a:pPr>
            <a:r>
              <a:rPr lang="en-US" altLang="zh-CN" sz="2400" dirty="0" smtClean="0"/>
              <a:t>[</a:t>
            </a:r>
            <a:r>
              <a:rPr lang="zh-CN" altLang="en-US" sz="2400" dirty="0" smtClean="0"/>
              <a:t>例</a:t>
            </a:r>
            <a:r>
              <a:rPr lang="en-US" altLang="zh-CN" sz="2400" dirty="0" smtClean="0"/>
              <a:t>]  </a:t>
            </a:r>
            <a:r>
              <a:rPr lang="zh-CN" altLang="en-US" sz="2400" dirty="0" smtClean="0"/>
              <a:t>将</a:t>
            </a:r>
            <a:r>
              <a:rPr lang="en-US" altLang="zh-CN" sz="2400" dirty="0" smtClean="0"/>
              <a:t>Student</a:t>
            </a:r>
            <a:r>
              <a:rPr lang="zh-CN" altLang="en-US" sz="2400" dirty="0" smtClean="0"/>
              <a:t>表中学生号为</a:t>
            </a:r>
            <a:r>
              <a:rPr lang="en-US" altLang="zh-CN" sz="2400" dirty="0" smtClean="0"/>
              <a:t>”201215200”</a:t>
            </a:r>
            <a:r>
              <a:rPr lang="zh-CN" altLang="en-US" sz="2400" dirty="0" smtClean="0"/>
              <a:t>的学生所属的系改为空值。</a:t>
            </a:r>
          </a:p>
          <a:p>
            <a:pPr marL="0" indent="0" eaLnBrk="1" hangingPunct="1">
              <a:buFont typeface="Wingdings" panose="05000000000000000000" pitchFamily="2" charset="2"/>
              <a:buNone/>
            </a:pPr>
            <a:r>
              <a:rPr lang="en-US" altLang="zh-CN" sz="2400" dirty="0" smtClean="0"/>
              <a:t>	UPDATE Student</a:t>
            </a:r>
            <a:endParaRPr lang="zh-CN" altLang="en-US" sz="2400" dirty="0" smtClean="0"/>
          </a:p>
          <a:p>
            <a:pPr marL="0" indent="0" eaLnBrk="1" hangingPunct="1">
              <a:buFont typeface="Wingdings" panose="05000000000000000000" pitchFamily="2" charset="2"/>
              <a:buNone/>
            </a:pPr>
            <a:r>
              <a:rPr lang="en-US" altLang="zh-CN" sz="2400" dirty="0" smtClean="0"/>
              <a:t>	SET </a:t>
            </a:r>
            <a:r>
              <a:rPr lang="en-US" altLang="zh-CN" sz="2400" dirty="0" err="1" smtClean="0"/>
              <a:t>Sdept</a:t>
            </a:r>
            <a:r>
              <a:rPr lang="en-US" altLang="zh-CN" sz="2400" dirty="0" smtClean="0"/>
              <a:t> = NULL</a:t>
            </a:r>
            <a:endParaRPr lang="zh-CN" altLang="en-US" sz="2400" dirty="0" smtClean="0"/>
          </a:p>
          <a:p>
            <a:pPr marL="0" indent="0" eaLnBrk="1" hangingPunct="1">
              <a:buFont typeface="Wingdings" panose="05000000000000000000" pitchFamily="2" charset="2"/>
              <a:buNone/>
            </a:pPr>
            <a:r>
              <a:rPr lang="en-US" altLang="zh-CN" sz="2400" dirty="0" smtClean="0"/>
              <a:t>	WHERE </a:t>
            </a:r>
            <a:r>
              <a:rPr lang="en-US" altLang="zh-CN" sz="2400" dirty="0" err="1" smtClean="0"/>
              <a:t>Sno</a:t>
            </a:r>
            <a:r>
              <a:rPr lang="en-US" altLang="zh-CN" sz="2400" dirty="0" smtClean="0"/>
              <a:t>='201215200';</a:t>
            </a:r>
            <a:endParaRPr lang="zh-CN" altLang="en-US" sz="2400" dirty="0" smtClean="0"/>
          </a:p>
        </p:txBody>
      </p:sp>
    </p:spTree>
    <p:extLst>
      <p:ext uri="{BB962C8B-B14F-4D97-AF65-F5344CB8AC3E}">
        <p14:creationId xmlns:p14="http://schemas.microsoft.com/office/powerpoint/2010/main" val="3543724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1438"/>
            <a:ext cx="8229600" cy="1143000"/>
          </a:xfrm>
        </p:spPr>
        <p:txBody>
          <a:bodyPr/>
          <a:lstStyle/>
          <a:p>
            <a:pPr eaLnBrk="1" hangingPunct="1"/>
            <a:r>
              <a:rPr lang="en-US" altLang="zh-CN" smtClean="0"/>
              <a:t>3.5  </a:t>
            </a:r>
            <a:r>
              <a:rPr lang="zh-CN" altLang="en-US" smtClean="0"/>
              <a:t>数 据 更 新 </a:t>
            </a:r>
          </a:p>
        </p:txBody>
      </p:sp>
      <p:sp>
        <p:nvSpPr>
          <p:cNvPr id="9219" name="Rectangle 3"/>
          <p:cNvSpPr>
            <a:spLocks noGrp="1" noChangeArrowheads="1"/>
          </p:cNvSpPr>
          <p:nvPr>
            <p:ph idx="1"/>
          </p:nvPr>
        </p:nvSpPr>
        <p:spPr>
          <a:xfrm>
            <a:off x="827088" y="1844675"/>
            <a:ext cx="7427912" cy="4495800"/>
          </a:xfrm>
        </p:spPr>
        <p:txBody>
          <a:bodyPr/>
          <a:lstStyle/>
          <a:p>
            <a:pPr algn="just" eaLnBrk="1" hangingPunct="1">
              <a:lnSpc>
                <a:spcPct val="180000"/>
              </a:lnSpc>
              <a:buFont typeface="Wingdings" panose="05000000000000000000" pitchFamily="2" charset="2"/>
              <a:buNone/>
            </a:pPr>
            <a:r>
              <a:rPr lang="en-US" altLang="zh-CN" b="1" smtClean="0">
                <a:solidFill>
                  <a:srgbClr val="0033CC"/>
                </a:solidFill>
              </a:rPr>
              <a:t>3.5.1  </a:t>
            </a:r>
            <a:r>
              <a:rPr lang="zh-CN" altLang="en-US" b="1" smtClean="0">
                <a:solidFill>
                  <a:srgbClr val="0033CC"/>
                </a:solidFill>
              </a:rPr>
              <a:t>插入数据</a:t>
            </a:r>
          </a:p>
          <a:p>
            <a:pPr algn="just" eaLnBrk="1" hangingPunct="1">
              <a:lnSpc>
                <a:spcPct val="180000"/>
              </a:lnSpc>
              <a:buFont typeface="Wingdings" panose="05000000000000000000" pitchFamily="2" charset="2"/>
              <a:buNone/>
            </a:pPr>
            <a:r>
              <a:rPr lang="en-US" altLang="zh-CN" b="1" smtClean="0"/>
              <a:t>3.5.2  </a:t>
            </a:r>
            <a:r>
              <a:rPr lang="zh-CN" altLang="en-US" b="1" smtClean="0"/>
              <a:t>修改数据</a:t>
            </a:r>
          </a:p>
          <a:p>
            <a:pPr eaLnBrk="1" hangingPunct="1">
              <a:lnSpc>
                <a:spcPct val="180000"/>
              </a:lnSpc>
              <a:buFont typeface="Wingdings" panose="05000000000000000000" pitchFamily="2" charset="2"/>
              <a:buNone/>
            </a:pPr>
            <a:r>
              <a:rPr lang="en-US" altLang="zh-CN" b="1" smtClean="0"/>
              <a:t>3.5.3  </a:t>
            </a:r>
            <a:r>
              <a:rPr lang="zh-CN" altLang="en-US" b="1" smtClean="0"/>
              <a:t>删除数据</a:t>
            </a:r>
            <a:r>
              <a:rPr lang="zh-CN" altLang="en-US" smtClean="0"/>
              <a:t> </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defRPr/>
            </a:pPr>
            <a:r>
              <a:rPr lang="en-US" altLang="zh-CN" sz="3600" dirty="0" smtClean="0">
                <a:latin typeface="+mn-lt"/>
              </a:rPr>
              <a:t>2. </a:t>
            </a:r>
            <a:r>
              <a:rPr lang="zh-CN" altLang="en-US" sz="3600" dirty="0" smtClean="0">
                <a:latin typeface="宋体" pitchFamily="2" charset="-122"/>
              </a:rPr>
              <a:t>空值的判断</a:t>
            </a:r>
          </a:p>
        </p:txBody>
      </p:sp>
      <p:sp>
        <p:nvSpPr>
          <p:cNvPr id="32771" name="内容占位符 2"/>
          <p:cNvSpPr>
            <a:spLocks noGrp="1"/>
          </p:cNvSpPr>
          <p:nvPr>
            <p:ph idx="1"/>
          </p:nvPr>
        </p:nvSpPr>
        <p:spPr/>
        <p:txBody>
          <a:bodyPr/>
          <a:lstStyle/>
          <a:p>
            <a:pPr eaLnBrk="1" hangingPunct="1">
              <a:lnSpc>
                <a:spcPct val="150000"/>
              </a:lnSpc>
            </a:pPr>
            <a:r>
              <a:rPr lang="zh-CN" altLang="en-US" dirty="0" smtClean="0"/>
              <a:t>判断一个属性的值是否为空值，用</a:t>
            </a:r>
            <a:r>
              <a:rPr lang="en-US" altLang="zh-CN" dirty="0" smtClean="0"/>
              <a:t>IS NULL</a:t>
            </a:r>
            <a:r>
              <a:rPr lang="zh-CN" altLang="en-US" dirty="0" smtClean="0"/>
              <a:t>或</a:t>
            </a:r>
            <a:r>
              <a:rPr lang="en-US" altLang="zh-CN" dirty="0" smtClean="0"/>
              <a:t>IS NOT NULL</a:t>
            </a:r>
            <a:r>
              <a:rPr lang="zh-CN" altLang="en-US" dirty="0" smtClean="0"/>
              <a:t>来表示。</a:t>
            </a:r>
            <a:endParaRPr lang="en-US" altLang="zh-CN" dirty="0" smtClean="0"/>
          </a:p>
          <a:p>
            <a:pPr eaLnBrk="1" hangingPunct="1">
              <a:buFont typeface="Wingdings" panose="05000000000000000000" pitchFamily="2" charset="2"/>
              <a:buNone/>
            </a:pPr>
            <a:endParaRPr lang="en-US" altLang="zh-CN" dirty="0" smtClean="0"/>
          </a:p>
          <a:p>
            <a:pPr eaLnBrk="1" hangingPunct="1">
              <a:buFont typeface="Wingdings" panose="05000000000000000000" pitchFamily="2" charset="2"/>
              <a:buNone/>
            </a:pPr>
            <a:r>
              <a:rPr lang="en-US" altLang="zh-CN" sz="2400" dirty="0" smtClean="0"/>
              <a:t>[</a:t>
            </a:r>
            <a:r>
              <a:rPr lang="zh-CN" altLang="en-US" sz="2400" dirty="0" smtClean="0"/>
              <a:t>例</a:t>
            </a:r>
            <a:r>
              <a:rPr lang="en-US" altLang="zh-CN" sz="2400" dirty="0" smtClean="0"/>
              <a:t>]  </a:t>
            </a:r>
            <a:r>
              <a:rPr lang="zh-CN" altLang="en-US" sz="2400" dirty="0" smtClean="0"/>
              <a:t>从</a:t>
            </a:r>
            <a:r>
              <a:rPr lang="en-US" altLang="zh-CN" sz="2400" dirty="0" smtClean="0"/>
              <a:t>Student</a:t>
            </a:r>
            <a:r>
              <a:rPr lang="zh-CN" altLang="en-US" sz="2400" dirty="0" smtClean="0"/>
              <a:t>表中找出漏填了数据的学生信息</a:t>
            </a:r>
          </a:p>
          <a:p>
            <a:pPr eaLnBrk="1" hangingPunct="1">
              <a:buFont typeface="Wingdings" panose="05000000000000000000" pitchFamily="2" charset="2"/>
              <a:buNone/>
            </a:pPr>
            <a:r>
              <a:rPr lang="en-US" altLang="zh-CN" sz="2400" dirty="0" smtClean="0"/>
              <a:t>	SELECT  *</a:t>
            </a:r>
            <a:endParaRPr lang="zh-CN" altLang="en-US" sz="2400" dirty="0" smtClean="0"/>
          </a:p>
          <a:p>
            <a:pPr eaLnBrk="1" hangingPunct="1">
              <a:buFont typeface="Wingdings" panose="05000000000000000000" pitchFamily="2" charset="2"/>
              <a:buNone/>
            </a:pPr>
            <a:r>
              <a:rPr lang="en-US" altLang="zh-CN" sz="2400" dirty="0" smtClean="0"/>
              <a:t>	FROM Student</a:t>
            </a:r>
            <a:endParaRPr lang="zh-CN" altLang="en-US" sz="2400" dirty="0" smtClean="0"/>
          </a:p>
          <a:p>
            <a:pPr eaLnBrk="1" hangingPunct="1">
              <a:buFont typeface="Wingdings" panose="05000000000000000000" pitchFamily="2" charset="2"/>
              <a:buNone/>
            </a:pPr>
            <a:r>
              <a:rPr lang="en-US" altLang="zh-CN" sz="2400" dirty="0" smtClean="0"/>
              <a:t>	WHERE </a:t>
            </a:r>
            <a:r>
              <a:rPr lang="en-US" altLang="zh-CN" sz="2400" dirty="0" err="1" smtClean="0"/>
              <a:t>Sname</a:t>
            </a:r>
            <a:r>
              <a:rPr lang="en-US" altLang="zh-CN" sz="2400" dirty="0" smtClean="0"/>
              <a:t> IS NULL OR </a:t>
            </a:r>
            <a:r>
              <a:rPr lang="en-US" altLang="zh-CN" sz="2400" dirty="0" err="1" smtClean="0"/>
              <a:t>Ssex</a:t>
            </a:r>
            <a:r>
              <a:rPr lang="en-US" altLang="zh-CN" sz="2400" dirty="0" smtClean="0"/>
              <a:t> IS NULL OR Sage IS NULL OR </a:t>
            </a:r>
            <a:r>
              <a:rPr lang="en-US" altLang="zh-CN" sz="2400" dirty="0" err="1" smtClean="0"/>
              <a:t>Sdept</a:t>
            </a:r>
            <a:r>
              <a:rPr lang="en-US" altLang="zh-CN" sz="2400" dirty="0" smtClean="0"/>
              <a:t> IS NULL;</a:t>
            </a:r>
            <a:endParaRPr lang="zh-CN" altLang="en-US" sz="2400" dirty="0" smtClean="0"/>
          </a:p>
        </p:txBody>
      </p:sp>
    </p:spTree>
    <p:extLst>
      <p:ext uri="{BB962C8B-B14F-4D97-AF65-F5344CB8AC3E}">
        <p14:creationId xmlns:p14="http://schemas.microsoft.com/office/powerpoint/2010/main" val="11656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wipe(down)">
                                      <p:cBhvr>
                                        <p:cTn id="7" dur="500"/>
                                        <p:tgtEl>
                                          <p:spTgt spid="32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wipe(up)">
                                      <p:cBhvr>
                                        <p:cTn id="12" dur="500"/>
                                        <p:tgtEl>
                                          <p:spTgt spid="32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animEffect transition="in" filter="wipe(up)">
                                      <p:cBhvr>
                                        <p:cTn id="17" dur="500"/>
                                        <p:tgtEl>
                                          <p:spTgt spid="327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771">
                                            <p:txEl>
                                              <p:pRg st="5" end="5"/>
                                            </p:txEl>
                                          </p:spTgt>
                                        </p:tgtEl>
                                        <p:attrNameLst>
                                          <p:attrName>style.visibility</p:attrName>
                                        </p:attrNameLst>
                                      </p:cBhvr>
                                      <p:to>
                                        <p:strVal val="visible"/>
                                      </p:to>
                                    </p:set>
                                    <p:animEffect transition="in" filter="wipe(up)">
                                      <p:cBhvr>
                                        <p:cTn id="22"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defRPr/>
            </a:pPr>
            <a:r>
              <a:rPr lang="en-US" altLang="zh-CN" sz="3600" dirty="0" smtClean="0">
                <a:latin typeface="+mn-lt"/>
              </a:rPr>
              <a:t>3. </a:t>
            </a:r>
            <a:r>
              <a:rPr lang="zh-CN" altLang="en-US" sz="3600" dirty="0" smtClean="0">
                <a:latin typeface="宋体" pitchFamily="2" charset="-122"/>
              </a:rPr>
              <a:t>空值的约束条件</a:t>
            </a:r>
          </a:p>
        </p:txBody>
      </p:sp>
      <p:sp>
        <p:nvSpPr>
          <p:cNvPr id="33795" name="内容占位符 2"/>
          <p:cNvSpPr>
            <a:spLocks noGrp="1"/>
          </p:cNvSpPr>
          <p:nvPr>
            <p:ph idx="1"/>
          </p:nvPr>
        </p:nvSpPr>
        <p:spPr/>
        <p:txBody>
          <a:bodyPr/>
          <a:lstStyle/>
          <a:p>
            <a:pPr eaLnBrk="1" hangingPunct="1">
              <a:lnSpc>
                <a:spcPct val="150000"/>
              </a:lnSpc>
            </a:pPr>
            <a:r>
              <a:rPr lang="zh-CN" altLang="en-US" smtClean="0"/>
              <a:t>属性定义（或者域定义）中</a:t>
            </a:r>
            <a:endParaRPr lang="en-US" altLang="zh-CN" smtClean="0"/>
          </a:p>
          <a:p>
            <a:pPr lvl="1" eaLnBrk="1" hangingPunct="1">
              <a:lnSpc>
                <a:spcPct val="150000"/>
              </a:lnSpc>
            </a:pPr>
            <a:r>
              <a:rPr lang="zh-CN" altLang="en-US" smtClean="0"/>
              <a:t>有</a:t>
            </a:r>
            <a:r>
              <a:rPr lang="en-US" altLang="zh-CN" smtClean="0"/>
              <a:t>NOT NULL</a:t>
            </a:r>
            <a:r>
              <a:rPr lang="zh-CN" altLang="en-US" smtClean="0"/>
              <a:t>约束条件的不能取空值</a:t>
            </a:r>
            <a:endParaRPr lang="en-US" altLang="zh-CN" smtClean="0"/>
          </a:p>
          <a:p>
            <a:pPr lvl="1" eaLnBrk="1" hangingPunct="1">
              <a:lnSpc>
                <a:spcPct val="150000"/>
              </a:lnSpc>
            </a:pPr>
            <a:r>
              <a:rPr lang="zh-CN" altLang="en-US" smtClean="0"/>
              <a:t>加了</a:t>
            </a:r>
            <a:r>
              <a:rPr lang="en-US" altLang="zh-CN" smtClean="0"/>
              <a:t>UNIQUE</a:t>
            </a:r>
            <a:r>
              <a:rPr lang="zh-CN" altLang="en-US" smtClean="0"/>
              <a:t>限制的属性不能取空值</a:t>
            </a:r>
            <a:endParaRPr lang="en-US" altLang="zh-CN" smtClean="0"/>
          </a:p>
          <a:p>
            <a:pPr lvl="1" eaLnBrk="1" hangingPunct="1">
              <a:lnSpc>
                <a:spcPct val="150000"/>
              </a:lnSpc>
            </a:pPr>
            <a:r>
              <a:rPr lang="zh-CN" altLang="en-US" smtClean="0"/>
              <a:t>码属性不能取空值</a:t>
            </a:r>
          </a:p>
        </p:txBody>
      </p:sp>
    </p:spTree>
    <p:extLst>
      <p:ext uri="{BB962C8B-B14F-4D97-AF65-F5344CB8AC3E}">
        <p14:creationId xmlns:p14="http://schemas.microsoft.com/office/powerpoint/2010/main" val="325108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defRPr/>
            </a:pPr>
            <a:r>
              <a:rPr lang="en-US" altLang="zh-CN" sz="3200" dirty="0" smtClean="0"/>
              <a:t>4.</a:t>
            </a:r>
            <a:r>
              <a:rPr lang="en-US" altLang="zh-CN" sz="3200" dirty="0" smtClean="0">
                <a:latin typeface="+mn-lt"/>
              </a:rPr>
              <a:t> </a:t>
            </a:r>
            <a:r>
              <a:rPr lang="zh-CN" altLang="en-US" sz="3200" dirty="0" smtClean="0"/>
              <a:t>空值</a:t>
            </a:r>
            <a:r>
              <a:rPr lang="zh-CN" altLang="en-US" sz="3200" dirty="0" smtClean="0">
                <a:latin typeface="宋体" pitchFamily="2" charset="-122"/>
              </a:rPr>
              <a:t>的算术运算、比较运算和逻辑运算</a:t>
            </a:r>
          </a:p>
        </p:txBody>
      </p:sp>
      <p:sp>
        <p:nvSpPr>
          <p:cNvPr id="34819" name="内容占位符 2"/>
          <p:cNvSpPr>
            <a:spLocks noGrp="1"/>
          </p:cNvSpPr>
          <p:nvPr>
            <p:ph idx="1"/>
          </p:nvPr>
        </p:nvSpPr>
        <p:spPr/>
        <p:txBody>
          <a:bodyPr/>
          <a:lstStyle/>
          <a:p>
            <a:pPr eaLnBrk="1" hangingPunct="1">
              <a:lnSpc>
                <a:spcPct val="120000"/>
              </a:lnSpc>
              <a:buFont typeface="Wingdings" panose="05000000000000000000" pitchFamily="2" charset="2"/>
              <a:buChar char="n"/>
            </a:pPr>
            <a:r>
              <a:rPr lang="zh-CN" altLang="en-US" sz="2400" smtClean="0"/>
              <a:t>空值与另一个值（包括另一个空值）的算术运算的结果为空值</a:t>
            </a:r>
          </a:p>
          <a:p>
            <a:pPr eaLnBrk="1" hangingPunct="1">
              <a:lnSpc>
                <a:spcPct val="120000"/>
              </a:lnSpc>
              <a:buFont typeface="Wingdings" panose="05000000000000000000" pitchFamily="2" charset="2"/>
              <a:buChar char="n"/>
            </a:pPr>
            <a:r>
              <a:rPr lang="zh-CN" altLang="en-US" sz="2400" smtClean="0"/>
              <a:t>空值与另一个值（包括另一个空值）的比较运算的结果为</a:t>
            </a:r>
            <a:r>
              <a:rPr lang="en-US" altLang="zh-CN" sz="2400" smtClean="0"/>
              <a:t>UNKNOWN</a:t>
            </a:r>
            <a:r>
              <a:rPr lang="zh-CN" altLang="en-US" sz="2400" smtClean="0"/>
              <a:t>。</a:t>
            </a:r>
          </a:p>
          <a:p>
            <a:pPr eaLnBrk="1" hangingPunct="1">
              <a:lnSpc>
                <a:spcPct val="120000"/>
              </a:lnSpc>
              <a:buFont typeface="Wingdings" panose="05000000000000000000" pitchFamily="2" charset="2"/>
              <a:buChar char="n"/>
            </a:pPr>
            <a:r>
              <a:rPr lang="zh-CN" altLang="en-US" sz="2400" smtClean="0"/>
              <a:t>有</a:t>
            </a:r>
            <a:r>
              <a:rPr lang="en-US" altLang="zh-CN" sz="2400" smtClean="0"/>
              <a:t>UNKNOWN</a:t>
            </a:r>
            <a:r>
              <a:rPr lang="zh-CN" altLang="en-US" sz="2400" smtClean="0"/>
              <a:t>后，传统二值（</a:t>
            </a:r>
            <a:r>
              <a:rPr lang="en-US" altLang="zh-CN" sz="2400" smtClean="0"/>
              <a:t>TRUE</a:t>
            </a:r>
            <a:r>
              <a:rPr lang="zh-CN" altLang="en-US" sz="2400" smtClean="0"/>
              <a:t>，</a:t>
            </a:r>
            <a:r>
              <a:rPr lang="en-US" altLang="zh-CN" sz="2400" smtClean="0"/>
              <a:t>FALSE</a:t>
            </a:r>
            <a:r>
              <a:rPr lang="zh-CN" altLang="en-US" sz="2400" smtClean="0"/>
              <a:t>）逻辑就扩展成了三值逻辑</a:t>
            </a:r>
          </a:p>
        </p:txBody>
      </p:sp>
    </p:spTree>
    <p:extLst>
      <p:ext uri="{BB962C8B-B14F-4D97-AF65-F5344CB8AC3E}">
        <p14:creationId xmlns:p14="http://schemas.microsoft.com/office/powerpoint/2010/main" val="3608426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67544" y="94863"/>
            <a:ext cx="8229600" cy="1011237"/>
          </a:xfrm>
        </p:spPr>
        <p:txBody>
          <a:bodyPr/>
          <a:lstStyle/>
          <a:p>
            <a:pPr eaLnBrk="1" hangingPunct="1"/>
            <a:r>
              <a:rPr lang="zh-CN" altLang="en-US" sz="3200" dirty="0" smtClean="0"/>
              <a:t>空值</a:t>
            </a:r>
            <a:r>
              <a:rPr lang="zh-CN" altLang="en-US" sz="3200" dirty="0" smtClean="0">
                <a:latin typeface="宋体" panose="02010600030101010101" pitchFamily="2" charset="-122"/>
              </a:rPr>
              <a:t>的算术运算、比较运算和逻辑运算</a:t>
            </a:r>
            <a:r>
              <a:rPr lang="en-US" altLang="zh-CN" sz="3200" dirty="0" smtClean="0">
                <a:latin typeface="宋体" panose="02010600030101010101" pitchFamily="2" charset="-122"/>
              </a:rPr>
              <a:t>(</a:t>
            </a:r>
            <a:r>
              <a:rPr lang="zh-CN" altLang="en-US" sz="3200" dirty="0" smtClean="0">
                <a:latin typeface="宋体" panose="02010600030101010101" pitchFamily="2" charset="-122"/>
              </a:rPr>
              <a:t>续</a:t>
            </a:r>
            <a:r>
              <a:rPr lang="en-US" altLang="zh-CN" sz="3200" dirty="0" smtClean="0">
                <a:latin typeface="宋体" panose="02010600030101010101" pitchFamily="2" charset="-122"/>
              </a:rPr>
              <a:t>)</a:t>
            </a:r>
            <a:endParaRPr lang="zh-CN" altLang="en-US" sz="3200" dirty="0" smtClean="0">
              <a:latin typeface="宋体" panose="02010600030101010101" pitchFamily="2" charset="-122"/>
            </a:endParaRPr>
          </a:p>
        </p:txBody>
      </p:sp>
      <p:graphicFrame>
        <p:nvGraphicFramePr>
          <p:cNvPr id="34820" name="Group 4"/>
          <p:cNvGraphicFramePr>
            <a:graphicFrameLocks noGrp="1"/>
          </p:cNvGraphicFramePr>
          <p:nvPr/>
        </p:nvGraphicFramePr>
        <p:xfrm>
          <a:off x="1376363" y="1628775"/>
          <a:ext cx="7011987" cy="4267320"/>
        </p:xfrm>
        <a:graphic>
          <a:graphicData uri="http://schemas.openxmlformats.org/drawingml/2006/table">
            <a:tbl>
              <a:tblPr/>
              <a:tblGrid>
                <a:gridCol w="1556423"/>
                <a:gridCol w="1950168"/>
                <a:gridCol w="2013380"/>
                <a:gridCol w="1492016"/>
              </a:tblGrid>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x       y</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x   AND   y</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x    OR     y</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NOT    x</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00" name="矩形 8"/>
          <p:cNvSpPr>
            <a:spLocks noChangeArrowheads="1"/>
          </p:cNvSpPr>
          <p:nvPr/>
        </p:nvSpPr>
        <p:spPr bwMode="auto">
          <a:xfrm>
            <a:off x="1376363" y="5940425"/>
            <a:ext cx="567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T</a:t>
            </a:r>
            <a:r>
              <a:rPr lang="zh-CN" altLang="en-US" b="1"/>
              <a:t>表示</a:t>
            </a:r>
            <a:r>
              <a:rPr lang="en-US" altLang="zh-CN" b="1"/>
              <a:t>TRUE</a:t>
            </a:r>
            <a:r>
              <a:rPr lang="zh-CN" altLang="en-US" b="1"/>
              <a:t>，</a:t>
            </a:r>
            <a:r>
              <a:rPr lang="en-US" altLang="zh-CN" b="1"/>
              <a:t>F</a:t>
            </a:r>
            <a:r>
              <a:rPr lang="zh-CN" altLang="en-US" b="1"/>
              <a:t>表示</a:t>
            </a:r>
            <a:r>
              <a:rPr lang="en-US" altLang="zh-CN" b="1"/>
              <a:t>FALSE</a:t>
            </a:r>
            <a:r>
              <a:rPr lang="zh-CN" altLang="en-US" b="1"/>
              <a:t>，</a:t>
            </a:r>
            <a:r>
              <a:rPr lang="en-US" altLang="zh-CN" b="1"/>
              <a:t>U</a:t>
            </a:r>
            <a:r>
              <a:rPr lang="zh-CN" altLang="en-US" b="1"/>
              <a:t>表示</a:t>
            </a:r>
            <a:r>
              <a:rPr lang="en-US" altLang="zh-CN" b="1"/>
              <a:t>UNKNOWN</a:t>
            </a:r>
            <a:endParaRPr lang="zh-CN" altLang="en-US" b="1"/>
          </a:p>
        </p:txBody>
      </p:sp>
      <p:sp>
        <p:nvSpPr>
          <p:cNvPr id="35901" name="矩形 9"/>
          <p:cNvSpPr>
            <a:spLocks noChangeArrowheads="1"/>
          </p:cNvSpPr>
          <p:nvPr/>
        </p:nvSpPr>
        <p:spPr bwMode="auto">
          <a:xfrm>
            <a:off x="3203848" y="1196752"/>
            <a:ext cx="3429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黑体" panose="02010609060101010101" pitchFamily="49" charset="-122"/>
                <a:ea typeface="黑体" panose="02010609060101010101" pitchFamily="49" charset="-122"/>
              </a:rPr>
              <a:t>表</a:t>
            </a:r>
            <a:r>
              <a:rPr lang="en-US" altLang="zh-CN" b="1" dirty="0">
                <a:latin typeface="黑体" panose="02010609060101010101" pitchFamily="49" charset="-122"/>
                <a:ea typeface="黑体" panose="02010609060101010101" pitchFamily="49" charset="-122"/>
              </a:rPr>
              <a:t>3.8    </a:t>
            </a:r>
            <a:r>
              <a:rPr lang="zh-CN" altLang="en-US" b="1" dirty="0">
                <a:latin typeface="黑体" panose="02010609060101010101" pitchFamily="49" charset="-122"/>
                <a:ea typeface="黑体" panose="02010609060101010101" pitchFamily="49" charset="-122"/>
              </a:rPr>
              <a:t>逻辑运算符真值表</a:t>
            </a:r>
            <a:r>
              <a:rPr lang="en-US" altLang="zh-CN" b="1" dirty="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25993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sz="3200" dirty="0" smtClean="0">
                <a:latin typeface="宋体" panose="02010600030101010101" pitchFamily="2" charset="-122"/>
              </a:rPr>
              <a:t>空值的算术运算、比较运算和逻辑运算（续）</a:t>
            </a:r>
          </a:p>
        </p:txBody>
      </p:sp>
      <p:sp>
        <p:nvSpPr>
          <p:cNvPr id="36867" name="内容占位符 2"/>
          <p:cNvSpPr>
            <a:spLocks noGrp="1"/>
          </p:cNvSpPr>
          <p:nvPr>
            <p:ph idx="1"/>
          </p:nvPr>
        </p:nvSpPr>
        <p:spPr/>
        <p:txBody>
          <a:bodyPr/>
          <a:lstStyle/>
          <a:p>
            <a:pPr marL="0" indent="0" eaLnBrk="1" hangingPunct="1">
              <a:buFont typeface="Wingdings" panose="05000000000000000000" pitchFamily="2" charset="2"/>
              <a:buNone/>
            </a:pPr>
            <a:r>
              <a:rPr lang="en-US" altLang="zh-CN" sz="2400" dirty="0" smtClean="0"/>
              <a:t>[</a:t>
            </a:r>
            <a:r>
              <a:rPr lang="zh-CN" altLang="en-US" sz="2400" dirty="0" smtClean="0"/>
              <a:t>例</a:t>
            </a:r>
            <a:r>
              <a:rPr lang="en-US" altLang="zh-CN" sz="2400" dirty="0" smtClean="0"/>
              <a:t>]  </a:t>
            </a:r>
            <a:r>
              <a:rPr lang="zh-CN" altLang="en-US" sz="2400" dirty="0" smtClean="0"/>
              <a:t>找出选修</a:t>
            </a:r>
            <a:r>
              <a:rPr lang="en-US" altLang="zh-CN" sz="2400" dirty="0" smtClean="0"/>
              <a:t>1</a:t>
            </a:r>
            <a:r>
              <a:rPr lang="zh-CN" altLang="en-US" sz="2400" dirty="0" smtClean="0"/>
              <a:t>号课程的不及格的学生。</a:t>
            </a:r>
          </a:p>
          <a:p>
            <a:pPr marL="0" indent="0" eaLnBrk="1" hangingPunct="1">
              <a:buFont typeface="Wingdings" panose="05000000000000000000" pitchFamily="2" charset="2"/>
              <a:buNone/>
            </a:pPr>
            <a:r>
              <a:rPr lang="en-US" altLang="zh-CN" dirty="0" smtClean="0"/>
              <a:t>  </a:t>
            </a:r>
            <a:r>
              <a:rPr lang="en-US" altLang="zh-CN" sz="2400" dirty="0" smtClean="0"/>
              <a:t>SELECT </a:t>
            </a:r>
            <a:r>
              <a:rPr lang="en-US" altLang="zh-CN" sz="2400" dirty="0" err="1" smtClean="0"/>
              <a:t>Sno</a:t>
            </a:r>
            <a:endParaRPr lang="en-US" altLang="zh-CN" sz="2000" dirty="0" smtClean="0"/>
          </a:p>
          <a:p>
            <a:pPr marL="0" indent="0" eaLnBrk="1" hangingPunct="1">
              <a:buFont typeface="Wingdings" panose="05000000000000000000" pitchFamily="2" charset="2"/>
              <a:buNone/>
            </a:pPr>
            <a:r>
              <a:rPr lang="en-US" altLang="zh-CN" sz="2400" dirty="0" smtClean="0"/>
              <a:t>   FROM SC</a:t>
            </a:r>
            <a:endParaRPr lang="en-US" altLang="zh-CN" sz="2000" dirty="0" smtClean="0"/>
          </a:p>
          <a:p>
            <a:pPr marL="0" indent="0" eaLnBrk="1" hangingPunct="1">
              <a:buFont typeface="Wingdings" panose="05000000000000000000" pitchFamily="2" charset="2"/>
              <a:buNone/>
            </a:pPr>
            <a:r>
              <a:rPr lang="en-US" altLang="zh-CN" sz="2400" dirty="0" smtClean="0"/>
              <a:t>   WHERE Grade &lt; 60 AND </a:t>
            </a:r>
            <a:r>
              <a:rPr lang="en-US" altLang="zh-CN" sz="2400" dirty="0" err="1" smtClean="0"/>
              <a:t>Cno</a:t>
            </a:r>
            <a:r>
              <a:rPr lang="en-US" altLang="zh-CN" sz="2400" dirty="0" smtClean="0"/>
              <a:t>='1';</a:t>
            </a:r>
          </a:p>
          <a:p>
            <a:pPr marL="0" indent="0" eaLnBrk="1" hangingPunct="1">
              <a:buFont typeface="Wingdings" panose="05000000000000000000" pitchFamily="2" charset="2"/>
              <a:buNone/>
            </a:pPr>
            <a:endParaRPr lang="en-US" altLang="zh-CN" sz="2400" dirty="0" smtClean="0"/>
          </a:p>
          <a:p>
            <a:pPr marL="0" indent="0" eaLnBrk="1" hangingPunct="1">
              <a:buFont typeface="Wingdings" panose="05000000000000000000" pitchFamily="2" charset="2"/>
              <a:buNone/>
            </a:pPr>
            <a:r>
              <a:rPr lang="zh-CN" altLang="en-US" sz="2400" dirty="0" smtClean="0"/>
              <a:t>  查询结果不包括缺考的学生，因为他们的</a:t>
            </a:r>
            <a:r>
              <a:rPr lang="en-US" altLang="zh-CN" sz="2400" dirty="0" smtClean="0"/>
              <a:t>Grade</a:t>
            </a:r>
            <a:r>
              <a:rPr lang="zh-CN" altLang="en-US" sz="2400" dirty="0" smtClean="0"/>
              <a:t>值为</a:t>
            </a:r>
            <a:endParaRPr lang="en-US" altLang="zh-CN" sz="2400" dirty="0" smtClean="0"/>
          </a:p>
          <a:p>
            <a:pPr marL="0" indent="0" eaLnBrk="1" hangingPunct="1">
              <a:buFont typeface="Wingdings" panose="05000000000000000000" pitchFamily="2" charset="2"/>
              <a:buNone/>
            </a:pPr>
            <a:r>
              <a:rPr lang="en-US" altLang="zh-CN" sz="2400" dirty="0" smtClean="0"/>
              <a:t>  null</a:t>
            </a:r>
            <a:r>
              <a:rPr lang="zh-CN" altLang="en-US" sz="2400" dirty="0" smtClean="0"/>
              <a:t>。</a:t>
            </a:r>
            <a:endParaRPr lang="en-US" altLang="zh-CN" sz="2400" dirty="0" smtClean="0"/>
          </a:p>
        </p:txBody>
      </p:sp>
    </p:spTree>
    <p:extLst>
      <p:ext uri="{BB962C8B-B14F-4D97-AF65-F5344CB8AC3E}">
        <p14:creationId xmlns:p14="http://schemas.microsoft.com/office/powerpoint/2010/main" val="2135563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523875" y="31751"/>
            <a:ext cx="8229600" cy="1011237"/>
          </a:xfrm>
        </p:spPr>
        <p:txBody>
          <a:bodyPr/>
          <a:lstStyle/>
          <a:p>
            <a:pPr eaLnBrk="1" hangingPunct="1"/>
            <a:r>
              <a:rPr lang="zh-CN" altLang="en-US" sz="3200" dirty="0" smtClean="0">
                <a:latin typeface="宋体" panose="02010600030101010101" pitchFamily="2" charset="-122"/>
              </a:rPr>
              <a:t>空值的算术运算、比较运算和逻辑运算（续）</a:t>
            </a:r>
          </a:p>
        </p:txBody>
      </p:sp>
      <p:sp>
        <p:nvSpPr>
          <p:cNvPr id="37891" name="内容占位符 2"/>
          <p:cNvSpPr>
            <a:spLocks noGrp="1"/>
          </p:cNvSpPr>
          <p:nvPr>
            <p:ph idx="1"/>
          </p:nvPr>
        </p:nvSpPr>
        <p:spPr>
          <a:xfrm>
            <a:off x="1187624" y="1595586"/>
            <a:ext cx="7499176" cy="4857750"/>
          </a:xfrm>
        </p:spPr>
        <p:style>
          <a:lnRef idx="1">
            <a:schemeClr val="accent6"/>
          </a:lnRef>
          <a:fillRef idx="2">
            <a:schemeClr val="accent6"/>
          </a:fillRef>
          <a:effectRef idx="1">
            <a:schemeClr val="accent6"/>
          </a:effectRef>
          <a:fontRef idx="minor">
            <a:schemeClr val="dk1"/>
          </a:fontRef>
        </p:style>
        <p:txBody>
          <a:bodyPr/>
          <a:lstStyle/>
          <a:p>
            <a:pPr marL="0" indent="0" eaLnBrk="1" hangingPunct="1">
              <a:buFont typeface="Wingdings" panose="05000000000000000000" pitchFamily="2" charset="2"/>
              <a:buNone/>
            </a:pPr>
            <a:r>
              <a:rPr lang="en-US" altLang="zh-CN" sz="2200" dirty="0" smtClean="0">
                <a:latin typeface="Times New Roman" panose="02020603050405020304" pitchFamily="18" charset="0"/>
              </a:rPr>
              <a:t>SELECT </a:t>
            </a:r>
            <a:r>
              <a:rPr lang="en-US" altLang="zh-CN" sz="2200" dirty="0" err="1" smtClean="0">
                <a:latin typeface="Times New Roman" panose="02020603050405020304" pitchFamily="18" charset="0"/>
              </a:rPr>
              <a:t>Sno</a:t>
            </a:r>
            <a:endParaRPr lang="en-US" altLang="zh-CN" sz="2200" dirty="0" smtClean="0">
              <a:latin typeface="Times New Roman" panose="02020603050405020304" pitchFamily="18" charset="0"/>
            </a:endParaRPr>
          </a:p>
          <a:p>
            <a:pPr marL="0" indent="0" eaLnBrk="1" hangingPunct="1">
              <a:buFont typeface="Wingdings" panose="05000000000000000000" pitchFamily="2" charset="2"/>
              <a:buNone/>
            </a:pPr>
            <a:r>
              <a:rPr lang="en-US" altLang="zh-CN" sz="2200" dirty="0" smtClean="0">
                <a:latin typeface="Times New Roman" panose="02020603050405020304" pitchFamily="18" charset="0"/>
              </a:rPr>
              <a:t>FROM SC</a:t>
            </a:r>
          </a:p>
          <a:p>
            <a:pPr marL="0" indent="0" eaLnBrk="1" hangingPunct="1">
              <a:buFont typeface="Wingdings" panose="05000000000000000000" pitchFamily="2" charset="2"/>
              <a:buNone/>
            </a:pPr>
            <a:r>
              <a:rPr lang="en-US" altLang="zh-CN" sz="2200" dirty="0" smtClean="0">
                <a:latin typeface="Times New Roman" panose="02020603050405020304" pitchFamily="18" charset="0"/>
              </a:rPr>
              <a:t>WHERE Grade &lt; 60 AND </a:t>
            </a:r>
            <a:r>
              <a:rPr lang="en-US" altLang="zh-CN" sz="2200" dirty="0" err="1" smtClean="0">
                <a:latin typeface="Times New Roman" panose="02020603050405020304" pitchFamily="18" charset="0"/>
              </a:rPr>
              <a:t>Cno</a:t>
            </a:r>
            <a:r>
              <a:rPr lang="en-US" altLang="zh-CN" sz="2200" dirty="0" smtClean="0">
                <a:latin typeface="Times New Roman" panose="02020603050405020304" pitchFamily="18" charset="0"/>
              </a:rPr>
              <a:t>='1'</a:t>
            </a:r>
          </a:p>
          <a:p>
            <a:pPr marL="0" indent="0" eaLnBrk="1" hangingPunct="1">
              <a:buFont typeface="Wingdings" panose="05000000000000000000" pitchFamily="2" charset="2"/>
              <a:buNone/>
            </a:pPr>
            <a:r>
              <a:rPr lang="en-US" altLang="zh-CN" sz="2200" dirty="0" smtClean="0">
                <a:latin typeface="Times New Roman" panose="02020603050405020304" pitchFamily="18" charset="0"/>
              </a:rPr>
              <a:t>UNION</a:t>
            </a:r>
          </a:p>
          <a:p>
            <a:pPr marL="0" indent="0" eaLnBrk="1" hangingPunct="1">
              <a:buFont typeface="Wingdings" panose="05000000000000000000" pitchFamily="2" charset="2"/>
              <a:buNone/>
            </a:pPr>
            <a:r>
              <a:rPr lang="en-US" altLang="zh-CN" sz="2200" dirty="0" smtClean="0">
                <a:latin typeface="Times New Roman" panose="02020603050405020304" pitchFamily="18" charset="0"/>
              </a:rPr>
              <a:t>SELECT </a:t>
            </a:r>
            <a:r>
              <a:rPr lang="en-US" altLang="zh-CN" sz="2200" dirty="0" err="1" smtClean="0">
                <a:latin typeface="Times New Roman" panose="02020603050405020304" pitchFamily="18" charset="0"/>
              </a:rPr>
              <a:t>Sno</a:t>
            </a:r>
            <a:endParaRPr lang="en-US" altLang="zh-CN" sz="2200" dirty="0" smtClean="0">
              <a:latin typeface="Times New Roman" panose="02020603050405020304" pitchFamily="18" charset="0"/>
            </a:endParaRPr>
          </a:p>
          <a:p>
            <a:pPr marL="0" indent="0" eaLnBrk="1" hangingPunct="1">
              <a:buFont typeface="Wingdings" panose="05000000000000000000" pitchFamily="2" charset="2"/>
              <a:buNone/>
            </a:pPr>
            <a:r>
              <a:rPr lang="en-US" altLang="zh-CN" sz="2200" dirty="0" smtClean="0">
                <a:latin typeface="Times New Roman" panose="02020603050405020304" pitchFamily="18" charset="0"/>
              </a:rPr>
              <a:t>FROM SC</a:t>
            </a:r>
          </a:p>
          <a:p>
            <a:pPr marL="0" indent="0" eaLnBrk="1" hangingPunct="1">
              <a:buFont typeface="Wingdings" panose="05000000000000000000" pitchFamily="2" charset="2"/>
              <a:buNone/>
            </a:pPr>
            <a:r>
              <a:rPr lang="en-US" altLang="zh-CN" sz="2200" dirty="0" smtClean="0">
                <a:latin typeface="Times New Roman" panose="02020603050405020304" pitchFamily="18" charset="0"/>
              </a:rPr>
              <a:t>WHERE Grade IS NULL AND </a:t>
            </a:r>
            <a:r>
              <a:rPr lang="en-US" altLang="zh-CN" sz="2200" dirty="0" err="1" smtClean="0">
                <a:latin typeface="Times New Roman" panose="02020603050405020304" pitchFamily="18" charset="0"/>
              </a:rPr>
              <a:t>Cno</a:t>
            </a:r>
            <a:r>
              <a:rPr lang="en-US" altLang="zh-CN" sz="2200" dirty="0" smtClean="0">
                <a:latin typeface="Times New Roman" panose="02020603050405020304" pitchFamily="18" charset="0"/>
              </a:rPr>
              <a:t>='1'</a:t>
            </a:r>
          </a:p>
          <a:p>
            <a:pPr marL="0" indent="0"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或者</a:t>
            </a:r>
          </a:p>
          <a:p>
            <a:pPr marL="0" indent="0" eaLnBrk="1" hangingPunct="1">
              <a:buFont typeface="Wingdings" panose="05000000000000000000" pitchFamily="2" charset="2"/>
              <a:buNone/>
            </a:pPr>
            <a:r>
              <a:rPr lang="en-US" altLang="zh-CN" sz="2200" dirty="0" smtClean="0">
                <a:latin typeface="Times New Roman" panose="02020603050405020304" pitchFamily="18" charset="0"/>
              </a:rPr>
              <a:t>SELECT </a:t>
            </a:r>
            <a:r>
              <a:rPr lang="en-US" altLang="zh-CN" sz="2200" dirty="0" err="1" smtClean="0">
                <a:latin typeface="Times New Roman" panose="02020603050405020304" pitchFamily="18" charset="0"/>
              </a:rPr>
              <a:t>Sno</a:t>
            </a:r>
            <a:endParaRPr lang="en-US" altLang="zh-CN" sz="2200" dirty="0" smtClean="0">
              <a:latin typeface="Times New Roman" panose="02020603050405020304" pitchFamily="18" charset="0"/>
            </a:endParaRPr>
          </a:p>
          <a:p>
            <a:pPr marL="0" indent="0" eaLnBrk="1" hangingPunct="1">
              <a:buFont typeface="Wingdings" panose="05000000000000000000" pitchFamily="2" charset="2"/>
              <a:buNone/>
            </a:pPr>
            <a:r>
              <a:rPr lang="en-US" altLang="zh-CN" sz="2200" dirty="0" smtClean="0">
                <a:latin typeface="Times New Roman" panose="02020603050405020304" pitchFamily="18" charset="0"/>
              </a:rPr>
              <a:t>FROM SC</a:t>
            </a:r>
          </a:p>
          <a:p>
            <a:pPr marL="0" indent="0" eaLnBrk="1" hangingPunct="1">
              <a:buFont typeface="Wingdings" panose="05000000000000000000" pitchFamily="2" charset="2"/>
              <a:buNone/>
            </a:pPr>
            <a:r>
              <a:rPr lang="en-US" altLang="zh-CN" sz="2200" dirty="0" smtClean="0">
                <a:latin typeface="Times New Roman" panose="02020603050405020304" pitchFamily="18" charset="0"/>
              </a:rPr>
              <a:t>WHERE </a:t>
            </a:r>
            <a:r>
              <a:rPr lang="en-US" altLang="zh-CN" sz="2200" dirty="0" err="1" smtClean="0">
                <a:latin typeface="Times New Roman" panose="02020603050405020304" pitchFamily="18" charset="0"/>
              </a:rPr>
              <a:t>Cno</a:t>
            </a:r>
            <a:r>
              <a:rPr lang="en-US" altLang="zh-CN" sz="2200" dirty="0" smtClean="0">
                <a:latin typeface="Times New Roman" panose="02020603050405020304" pitchFamily="18" charset="0"/>
              </a:rPr>
              <a:t>='1' AND </a:t>
            </a:r>
            <a:r>
              <a:rPr lang="zh-CN" altLang="en-US" sz="2200" dirty="0" smtClean="0">
                <a:latin typeface="Times New Roman" panose="02020603050405020304" pitchFamily="18" charset="0"/>
              </a:rPr>
              <a:t>(</a:t>
            </a:r>
            <a:r>
              <a:rPr lang="en-US" altLang="zh-CN" sz="2200" dirty="0" smtClean="0">
                <a:latin typeface="Times New Roman" panose="02020603050405020304" pitchFamily="18" charset="0"/>
              </a:rPr>
              <a:t>Grade&lt;60 OR </a:t>
            </a:r>
            <a:r>
              <a:rPr lang="en-US" altLang="zh-CN" sz="2200" dirty="0" smtClean="0">
                <a:solidFill>
                  <a:srgbClr val="FF0000"/>
                </a:solidFill>
                <a:latin typeface="Times New Roman" panose="02020603050405020304" pitchFamily="18" charset="0"/>
              </a:rPr>
              <a:t>Grade IS NULL</a:t>
            </a:r>
            <a:r>
              <a:rPr lang="zh-CN" altLang="en-US" sz="2200" dirty="0" smtClean="0">
                <a:latin typeface="Times New Roman" panose="02020603050405020304" pitchFamily="18" charset="0"/>
              </a:rPr>
              <a:t>)</a:t>
            </a:r>
            <a:r>
              <a:rPr lang="en-US" altLang="zh-CN" sz="2200" dirty="0" smtClean="0">
                <a:latin typeface="Times New Roman" panose="02020603050405020304" pitchFamily="18" charset="0"/>
              </a:rPr>
              <a:t>;</a:t>
            </a:r>
          </a:p>
        </p:txBody>
      </p:sp>
      <p:sp>
        <p:nvSpPr>
          <p:cNvPr id="37892" name="矩形 4"/>
          <p:cNvSpPr>
            <a:spLocks noChangeArrowheads="1"/>
          </p:cNvSpPr>
          <p:nvPr/>
        </p:nvSpPr>
        <p:spPr bwMode="auto">
          <a:xfrm>
            <a:off x="457200" y="1042988"/>
            <a:ext cx="836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例</a:t>
            </a:r>
            <a:r>
              <a:rPr lang="en-US" altLang="zh-CN" sz="2400" b="1" dirty="0" smtClean="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选出选修</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号课程的不及格的学生以及缺考的学生。</a:t>
            </a:r>
          </a:p>
        </p:txBody>
      </p:sp>
    </p:spTree>
    <p:extLst>
      <p:ext uri="{BB962C8B-B14F-4D97-AF65-F5344CB8AC3E}">
        <p14:creationId xmlns:p14="http://schemas.microsoft.com/office/powerpoint/2010/main" val="27591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fade">
                                      <p:cBhvr>
                                        <p:cTn id="10" dur="500"/>
                                        <p:tgtEl>
                                          <p:spTgt spid="3789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fade">
                                      <p:cBhvr>
                                        <p:cTn id="13" dur="500"/>
                                        <p:tgtEl>
                                          <p:spTgt spid="3789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891">
                                            <p:txEl>
                                              <p:pRg st="3" end="3"/>
                                            </p:txEl>
                                          </p:spTgt>
                                        </p:tgtEl>
                                        <p:attrNameLst>
                                          <p:attrName>style.visibility</p:attrName>
                                        </p:attrNameLst>
                                      </p:cBhvr>
                                      <p:to>
                                        <p:strVal val="visible"/>
                                      </p:to>
                                    </p:set>
                                    <p:animEffect transition="in" filter="fade">
                                      <p:cBhvr>
                                        <p:cTn id="18" dur="500"/>
                                        <p:tgtEl>
                                          <p:spTgt spid="3789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animEffect transition="in" filter="fade">
                                      <p:cBhvr>
                                        <p:cTn id="23" dur="500"/>
                                        <p:tgtEl>
                                          <p:spTgt spid="3789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7891">
                                            <p:txEl>
                                              <p:pRg st="5" end="5"/>
                                            </p:txEl>
                                          </p:spTgt>
                                        </p:tgtEl>
                                        <p:attrNameLst>
                                          <p:attrName>style.visibility</p:attrName>
                                        </p:attrNameLst>
                                      </p:cBhvr>
                                      <p:to>
                                        <p:strVal val="visible"/>
                                      </p:to>
                                    </p:set>
                                    <p:animEffect transition="in" filter="fade">
                                      <p:cBhvr>
                                        <p:cTn id="26" dur="500"/>
                                        <p:tgtEl>
                                          <p:spTgt spid="37891">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7891">
                                            <p:txEl>
                                              <p:pRg st="6" end="6"/>
                                            </p:txEl>
                                          </p:spTgt>
                                        </p:tgtEl>
                                        <p:attrNameLst>
                                          <p:attrName>style.visibility</p:attrName>
                                        </p:attrNameLst>
                                      </p:cBhvr>
                                      <p:to>
                                        <p:strVal val="visible"/>
                                      </p:to>
                                    </p:set>
                                    <p:animEffect transition="in" filter="fade">
                                      <p:cBhvr>
                                        <p:cTn id="29" dur="500"/>
                                        <p:tgtEl>
                                          <p:spTgt spid="3789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891">
                                            <p:txEl>
                                              <p:pRg st="7" end="7"/>
                                            </p:txEl>
                                          </p:spTgt>
                                        </p:tgtEl>
                                        <p:attrNameLst>
                                          <p:attrName>style.visibility</p:attrName>
                                        </p:attrNameLst>
                                      </p:cBhvr>
                                      <p:to>
                                        <p:strVal val="visible"/>
                                      </p:to>
                                    </p:set>
                                    <p:animEffect transition="in" filter="fade">
                                      <p:cBhvr>
                                        <p:cTn id="34" dur="500"/>
                                        <p:tgtEl>
                                          <p:spTgt spid="37891">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7891">
                                            <p:txEl>
                                              <p:pRg st="8" end="8"/>
                                            </p:txEl>
                                          </p:spTgt>
                                        </p:tgtEl>
                                        <p:attrNameLst>
                                          <p:attrName>style.visibility</p:attrName>
                                        </p:attrNameLst>
                                      </p:cBhvr>
                                      <p:to>
                                        <p:strVal val="visible"/>
                                      </p:to>
                                    </p:set>
                                    <p:animEffect transition="in" filter="fade">
                                      <p:cBhvr>
                                        <p:cTn id="37" dur="500"/>
                                        <p:tgtEl>
                                          <p:spTgt spid="37891">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7891">
                                            <p:txEl>
                                              <p:pRg st="9" end="9"/>
                                            </p:txEl>
                                          </p:spTgt>
                                        </p:tgtEl>
                                        <p:attrNameLst>
                                          <p:attrName>style.visibility</p:attrName>
                                        </p:attrNameLst>
                                      </p:cBhvr>
                                      <p:to>
                                        <p:strVal val="visible"/>
                                      </p:to>
                                    </p:set>
                                    <p:animEffect transition="in" filter="fade">
                                      <p:cBhvr>
                                        <p:cTn id="40" dur="500"/>
                                        <p:tgtEl>
                                          <p:spTgt spid="37891">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7891">
                                            <p:txEl>
                                              <p:pRg st="10" end="10"/>
                                            </p:txEl>
                                          </p:spTgt>
                                        </p:tgtEl>
                                        <p:attrNameLst>
                                          <p:attrName>style.visibility</p:attrName>
                                        </p:attrNameLst>
                                      </p:cBhvr>
                                      <p:to>
                                        <p:strVal val="visible"/>
                                      </p:to>
                                    </p:set>
                                    <p:animEffect transition="in" filter="fade">
                                      <p:cBhvr>
                                        <p:cTn id="43" dur="500"/>
                                        <p:tgtEl>
                                          <p:spTgt spid="378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b="1" smtClean="0"/>
              <a:t>第三章  关系数据库标准语言</a:t>
            </a:r>
            <a:r>
              <a:rPr lang="en-US" altLang="zh-CN" b="1" smtClean="0"/>
              <a:t>SQL</a:t>
            </a:r>
          </a:p>
        </p:txBody>
      </p:sp>
      <p:sp>
        <p:nvSpPr>
          <p:cNvPr id="35844" name="Rectangle 3"/>
          <p:cNvSpPr>
            <a:spLocks noGrp="1" noChangeArrowheads="1"/>
          </p:cNvSpPr>
          <p:nvPr>
            <p:ph sz="quarter" idx="10"/>
          </p:nvPr>
        </p:nvSpPr>
        <p:spPr/>
        <p:txBody>
          <a:bodyPr/>
          <a:lstStyle/>
          <a:p>
            <a:pPr algn="just" eaLnBrk="1" hangingPunct="1">
              <a:lnSpc>
                <a:spcPct val="120000"/>
              </a:lnSpc>
              <a:buFont typeface="Wingdings" panose="05000000000000000000" pitchFamily="2" charset="2"/>
              <a:buNone/>
            </a:pPr>
            <a:r>
              <a:rPr lang="en-US" altLang="zh-CN" b="1" dirty="0" smtClean="0"/>
              <a:t>3.1 SQL</a:t>
            </a:r>
            <a:r>
              <a:rPr lang="zh-CN" altLang="en-US" b="1" dirty="0" smtClean="0"/>
              <a:t>概述</a:t>
            </a:r>
          </a:p>
          <a:p>
            <a:pPr algn="just" eaLnBrk="1" hangingPunct="1">
              <a:lnSpc>
                <a:spcPct val="120000"/>
              </a:lnSpc>
              <a:buFont typeface="Wingdings" panose="05000000000000000000" pitchFamily="2" charset="2"/>
              <a:buNone/>
            </a:pPr>
            <a:r>
              <a:rPr lang="en-US" altLang="zh-CN" b="1" dirty="0" smtClean="0"/>
              <a:t>3.2 </a:t>
            </a:r>
            <a:r>
              <a:rPr lang="zh-CN" altLang="en-US" b="1" dirty="0" smtClean="0"/>
              <a:t>学生</a:t>
            </a:r>
            <a:r>
              <a:rPr lang="en-US" altLang="zh-CN" b="1" dirty="0" smtClean="0"/>
              <a:t>-</a:t>
            </a:r>
            <a:r>
              <a:rPr lang="zh-CN" altLang="en-US" b="1" dirty="0" smtClean="0"/>
              <a:t>课程数据库</a:t>
            </a:r>
          </a:p>
          <a:p>
            <a:pPr algn="just" eaLnBrk="1" hangingPunct="1">
              <a:lnSpc>
                <a:spcPct val="120000"/>
              </a:lnSpc>
              <a:buFont typeface="Wingdings" panose="05000000000000000000" pitchFamily="2" charset="2"/>
              <a:buNone/>
            </a:pPr>
            <a:r>
              <a:rPr lang="en-US" altLang="zh-CN" b="1" dirty="0" smtClean="0"/>
              <a:t>3.3 </a:t>
            </a:r>
            <a:r>
              <a:rPr lang="zh-CN" altLang="en-US" b="1" dirty="0" smtClean="0"/>
              <a:t>数据定义</a:t>
            </a:r>
          </a:p>
          <a:p>
            <a:pPr algn="just" eaLnBrk="1" hangingPunct="1">
              <a:lnSpc>
                <a:spcPct val="120000"/>
              </a:lnSpc>
              <a:buFont typeface="Wingdings" panose="05000000000000000000" pitchFamily="2" charset="2"/>
              <a:buNone/>
            </a:pPr>
            <a:r>
              <a:rPr lang="en-US" altLang="zh-CN" b="1" dirty="0" smtClean="0"/>
              <a:t>3.4 </a:t>
            </a:r>
            <a:r>
              <a:rPr lang="zh-CN" altLang="en-US" b="1" dirty="0" smtClean="0"/>
              <a:t>数据查询</a:t>
            </a:r>
          </a:p>
          <a:p>
            <a:pPr algn="just" eaLnBrk="1" hangingPunct="1">
              <a:lnSpc>
                <a:spcPct val="120000"/>
              </a:lnSpc>
              <a:buFont typeface="Wingdings" panose="05000000000000000000" pitchFamily="2" charset="2"/>
              <a:buNone/>
            </a:pPr>
            <a:r>
              <a:rPr lang="en-US" altLang="zh-CN" b="1" dirty="0" smtClean="0"/>
              <a:t>3.5 </a:t>
            </a:r>
            <a:r>
              <a:rPr lang="zh-CN" altLang="en-US" b="1" dirty="0" smtClean="0"/>
              <a:t>数据更新</a:t>
            </a:r>
          </a:p>
          <a:p>
            <a:pPr algn="just" eaLnBrk="1" hangingPunct="1">
              <a:lnSpc>
                <a:spcPct val="120000"/>
              </a:lnSpc>
              <a:buFont typeface="Wingdings" panose="05000000000000000000" pitchFamily="2" charset="2"/>
              <a:buNone/>
            </a:pPr>
            <a:r>
              <a:rPr lang="en-US" altLang="zh-CN" b="1" dirty="0" smtClean="0"/>
              <a:t>3.6 </a:t>
            </a:r>
            <a:r>
              <a:rPr lang="zh-CN" altLang="en-US" b="1" dirty="0" smtClean="0"/>
              <a:t>空值的处理</a:t>
            </a:r>
          </a:p>
          <a:p>
            <a:pPr algn="just" eaLnBrk="1" hangingPunct="1">
              <a:lnSpc>
                <a:spcPct val="120000"/>
              </a:lnSpc>
              <a:buNone/>
            </a:pPr>
            <a:r>
              <a:rPr lang="en-US" altLang="zh-CN" b="1" dirty="0">
                <a:solidFill>
                  <a:schemeClr val="tx2"/>
                </a:solidFill>
              </a:rPr>
              <a:t>3.7 </a:t>
            </a:r>
            <a:r>
              <a:rPr lang="zh-CN" altLang="en-US" b="1" dirty="0">
                <a:solidFill>
                  <a:schemeClr val="tx2"/>
                </a:solidFill>
              </a:rPr>
              <a:t>视图</a:t>
            </a:r>
          </a:p>
        </p:txBody>
      </p:sp>
      <p:sp>
        <p:nvSpPr>
          <p:cNvPr id="5" name="页脚占位符 4"/>
          <p:cNvSpPr>
            <a:spLocks noGrp="1"/>
          </p:cNvSpPr>
          <p:nvPr>
            <p:ph type="ftr" sz="quarter" idx="4294967295"/>
          </p:nvPr>
        </p:nvSpPr>
        <p:spPr>
          <a:xfrm>
            <a:off x="0" y="6356350"/>
            <a:ext cx="2895600" cy="365125"/>
          </a:xfrm>
        </p:spPr>
        <p:txBody>
          <a:bodyPr/>
          <a:lstStyle/>
          <a:p>
            <a:pPr>
              <a:defRPr/>
            </a:pPr>
            <a:r>
              <a:rPr lang="en-US" altLang="zh-CN"/>
              <a:t>An Introduction to Database System</a:t>
            </a:r>
          </a:p>
        </p:txBody>
      </p:sp>
    </p:spTree>
    <p:extLst>
      <p:ext uri="{BB962C8B-B14F-4D97-AF65-F5344CB8AC3E}">
        <p14:creationId xmlns:p14="http://schemas.microsoft.com/office/powerpoint/2010/main" val="2943215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t>3.7  </a:t>
            </a:r>
            <a:r>
              <a:rPr lang="zh-CN" altLang="en-US" dirty="0" smtClean="0"/>
              <a:t>视  图</a:t>
            </a:r>
          </a:p>
        </p:txBody>
      </p:sp>
      <p:sp>
        <p:nvSpPr>
          <p:cNvPr id="36867" name="Rectangle 3"/>
          <p:cNvSpPr>
            <a:spLocks noGrp="1" noChangeArrowheads="1"/>
          </p:cNvSpPr>
          <p:nvPr>
            <p:ph idx="1"/>
          </p:nvPr>
        </p:nvSpPr>
        <p:spPr/>
        <p:txBody>
          <a:bodyPr/>
          <a:lstStyle/>
          <a:p>
            <a:r>
              <a:rPr lang="zh-CN" altLang="en-US" smtClean="0"/>
              <a:t>视图的特点</a:t>
            </a:r>
          </a:p>
          <a:p>
            <a:pPr lvl="1"/>
            <a:r>
              <a:rPr lang="zh-CN" altLang="en-US" smtClean="0"/>
              <a:t>虚表，是从一个或几个基本表（或视图）导出的表</a:t>
            </a:r>
          </a:p>
          <a:p>
            <a:pPr lvl="1"/>
            <a:r>
              <a:rPr lang="zh-CN" altLang="en-US" smtClean="0"/>
              <a:t>只存放视图的定义，不存放视图对应的数据</a:t>
            </a:r>
          </a:p>
          <a:p>
            <a:pPr lvl="1"/>
            <a:r>
              <a:rPr lang="zh-CN" altLang="en-US" smtClean="0"/>
              <a:t>基表中的数据发生变化，从视图中查询出的数据也随之改变</a:t>
            </a:r>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t>3.7  </a:t>
            </a:r>
            <a:r>
              <a:rPr lang="zh-CN" altLang="en-US" dirty="0" smtClean="0"/>
              <a:t>视    图</a:t>
            </a:r>
          </a:p>
        </p:txBody>
      </p:sp>
      <p:sp>
        <p:nvSpPr>
          <p:cNvPr id="37891" name="Rectangle 3"/>
          <p:cNvSpPr>
            <a:spLocks noGrp="1" noChangeArrowheads="1"/>
          </p:cNvSpPr>
          <p:nvPr>
            <p:ph idx="1"/>
          </p:nvPr>
        </p:nvSpPr>
        <p:spPr/>
        <p:txBody>
          <a:bodyPr/>
          <a:lstStyle/>
          <a:p>
            <a:r>
              <a:rPr lang="zh-CN" altLang="en-US" smtClean="0"/>
              <a:t>基于视图的操作</a:t>
            </a:r>
          </a:p>
          <a:p>
            <a:pPr lvl="1"/>
            <a:r>
              <a:rPr lang="zh-CN" altLang="en-US" smtClean="0"/>
              <a:t> 查询</a:t>
            </a:r>
          </a:p>
          <a:p>
            <a:pPr lvl="1"/>
            <a:r>
              <a:rPr lang="zh-CN" altLang="en-US" smtClean="0"/>
              <a:t> 删除</a:t>
            </a:r>
          </a:p>
          <a:p>
            <a:pPr lvl="1"/>
            <a:r>
              <a:rPr lang="zh-CN" altLang="en-US" smtClean="0"/>
              <a:t> 受限更新</a:t>
            </a:r>
          </a:p>
          <a:p>
            <a:pPr lvl="1"/>
            <a:r>
              <a:rPr lang="zh-CN" altLang="en-US" smtClean="0"/>
              <a:t> 定义基于该视图的新视图</a:t>
            </a:r>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smtClean="0"/>
              <a:t>3.7  </a:t>
            </a:r>
            <a:r>
              <a:rPr lang="zh-CN" altLang="en-US" dirty="0" smtClean="0"/>
              <a:t>视    图</a:t>
            </a:r>
          </a:p>
        </p:txBody>
      </p:sp>
      <p:sp>
        <p:nvSpPr>
          <p:cNvPr id="38915" name="Rectangle 3"/>
          <p:cNvSpPr>
            <a:spLocks noGrp="1" noChangeArrowheads="1"/>
          </p:cNvSpPr>
          <p:nvPr>
            <p:ph idx="1"/>
          </p:nvPr>
        </p:nvSpPr>
        <p:spPr/>
        <p:txBody>
          <a:bodyPr/>
          <a:lstStyle/>
          <a:p>
            <a:pPr eaLnBrk="1" hangingPunct="1">
              <a:lnSpc>
                <a:spcPct val="160000"/>
              </a:lnSpc>
              <a:buFont typeface="Wingdings" panose="05000000000000000000" pitchFamily="2" charset="2"/>
              <a:buNone/>
            </a:pPr>
            <a:r>
              <a:rPr lang="en-US" altLang="zh-CN" b="1" dirty="0" smtClean="0">
                <a:solidFill>
                  <a:srgbClr val="0033CC"/>
                </a:solidFill>
              </a:rPr>
              <a:t>3.7.1  </a:t>
            </a:r>
            <a:r>
              <a:rPr lang="zh-CN" altLang="en-US" b="1" dirty="0" smtClean="0">
                <a:solidFill>
                  <a:srgbClr val="0033CC"/>
                </a:solidFill>
              </a:rPr>
              <a:t>定义视图</a:t>
            </a:r>
          </a:p>
          <a:p>
            <a:pPr eaLnBrk="1" hangingPunct="1">
              <a:lnSpc>
                <a:spcPct val="160000"/>
              </a:lnSpc>
              <a:buFont typeface="Wingdings" panose="05000000000000000000" pitchFamily="2" charset="2"/>
              <a:buNone/>
            </a:pPr>
            <a:r>
              <a:rPr lang="en-US" altLang="zh-CN" b="1" dirty="0" smtClean="0"/>
              <a:t>3.7.2  </a:t>
            </a:r>
            <a:r>
              <a:rPr lang="zh-CN" altLang="en-US" b="1" dirty="0" smtClean="0"/>
              <a:t>查询视图</a:t>
            </a:r>
          </a:p>
          <a:p>
            <a:pPr eaLnBrk="1" hangingPunct="1">
              <a:lnSpc>
                <a:spcPct val="160000"/>
              </a:lnSpc>
              <a:buFont typeface="Wingdings" panose="05000000000000000000" pitchFamily="2" charset="2"/>
              <a:buNone/>
            </a:pPr>
            <a:r>
              <a:rPr lang="en-US" altLang="zh-CN" b="1" dirty="0" smtClean="0"/>
              <a:t>3.7.3  </a:t>
            </a:r>
            <a:r>
              <a:rPr lang="zh-CN" altLang="en-US" b="1" dirty="0" smtClean="0"/>
              <a:t>更新视图</a:t>
            </a:r>
          </a:p>
          <a:p>
            <a:pPr eaLnBrk="1" hangingPunct="1">
              <a:lnSpc>
                <a:spcPct val="160000"/>
              </a:lnSpc>
              <a:buFont typeface="Wingdings" panose="05000000000000000000" pitchFamily="2" charset="2"/>
              <a:buNone/>
            </a:pPr>
            <a:r>
              <a:rPr lang="en-US" altLang="zh-CN" b="1" dirty="0" smtClean="0"/>
              <a:t>3.7.4  </a:t>
            </a:r>
            <a:r>
              <a:rPr lang="zh-CN" altLang="en-US" b="1" dirty="0" smtClean="0"/>
              <a:t>视图的作用</a:t>
            </a:r>
          </a:p>
          <a:p>
            <a:pPr eaLnBrk="1" hangingPunct="1">
              <a:lnSpc>
                <a:spcPct val="110000"/>
              </a:lnSpc>
              <a:buFont typeface="Wingdings" panose="05000000000000000000" pitchFamily="2" charset="2"/>
              <a:buNone/>
            </a:pPr>
            <a:endParaRPr lang="en-US" altLang="zh-CN" b="1" dirty="0"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1438"/>
            <a:ext cx="8229600" cy="1143000"/>
          </a:xfrm>
        </p:spPr>
        <p:txBody>
          <a:bodyPr/>
          <a:lstStyle/>
          <a:p>
            <a:r>
              <a:rPr lang="en-US" altLang="zh-CN" smtClean="0"/>
              <a:t>3.5.1  </a:t>
            </a:r>
            <a:r>
              <a:rPr lang="zh-CN" altLang="en-US" smtClean="0"/>
              <a:t>插入数据</a:t>
            </a:r>
          </a:p>
        </p:txBody>
      </p:sp>
      <p:sp>
        <p:nvSpPr>
          <p:cNvPr id="10243" name="Rectangle 3"/>
          <p:cNvSpPr>
            <a:spLocks noGrp="1" noChangeArrowheads="1"/>
          </p:cNvSpPr>
          <p:nvPr>
            <p:ph idx="1"/>
          </p:nvPr>
        </p:nvSpPr>
        <p:spPr/>
        <p:txBody>
          <a:bodyPr/>
          <a:lstStyle/>
          <a:p>
            <a:r>
              <a:rPr lang="zh-CN" altLang="en-US" smtClean="0"/>
              <a:t>两种插入数据方式</a:t>
            </a:r>
          </a:p>
          <a:p>
            <a:pPr lvl="1"/>
            <a:r>
              <a:rPr lang="en-US" altLang="zh-CN" smtClean="0"/>
              <a:t>1. </a:t>
            </a:r>
            <a:r>
              <a:rPr lang="zh-CN" altLang="en-US" smtClean="0"/>
              <a:t>插入元组</a:t>
            </a:r>
          </a:p>
          <a:p>
            <a:pPr lvl="1"/>
            <a:r>
              <a:rPr lang="en-US" altLang="zh-CN" smtClean="0"/>
              <a:t>2. </a:t>
            </a:r>
            <a:r>
              <a:rPr lang="zh-CN" altLang="en-US" smtClean="0"/>
              <a:t>插入子查询结果</a:t>
            </a:r>
          </a:p>
          <a:p>
            <a:pPr lvl="2"/>
            <a:r>
              <a:rPr lang="zh-CN" altLang="en-US" smtClean="0"/>
              <a:t>可以一次插入多个元组 </a:t>
            </a:r>
          </a:p>
          <a:p>
            <a:endParaRPr lang="en-US" altLang="zh-CN" smtClean="0"/>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t>3.7.1  </a:t>
            </a:r>
            <a:r>
              <a:rPr lang="zh-CN" altLang="en-US" dirty="0" smtClean="0"/>
              <a:t>定义视图</a:t>
            </a:r>
          </a:p>
        </p:txBody>
      </p:sp>
      <p:sp>
        <p:nvSpPr>
          <p:cNvPr id="39939" name="Rectangle 3"/>
          <p:cNvSpPr>
            <a:spLocks noGrp="1" noChangeArrowheads="1"/>
          </p:cNvSpPr>
          <p:nvPr>
            <p:ph idx="1"/>
          </p:nvPr>
        </p:nvSpPr>
        <p:spPr/>
        <p:txBody>
          <a:bodyPr/>
          <a:lstStyle/>
          <a:p>
            <a:endParaRPr lang="en-US" altLang="zh-CN" smtClean="0"/>
          </a:p>
          <a:p>
            <a:r>
              <a:rPr lang="zh-CN" altLang="en-US" smtClean="0"/>
              <a:t>建立视图</a:t>
            </a:r>
          </a:p>
          <a:p>
            <a:endParaRPr lang="zh-CN" altLang="en-US" smtClean="0"/>
          </a:p>
          <a:p>
            <a:r>
              <a:rPr lang="zh-CN" altLang="en-US" smtClean="0"/>
              <a:t>删除视图</a:t>
            </a:r>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一、建立视图</a:t>
            </a:r>
          </a:p>
        </p:txBody>
      </p:sp>
      <p:sp>
        <p:nvSpPr>
          <p:cNvPr id="40963" name="Rectangle 3"/>
          <p:cNvSpPr>
            <a:spLocks noGrp="1" noChangeArrowheads="1"/>
          </p:cNvSpPr>
          <p:nvPr>
            <p:ph idx="1"/>
          </p:nvPr>
        </p:nvSpPr>
        <p:spPr>
          <a:xfrm>
            <a:off x="457200" y="1268760"/>
            <a:ext cx="8229600" cy="4840288"/>
          </a:xfrm>
        </p:spPr>
        <p:txBody>
          <a:bodyPr/>
          <a:lstStyle/>
          <a:p>
            <a:pPr eaLnBrk="1" hangingPunct="1"/>
            <a:r>
              <a:rPr lang="zh-CN" altLang="en-US" dirty="0" smtClean="0"/>
              <a:t>语句格式</a:t>
            </a:r>
          </a:p>
          <a:p>
            <a:pPr eaLnBrk="1" hangingPunct="1">
              <a:lnSpc>
                <a:spcPct val="120000"/>
              </a:lnSpc>
              <a:buFont typeface="Wingdings" panose="05000000000000000000" pitchFamily="2" charset="2"/>
              <a:buNone/>
            </a:pPr>
            <a:r>
              <a:rPr lang="zh-CN" altLang="en-US" sz="2400" dirty="0" smtClean="0"/>
              <a:t>       </a:t>
            </a:r>
            <a:r>
              <a:rPr lang="en-US" altLang="zh-CN" sz="2400" dirty="0" smtClean="0">
                <a:solidFill>
                  <a:srgbClr val="FF3399"/>
                </a:solidFill>
              </a:rPr>
              <a:t>CREATE  VIEW</a:t>
            </a:r>
            <a:r>
              <a:rPr lang="en-US" altLang="zh-CN" sz="2400" dirty="0" smtClean="0"/>
              <a:t> </a:t>
            </a:r>
          </a:p>
          <a:p>
            <a:pPr eaLnBrk="1" hangingPunct="1">
              <a:lnSpc>
                <a:spcPct val="120000"/>
              </a:lnSpc>
              <a:buFont typeface="Wingdings" panose="05000000000000000000" pitchFamily="2" charset="2"/>
              <a:buNone/>
            </a:pPr>
            <a:r>
              <a:rPr lang="en-US" altLang="zh-CN" sz="2400" dirty="0" smtClean="0"/>
              <a:t>             &lt;</a:t>
            </a:r>
            <a:r>
              <a:rPr lang="zh-CN" altLang="en-US" sz="2400" dirty="0" smtClean="0"/>
              <a:t>视图名</a:t>
            </a:r>
            <a:r>
              <a:rPr lang="en-US" altLang="zh-CN" sz="2400" dirty="0" smtClean="0"/>
              <a:t>&gt;  [(&lt;</a:t>
            </a:r>
            <a:r>
              <a:rPr lang="zh-CN" altLang="en-US" sz="2400" dirty="0" smtClean="0"/>
              <a:t>列名</a:t>
            </a:r>
            <a:r>
              <a:rPr lang="en-US" altLang="zh-CN" sz="2400" dirty="0" smtClean="0"/>
              <a:t>&gt;  [</a:t>
            </a:r>
            <a:r>
              <a:rPr lang="zh-CN" altLang="en-US" sz="2400" dirty="0" smtClean="0"/>
              <a:t>，</a:t>
            </a:r>
            <a:r>
              <a:rPr lang="en-US" altLang="zh-CN" sz="2400" dirty="0" smtClean="0"/>
              <a:t>&lt;</a:t>
            </a:r>
            <a:r>
              <a:rPr lang="zh-CN" altLang="en-US" sz="2400" dirty="0" smtClean="0"/>
              <a:t>列名</a:t>
            </a:r>
            <a:r>
              <a:rPr lang="en-US" altLang="zh-CN" sz="2400" dirty="0" smtClean="0"/>
              <a:t>&gt;]…)]</a:t>
            </a:r>
          </a:p>
          <a:p>
            <a:pPr eaLnBrk="1" hangingPunct="1">
              <a:lnSpc>
                <a:spcPct val="120000"/>
              </a:lnSpc>
              <a:buFont typeface="Wingdings" panose="05000000000000000000" pitchFamily="2" charset="2"/>
              <a:buNone/>
            </a:pPr>
            <a:r>
              <a:rPr lang="en-US" altLang="zh-CN" sz="2400" dirty="0" smtClean="0">
                <a:solidFill>
                  <a:srgbClr val="FF3399"/>
                </a:solidFill>
              </a:rPr>
              <a:t>       AS</a:t>
            </a:r>
            <a:r>
              <a:rPr lang="en-US" altLang="zh-CN" sz="2400" dirty="0" smtClean="0"/>
              <a:t>  &lt;</a:t>
            </a:r>
            <a:r>
              <a:rPr lang="zh-CN" altLang="en-US" sz="2400" dirty="0" smtClean="0"/>
              <a:t>子查询</a:t>
            </a:r>
            <a:r>
              <a:rPr lang="en-US" altLang="zh-CN" sz="2400" dirty="0" smtClean="0"/>
              <a:t>&gt;</a:t>
            </a:r>
          </a:p>
          <a:p>
            <a:pPr eaLnBrk="1" hangingPunct="1">
              <a:lnSpc>
                <a:spcPct val="120000"/>
              </a:lnSpc>
              <a:buFont typeface="Wingdings" panose="05000000000000000000" pitchFamily="2" charset="2"/>
              <a:buNone/>
            </a:pPr>
            <a:r>
              <a:rPr lang="en-US" altLang="zh-CN" sz="2400" dirty="0" smtClean="0"/>
              <a:t>       [</a:t>
            </a:r>
            <a:r>
              <a:rPr lang="en-US" altLang="zh-CN" sz="2400" dirty="0" smtClean="0">
                <a:solidFill>
                  <a:srgbClr val="FF3399"/>
                </a:solidFill>
              </a:rPr>
              <a:t>WITH  CHECK  OPTION</a:t>
            </a:r>
            <a:r>
              <a:rPr lang="en-US" altLang="zh-CN" sz="2400" dirty="0" smtClean="0"/>
              <a:t>]</a:t>
            </a:r>
            <a:r>
              <a:rPr lang="zh-CN" altLang="en-US" sz="2400" dirty="0" smtClean="0"/>
              <a:t>；</a:t>
            </a:r>
            <a:endParaRPr lang="zh-CN" altLang="en-US" dirty="0" smtClean="0"/>
          </a:p>
          <a:p>
            <a:pPr eaLnBrk="1" hangingPunct="1">
              <a:lnSpc>
                <a:spcPct val="120000"/>
              </a:lnSpc>
            </a:pPr>
            <a:r>
              <a:rPr lang="zh-CN" altLang="en-US" sz="2000" dirty="0" smtClean="0"/>
              <a:t>组成视图的属性列名：全部省略或全部指定</a:t>
            </a:r>
          </a:p>
          <a:p>
            <a:pPr eaLnBrk="1" hangingPunct="1">
              <a:lnSpc>
                <a:spcPct val="120000"/>
              </a:lnSpc>
            </a:pPr>
            <a:r>
              <a:rPr lang="zh-CN" altLang="en-US" sz="2000" dirty="0" smtClean="0"/>
              <a:t>子查询不允许含有</a:t>
            </a:r>
            <a:r>
              <a:rPr lang="en-US" altLang="zh-CN" sz="2000" dirty="0" smtClean="0"/>
              <a:t>ORDER BY</a:t>
            </a:r>
            <a:r>
              <a:rPr lang="zh-CN" altLang="en-US" sz="2000" dirty="0" smtClean="0"/>
              <a:t>子句和</a:t>
            </a:r>
            <a:r>
              <a:rPr lang="en-US" altLang="zh-CN" sz="2000" dirty="0" smtClean="0"/>
              <a:t>DISTINCT</a:t>
            </a:r>
            <a:r>
              <a:rPr lang="zh-CN" altLang="en-US" sz="2000" dirty="0" smtClean="0"/>
              <a:t>短语</a:t>
            </a:r>
            <a:endParaRPr lang="en-US" altLang="zh-CN" sz="2000" dirty="0" smtClean="0"/>
          </a:p>
          <a:p>
            <a:pPr eaLnBrk="1" hangingPunct="1">
              <a:lnSpc>
                <a:spcPct val="120000"/>
              </a:lnSpc>
              <a:spcBef>
                <a:spcPct val="0"/>
              </a:spcBef>
            </a:pPr>
            <a:r>
              <a:rPr lang="en-US" altLang="zh-CN" sz="2000" dirty="0"/>
              <a:t>WITH CHECK OPTION</a:t>
            </a:r>
          </a:p>
          <a:p>
            <a:pPr lvl="1" eaLnBrk="1" hangingPunct="1">
              <a:lnSpc>
                <a:spcPct val="120000"/>
              </a:lnSpc>
              <a:spcBef>
                <a:spcPct val="0"/>
              </a:spcBef>
            </a:pPr>
            <a:r>
              <a:rPr lang="zh-CN" altLang="en-US" sz="2000" dirty="0"/>
              <a:t>对视图进行</a:t>
            </a:r>
            <a:r>
              <a:rPr lang="en-US" altLang="zh-CN" sz="2000" dirty="0"/>
              <a:t>UPDATE</a:t>
            </a:r>
            <a:r>
              <a:rPr lang="zh-CN" altLang="en-US" sz="2000" dirty="0"/>
              <a:t>，</a:t>
            </a:r>
            <a:r>
              <a:rPr lang="en-US" altLang="zh-CN" sz="2000" dirty="0"/>
              <a:t>INSERT</a:t>
            </a:r>
            <a:r>
              <a:rPr lang="zh-CN" altLang="en-US" sz="2000" dirty="0"/>
              <a:t>和</a:t>
            </a:r>
            <a:r>
              <a:rPr lang="en-US" altLang="zh-CN" sz="2000" dirty="0"/>
              <a:t>DELETE</a:t>
            </a:r>
            <a:r>
              <a:rPr lang="zh-CN" altLang="en-US" sz="2000" dirty="0"/>
              <a:t>操作时要保证更新、插入或删除的行满足视图定义中的谓词条件（即子查询中的条件表达式）</a:t>
            </a:r>
          </a:p>
          <a:p>
            <a:pPr eaLnBrk="1" hangingPunct="1">
              <a:lnSpc>
                <a:spcPct val="120000"/>
              </a:lnSpc>
            </a:pPr>
            <a:endParaRPr lang="zh-CN" altLang="en-US" sz="2800" dirty="0" smtClean="0"/>
          </a:p>
          <a:p>
            <a:pPr eaLnBrk="1" hangingPunct="1"/>
            <a:endParaRPr lang="en-US" altLang="zh-CN" dirty="0"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mtClean="0"/>
              <a:t> </a:t>
            </a:r>
            <a:r>
              <a:rPr lang="zh-CN" altLang="en-US" smtClean="0"/>
              <a:t>建立视图（续）</a:t>
            </a:r>
          </a:p>
        </p:txBody>
      </p:sp>
      <p:sp>
        <p:nvSpPr>
          <p:cNvPr id="41987" name="Rectangle 3"/>
          <p:cNvSpPr>
            <a:spLocks noGrp="1" noChangeArrowheads="1"/>
          </p:cNvSpPr>
          <p:nvPr>
            <p:ph idx="1"/>
          </p:nvPr>
        </p:nvSpPr>
        <p:spPr/>
        <p:txBody>
          <a:bodyPr/>
          <a:lstStyle/>
          <a:p>
            <a:r>
              <a:rPr lang="en-US" altLang="zh-CN" smtClean="0"/>
              <a:t>RDBMS</a:t>
            </a:r>
            <a:r>
              <a:rPr lang="zh-CN" altLang="en-US" smtClean="0"/>
              <a:t>执行</a:t>
            </a:r>
            <a:r>
              <a:rPr lang="en-US" altLang="zh-CN" smtClean="0"/>
              <a:t>CREATE VIEW</a:t>
            </a:r>
            <a:r>
              <a:rPr lang="zh-CN" altLang="en-US" smtClean="0"/>
              <a:t>语句时只是把视图定义存入数据字典，并不执行其中的</a:t>
            </a:r>
            <a:r>
              <a:rPr lang="en-US" altLang="zh-CN" smtClean="0"/>
              <a:t>SELECT</a:t>
            </a:r>
            <a:r>
              <a:rPr lang="zh-CN" altLang="en-US" smtClean="0"/>
              <a:t>语句。</a:t>
            </a:r>
          </a:p>
          <a:p>
            <a:r>
              <a:rPr lang="zh-CN" altLang="en-US" smtClean="0"/>
              <a:t>在对视图查询时，按视图的定义从基本表中将数据查出。</a:t>
            </a:r>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建立视图（续）</a:t>
            </a:r>
          </a:p>
        </p:txBody>
      </p:sp>
      <p:sp>
        <p:nvSpPr>
          <p:cNvPr id="43011"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mtClean="0"/>
              <a:t> [</a:t>
            </a:r>
            <a:r>
              <a:rPr lang="zh-CN" altLang="en-US" smtClean="0"/>
              <a:t>例</a:t>
            </a:r>
            <a:r>
              <a:rPr lang="en-US" altLang="zh-CN" smtClean="0"/>
              <a:t>1]  </a:t>
            </a:r>
            <a:r>
              <a:rPr lang="zh-CN" altLang="en-US" smtClean="0"/>
              <a:t>建立信息系学生的视图。</a:t>
            </a:r>
          </a:p>
          <a:p>
            <a:pPr eaLnBrk="1" hangingPunct="1">
              <a:lnSpc>
                <a:spcPct val="90000"/>
              </a:lnSpc>
              <a:buFont typeface="Wingdings" panose="05000000000000000000" pitchFamily="2" charset="2"/>
              <a:buNone/>
            </a:pPr>
            <a:endParaRPr lang="zh-CN" altLang="en-US" smtClean="0"/>
          </a:p>
          <a:p>
            <a:pPr eaLnBrk="1" hangingPunct="1">
              <a:lnSpc>
                <a:spcPct val="90000"/>
              </a:lnSpc>
              <a:buFont typeface="Wingdings" panose="05000000000000000000" pitchFamily="2" charset="2"/>
              <a:buNone/>
            </a:pPr>
            <a:r>
              <a:rPr lang="zh-CN" altLang="en-US" sz="2400" smtClean="0"/>
              <a:t>        </a:t>
            </a:r>
            <a:r>
              <a:rPr lang="en-US" altLang="zh-CN" sz="2400" smtClean="0"/>
              <a:t>CREATE VIEW IS_Student</a:t>
            </a:r>
          </a:p>
          <a:p>
            <a:pPr eaLnBrk="1" hangingPunct="1">
              <a:lnSpc>
                <a:spcPct val="90000"/>
              </a:lnSpc>
              <a:buFont typeface="Wingdings" panose="05000000000000000000" pitchFamily="2" charset="2"/>
              <a:buNone/>
            </a:pPr>
            <a:r>
              <a:rPr lang="en-US" altLang="zh-CN" sz="2400" smtClean="0"/>
              <a:t>        AS </a:t>
            </a:r>
          </a:p>
          <a:p>
            <a:pPr eaLnBrk="1" hangingPunct="1">
              <a:lnSpc>
                <a:spcPct val="90000"/>
              </a:lnSpc>
              <a:buFont typeface="Wingdings" panose="05000000000000000000" pitchFamily="2" charset="2"/>
              <a:buNone/>
            </a:pPr>
            <a:r>
              <a:rPr lang="en-US" altLang="zh-CN" sz="2400" smtClean="0"/>
              <a:t>        SELECT Sno</a:t>
            </a:r>
            <a:r>
              <a:rPr lang="zh-CN" altLang="en-US" sz="2400" smtClean="0"/>
              <a:t>，</a:t>
            </a:r>
            <a:r>
              <a:rPr lang="en-US" altLang="zh-CN" sz="2400" smtClean="0"/>
              <a:t>Sname</a:t>
            </a:r>
            <a:r>
              <a:rPr lang="zh-CN" altLang="en-US" sz="2400" smtClean="0"/>
              <a:t>，</a:t>
            </a:r>
            <a:r>
              <a:rPr lang="en-US" altLang="zh-CN" sz="2400" smtClean="0"/>
              <a:t>Sage</a:t>
            </a:r>
          </a:p>
          <a:p>
            <a:pPr eaLnBrk="1" hangingPunct="1">
              <a:lnSpc>
                <a:spcPct val="90000"/>
              </a:lnSpc>
              <a:buFont typeface="Wingdings" panose="05000000000000000000" pitchFamily="2" charset="2"/>
              <a:buNone/>
            </a:pPr>
            <a:r>
              <a:rPr lang="en-US" altLang="zh-CN" sz="2400" smtClean="0"/>
              <a:t>        FROM    Student</a:t>
            </a:r>
          </a:p>
          <a:p>
            <a:pPr eaLnBrk="1" hangingPunct="1">
              <a:lnSpc>
                <a:spcPct val="90000"/>
              </a:lnSpc>
              <a:buFont typeface="Wingdings" panose="05000000000000000000" pitchFamily="2" charset="2"/>
              <a:buNone/>
            </a:pPr>
            <a:r>
              <a:rPr lang="en-US" altLang="zh-CN" sz="2400" smtClean="0"/>
              <a:t>        WHERE  Sdept= 'IS'</a:t>
            </a:r>
            <a:r>
              <a:rPr lang="zh-CN" altLang="en-US" sz="2400" smtClean="0"/>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200" smtClean="0"/>
              <a:t>建立视图（续）</a:t>
            </a:r>
          </a:p>
        </p:txBody>
      </p:sp>
      <p:sp>
        <p:nvSpPr>
          <p:cNvPr id="44035" name="Rectangle 3"/>
          <p:cNvSpPr>
            <a:spLocks noGrp="1" noChangeArrowheads="1"/>
          </p:cNvSpPr>
          <p:nvPr>
            <p:ph idx="1"/>
          </p:nvPr>
        </p:nvSpPr>
        <p:spPr/>
        <p:txBody>
          <a:bodyPr/>
          <a:lstStyle/>
          <a:p>
            <a:pPr eaLnBrk="1" hangingPunct="1">
              <a:lnSpc>
                <a:spcPct val="130000"/>
              </a:lnSpc>
              <a:buFont typeface="Wingdings" panose="05000000000000000000" pitchFamily="2" charset="2"/>
              <a:buNone/>
            </a:pPr>
            <a:r>
              <a:rPr lang="en-US" altLang="zh-CN" sz="2000" smtClean="0"/>
              <a:t>[</a:t>
            </a:r>
            <a:r>
              <a:rPr lang="zh-CN" altLang="en-US" sz="2000" smtClean="0"/>
              <a:t>例</a:t>
            </a:r>
            <a:r>
              <a:rPr lang="en-US" altLang="zh-CN" sz="2000" smtClean="0"/>
              <a:t>2]</a:t>
            </a:r>
            <a:r>
              <a:rPr lang="zh-CN" altLang="en-US" sz="2400" smtClean="0"/>
              <a:t>建立信息系学生的视图，并要求进行修改和插入操作时仍需保证该视图只有信息系的学生 </a:t>
            </a:r>
            <a:r>
              <a:rPr lang="zh-CN" altLang="en-US" sz="2000" smtClean="0"/>
              <a:t>。</a:t>
            </a:r>
          </a:p>
          <a:p>
            <a:pPr eaLnBrk="1" hangingPunct="1">
              <a:lnSpc>
                <a:spcPct val="130000"/>
              </a:lnSpc>
              <a:buFont typeface="Wingdings" panose="05000000000000000000" pitchFamily="2" charset="2"/>
              <a:buNone/>
            </a:pPr>
            <a:r>
              <a:rPr lang="zh-CN" altLang="en-US" sz="2400" smtClean="0"/>
              <a:t>        </a:t>
            </a:r>
            <a:r>
              <a:rPr lang="en-US" altLang="zh-CN" sz="2400" smtClean="0"/>
              <a:t>CREATE VIEW IS_Student</a:t>
            </a:r>
          </a:p>
          <a:p>
            <a:pPr eaLnBrk="1" hangingPunct="1">
              <a:lnSpc>
                <a:spcPct val="130000"/>
              </a:lnSpc>
              <a:buFont typeface="Wingdings" panose="05000000000000000000" pitchFamily="2" charset="2"/>
              <a:buNone/>
            </a:pPr>
            <a:r>
              <a:rPr lang="en-US" altLang="zh-CN" sz="2400" smtClean="0"/>
              <a:t>        AS </a:t>
            </a:r>
          </a:p>
          <a:p>
            <a:pPr eaLnBrk="1" hangingPunct="1">
              <a:lnSpc>
                <a:spcPct val="130000"/>
              </a:lnSpc>
              <a:buFont typeface="Wingdings" panose="05000000000000000000" pitchFamily="2" charset="2"/>
              <a:buNone/>
            </a:pPr>
            <a:r>
              <a:rPr lang="en-US" altLang="zh-CN" sz="2400" smtClean="0"/>
              <a:t>        SELECT Sno</a:t>
            </a:r>
            <a:r>
              <a:rPr lang="zh-CN" altLang="en-US" sz="2400" smtClean="0"/>
              <a:t>，</a:t>
            </a:r>
            <a:r>
              <a:rPr lang="en-US" altLang="zh-CN" sz="2400" smtClean="0"/>
              <a:t>Sname</a:t>
            </a:r>
            <a:r>
              <a:rPr lang="zh-CN" altLang="en-US" sz="2400" smtClean="0"/>
              <a:t>，</a:t>
            </a:r>
            <a:r>
              <a:rPr lang="en-US" altLang="zh-CN" sz="2400" smtClean="0"/>
              <a:t>Sage</a:t>
            </a:r>
          </a:p>
          <a:p>
            <a:pPr eaLnBrk="1" hangingPunct="1">
              <a:lnSpc>
                <a:spcPct val="130000"/>
              </a:lnSpc>
              <a:buFont typeface="Wingdings" panose="05000000000000000000" pitchFamily="2" charset="2"/>
              <a:buNone/>
            </a:pPr>
            <a:r>
              <a:rPr lang="en-US" altLang="zh-CN" sz="2400" smtClean="0"/>
              <a:t>        FROM  Student</a:t>
            </a:r>
          </a:p>
          <a:p>
            <a:pPr eaLnBrk="1" hangingPunct="1">
              <a:lnSpc>
                <a:spcPct val="130000"/>
              </a:lnSpc>
              <a:buFont typeface="Wingdings" panose="05000000000000000000" pitchFamily="2" charset="2"/>
              <a:buNone/>
            </a:pPr>
            <a:r>
              <a:rPr lang="en-US" altLang="zh-CN" sz="2400" smtClean="0"/>
              <a:t>        WHERE  Sdept= 'IS'</a:t>
            </a:r>
          </a:p>
          <a:p>
            <a:pPr eaLnBrk="1" hangingPunct="1">
              <a:lnSpc>
                <a:spcPct val="130000"/>
              </a:lnSpc>
              <a:buFont typeface="Wingdings" panose="05000000000000000000" pitchFamily="2" charset="2"/>
              <a:buNone/>
            </a:pPr>
            <a:r>
              <a:rPr lang="en-US" altLang="zh-CN" sz="2400" smtClean="0"/>
              <a:t>        WITH CHECK OPTION</a:t>
            </a:r>
            <a:r>
              <a:rPr lang="zh-CN" altLang="en-US" sz="2400" smtClean="0"/>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建立视图（续）</a:t>
            </a:r>
          </a:p>
        </p:txBody>
      </p:sp>
      <p:sp>
        <p:nvSpPr>
          <p:cNvPr id="45059" name="Rectangle 3"/>
          <p:cNvSpPr>
            <a:spLocks noGrp="1" noChangeArrowheads="1"/>
          </p:cNvSpPr>
          <p:nvPr>
            <p:ph idx="1"/>
          </p:nvPr>
        </p:nvSpPr>
        <p:spPr/>
        <p:txBody>
          <a:bodyPr/>
          <a:lstStyle/>
          <a:p>
            <a:r>
              <a:rPr lang="zh-CN" altLang="en-US" sz="2400" dirty="0"/>
              <a:t>定义</a:t>
            </a:r>
            <a:r>
              <a:rPr lang="en-US" altLang="zh-CN" sz="2400" dirty="0" err="1"/>
              <a:t>IS_Student</a:t>
            </a:r>
            <a:r>
              <a:rPr lang="zh-CN" altLang="en-US" sz="2400" dirty="0"/>
              <a:t>视图时加上了</a:t>
            </a:r>
            <a:r>
              <a:rPr lang="en-US" altLang="zh-CN" sz="2400" dirty="0"/>
              <a:t>WITH CHECK OPTION</a:t>
            </a:r>
            <a:r>
              <a:rPr lang="zh-CN" altLang="en-US" sz="2400" dirty="0"/>
              <a:t>子句，对该视图进行插入、修改和删除操作时，</a:t>
            </a:r>
            <a:r>
              <a:rPr lang="en-US" altLang="zh-CN" sz="2400" dirty="0"/>
              <a:t>RDBMS</a:t>
            </a:r>
            <a:r>
              <a:rPr lang="zh-CN" altLang="en-US" sz="2400" dirty="0"/>
              <a:t>会自动加上</a:t>
            </a:r>
            <a:r>
              <a:rPr lang="en-US" altLang="zh-CN" sz="2400" dirty="0" err="1"/>
              <a:t>Sdept</a:t>
            </a:r>
            <a:r>
              <a:rPr lang="en-US" altLang="zh-CN" sz="2400" dirty="0"/>
              <a:t>='IS'</a:t>
            </a:r>
            <a:r>
              <a:rPr lang="zh-CN" altLang="en-US" sz="2400" dirty="0"/>
              <a:t>的</a:t>
            </a:r>
            <a:r>
              <a:rPr lang="zh-CN" altLang="en-US" sz="2400" dirty="0" smtClean="0"/>
              <a:t>条件：</a:t>
            </a:r>
          </a:p>
          <a:p>
            <a:pPr lvl="1"/>
            <a:r>
              <a:rPr lang="zh-CN" altLang="en-US" sz="2000" dirty="0" smtClean="0"/>
              <a:t>修改操作：自动加上</a:t>
            </a:r>
            <a:r>
              <a:rPr lang="en-US" altLang="zh-CN" sz="2000" dirty="0" err="1" smtClean="0"/>
              <a:t>Sdept</a:t>
            </a:r>
            <a:r>
              <a:rPr lang="en-US" altLang="zh-CN" sz="2000" dirty="0" smtClean="0"/>
              <a:t>= 'IS'</a:t>
            </a:r>
            <a:r>
              <a:rPr lang="zh-CN" altLang="en-US" sz="2000" dirty="0" smtClean="0"/>
              <a:t>的条件</a:t>
            </a:r>
          </a:p>
          <a:p>
            <a:pPr lvl="1"/>
            <a:r>
              <a:rPr lang="zh-CN" altLang="en-US" sz="2000" dirty="0" smtClean="0"/>
              <a:t>删除操作：自动加上</a:t>
            </a:r>
            <a:r>
              <a:rPr lang="en-US" altLang="zh-CN" sz="2000" dirty="0" err="1" smtClean="0"/>
              <a:t>Sdept</a:t>
            </a:r>
            <a:r>
              <a:rPr lang="en-US" altLang="zh-CN" sz="2000" dirty="0" smtClean="0"/>
              <a:t>= 'IS'</a:t>
            </a:r>
            <a:r>
              <a:rPr lang="zh-CN" altLang="en-US" sz="2000" dirty="0" smtClean="0"/>
              <a:t>的条件</a:t>
            </a:r>
          </a:p>
          <a:p>
            <a:pPr lvl="1"/>
            <a:r>
              <a:rPr lang="zh-CN" altLang="en-US" sz="2000" dirty="0" smtClean="0"/>
              <a:t>插入操作：自动检查</a:t>
            </a:r>
            <a:r>
              <a:rPr lang="en-US" altLang="zh-CN" sz="2000" dirty="0" err="1" smtClean="0"/>
              <a:t>Sdept</a:t>
            </a:r>
            <a:r>
              <a:rPr lang="zh-CN" altLang="en-US" sz="2000" dirty="0" smtClean="0"/>
              <a:t>属性值是否为</a:t>
            </a:r>
            <a:r>
              <a:rPr lang="en-US" altLang="zh-CN" sz="2000" dirty="0" smtClean="0"/>
              <a:t>'IS' </a:t>
            </a:r>
          </a:p>
          <a:p>
            <a:pPr lvl="2"/>
            <a:r>
              <a:rPr lang="zh-CN" altLang="en-US" sz="1800" dirty="0" smtClean="0"/>
              <a:t>如果不是，则拒绝该插入操作</a:t>
            </a:r>
          </a:p>
          <a:p>
            <a:pPr lvl="2"/>
            <a:r>
              <a:rPr lang="zh-CN" altLang="en-US" sz="1800" dirty="0" smtClean="0"/>
              <a:t>如果没有提供</a:t>
            </a:r>
            <a:r>
              <a:rPr lang="en-US" altLang="zh-CN" sz="1800" dirty="0" err="1" smtClean="0"/>
              <a:t>Sdept</a:t>
            </a:r>
            <a:r>
              <a:rPr lang="zh-CN" altLang="en-US" sz="1800" dirty="0" smtClean="0"/>
              <a:t>属性值，则自动定义</a:t>
            </a:r>
            <a:r>
              <a:rPr lang="en-US" altLang="zh-CN" sz="1800" dirty="0" err="1" smtClean="0"/>
              <a:t>Sdept</a:t>
            </a:r>
            <a:r>
              <a:rPr lang="zh-CN" altLang="en-US" sz="1800" dirty="0" smtClean="0"/>
              <a:t>为</a:t>
            </a:r>
            <a:r>
              <a:rPr lang="en-US" altLang="zh-CN" sz="1800" dirty="0" smtClean="0"/>
              <a:t>'IS'</a:t>
            </a:r>
          </a:p>
          <a:p>
            <a:pPr>
              <a:lnSpc>
                <a:spcPct val="130000"/>
              </a:lnSpc>
            </a:pPr>
            <a:r>
              <a:rPr lang="zh-CN" altLang="en-US" sz="2400" dirty="0"/>
              <a:t>若一个视图是从单个基本表导出的，并且只是去掉了基本表的某些行和某些列，但保留了主码，我们称这类视图为</a:t>
            </a:r>
            <a:r>
              <a:rPr lang="zh-CN" altLang="en-US" sz="2400" dirty="0">
                <a:solidFill>
                  <a:srgbClr val="FF00FF"/>
                </a:solidFill>
              </a:rPr>
              <a:t>行列子集视图</a:t>
            </a:r>
            <a:r>
              <a:rPr lang="zh-CN" altLang="en-US" sz="2400" dirty="0"/>
              <a:t>。</a:t>
            </a:r>
          </a:p>
          <a:p>
            <a:pPr lvl="1">
              <a:lnSpc>
                <a:spcPct val="130000"/>
              </a:lnSpc>
            </a:pPr>
            <a:r>
              <a:rPr lang="en-US" altLang="zh-CN" sz="2000" dirty="0" err="1"/>
              <a:t>IS_Student</a:t>
            </a:r>
            <a:r>
              <a:rPr lang="zh-CN" altLang="en-US" sz="2000" dirty="0"/>
              <a:t>视图就是一个行列子集视图。</a:t>
            </a:r>
          </a:p>
          <a:p>
            <a:pPr marL="914400" lvl="2" indent="0">
              <a:buNone/>
            </a:pPr>
            <a:endParaRPr lang="en-US" altLang="zh-CN" sz="1800" dirty="0" smtClean="0"/>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059">
                                            <p:txEl>
                                              <p:pRg st="6" end="6"/>
                                            </p:txEl>
                                          </p:spTgt>
                                        </p:tgtEl>
                                        <p:attrNameLst>
                                          <p:attrName>style.visibility</p:attrName>
                                        </p:attrNameLst>
                                      </p:cBhvr>
                                      <p:to>
                                        <p:strVal val="visible"/>
                                      </p:to>
                                    </p:set>
                                    <p:animEffect transition="in" filter="randombar(horizontal)">
                                      <p:cBhvr>
                                        <p:cTn id="7" dur="500"/>
                                        <p:tgtEl>
                                          <p:spTgt spid="45059">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5059">
                                            <p:txEl>
                                              <p:pRg st="7" end="7"/>
                                            </p:txEl>
                                          </p:spTgt>
                                        </p:tgtEl>
                                        <p:attrNameLst>
                                          <p:attrName>style.visibility</p:attrName>
                                        </p:attrNameLst>
                                      </p:cBhvr>
                                      <p:to>
                                        <p:strVal val="visible"/>
                                      </p:to>
                                    </p:set>
                                    <p:animEffect transition="in" filter="randombar(horizontal)">
                                      <p:cBhvr>
                                        <p:cTn id="10" dur="5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z="3200" smtClean="0"/>
              <a:t>建立视图（续）</a:t>
            </a:r>
          </a:p>
        </p:txBody>
      </p:sp>
      <p:sp>
        <p:nvSpPr>
          <p:cNvPr id="46083" name="Rectangle 3"/>
          <p:cNvSpPr>
            <a:spLocks noGrp="1" noChangeArrowheads="1"/>
          </p:cNvSpPr>
          <p:nvPr>
            <p:ph idx="1"/>
          </p:nvPr>
        </p:nvSpPr>
        <p:spPr/>
        <p:txBody>
          <a:bodyPr/>
          <a:lstStyle/>
          <a:p>
            <a:pPr eaLnBrk="1" hangingPunct="1">
              <a:lnSpc>
                <a:spcPct val="110000"/>
              </a:lnSpc>
            </a:pPr>
            <a:r>
              <a:rPr lang="zh-CN" altLang="en-US" smtClean="0"/>
              <a:t>基于多个基表的视图</a:t>
            </a:r>
          </a:p>
          <a:p>
            <a:pPr eaLnBrk="1" hangingPunct="1">
              <a:lnSpc>
                <a:spcPct val="110000"/>
              </a:lnSpc>
              <a:buFont typeface="Wingdings" panose="05000000000000000000" pitchFamily="2" charset="2"/>
              <a:buNone/>
            </a:pPr>
            <a:endParaRPr lang="zh-CN" altLang="en-US" sz="1200" smtClean="0"/>
          </a:p>
          <a:p>
            <a:pPr eaLnBrk="1" hangingPunct="1">
              <a:lnSpc>
                <a:spcPct val="110000"/>
              </a:lnSpc>
              <a:buFont typeface="Wingdings" panose="05000000000000000000" pitchFamily="2" charset="2"/>
              <a:buNone/>
            </a:pPr>
            <a:r>
              <a:rPr lang="en-US" altLang="zh-CN" sz="2400" smtClean="0"/>
              <a:t>[</a:t>
            </a:r>
            <a:r>
              <a:rPr lang="zh-CN" altLang="en-US" sz="2400" smtClean="0"/>
              <a:t>例</a:t>
            </a:r>
            <a:r>
              <a:rPr lang="en-US" altLang="zh-CN" sz="2400" smtClean="0"/>
              <a:t>3]  </a:t>
            </a:r>
            <a:r>
              <a:rPr lang="zh-CN" altLang="en-US" sz="2400" smtClean="0"/>
              <a:t>建立信息系选修了</a:t>
            </a:r>
            <a:r>
              <a:rPr lang="en-US" altLang="zh-CN" sz="2400" smtClean="0"/>
              <a:t>1</a:t>
            </a:r>
            <a:r>
              <a:rPr lang="zh-CN" altLang="en-US" sz="2400" smtClean="0"/>
              <a:t>号课程的学生视图。</a:t>
            </a:r>
          </a:p>
          <a:p>
            <a:pPr eaLnBrk="1" hangingPunct="1">
              <a:lnSpc>
                <a:spcPct val="110000"/>
              </a:lnSpc>
              <a:buFont typeface="Wingdings" panose="05000000000000000000" pitchFamily="2" charset="2"/>
              <a:buNone/>
            </a:pPr>
            <a:r>
              <a:rPr lang="zh-CN" altLang="en-US" sz="2200" smtClean="0"/>
              <a:t>        </a:t>
            </a:r>
            <a:r>
              <a:rPr lang="en-US" altLang="zh-CN" sz="2200" smtClean="0"/>
              <a:t>CREATE VIEW IS_S1(Sno</a:t>
            </a:r>
            <a:r>
              <a:rPr lang="zh-CN" altLang="en-US" sz="2200" smtClean="0"/>
              <a:t>，</a:t>
            </a:r>
            <a:r>
              <a:rPr lang="en-US" altLang="zh-CN" sz="2200" smtClean="0"/>
              <a:t>Sname</a:t>
            </a:r>
            <a:r>
              <a:rPr lang="zh-CN" altLang="en-US" sz="2200" smtClean="0"/>
              <a:t>，</a:t>
            </a:r>
            <a:r>
              <a:rPr lang="en-US" altLang="zh-CN" sz="2200" smtClean="0"/>
              <a:t>Grade)</a:t>
            </a:r>
          </a:p>
          <a:p>
            <a:pPr eaLnBrk="1" hangingPunct="1">
              <a:lnSpc>
                <a:spcPct val="110000"/>
              </a:lnSpc>
              <a:buFont typeface="Wingdings" panose="05000000000000000000" pitchFamily="2" charset="2"/>
              <a:buNone/>
            </a:pPr>
            <a:r>
              <a:rPr lang="en-US" altLang="zh-CN" sz="2200" smtClean="0"/>
              <a:t>        AS </a:t>
            </a:r>
          </a:p>
          <a:p>
            <a:pPr eaLnBrk="1" hangingPunct="1">
              <a:lnSpc>
                <a:spcPct val="110000"/>
              </a:lnSpc>
              <a:buFont typeface="Wingdings" panose="05000000000000000000" pitchFamily="2" charset="2"/>
              <a:buNone/>
            </a:pPr>
            <a:r>
              <a:rPr lang="en-US" altLang="zh-CN" sz="2200" smtClean="0"/>
              <a:t>        SELECT Student.Sno</a:t>
            </a:r>
            <a:r>
              <a:rPr lang="zh-CN" altLang="en-US" sz="2200" smtClean="0"/>
              <a:t>，</a:t>
            </a:r>
            <a:r>
              <a:rPr lang="en-US" altLang="zh-CN" sz="2200" smtClean="0"/>
              <a:t>Sname</a:t>
            </a:r>
            <a:r>
              <a:rPr lang="zh-CN" altLang="en-US" sz="2200" smtClean="0"/>
              <a:t>，</a:t>
            </a:r>
            <a:r>
              <a:rPr lang="en-US" altLang="zh-CN" sz="2200" smtClean="0"/>
              <a:t>Grade</a:t>
            </a:r>
          </a:p>
          <a:p>
            <a:pPr eaLnBrk="1" hangingPunct="1">
              <a:lnSpc>
                <a:spcPct val="110000"/>
              </a:lnSpc>
              <a:buFont typeface="Wingdings" panose="05000000000000000000" pitchFamily="2" charset="2"/>
              <a:buNone/>
            </a:pPr>
            <a:r>
              <a:rPr lang="en-US" altLang="zh-CN" sz="2200" smtClean="0"/>
              <a:t>        FROM  Student</a:t>
            </a:r>
            <a:r>
              <a:rPr lang="zh-CN" altLang="en-US" sz="2200" smtClean="0"/>
              <a:t>，</a:t>
            </a:r>
            <a:r>
              <a:rPr lang="en-US" altLang="zh-CN" sz="2200" smtClean="0"/>
              <a:t>SC</a:t>
            </a:r>
          </a:p>
          <a:p>
            <a:pPr eaLnBrk="1" hangingPunct="1">
              <a:lnSpc>
                <a:spcPct val="110000"/>
              </a:lnSpc>
              <a:buFont typeface="Wingdings" panose="05000000000000000000" pitchFamily="2" charset="2"/>
              <a:buNone/>
            </a:pPr>
            <a:r>
              <a:rPr lang="en-US" altLang="zh-CN" sz="2200" smtClean="0"/>
              <a:t>        WHERE  Sdept= 'IS' AND</a:t>
            </a:r>
          </a:p>
          <a:p>
            <a:pPr eaLnBrk="1" hangingPunct="1">
              <a:lnSpc>
                <a:spcPct val="110000"/>
              </a:lnSpc>
              <a:buFont typeface="Wingdings" panose="05000000000000000000" pitchFamily="2" charset="2"/>
              <a:buNone/>
            </a:pPr>
            <a:r>
              <a:rPr lang="en-US" altLang="zh-CN" sz="2200" smtClean="0"/>
              <a:t>                       Student.Sno=SC.Sno AND</a:t>
            </a:r>
          </a:p>
          <a:p>
            <a:pPr eaLnBrk="1" hangingPunct="1">
              <a:lnSpc>
                <a:spcPct val="110000"/>
              </a:lnSpc>
              <a:buFont typeface="Wingdings" panose="05000000000000000000" pitchFamily="2" charset="2"/>
              <a:buNone/>
            </a:pPr>
            <a:r>
              <a:rPr lang="en-US" altLang="zh-CN" sz="2200" smtClean="0"/>
              <a:t>                       SC.Cno= '1'</a:t>
            </a:r>
            <a:r>
              <a:rPr lang="zh-CN" altLang="en-US" sz="2200" smtClean="0"/>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3200" smtClean="0"/>
              <a:t>建立视图（续）</a:t>
            </a:r>
          </a:p>
        </p:txBody>
      </p:sp>
      <p:sp>
        <p:nvSpPr>
          <p:cNvPr id="47107" name="Rectangle 3"/>
          <p:cNvSpPr>
            <a:spLocks noGrp="1" noChangeArrowheads="1"/>
          </p:cNvSpPr>
          <p:nvPr>
            <p:ph idx="1"/>
          </p:nvPr>
        </p:nvSpPr>
        <p:spPr/>
        <p:txBody>
          <a:bodyPr/>
          <a:lstStyle/>
          <a:p>
            <a:pPr eaLnBrk="1" hangingPunct="1">
              <a:lnSpc>
                <a:spcPct val="130000"/>
              </a:lnSpc>
            </a:pPr>
            <a:r>
              <a:rPr lang="zh-CN" altLang="en-US" smtClean="0"/>
              <a:t>基于视图的视图</a:t>
            </a:r>
          </a:p>
          <a:p>
            <a:pPr eaLnBrk="1" hangingPunct="1">
              <a:lnSpc>
                <a:spcPct val="130000"/>
              </a:lnSpc>
            </a:pPr>
            <a:endParaRPr lang="zh-CN" altLang="en-US" sz="1200" smtClean="0"/>
          </a:p>
          <a:p>
            <a:pPr eaLnBrk="1" hangingPunct="1">
              <a:lnSpc>
                <a:spcPct val="130000"/>
              </a:lnSpc>
              <a:buFont typeface="Wingdings" panose="05000000000000000000" pitchFamily="2" charset="2"/>
              <a:buNone/>
            </a:pPr>
            <a:r>
              <a:rPr lang="zh-CN" altLang="en-US" sz="2000" smtClean="0"/>
              <a:t>	</a:t>
            </a:r>
            <a:r>
              <a:rPr lang="en-US" altLang="zh-CN" sz="2400" smtClean="0"/>
              <a:t>[</a:t>
            </a:r>
            <a:r>
              <a:rPr lang="zh-CN" altLang="en-US" sz="2400" smtClean="0"/>
              <a:t>例</a:t>
            </a:r>
            <a:r>
              <a:rPr lang="en-US" altLang="zh-CN" sz="2400" smtClean="0"/>
              <a:t>4]  </a:t>
            </a:r>
            <a:r>
              <a:rPr lang="zh-CN" altLang="en-US" sz="2400" smtClean="0"/>
              <a:t>建立信息系选修了</a:t>
            </a:r>
            <a:r>
              <a:rPr lang="en-US" altLang="zh-CN" sz="2400" smtClean="0"/>
              <a:t>1</a:t>
            </a:r>
            <a:r>
              <a:rPr lang="zh-CN" altLang="en-US" sz="2400" smtClean="0"/>
              <a:t>号课程且成绩在</a:t>
            </a:r>
            <a:r>
              <a:rPr lang="en-US" altLang="zh-CN" sz="2400" smtClean="0"/>
              <a:t>90</a:t>
            </a:r>
            <a:r>
              <a:rPr lang="zh-CN" altLang="en-US" sz="2400" smtClean="0"/>
              <a:t>分以上的学生的视图。</a:t>
            </a:r>
            <a:endParaRPr lang="zh-CN" altLang="en-US" sz="2000" smtClean="0"/>
          </a:p>
          <a:p>
            <a:pPr eaLnBrk="1" hangingPunct="1">
              <a:lnSpc>
                <a:spcPct val="130000"/>
              </a:lnSpc>
              <a:buFont typeface="Wingdings" panose="05000000000000000000" pitchFamily="2" charset="2"/>
              <a:buNone/>
            </a:pPr>
            <a:r>
              <a:rPr lang="zh-CN" altLang="en-US" sz="2200" smtClean="0"/>
              <a:t>        </a:t>
            </a:r>
            <a:r>
              <a:rPr lang="en-US" altLang="zh-CN" sz="2200" smtClean="0"/>
              <a:t>CREATE VIEW IS_S2</a:t>
            </a:r>
          </a:p>
          <a:p>
            <a:pPr eaLnBrk="1" hangingPunct="1">
              <a:lnSpc>
                <a:spcPct val="130000"/>
              </a:lnSpc>
              <a:buFont typeface="Wingdings" panose="05000000000000000000" pitchFamily="2" charset="2"/>
              <a:buNone/>
            </a:pPr>
            <a:r>
              <a:rPr lang="en-US" altLang="zh-CN" sz="2200" smtClean="0"/>
              <a:t>        AS</a:t>
            </a:r>
          </a:p>
          <a:p>
            <a:pPr eaLnBrk="1" hangingPunct="1">
              <a:lnSpc>
                <a:spcPct val="130000"/>
              </a:lnSpc>
              <a:buFont typeface="Wingdings" panose="05000000000000000000" pitchFamily="2" charset="2"/>
              <a:buNone/>
            </a:pPr>
            <a:r>
              <a:rPr lang="en-US" altLang="zh-CN" sz="2200" smtClean="0"/>
              <a:t>        SELECT Sno</a:t>
            </a:r>
            <a:r>
              <a:rPr lang="zh-CN" altLang="en-US" sz="2200" smtClean="0"/>
              <a:t>，</a:t>
            </a:r>
            <a:r>
              <a:rPr lang="en-US" altLang="zh-CN" sz="2200" smtClean="0"/>
              <a:t>Sname</a:t>
            </a:r>
            <a:r>
              <a:rPr lang="zh-CN" altLang="en-US" sz="2200" smtClean="0"/>
              <a:t>，</a:t>
            </a:r>
            <a:r>
              <a:rPr lang="en-US" altLang="zh-CN" sz="2200" smtClean="0"/>
              <a:t>Grade</a:t>
            </a:r>
          </a:p>
          <a:p>
            <a:pPr eaLnBrk="1" hangingPunct="1">
              <a:lnSpc>
                <a:spcPct val="130000"/>
              </a:lnSpc>
              <a:buFont typeface="Wingdings" panose="05000000000000000000" pitchFamily="2" charset="2"/>
              <a:buNone/>
            </a:pPr>
            <a:r>
              <a:rPr lang="en-US" altLang="zh-CN" sz="2200" smtClean="0"/>
              <a:t>        FROM  IS_S1</a:t>
            </a:r>
          </a:p>
          <a:p>
            <a:pPr eaLnBrk="1" hangingPunct="1">
              <a:lnSpc>
                <a:spcPct val="130000"/>
              </a:lnSpc>
              <a:buFont typeface="Wingdings" panose="05000000000000000000" pitchFamily="2" charset="2"/>
              <a:buNone/>
            </a:pPr>
            <a:r>
              <a:rPr lang="en-US" altLang="zh-CN" sz="2200" smtClean="0"/>
              <a:t>        WHERE  Grade&gt;=90</a:t>
            </a:r>
            <a:r>
              <a:rPr lang="zh-CN" altLang="en-US" sz="2200" smtClean="0"/>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建立视图（续）</a:t>
            </a:r>
          </a:p>
        </p:txBody>
      </p:sp>
      <p:sp>
        <p:nvSpPr>
          <p:cNvPr id="48131" name="Rectangle 3"/>
          <p:cNvSpPr>
            <a:spLocks noGrp="1" noChangeArrowheads="1"/>
          </p:cNvSpPr>
          <p:nvPr>
            <p:ph idx="1"/>
          </p:nvPr>
        </p:nvSpPr>
        <p:spPr/>
        <p:txBody>
          <a:bodyPr/>
          <a:lstStyle/>
          <a:p>
            <a:pPr eaLnBrk="1" hangingPunct="1"/>
            <a:r>
              <a:rPr lang="zh-CN" altLang="en-US" dirty="0" smtClean="0"/>
              <a:t>带表达式的视图</a:t>
            </a:r>
          </a:p>
          <a:p>
            <a:pPr eaLnBrk="1" hangingPunct="1"/>
            <a:endParaRPr lang="zh-CN" altLang="en-US" sz="1200" dirty="0" smtClean="0"/>
          </a:p>
          <a:p>
            <a:pPr eaLnBrk="1" hangingPunct="1">
              <a:buFont typeface="Wingdings" panose="05000000000000000000" pitchFamily="2" charset="2"/>
              <a:buNone/>
            </a:pPr>
            <a:r>
              <a:rPr lang="en-US" altLang="zh-CN" dirty="0" smtClean="0"/>
              <a:t>[</a:t>
            </a:r>
            <a:r>
              <a:rPr lang="zh-CN" altLang="en-US" dirty="0" smtClean="0"/>
              <a:t>例</a:t>
            </a:r>
            <a:r>
              <a:rPr lang="en-US" altLang="zh-CN" dirty="0" smtClean="0"/>
              <a:t>5]  </a:t>
            </a:r>
            <a:r>
              <a:rPr lang="zh-CN" altLang="en-US" dirty="0" smtClean="0"/>
              <a:t>定义一个反映学生出生年份的视图。</a:t>
            </a:r>
          </a:p>
          <a:p>
            <a:pPr lvl="1" eaLnBrk="1" hangingPunct="1">
              <a:lnSpc>
                <a:spcPct val="130000"/>
              </a:lnSpc>
              <a:buFont typeface="Wingdings" panose="05000000000000000000" pitchFamily="2" charset="2"/>
              <a:buNone/>
            </a:pPr>
            <a:r>
              <a:rPr lang="zh-CN" altLang="en-US" sz="2200" dirty="0" smtClean="0"/>
              <a:t>        </a:t>
            </a:r>
            <a:r>
              <a:rPr lang="en-US" altLang="zh-CN" sz="2200" dirty="0" smtClean="0"/>
              <a:t>CREATE  VIEW BT_S(</a:t>
            </a:r>
            <a:r>
              <a:rPr lang="en-US" altLang="zh-CN" sz="2200" dirty="0" err="1" smtClean="0"/>
              <a:t>Sno</a:t>
            </a:r>
            <a:r>
              <a:rPr lang="zh-CN" altLang="en-US" sz="2200" dirty="0" smtClean="0"/>
              <a:t>，</a:t>
            </a:r>
            <a:r>
              <a:rPr lang="en-US" altLang="zh-CN" sz="2200" dirty="0" err="1" smtClean="0"/>
              <a:t>Sname</a:t>
            </a:r>
            <a:r>
              <a:rPr lang="zh-CN" altLang="en-US" sz="2200" dirty="0" smtClean="0"/>
              <a:t>，</a:t>
            </a:r>
            <a:r>
              <a:rPr lang="en-US" altLang="zh-CN" sz="2200" dirty="0" err="1" smtClean="0">
                <a:solidFill>
                  <a:srgbClr val="FF3399"/>
                </a:solidFill>
              </a:rPr>
              <a:t>Sbirth</a:t>
            </a:r>
            <a:r>
              <a:rPr lang="en-US" altLang="zh-CN" sz="2200" dirty="0" smtClean="0"/>
              <a:t>)</a:t>
            </a:r>
          </a:p>
          <a:p>
            <a:pPr lvl="1" eaLnBrk="1" hangingPunct="1">
              <a:lnSpc>
                <a:spcPct val="130000"/>
              </a:lnSpc>
              <a:buFont typeface="Wingdings" panose="05000000000000000000" pitchFamily="2" charset="2"/>
              <a:buNone/>
            </a:pPr>
            <a:r>
              <a:rPr lang="en-US" altLang="zh-CN" sz="2200" dirty="0" smtClean="0"/>
              <a:t>        AS </a:t>
            </a:r>
          </a:p>
          <a:p>
            <a:pPr lvl="1" eaLnBrk="1" hangingPunct="1">
              <a:lnSpc>
                <a:spcPct val="130000"/>
              </a:lnSpc>
              <a:buFont typeface="Wingdings" panose="05000000000000000000" pitchFamily="2" charset="2"/>
              <a:buNone/>
            </a:pPr>
            <a:r>
              <a:rPr lang="en-US" altLang="zh-CN" sz="2200" dirty="0" smtClean="0"/>
              <a:t>        SELECT </a:t>
            </a:r>
            <a:r>
              <a:rPr lang="en-US" altLang="zh-CN" sz="2200" dirty="0" err="1" smtClean="0"/>
              <a:t>Sno</a:t>
            </a:r>
            <a:r>
              <a:rPr lang="zh-CN" altLang="en-US" sz="2200" dirty="0" smtClean="0"/>
              <a:t>，</a:t>
            </a:r>
            <a:r>
              <a:rPr lang="en-US" altLang="zh-CN" sz="2200" dirty="0" err="1" smtClean="0"/>
              <a:t>Sname</a:t>
            </a:r>
            <a:r>
              <a:rPr lang="zh-CN" altLang="en-US" sz="2200" dirty="0" smtClean="0"/>
              <a:t>，</a:t>
            </a:r>
            <a:r>
              <a:rPr lang="en-US" altLang="zh-CN" sz="2200" dirty="0" smtClean="0">
                <a:solidFill>
                  <a:srgbClr val="FF3399"/>
                </a:solidFill>
              </a:rPr>
              <a:t>2017-Sage</a:t>
            </a:r>
          </a:p>
          <a:p>
            <a:pPr lvl="1" eaLnBrk="1" hangingPunct="1">
              <a:lnSpc>
                <a:spcPct val="130000"/>
              </a:lnSpc>
              <a:buFont typeface="Wingdings" panose="05000000000000000000" pitchFamily="2" charset="2"/>
              <a:buNone/>
            </a:pPr>
            <a:r>
              <a:rPr lang="en-US" altLang="zh-CN" sz="2200" dirty="0" smtClean="0"/>
              <a:t>        FROM  Student</a:t>
            </a:r>
            <a:r>
              <a:rPr lang="zh-CN" altLang="en-US" sz="2200" dirty="0" smtClean="0"/>
              <a:t>；</a:t>
            </a:r>
          </a:p>
          <a:p>
            <a:pPr eaLnBrk="1" hangingPunct="1">
              <a:lnSpc>
                <a:spcPct val="150000"/>
              </a:lnSpc>
              <a:buFont typeface="Wingdings" panose="05000000000000000000" pitchFamily="2" charset="2"/>
              <a:buNone/>
            </a:pPr>
            <a:endParaRPr lang="en-US" altLang="zh-CN" sz="2200" dirty="0"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200" smtClean="0"/>
              <a:t>建立视图（续）</a:t>
            </a:r>
          </a:p>
        </p:txBody>
      </p:sp>
      <p:sp>
        <p:nvSpPr>
          <p:cNvPr id="49155" name="Rectangle 3"/>
          <p:cNvSpPr>
            <a:spLocks noGrp="1" noChangeArrowheads="1"/>
          </p:cNvSpPr>
          <p:nvPr>
            <p:ph idx="1"/>
          </p:nvPr>
        </p:nvSpPr>
        <p:spPr/>
        <p:txBody>
          <a:bodyPr/>
          <a:lstStyle/>
          <a:p>
            <a:pPr eaLnBrk="1" hangingPunct="1"/>
            <a:r>
              <a:rPr lang="zh-CN" altLang="en-US" smtClean="0"/>
              <a:t>分组视图</a:t>
            </a:r>
          </a:p>
          <a:p>
            <a:pPr eaLnBrk="1" hangingPunct="1"/>
            <a:endParaRPr lang="zh-CN" altLang="en-US" sz="1200" smtClean="0"/>
          </a:p>
          <a:p>
            <a:pPr eaLnBrk="1" hangingPunct="1">
              <a:buFont typeface="Wingdings" panose="05000000000000000000" pitchFamily="2" charset="2"/>
              <a:buNone/>
            </a:pPr>
            <a:r>
              <a:rPr lang="en-US" altLang="zh-CN" sz="2400" smtClean="0"/>
              <a:t>[</a:t>
            </a:r>
            <a:r>
              <a:rPr lang="zh-CN" altLang="en-US" sz="2400" smtClean="0"/>
              <a:t>例</a:t>
            </a:r>
            <a:r>
              <a:rPr lang="en-US" altLang="zh-CN" sz="2400" smtClean="0"/>
              <a:t>6]  </a:t>
            </a:r>
            <a:r>
              <a:rPr lang="zh-CN" altLang="en-US" sz="2400" smtClean="0"/>
              <a:t>将学生的学号及他的平均成绩定义为一个视图</a:t>
            </a:r>
          </a:p>
          <a:p>
            <a:pPr eaLnBrk="1" hangingPunct="1">
              <a:lnSpc>
                <a:spcPct val="120000"/>
              </a:lnSpc>
              <a:buFont typeface="Wingdings" panose="05000000000000000000" pitchFamily="2" charset="2"/>
              <a:buNone/>
            </a:pPr>
            <a:r>
              <a:rPr lang="zh-CN" altLang="en-US" sz="2400" smtClean="0"/>
              <a:t>	       假设</a:t>
            </a:r>
            <a:r>
              <a:rPr lang="en-US" altLang="zh-CN" sz="2400" smtClean="0"/>
              <a:t>SC</a:t>
            </a:r>
            <a:r>
              <a:rPr lang="zh-CN" altLang="en-US" sz="2400" smtClean="0"/>
              <a:t>表中“成绩”列</a:t>
            </a:r>
            <a:r>
              <a:rPr lang="en-US" altLang="zh-CN" sz="2400" smtClean="0"/>
              <a:t>Grade</a:t>
            </a:r>
            <a:r>
              <a:rPr lang="zh-CN" altLang="en-US" sz="2400" smtClean="0"/>
              <a:t>为数字型</a:t>
            </a:r>
          </a:p>
          <a:p>
            <a:pPr eaLnBrk="1" hangingPunct="1">
              <a:lnSpc>
                <a:spcPct val="120000"/>
              </a:lnSpc>
              <a:buFont typeface="Wingdings" panose="05000000000000000000" pitchFamily="2" charset="2"/>
              <a:buNone/>
            </a:pPr>
            <a:r>
              <a:rPr lang="zh-CN" altLang="en-US" sz="2400" smtClean="0"/>
              <a:t>            </a:t>
            </a:r>
            <a:r>
              <a:rPr lang="en-US" altLang="zh-CN" sz="2200" smtClean="0"/>
              <a:t>CREAT  VIEW S_G(Sno</a:t>
            </a:r>
            <a:r>
              <a:rPr lang="zh-CN" altLang="en-US" sz="2200" smtClean="0"/>
              <a:t>，</a:t>
            </a:r>
            <a:r>
              <a:rPr lang="en-US" altLang="zh-CN" sz="2200" smtClean="0">
                <a:solidFill>
                  <a:srgbClr val="FF3399"/>
                </a:solidFill>
              </a:rPr>
              <a:t>Gavg</a:t>
            </a:r>
            <a:r>
              <a:rPr lang="en-US" altLang="zh-CN" sz="2200" smtClean="0"/>
              <a:t>)</a:t>
            </a:r>
          </a:p>
          <a:p>
            <a:pPr eaLnBrk="1" hangingPunct="1">
              <a:lnSpc>
                <a:spcPct val="120000"/>
              </a:lnSpc>
              <a:buFont typeface="Wingdings" panose="05000000000000000000" pitchFamily="2" charset="2"/>
              <a:buNone/>
            </a:pPr>
            <a:r>
              <a:rPr lang="en-US" altLang="zh-CN" sz="2200" smtClean="0"/>
              <a:t>             AS  </a:t>
            </a:r>
          </a:p>
          <a:p>
            <a:pPr eaLnBrk="1" hangingPunct="1">
              <a:lnSpc>
                <a:spcPct val="120000"/>
              </a:lnSpc>
              <a:buFont typeface="Wingdings" panose="05000000000000000000" pitchFamily="2" charset="2"/>
              <a:buNone/>
            </a:pPr>
            <a:r>
              <a:rPr lang="en-US" altLang="zh-CN" sz="2200" smtClean="0"/>
              <a:t>             SELECT Sno</a:t>
            </a:r>
            <a:r>
              <a:rPr lang="zh-CN" altLang="en-US" sz="2200" smtClean="0"/>
              <a:t>，</a:t>
            </a:r>
            <a:r>
              <a:rPr lang="en-US" altLang="zh-CN" sz="2200" smtClean="0">
                <a:solidFill>
                  <a:srgbClr val="FF3399"/>
                </a:solidFill>
              </a:rPr>
              <a:t>AVG(Grade)</a:t>
            </a:r>
          </a:p>
          <a:p>
            <a:pPr eaLnBrk="1" hangingPunct="1">
              <a:lnSpc>
                <a:spcPct val="120000"/>
              </a:lnSpc>
              <a:buFont typeface="Wingdings" panose="05000000000000000000" pitchFamily="2" charset="2"/>
              <a:buNone/>
            </a:pPr>
            <a:r>
              <a:rPr lang="en-US" altLang="zh-CN" sz="2200" smtClean="0"/>
              <a:t>             FROM  SC</a:t>
            </a:r>
          </a:p>
          <a:p>
            <a:pPr eaLnBrk="1" hangingPunct="1">
              <a:lnSpc>
                <a:spcPct val="120000"/>
              </a:lnSpc>
              <a:buFont typeface="Wingdings" panose="05000000000000000000" pitchFamily="2" charset="2"/>
              <a:buNone/>
            </a:pPr>
            <a:r>
              <a:rPr lang="en-US" altLang="zh-CN" sz="2200" smtClean="0">
                <a:solidFill>
                  <a:srgbClr val="FF3399"/>
                </a:solidFill>
              </a:rPr>
              <a:t>             GROUP BY Sno</a:t>
            </a:r>
            <a:r>
              <a:rPr lang="zh-CN" altLang="en-US" sz="2200" smtClean="0">
                <a:solidFill>
                  <a:srgbClr val="FF3399"/>
                </a:solidFill>
              </a:rPr>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1438"/>
            <a:ext cx="8229600" cy="1143000"/>
          </a:xfrm>
        </p:spPr>
        <p:txBody>
          <a:bodyPr/>
          <a:lstStyle/>
          <a:p>
            <a:r>
              <a:rPr lang="zh-CN" altLang="en-US" smtClean="0"/>
              <a:t>一、插入元组</a:t>
            </a:r>
          </a:p>
        </p:txBody>
      </p:sp>
      <p:sp>
        <p:nvSpPr>
          <p:cNvPr id="11267" name="Rectangle 3"/>
          <p:cNvSpPr>
            <a:spLocks noGrp="1" noChangeArrowheads="1"/>
          </p:cNvSpPr>
          <p:nvPr>
            <p:ph idx="1"/>
          </p:nvPr>
        </p:nvSpPr>
        <p:spPr/>
        <p:txBody>
          <a:bodyPr/>
          <a:lstStyle/>
          <a:p>
            <a:pPr>
              <a:buFont typeface="Arial" charset="0"/>
              <a:buChar char="•"/>
              <a:defRPr/>
            </a:pPr>
            <a:r>
              <a:rPr lang="zh-CN" altLang="en-US" sz="2800" dirty="0" smtClean="0"/>
              <a:t>语句格式</a:t>
            </a:r>
          </a:p>
          <a:p>
            <a:pPr marL="400050" lvl="1" indent="0">
              <a:buFont typeface="Arial" charset="0"/>
              <a:buNone/>
              <a:defRPr/>
            </a:pPr>
            <a:r>
              <a:rPr lang="zh-CN" altLang="en-US" sz="2400" dirty="0" smtClean="0"/>
              <a:t>	</a:t>
            </a:r>
            <a:r>
              <a:rPr lang="en-US" altLang="zh-CN" sz="2400" dirty="0" smtClean="0"/>
              <a:t>INSERT </a:t>
            </a:r>
          </a:p>
          <a:p>
            <a:pPr marL="400050" lvl="1" indent="0">
              <a:buFont typeface="Arial" charset="0"/>
              <a:buNone/>
              <a:defRPr/>
            </a:pPr>
            <a:r>
              <a:rPr lang="en-US" altLang="zh-CN" sz="2400" dirty="0"/>
              <a:t> </a:t>
            </a:r>
            <a:r>
              <a:rPr lang="en-US" altLang="zh-CN" sz="2400" dirty="0" smtClean="0"/>
              <a:t>  INTO &lt;</a:t>
            </a:r>
            <a:r>
              <a:rPr lang="zh-CN" altLang="en-US" sz="2400" dirty="0" smtClean="0"/>
              <a:t>表名</a:t>
            </a:r>
            <a:r>
              <a:rPr lang="en-US" altLang="zh-CN" sz="2400" dirty="0" smtClean="0"/>
              <a:t>&gt; [(&lt;</a:t>
            </a:r>
            <a:r>
              <a:rPr lang="zh-CN" altLang="en-US" sz="2400" dirty="0" smtClean="0"/>
              <a:t>属性列</a:t>
            </a:r>
            <a:r>
              <a:rPr lang="en-US" altLang="zh-CN" sz="2400" dirty="0" smtClean="0"/>
              <a:t>1&gt;[</a:t>
            </a:r>
            <a:r>
              <a:rPr lang="zh-CN" altLang="en-US" sz="2400" dirty="0" smtClean="0"/>
              <a:t>，</a:t>
            </a:r>
            <a:r>
              <a:rPr lang="en-US" altLang="zh-CN" sz="2400" dirty="0" smtClean="0"/>
              <a:t>&lt;</a:t>
            </a:r>
            <a:r>
              <a:rPr lang="zh-CN" altLang="en-US" sz="2400" dirty="0" smtClean="0"/>
              <a:t>属性列</a:t>
            </a:r>
            <a:r>
              <a:rPr lang="en-US" altLang="zh-CN" sz="2400" dirty="0" smtClean="0"/>
              <a:t>2 &gt;…)]</a:t>
            </a:r>
          </a:p>
          <a:p>
            <a:pPr marL="400050" lvl="1" indent="0">
              <a:buFont typeface="Arial" charset="0"/>
              <a:buNone/>
              <a:defRPr/>
            </a:pPr>
            <a:r>
              <a:rPr lang="en-US" altLang="zh-CN" sz="2400" dirty="0" smtClean="0"/>
              <a:t>	VALUES (&lt;</a:t>
            </a:r>
            <a:r>
              <a:rPr lang="zh-CN" altLang="en-US" sz="2400" dirty="0" smtClean="0"/>
              <a:t>常量</a:t>
            </a:r>
            <a:r>
              <a:rPr lang="en-US" altLang="zh-CN" sz="2400" dirty="0" smtClean="0"/>
              <a:t>1&gt; [</a:t>
            </a:r>
            <a:r>
              <a:rPr lang="zh-CN" altLang="en-US" sz="2400" dirty="0" smtClean="0"/>
              <a:t>，</a:t>
            </a:r>
            <a:r>
              <a:rPr lang="en-US" altLang="zh-CN" sz="2400" dirty="0" smtClean="0"/>
              <a:t>&lt;</a:t>
            </a:r>
            <a:r>
              <a:rPr lang="zh-CN" altLang="en-US" sz="2400" dirty="0" smtClean="0"/>
              <a:t>常量</a:t>
            </a:r>
            <a:r>
              <a:rPr lang="en-US" altLang="zh-CN" sz="2400" dirty="0" smtClean="0"/>
              <a:t>2&gt;]    …  )</a:t>
            </a:r>
          </a:p>
          <a:p>
            <a:pPr>
              <a:buFont typeface="Arial" charset="0"/>
              <a:buChar char="•"/>
              <a:defRPr/>
            </a:pPr>
            <a:r>
              <a:rPr lang="zh-CN" altLang="en-US" sz="2800" dirty="0" smtClean="0"/>
              <a:t>功能</a:t>
            </a:r>
          </a:p>
          <a:p>
            <a:pPr lvl="1">
              <a:buFont typeface="Arial" charset="0"/>
              <a:buChar char="–"/>
              <a:defRPr/>
            </a:pPr>
            <a:r>
              <a:rPr lang="zh-CN" altLang="en-US" sz="2400" dirty="0" smtClean="0"/>
              <a:t>将新元组插入指定表中</a:t>
            </a:r>
          </a:p>
          <a:p>
            <a:pPr lvl="1">
              <a:buFont typeface="Arial" charset="0"/>
              <a:buChar char="–"/>
              <a:defRPr/>
            </a:pPr>
            <a:endParaRPr lang="en-US" altLang="zh-CN" dirty="0" smtClean="0"/>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
        <p:nvSpPr>
          <p:cNvPr id="2" name="线形标注 2 1"/>
          <p:cNvSpPr/>
          <p:nvPr/>
        </p:nvSpPr>
        <p:spPr>
          <a:xfrm>
            <a:off x="4283968" y="4363819"/>
            <a:ext cx="4572000" cy="1877437"/>
          </a:xfrm>
          <a:prstGeom prst="borderCallout2">
            <a:avLst>
              <a:gd name="adj1" fmla="val -556"/>
              <a:gd name="adj2" fmla="val 59415"/>
              <a:gd name="adj3" fmla="val -63302"/>
              <a:gd name="adj4" fmla="val 78648"/>
              <a:gd name="adj5" fmla="val -105136"/>
              <a:gd name="adj6" fmla="val 69549"/>
            </a:avLst>
          </a:prstGeom>
        </p:spPr>
        <p:style>
          <a:lnRef idx="1">
            <a:schemeClr val="accent3"/>
          </a:lnRef>
          <a:fillRef idx="2">
            <a:schemeClr val="accent3"/>
          </a:fillRef>
          <a:effectRef idx="1">
            <a:schemeClr val="accent3"/>
          </a:effectRef>
          <a:fontRef idx="minor">
            <a:schemeClr val="dk1"/>
          </a:fontRef>
        </p:style>
        <p:txBody>
          <a:bodyPr>
            <a:spAutoFit/>
          </a:bodyPr>
          <a:lstStyle/>
          <a:p>
            <a:pPr marL="342900" lvl="0" indent="-342900" algn="l" eaLnBrk="0" hangingPunct="0">
              <a:spcBef>
                <a:spcPct val="20000"/>
              </a:spcBef>
              <a:buFont typeface="Arial" panose="020B0604020202020204" pitchFamily="34" charset="0"/>
              <a:buChar char="•"/>
            </a:pPr>
            <a:r>
              <a:rPr lang="en-US" altLang="zh-CN" sz="2400" b="0" dirty="0">
                <a:solidFill>
                  <a:prstClr val="black"/>
                </a:solidFill>
                <a:latin typeface="黑体" pitchFamily="49" charset="-122"/>
                <a:ea typeface="黑体" pitchFamily="49" charset="-122"/>
              </a:rPr>
              <a:t>INTO</a:t>
            </a:r>
            <a:r>
              <a:rPr lang="zh-CN" altLang="en-US" sz="2400" b="0" dirty="0">
                <a:solidFill>
                  <a:prstClr val="black"/>
                </a:solidFill>
                <a:latin typeface="黑体" pitchFamily="49" charset="-122"/>
                <a:ea typeface="黑体" pitchFamily="49" charset="-122"/>
              </a:rPr>
              <a:t>子句</a:t>
            </a:r>
          </a:p>
          <a:p>
            <a:pPr marL="742950" lvl="1" indent="-285750" algn="l" eaLnBrk="0" hangingPunct="0">
              <a:spcBef>
                <a:spcPct val="20000"/>
              </a:spcBef>
              <a:buFont typeface="Arial" panose="020B0604020202020204" pitchFamily="34" charset="0"/>
              <a:buChar char="–"/>
            </a:pPr>
            <a:r>
              <a:rPr lang="zh-CN" altLang="en-US" sz="2000" b="0" dirty="0">
                <a:solidFill>
                  <a:prstClr val="black"/>
                </a:solidFill>
                <a:latin typeface="黑体" pitchFamily="49" charset="-122"/>
                <a:ea typeface="黑体" pitchFamily="49" charset="-122"/>
              </a:rPr>
              <a:t>属性列的顺序可与表定义中的顺序不一致</a:t>
            </a:r>
          </a:p>
          <a:p>
            <a:pPr marL="742950" lvl="1" indent="-285750" algn="l" eaLnBrk="0" hangingPunct="0">
              <a:spcBef>
                <a:spcPct val="20000"/>
              </a:spcBef>
              <a:buFont typeface="Arial" panose="020B0604020202020204" pitchFamily="34" charset="0"/>
              <a:buChar char="–"/>
            </a:pPr>
            <a:r>
              <a:rPr lang="zh-CN" altLang="en-US" sz="2000" b="0" dirty="0">
                <a:solidFill>
                  <a:prstClr val="black"/>
                </a:solidFill>
                <a:latin typeface="黑体" pitchFamily="49" charset="-122"/>
                <a:ea typeface="黑体" pitchFamily="49" charset="-122"/>
              </a:rPr>
              <a:t>没有指定属性列</a:t>
            </a:r>
          </a:p>
          <a:p>
            <a:pPr marL="742950" lvl="1" indent="-285750" algn="l" eaLnBrk="0" hangingPunct="0">
              <a:spcBef>
                <a:spcPct val="20000"/>
              </a:spcBef>
              <a:buFont typeface="Arial" panose="020B0604020202020204" pitchFamily="34" charset="0"/>
              <a:buChar char="–"/>
            </a:pPr>
            <a:r>
              <a:rPr lang="zh-CN" altLang="en-US" sz="2000" b="0" dirty="0">
                <a:solidFill>
                  <a:prstClr val="black"/>
                </a:solidFill>
                <a:latin typeface="黑体" pitchFamily="49" charset="-122"/>
                <a:ea typeface="黑体" pitchFamily="49" charset="-122"/>
              </a:rPr>
              <a:t>指定部分属性列</a:t>
            </a:r>
            <a:endParaRPr lang="zh-CN" altLang="en-US" sz="1400" dirty="0"/>
          </a:p>
        </p:txBody>
      </p:sp>
      <p:sp>
        <p:nvSpPr>
          <p:cNvPr id="3" name="线形标注 2 2"/>
          <p:cNvSpPr/>
          <p:nvPr/>
        </p:nvSpPr>
        <p:spPr>
          <a:xfrm>
            <a:off x="111357" y="4381769"/>
            <a:ext cx="3956587" cy="1803571"/>
          </a:xfrm>
          <a:prstGeom prst="borderCallout2">
            <a:avLst>
              <a:gd name="adj1" fmla="val -1347"/>
              <a:gd name="adj2" fmla="val 16027"/>
              <a:gd name="adj3" fmla="val -17333"/>
              <a:gd name="adj4" fmla="val 9359"/>
              <a:gd name="adj5" fmla="val -85273"/>
              <a:gd name="adj6" fmla="val 34325"/>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lvl="0" indent="-342900" algn="l" eaLnBrk="0" hangingPunct="0">
              <a:spcBef>
                <a:spcPct val="20000"/>
              </a:spcBef>
              <a:buFont typeface="Arial" panose="020B0604020202020204" pitchFamily="34" charset="0"/>
              <a:buChar char="•"/>
            </a:pPr>
            <a:r>
              <a:rPr lang="en-US" altLang="zh-CN" sz="2400" b="0" dirty="0">
                <a:solidFill>
                  <a:prstClr val="black"/>
                </a:solidFill>
                <a:latin typeface="黑体" pitchFamily="49" charset="-122"/>
                <a:ea typeface="黑体" pitchFamily="49" charset="-122"/>
              </a:rPr>
              <a:t>VALUES</a:t>
            </a:r>
            <a:r>
              <a:rPr lang="zh-CN" altLang="en-US" sz="2400" b="0" dirty="0">
                <a:solidFill>
                  <a:prstClr val="black"/>
                </a:solidFill>
                <a:latin typeface="黑体" pitchFamily="49" charset="-122"/>
                <a:ea typeface="黑体" pitchFamily="49" charset="-122"/>
              </a:rPr>
              <a:t>子句</a:t>
            </a:r>
          </a:p>
          <a:p>
            <a:pPr marL="742950" lvl="1" indent="-285750" algn="l" eaLnBrk="0" hangingPunct="0">
              <a:spcBef>
                <a:spcPct val="20000"/>
              </a:spcBef>
              <a:buFont typeface="Arial" panose="020B0604020202020204" pitchFamily="34" charset="0"/>
              <a:buChar char="–"/>
            </a:pPr>
            <a:r>
              <a:rPr lang="zh-CN" altLang="en-US" sz="2000" b="0" dirty="0">
                <a:solidFill>
                  <a:prstClr val="black"/>
                </a:solidFill>
                <a:latin typeface="黑体" pitchFamily="49" charset="-122"/>
                <a:ea typeface="黑体" pitchFamily="49" charset="-122"/>
              </a:rPr>
              <a:t> 提供的值必须与</a:t>
            </a:r>
            <a:r>
              <a:rPr lang="en-US" altLang="zh-CN" sz="2000" b="0" dirty="0">
                <a:solidFill>
                  <a:prstClr val="black"/>
                </a:solidFill>
                <a:latin typeface="黑体" pitchFamily="49" charset="-122"/>
                <a:ea typeface="黑体" pitchFamily="49" charset="-122"/>
              </a:rPr>
              <a:t>INTO</a:t>
            </a:r>
            <a:r>
              <a:rPr lang="zh-CN" altLang="en-US" sz="2000" b="0" dirty="0">
                <a:solidFill>
                  <a:prstClr val="black"/>
                </a:solidFill>
                <a:latin typeface="黑体" pitchFamily="49" charset="-122"/>
                <a:ea typeface="黑体" pitchFamily="49" charset="-122"/>
              </a:rPr>
              <a:t>子句匹配</a:t>
            </a:r>
          </a:p>
          <a:p>
            <a:pPr marL="1143000" lvl="2" indent="-228600" algn="l" eaLnBrk="0" hangingPunct="0">
              <a:spcBef>
                <a:spcPct val="20000"/>
              </a:spcBef>
              <a:buFont typeface="Arial" panose="020B0604020202020204" pitchFamily="34" charset="0"/>
              <a:buChar char="•"/>
            </a:pPr>
            <a:r>
              <a:rPr lang="zh-CN" altLang="en-US" b="0" dirty="0">
                <a:solidFill>
                  <a:prstClr val="black"/>
                </a:solidFill>
                <a:latin typeface="黑体" pitchFamily="49" charset="-122"/>
                <a:ea typeface="黑体" pitchFamily="49" charset="-122"/>
              </a:rPr>
              <a:t>值的个数</a:t>
            </a:r>
          </a:p>
          <a:p>
            <a:pPr marL="1143000" lvl="2" indent="-228600" algn="l" eaLnBrk="0" hangingPunct="0">
              <a:spcBef>
                <a:spcPct val="20000"/>
              </a:spcBef>
              <a:buFont typeface="Arial" panose="020B0604020202020204" pitchFamily="34" charset="0"/>
              <a:buChar char="•"/>
            </a:pPr>
            <a:r>
              <a:rPr lang="zh-CN" altLang="en-US" b="0" dirty="0">
                <a:solidFill>
                  <a:prstClr val="black"/>
                </a:solidFill>
                <a:latin typeface="黑体" pitchFamily="49" charset="-122"/>
                <a:ea typeface="黑体" pitchFamily="49" charset="-122"/>
              </a:rPr>
              <a:t>值的类型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z="3200" smtClean="0"/>
              <a:t> </a:t>
            </a:r>
            <a:r>
              <a:rPr lang="zh-CN" altLang="en-US" sz="3200" smtClean="0"/>
              <a:t>建立视图（续）</a:t>
            </a:r>
          </a:p>
        </p:txBody>
      </p:sp>
      <p:sp>
        <p:nvSpPr>
          <p:cNvPr id="50179" name="Rectangle 3"/>
          <p:cNvSpPr>
            <a:spLocks noGrp="1" noChangeArrowheads="1"/>
          </p:cNvSpPr>
          <p:nvPr>
            <p:ph idx="1"/>
          </p:nvPr>
        </p:nvSpPr>
        <p:spPr/>
        <p:txBody>
          <a:bodyPr/>
          <a:lstStyle/>
          <a:p>
            <a:pPr algn="just" eaLnBrk="1" hangingPunct="1">
              <a:lnSpc>
                <a:spcPct val="120000"/>
              </a:lnSpc>
            </a:pPr>
            <a:r>
              <a:rPr lang="zh-CN" altLang="en-US" smtClean="0"/>
              <a:t>不指定属性列</a:t>
            </a:r>
          </a:p>
          <a:p>
            <a:pPr algn="just" eaLnBrk="1" hangingPunct="1">
              <a:lnSpc>
                <a:spcPct val="120000"/>
              </a:lnSpc>
              <a:buFont typeface="Wingdings" panose="05000000000000000000" pitchFamily="2" charset="2"/>
              <a:buNone/>
            </a:pPr>
            <a:r>
              <a:rPr lang="en-US" altLang="zh-CN" sz="2000" smtClean="0"/>
              <a:t>[</a:t>
            </a:r>
            <a:r>
              <a:rPr lang="zh-CN" altLang="en-US" sz="2000" smtClean="0"/>
              <a:t>例</a:t>
            </a:r>
            <a:r>
              <a:rPr lang="en-US" altLang="zh-CN" sz="2000" smtClean="0"/>
              <a:t>7]</a:t>
            </a:r>
            <a:r>
              <a:rPr lang="zh-CN" altLang="en-US" sz="2000" smtClean="0"/>
              <a:t>将</a:t>
            </a:r>
            <a:r>
              <a:rPr lang="en-US" altLang="zh-CN" sz="2000" smtClean="0"/>
              <a:t>Student</a:t>
            </a:r>
            <a:r>
              <a:rPr lang="zh-CN" altLang="en-US" sz="2000" smtClean="0"/>
              <a:t>表中所有女生记录定义为一个视图</a:t>
            </a:r>
          </a:p>
          <a:p>
            <a:pPr algn="just" eaLnBrk="1" hangingPunct="1">
              <a:lnSpc>
                <a:spcPct val="120000"/>
              </a:lnSpc>
              <a:buFont typeface="Wingdings" panose="05000000000000000000" pitchFamily="2" charset="2"/>
              <a:buNone/>
            </a:pPr>
            <a:r>
              <a:rPr lang="zh-CN" altLang="en-US" sz="2000" smtClean="0"/>
              <a:t>      </a:t>
            </a:r>
            <a:r>
              <a:rPr lang="en-US" altLang="zh-CN" sz="2000" smtClean="0"/>
              <a:t>CREATE VIEW F_Student(F_Sno</a:t>
            </a:r>
            <a:r>
              <a:rPr lang="zh-CN" altLang="en-US" sz="2000" smtClean="0"/>
              <a:t>，</a:t>
            </a:r>
            <a:r>
              <a:rPr lang="en-US" altLang="zh-CN" sz="2000" smtClean="0"/>
              <a:t>name</a:t>
            </a:r>
            <a:r>
              <a:rPr lang="zh-CN" altLang="en-US" sz="2000" smtClean="0"/>
              <a:t>，</a:t>
            </a:r>
            <a:r>
              <a:rPr lang="en-US" altLang="zh-CN" sz="2000" smtClean="0"/>
              <a:t>sex</a:t>
            </a:r>
            <a:r>
              <a:rPr lang="zh-CN" altLang="en-US" sz="2000" smtClean="0"/>
              <a:t>，</a:t>
            </a:r>
            <a:r>
              <a:rPr lang="en-US" altLang="zh-CN" sz="2000" smtClean="0"/>
              <a:t>age</a:t>
            </a:r>
            <a:r>
              <a:rPr lang="zh-CN" altLang="en-US" sz="2000" smtClean="0"/>
              <a:t>，</a:t>
            </a:r>
            <a:r>
              <a:rPr lang="en-US" altLang="zh-CN" sz="2000" smtClean="0"/>
              <a:t>dept)</a:t>
            </a:r>
          </a:p>
          <a:p>
            <a:pPr algn="just" eaLnBrk="1" hangingPunct="1">
              <a:lnSpc>
                <a:spcPct val="120000"/>
              </a:lnSpc>
              <a:buFont typeface="Wingdings" panose="05000000000000000000" pitchFamily="2" charset="2"/>
              <a:buNone/>
            </a:pPr>
            <a:r>
              <a:rPr lang="en-US" altLang="zh-CN" sz="2000" smtClean="0"/>
              <a:t>      AS</a:t>
            </a:r>
          </a:p>
          <a:p>
            <a:pPr algn="just" eaLnBrk="1" hangingPunct="1">
              <a:lnSpc>
                <a:spcPct val="120000"/>
              </a:lnSpc>
              <a:buFont typeface="Wingdings" panose="05000000000000000000" pitchFamily="2" charset="2"/>
              <a:buNone/>
            </a:pPr>
            <a:r>
              <a:rPr lang="en-US" altLang="zh-CN" sz="2000" smtClean="0"/>
              <a:t>      </a:t>
            </a:r>
            <a:r>
              <a:rPr lang="en-US" altLang="zh-CN" sz="2000" smtClean="0">
                <a:solidFill>
                  <a:srgbClr val="FF3399"/>
                </a:solidFill>
              </a:rPr>
              <a:t>SELECT *</a:t>
            </a:r>
          </a:p>
          <a:p>
            <a:pPr algn="just" eaLnBrk="1" hangingPunct="1">
              <a:lnSpc>
                <a:spcPct val="120000"/>
              </a:lnSpc>
              <a:buFont typeface="Wingdings" panose="05000000000000000000" pitchFamily="2" charset="2"/>
              <a:buNone/>
            </a:pPr>
            <a:r>
              <a:rPr lang="en-US" altLang="zh-CN" sz="2000" smtClean="0"/>
              <a:t>      FROM  Student</a:t>
            </a:r>
          </a:p>
          <a:p>
            <a:pPr algn="just" eaLnBrk="1" hangingPunct="1">
              <a:lnSpc>
                <a:spcPct val="120000"/>
              </a:lnSpc>
              <a:buFont typeface="Wingdings" panose="05000000000000000000" pitchFamily="2" charset="2"/>
              <a:buNone/>
            </a:pPr>
            <a:r>
              <a:rPr lang="en-US" altLang="zh-CN" sz="2000" smtClean="0"/>
              <a:t>      WHERE Ssex=‘</a:t>
            </a:r>
            <a:r>
              <a:rPr lang="zh-CN" altLang="en-US" sz="2000" smtClean="0"/>
              <a:t>女’；</a:t>
            </a:r>
          </a:p>
          <a:p>
            <a:pPr algn="just" eaLnBrk="1" hangingPunct="1">
              <a:lnSpc>
                <a:spcPct val="120000"/>
              </a:lnSpc>
              <a:buFont typeface="Wingdings" panose="05000000000000000000" pitchFamily="2" charset="2"/>
              <a:buNone/>
            </a:pPr>
            <a:endParaRPr lang="zh-CN" altLang="en-US" sz="1000" smtClean="0"/>
          </a:p>
          <a:p>
            <a:pPr algn="just" eaLnBrk="1" hangingPunct="1">
              <a:lnSpc>
                <a:spcPct val="150000"/>
              </a:lnSpc>
              <a:buFont typeface="Wingdings" panose="05000000000000000000" pitchFamily="2" charset="2"/>
              <a:buNone/>
            </a:pPr>
            <a:r>
              <a:rPr lang="zh-CN" altLang="en-US" sz="2000" smtClean="0"/>
              <a:t>     缺点：</a:t>
            </a:r>
          </a:p>
          <a:p>
            <a:pPr eaLnBrk="1" hangingPunct="1">
              <a:lnSpc>
                <a:spcPct val="150000"/>
              </a:lnSpc>
              <a:buFont typeface="Wingdings" panose="05000000000000000000" pitchFamily="2" charset="2"/>
              <a:buNone/>
            </a:pPr>
            <a:r>
              <a:rPr lang="zh-CN" altLang="en-US" sz="2000" smtClean="0"/>
              <a:t>     修改基表</a:t>
            </a:r>
            <a:r>
              <a:rPr lang="en-US" altLang="zh-CN" sz="2000" smtClean="0"/>
              <a:t>Student</a:t>
            </a:r>
            <a:r>
              <a:rPr lang="zh-CN" altLang="en-US" sz="2000" smtClean="0"/>
              <a:t>的结构后，</a:t>
            </a:r>
            <a:r>
              <a:rPr lang="en-US" altLang="zh-CN" sz="2000" smtClean="0"/>
              <a:t>Student</a:t>
            </a:r>
            <a:r>
              <a:rPr lang="zh-CN" altLang="en-US" sz="2000" smtClean="0"/>
              <a:t>表与</a:t>
            </a:r>
            <a:r>
              <a:rPr lang="en-US" altLang="zh-CN" sz="2000" smtClean="0"/>
              <a:t>F_Student</a:t>
            </a:r>
            <a:r>
              <a:rPr lang="zh-CN" altLang="en-US" sz="2000" smtClean="0"/>
              <a:t>视图的映象关系被破坏，导致该视图不能正确工作。</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二、删除视图</a:t>
            </a:r>
          </a:p>
        </p:txBody>
      </p:sp>
      <p:sp>
        <p:nvSpPr>
          <p:cNvPr id="51203" name="Rectangle 3"/>
          <p:cNvSpPr>
            <a:spLocks noGrp="1" noChangeArrowheads="1"/>
          </p:cNvSpPr>
          <p:nvPr>
            <p:ph idx="1"/>
          </p:nvPr>
        </p:nvSpPr>
        <p:spPr/>
        <p:txBody>
          <a:bodyPr/>
          <a:lstStyle/>
          <a:p>
            <a:pPr>
              <a:buFont typeface="Arial" charset="0"/>
              <a:buChar char="•"/>
              <a:defRPr/>
            </a:pPr>
            <a:r>
              <a:rPr lang="zh-CN" altLang="en-US" dirty="0" smtClean="0"/>
              <a:t>语句的格式：</a:t>
            </a:r>
          </a:p>
          <a:p>
            <a:pPr marL="0" indent="0">
              <a:buFont typeface="Arial" charset="0"/>
              <a:buNone/>
              <a:defRPr/>
            </a:pPr>
            <a:r>
              <a:rPr lang="zh-CN" altLang="en-US" dirty="0" smtClean="0"/>
              <a:t>		</a:t>
            </a:r>
            <a:r>
              <a:rPr lang="en-US" altLang="zh-CN" dirty="0" smtClean="0">
                <a:solidFill>
                  <a:srgbClr val="C00000"/>
                </a:solidFill>
              </a:rPr>
              <a:t>DROP  VIEW  </a:t>
            </a:r>
            <a:r>
              <a:rPr lang="en-US" altLang="zh-CN" dirty="0" smtClean="0"/>
              <a:t>&lt;</a:t>
            </a:r>
            <a:r>
              <a:rPr lang="zh-CN" altLang="en-US" dirty="0" smtClean="0"/>
              <a:t>视图名</a:t>
            </a:r>
            <a:r>
              <a:rPr lang="en-US" altLang="zh-CN" dirty="0" smtClean="0"/>
              <a:t>&gt;</a:t>
            </a:r>
            <a:r>
              <a:rPr lang="zh-CN" altLang="en-US" dirty="0" smtClean="0"/>
              <a:t>；</a:t>
            </a:r>
          </a:p>
          <a:p>
            <a:pPr lvl="1">
              <a:buFont typeface="Arial" charset="0"/>
              <a:buChar char="–"/>
              <a:defRPr/>
            </a:pPr>
            <a:r>
              <a:rPr lang="zh-CN" altLang="en-US" dirty="0" smtClean="0"/>
              <a:t>该语句从数据字典中删除指定的视图定义</a:t>
            </a:r>
          </a:p>
          <a:p>
            <a:pPr lvl="1">
              <a:buFont typeface="Arial" charset="0"/>
              <a:buChar char="–"/>
              <a:defRPr/>
            </a:pPr>
            <a:r>
              <a:rPr lang="zh-CN" altLang="en-US" dirty="0" smtClean="0"/>
              <a:t>如果该视图上还导出了其他视图，使用</a:t>
            </a:r>
            <a:r>
              <a:rPr lang="en-US" altLang="zh-CN" dirty="0" smtClean="0"/>
              <a:t>CASCADE</a:t>
            </a:r>
            <a:r>
              <a:rPr lang="zh-CN" altLang="en-US" dirty="0" smtClean="0"/>
              <a:t>级联删除语句，把该视图和由它导出的所有视图一起删除 </a:t>
            </a:r>
          </a:p>
          <a:p>
            <a:pPr lvl="1">
              <a:buFont typeface="Arial" charset="0"/>
              <a:buChar char="–"/>
              <a:defRPr/>
            </a:pPr>
            <a:r>
              <a:rPr lang="zh-CN" altLang="en-US" dirty="0" smtClean="0"/>
              <a:t>删除基表时，由该基表导出的所有视图定义都必须显式地使用</a:t>
            </a:r>
            <a:r>
              <a:rPr lang="en-US" altLang="zh-CN" dirty="0" smtClean="0"/>
              <a:t>DROP VIEW</a:t>
            </a:r>
            <a:r>
              <a:rPr lang="zh-CN" altLang="en-US" dirty="0" smtClean="0"/>
              <a:t>语句删除 </a:t>
            </a:r>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删除视图</a:t>
            </a:r>
            <a:r>
              <a:rPr lang="en-US" altLang="zh-CN" smtClean="0"/>
              <a:t>(</a:t>
            </a:r>
            <a:r>
              <a:rPr lang="zh-CN" altLang="en-US" smtClean="0"/>
              <a:t>续）</a:t>
            </a:r>
          </a:p>
        </p:txBody>
      </p:sp>
      <p:sp>
        <p:nvSpPr>
          <p:cNvPr id="52227" name="Rectangle 3"/>
          <p:cNvSpPr>
            <a:spLocks noGrp="1" noChangeArrowheads="1"/>
          </p:cNvSpPr>
          <p:nvPr>
            <p:ph idx="1"/>
          </p:nvPr>
        </p:nvSpPr>
        <p:spPr/>
        <p:txBody>
          <a:bodyPr/>
          <a:lstStyle/>
          <a:p>
            <a:pPr eaLnBrk="1" hangingPunct="1">
              <a:lnSpc>
                <a:spcPct val="110000"/>
              </a:lnSpc>
              <a:buFont typeface="Wingdings" panose="05000000000000000000" pitchFamily="2" charset="2"/>
              <a:buNone/>
            </a:pPr>
            <a:r>
              <a:rPr lang="zh-CN" altLang="zh-CN" smtClean="0"/>
              <a:t>［例</a:t>
            </a:r>
            <a:r>
              <a:rPr lang="en-US" altLang="zh-CN" smtClean="0"/>
              <a:t>8</a:t>
            </a:r>
            <a:r>
              <a:rPr lang="zh-CN" altLang="en-US" smtClean="0"/>
              <a:t>］  删除视图</a:t>
            </a:r>
            <a:r>
              <a:rPr lang="en-US" altLang="zh-CN" smtClean="0"/>
              <a:t>BT_S</a:t>
            </a:r>
            <a:r>
              <a:rPr lang="zh-CN" altLang="en-US" smtClean="0"/>
              <a:t>： </a:t>
            </a:r>
            <a:r>
              <a:rPr lang="en-US" altLang="zh-CN" smtClean="0"/>
              <a:t>DROP VIEW BT_S</a:t>
            </a:r>
            <a:r>
              <a:rPr lang="zh-CN" altLang="en-US" smtClean="0"/>
              <a:t>；</a:t>
            </a:r>
          </a:p>
          <a:p>
            <a:pPr eaLnBrk="1" hangingPunct="1">
              <a:lnSpc>
                <a:spcPct val="110000"/>
              </a:lnSpc>
              <a:buFont typeface="Wingdings" panose="05000000000000000000" pitchFamily="2" charset="2"/>
              <a:buNone/>
            </a:pPr>
            <a:r>
              <a:rPr lang="zh-CN" altLang="en-US" smtClean="0"/>
              <a:t>               </a:t>
            </a:r>
          </a:p>
          <a:p>
            <a:pPr eaLnBrk="1" hangingPunct="1">
              <a:lnSpc>
                <a:spcPct val="130000"/>
              </a:lnSpc>
              <a:buFont typeface="Wingdings" panose="05000000000000000000" pitchFamily="2" charset="2"/>
              <a:buNone/>
            </a:pPr>
            <a:r>
              <a:rPr lang="zh-CN" altLang="en-US" smtClean="0"/>
              <a:t>    删除视图</a:t>
            </a:r>
            <a:r>
              <a:rPr lang="en-US" altLang="zh-CN" smtClean="0"/>
              <a:t>IS_S1</a:t>
            </a:r>
            <a:r>
              <a:rPr lang="zh-CN" altLang="en-US" smtClean="0"/>
              <a:t>：</a:t>
            </a:r>
            <a:r>
              <a:rPr lang="en-US" altLang="zh-CN" smtClean="0"/>
              <a:t>DROP VIEW IS_S1</a:t>
            </a:r>
            <a:r>
              <a:rPr lang="zh-CN" altLang="en-US" smtClean="0"/>
              <a:t>；</a:t>
            </a:r>
          </a:p>
          <a:p>
            <a:pPr lvl="3" algn="just" eaLnBrk="1" hangingPunct="1">
              <a:lnSpc>
                <a:spcPct val="130000"/>
              </a:lnSpc>
              <a:buFont typeface="Wingdings" panose="05000000000000000000" pitchFamily="2" charset="2"/>
              <a:buChar char="Ø"/>
            </a:pPr>
            <a:r>
              <a:rPr lang="zh-CN" altLang="en-US" sz="2600" smtClean="0"/>
              <a:t>拒绝执行</a:t>
            </a:r>
          </a:p>
          <a:p>
            <a:pPr lvl="3" algn="just" eaLnBrk="1" hangingPunct="1">
              <a:lnSpc>
                <a:spcPct val="130000"/>
              </a:lnSpc>
              <a:buFont typeface="Wingdings" panose="05000000000000000000" pitchFamily="2" charset="2"/>
              <a:buChar char="Ø"/>
            </a:pPr>
            <a:r>
              <a:rPr lang="zh-CN" altLang="en-US" sz="2600" smtClean="0"/>
              <a:t>级联删除：</a:t>
            </a:r>
          </a:p>
          <a:p>
            <a:pPr eaLnBrk="1" hangingPunct="1">
              <a:lnSpc>
                <a:spcPct val="130000"/>
              </a:lnSpc>
              <a:buFont typeface="Wingdings" panose="05000000000000000000" pitchFamily="2" charset="2"/>
              <a:buNone/>
            </a:pPr>
            <a:r>
              <a:rPr lang="en-US" altLang="zh-CN" sz="2600" smtClean="0"/>
              <a:t>         DROP VIEW IS_S1 CASCADE;       </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dirty="0" smtClean="0"/>
              <a:t>3.7  </a:t>
            </a:r>
            <a:r>
              <a:rPr lang="zh-CN" altLang="en-US" dirty="0" smtClean="0"/>
              <a:t>视  图</a:t>
            </a:r>
          </a:p>
        </p:txBody>
      </p:sp>
      <p:sp>
        <p:nvSpPr>
          <p:cNvPr id="53251" name="Rectangle 3"/>
          <p:cNvSpPr>
            <a:spLocks noGrp="1" noChangeArrowheads="1"/>
          </p:cNvSpPr>
          <p:nvPr>
            <p:ph idx="1"/>
          </p:nvPr>
        </p:nvSpPr>
        <p:spPr/>
        <p:txBody>
          <a:bodyPr/>
          <a:lstStyle/>
          <a:p>
            <a:pPr eaLnBrk="1" hangingPunct="1">
              <a:lnSpc>
                <a:spcPct val="170000"/>
              </a:lnSpc>
              <a:buFont typeface="Wingdings" panose="05000000000000000000" pitchFamily="2" charset="2"/>
              <a:buNone/>
            </a:pPr>
            <a:r>
              <a:rPr lang="en-US" altLang="zh-CN" b="1" dirty="0" smtClean="0"/>
              <a:t>3.7.1  </a:t>
            </a:r>
            <a:r>
              <a:rPr lang="zh-CN" altLang="en-US" b="1" dirty="0" smtClean="0"/>
              <a:t>定义视图</a:t>
            </a:r>
          </a:p>
          <a:p>
            <a:pPr eaLnBrk="1" hangingPunct="1">
              <a:lnSpc>
                <a:spcPct val="170000"/>
              </a:lnSpc>
              <a:buFont typeface="Wingdings" panose="05000000000000000000" pitchFamily="2" charset="2"/>
              <a:buNone/>
            </a:pPr>
            <a:r>
              <a:rPr lang="en-US" altLang="zh-CN" b="1" dirty="0" smtClean="0">
                <a:solidFill>
                  <a:srgbClr val="0033CC"/>
                </a:solidFill>
              </a:rPr>
              <a:t>3.7.2  </a:t>
            </a:r>
            <a:r>
              <a:rPr lang="zh-CN" altLang="en-US" b="1" dirty="0" smtClean="0">
                <a:solidFill>
                  <a:srgbClr val="0033CC"/>
                </a:solidFill>
              </a:rPr>
              <a:t>查询视图</a:t>
            </a:r>
          </a:p>
          <a:p>
            <a:pPr eaLnBrk="1" hangingPunct="1">
              <a:lnSpc>
                <a:spcPct val="170000"/>
              </a:lnSpc>
              <a:buFont typeface="Wingdings" panose="05000000000000000000" pitchFamily="2" charset="2"/>
              <a:buNone/>
            </a:pPr>
            <a:r>
              <a:rPr lang="en-US" altLang="zh-CN" b="1" dirty="0" smtClean="0"/>
              <a:t>3.7.3  </a:t>
            </a:r>
            <a:r>
              <a:rPr lang="zh-CN" altLang="en-US" b="1" dirty="0" smtClean="0"/>
              <a:t>更新视图</a:t>
            </a:r>
          </a:p>
          <a:p>
            <a:pPr eaLnBrk="1" hangingPunct="1">
              <a:lnSpc>
                <a:spcPct val="170000"/>
              </a:lnSpc>
              <a:buFont typeface="Wingdings" panose="05000000000000000000" pitchFamily="2" charset="2"/>
              <a:buNone/>
            </a:pPr>
            <a:r>
              <a:rPr lang="en-US" altLang="zh-CN" b="1" dirty="0" smtClean="0"/>
              <a:t>3.7.4  </a:t>
            </a:r>
            <a:r>
              <a:rPr lang="zh-CN" altLang="en-US" b="1" dirty="0" smtClean="0"/>
              <a:t>视图的作用</a:t>
            </a:r>
          </a:p>
          <a:p>
            <a:pPr eaLnBrk="1" hangingPunct="1">
              <a:buFont typeface="Wingdings" panose="05000000000000000000" pitchFamily="2" charset="2"/>
              <a:buNone/>
            </a:pPr>
            <a:endParaRPr lang="en-US" altLang="zh-CN" b="1" dirty="0"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dirty="0" smtClean="0"/>
              <a:t>3.7.2  </a:t>
            </a:r>
            <a:r>
              <a:rPr lang="zh-CN" altLang="en-US" dirty="0" smtClean="0"/>
              <a:t>查询视图</a:t>
            </a:r>
          </a:p>
        </p:txBody>
      </p:sp>
      <p:sp>
        <p:nvSpPr>
          <p:cNvPr id="54275" name="Rectangle 3"/>
          <p:cNvSpPr>
            <a:spLocks noGrp="1" noChangeArrowheads="1"/>
          </p:cNvSpPr>
          <p:nvPr>
            <p:ph idx="1"/>
          </p:nvPr>
        </p:nvSpPr>
        <p:spPr/>
        <p:txBody>
          <a:bodyPr/>
          <a:lstStyle/>
          <a:p>
            <a:pPr eaLnBrk="1" hangingPunct="1">
              <a:lnSpc>
                <a:spcPct val="130000"/>
              </a:lnSpc>
              <a:spcAft>
                <a:spcPct val="30000"/>
              </a:spcAft>
            </a:pPr>
            <a:r>
              <a:rPr lang="zh-CN" altLang="en-US" sz="2400" smtClean="0"/>
              <a:t>用户角度：查询视图与查询基本表相同</a:t>
            </a:r>
          </a:p>
          <a:p>
            <a:pPr eaLnBrk="1" hangingPunct="1">
              <a:lnSpc>
                <a:spcPct val="130000"/>
              </a:lnSpc>
            </a:pPr>
            <a:r>
              <a:rPr lang="en-US" altLang="zh-CN" sz="2400" smtClean="0"/>
              <a:t>RDBMS</a:t>
            </a:r>
            <a:r>
              <a:rPr lang="zh-CN" altLang="en-US" sz="2400" smtClean="0"/>
              <a:t>实现视图查询的方法</a:t>
            </a:r>
          </a:p>
          <a:p>
            <a:pPr lvl="1" eaLnBrk="1" hangingPunct="1">
              <a:lnSpc>
                <a:spcPct val="170000"/>
              </a:lnSpc>
            </a:pPr>
            <a:r>
              <a:rPr lang="zh-CN" altLang="en-US" sz="2000" smtClean="0"/>
              <a:t>视图消解法（</a:t>
            </a:r>
            <a:r>
              <a:rPr lang="en-US" altLang="zh-CN" sz="2000" smtClean="0"/>
              <a:t>View Resolution</a:t>
            </a:r>
            <a:r>
              <a:rPr lang="zh-CN" altLang="en-US" sz="2000" smtClean="0"/>
              <a:t>）</a:t>
            </a:r>
          </a:p>
          <a:p>
            <a:pPr lvl="2" eaLnBrk="1" hangingPunct="1">
              <a:lnSpc>
                <a:spcPct val="170000"/>
              </a:lnSpc>
            </a:pPr>
            <a:r>
              <a:rPr lang="zh-CN" altLang="en-US" sz="2000" smtClean="0"/>
              <a:t>进行有效性检查</a:t>
            </a:r>
          </a:p>
          <a:p>
            <a:pPr lvl="2" eaLnBrk="1" hangingPunct="1">
              <a:lnSpc>
                <a:spcPct val="170000"/>
              </a:lnSpc>
            </a:pPr>
            <a:r>
              <a:rPr lang="zh-CN" altLang="en-US" sz="2000" smtClean="0"/>
              <a:t>转换成等价的对基本表的查询</a:t>
            </a:r>
          </a:p>
          <a:p>
            <a:pPr lvl="2" eaLnBrk="1" hangingPunct="1">
              <a:lnSpc>
                <a:spcPct val="170000"/>
              </a:lnSpc>
            </a:pPr>
            <a:r>
              <a:rPr lang="zh-CN" altLang="en-US" sz="2000" smtClean="0"/>
              <a:t>执行</a:t>
            </a:r>
            <a:r>
              <a:rPr lang="zh-CN" altLang="en-US" sz="2000" smtClean="0">
                <a:solidFill>
                  <a:srgbClr val="D32DB7"/>
                </a:solidFill>
              </a:rPr>
              <a:t>修正</a:t>
            </a:r>
            <a:r>
              <a:rPr lang="zh-CN" altLang="en-US" sz="2000" smtClean="0"/>
              <a:t>后的查询</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查询视图（续）</a:t>
            </a:r>
          </a:p>
        </p:txBody>
      </p:sp>
      <p:sp>
        <p:nvSpPr>
          <p:cNvPr id="55299"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mtClean="0"/>
              <a:t>[</a:t>
            </a:r>
            <a:r>
              <a:rPr lang="zh-CN" altLang="en-US" smtClean="0"/>
              <a:t>例</a:t>
            </a:r>
            <a:r>
              <a:rPr lang="en-US" altLang="zh-CN" smtClean="0"/>
              <a:t>9]  </a:t>
            </a:r>
            <a:r>
              <a:rPr lang="zh-CN" altLang="en-US" smtClean="0"/>
              <a:t>在信息系学生的视图中找出年龄小于</a:t>
            </a:r>
            <a:r>
              <a:rPr lang="en-US" altLang="zh-CN" smtClean="0"/>
              <a:t>20</a:t>
            </a:r>
            <a:r>
              <a:rPr lang="zh-CN" altLang="en-US" smtClean="0"/>
              <a:t>岁的学生。</a:t>
            </a:r>
          </a:p>
          <a:p>
            <a:pPr eaLnBrk="1" hangingPunct="1">
              <a:lnSpc>
                <a:spcPct val="90000"/>
              </a:lnSpc>
              <a:buFont typeface="Wingdings" panose="05000000000000000000" pitchFamily="2" charset="2"/>
              <a:buNone/>
            </a:pPr>
            <a:endParaRPr lang="zh-CN" altLang="en-US" sz="2000" smtClean="0"/>
          </a:p>
          <a:p>
            <a:pPr lvl="1" eaLnBrk="1" hangingPunct="1">
              <a:lnSpc>
                <a:spcPct val="90000"/>
              </a:lnSpc>
              <a:buFont typeface="Wingdings" panose="05000000000000000000" pitchFamily="2" charset="2"/>
              <a:buNone/>
            </a:pPr>
            <a:r>
              <a:rPr lang="zh-CN" altLang="en-US" sz="2000" smtClean="0"/>
              <a:t>        </a:t>
            </a:r>
            <a:r>
              <a:rPr lang="en-US" altLang="zh-CN" smtClean="0"/>
              <a:t>SELECT   Sno</a:t>
            </a:r>
            <a:r>
              <a:rPr lang="zh-CN" altLang="en-US" smtClean="0"/>
              <a:t>，</a:t>
            </a:r>
            <a:r>
              <a:rPr lang="en-US" altLang="zh-CN" smtClean="0"/>
              <a:t>Sage</a:t>
            </a:r>
          </a:p>
          <a:p>
            <a:pPr lvl="1" eaLnBrk="1" hangingPunct="1">
              <a:lnSpc>
                <a:spcPct val="90000"/>
              </a:lnSpc>
              <a:buFont typeface="Wingdings" panose="05000000000000000000" pitchFamily="2" charset="2"/>
              <a:buNone/>
            </a:pPr>
            <a:r>
              <a:rPr lang="en-US" altLang="zh-CN" smtClean="0"/>
              <a:t>        FROM  IS_Student</a:t>
            </a:r>
          </a:p>
          <a:p>
            <a:pPr lvl="1" eaLnBrk="1" hangingPunct="1">
              <a:lnSpc>
                <a:spcPct val="90000"/>
              </a:lnSpc>
              <a:buFont typeface="Wingdings" panose="05000000000000000000" pitchFamily="2" charset="2"/>
              <a:buNone/>
            </a:pPr>
            <a:r>
              <a:rPr lang="en-US" altLang="zh-CN" smtClean="0"/>
              <a:t>        WHERE   Sage&lt;20</a:t>
            </a:r>
            <a:r>
              <a:rPr lang="zh-CN" altLang="en-US" smtClean="0"/>
              <a:t>；</a:t>
            </a:r>
          </a:p>
          <a:p>
            <a:pPr lvl="1" eaLnBrk="1" hangingPunct="1">
              <a:lnSpc>
                <a:spcPct val="90000"/>
              </a:lnSpc>
              <a:buFont typeface="Wingdings" panose="05000000000000000000" pitchFamily="2" charset="2"/>
              <a:buNone/>
            </a:pPr>
            <a:endParaRPr lang="zh-CN" altLang="en-US" smtClean="0"/>
          </a:p>
          <a:p>
            <a:pPr lvl="1" eaLnBrk="1" hangingPunct="1">
              <a:lnSpc>
                <a:spcPct val="90000"/>
              </a:lnSpc>
              <a:buFont typeface="Wingdings" panose="05000000000000000000" pitchFamily="2" charset="2"/>
              <a:buNone/>
            </a:pPr>
            <a:r>
              <a:rPr lang="en-US" altLang="zh-CN" smtClean="0"/>
              <a:t>IS_Student</a:t>
            </a:r>
            <a:r>
              <a:rPr lang="zh-CN" altLang="en-US" smtClean="0"/>
              <a:t>视图的定义 </a:t>
            </a:r>
            <a:r>
              <a:rPr lang="en-US" altLang="zh-CN" smtClean="0"/>
              <a:t>(</a:t>
            </a:r>
            <a:r>
              <a:rPr lang="zh-CN" altLang="en-US" smtClean="0"/>
              <a:t>参见视图定义例</a:t>
            </a:r>
            <a:r>
              <a:rPr lang="en-US" altLang="zh-CN" smtClean="0"/>
              <a:t>1)</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查询视图（续）</a:t>
            </a:r>
          </a:p>
        </p:txBody>
      </p:sp>
      <p:sp>
        <p:nvSpPr>
          <p:cNvPr id="56323" name="Rectangle 3"/>
          <p:cNvSpPr>
            <a:spLocks noGrp="1" noChangeArrowheads="1"/>
          </p:cNvSpPr>
          <p:nvPr>
            <p:ph idx="1"/>
          </p:nvPr>
        </p:nvSpPr>
        <p:spPr/>
        <p:txBody>
          <a:bodyPr/>
          <a:lstStyle/>
          <a:p>
            <a:pPr lvl="1" eaLnBrk="1" hangingPunct="1">
              <a:lnSpc>
                <a:spcPct val="120000"/>
              </a:lnSpc>
              <a:buFont typeface="Wingdings" panose="05000000000000000000" pitchFamily="2" charset="2"/>
              <a:buNone/>
            </a:pPr>
            <a:r>
              <a:rPr lang="zh-CN" altLang="en-US" smtClean="0"/>
              <a:t>视图消解转换后的查询语句为：</a:t>
            </a:r>
          </a:p>
          <a:p>
            <a:pPr lvl="1" eaLnBrk="1" hangingPunct="1">
              <a:lnSpc>
                <a:spcPct val="120000"/>
              </a:lnSpc>
              <a:buFont typeface="Wingdings" panose="05000000000000000000" pitchFamily="2" charset="2"/>
              <a:buNone/>
            </a:pPr>
            <a:endParaRPr lang="zh-CN" altLang="en-US" smtClean="0"/>
          </a:p>
          <a:p>
            <a:pPr lvl="1" eaLnBrk="1" hangingPunct="1">
              <a:lnSpc>
                <a:spcPct val="120000"/>
              </a:lnSpc>
              <a:buFont typeface="Wingdings" panose="05000000000000000000" pitchFamily="2" charset="2"/>
              <a:buNone/>
            </a:pPr>
            <a:r>
              <a:rPr lang="zh-CN" altLang="en-US" smtClean="0"/>
              <a:t> </a:t>
            </a:r>
            <a:r>
              <a:rPr lang="en-US" altLang="zh-CN" smtClean="0"/>
              <a:t>SELECT  Sno</a:t>
            </a:r>
            <a:r>
              <a:rPr lang="zh-CN" altLang="en-US" smtClean="0"/>
              <a:t>，</a:t>
            </a:r>
            <a:r>
              <a:rPr lang="en-US" altLang="zh-CN" smtClean="0"/>
              <a:t>Sage       </a:t>
            </a:r>
          </a:p>
          <a:p>
            <a:pPr lvl="1" eaLnBrk="1" hangingPunct="1">
              <a:lnSpc>
                <a:spcPct val="120000"/>
              </a:lnSpc>
              <a:buFont typeface="Wingdings" panose="05000000000000000000" pitchFamily="2" charset="2"/>
              <a:buNone/>
            </a:pPr>
            <a:r>
              <a:rPr lang="en-US" altLang="zh-CN" smtClean="0"/>
              <a:t> FROM  Student</a:t>
            </a:r>
          </a:p>
          <a:p>
            <a:pPr lvl="1" eaLnBrk="1" hangingPunct="1">
              <a:lnSpc>
                <a:spcPct val="120000"/>
              </a:lnSpc>
              <a:buFont typeface="Wingdings" panose="05000000000000000000" pitchFamily="2" charset="2"/>
              <a:buNone/>
            </a:pPr>
            <a:r>
              <a:rPr lang="en-US" altLang="zh-CN" smtClean="0"/>
              <a:t> WHERE  Sdept= 'IS'  AND  Sage&lt;20</a:t>
            </a:r>
            <a:r>
              <a:rPr lang="zh-CN" altLang="en-US" smtClean="0"/>
              <a:t>；</a:t>
            </a:r>
          </a:p>
          <a:p>
            <a:pPr eaLnBrk="1" hangingPunct="1">
              <a:buFont typeface="Wingdings" panose="05000000000000000000" pitchFamily="2" charset="2"/>
              <a:buNone/>
            </a:pPr>
            <a:endParaRPr lang="en-US" altLang="zh-CN"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查询视图（续）</a:t>
            </a:r>
          </a:p>
        </p:txBody>
      </p:sp>
      <p:sp>
        <p:nvSpPr>
          <p:cNvPr id="57347"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mtClean="0"/>
              <a:t>[</a:t>
            </a:r>
            <a:r>
              <a:rPr lang="zh-CN" altLang="en-US" smtClean="0"/>
              <a:t>例</a:t>
            </a:r>
            <a:r>
              <a:rPr lang="en-US" altLang="zh-CN" smtClean="0"/>
              <a:t>10]  </a:t>
            </a:r>
            <a:r>
              <a:rPr lang="zh-CN" altLang="en-US" smtClean="0"/>
              <a:t>查询选修了</a:t>
            </a:r>
            <a:r>
              <a:rPr lang="en-US" altLang="zh-CN" smtClean="0"/>
              <a:t>1</a:t>
            </a:r>
            <a:r>
              <a:rPr lang="zh-CN" altLang="en-US" smtClean="0"/>
              <a:t>号课程的信息系学生</a:t>
            </a:r>
          </a:p>
          <a:p>
            <a:pPr lvl="1" eaLnBrk="1" hangingPunct="1">
              <a:lnSpc>
                <a:spcPct val="140000"/>
              </a:lnSpc>
              <a:buFont typeface="Wingdings" panose="05000000000000000000" pitchFamily="2" charset="2"/>
              <a:buNone/>
            </a:pPr>
            <a:r>
              <a:rPr lang="en-US" altLang="zh-CN" smtClean="0"/>
              <a:t>SELECT  IS_Student.Sno</a:t>
            </a:r>
            <a:r>
              <a:rPr lang="zh-CN" altLang="en-US" smtClean="0"/>
              <a:t>，</a:t>
            </a:r>
            <a:r>
              <a:rPr lang="en-US" altLang="zh-CN" smtClean="0"/>
              <a:t>Sname</a:t>
            </a:r>
          </a:p>
          <a:p>
            <a:pPr lvl="1" eaLnBrk="1" hangingPunct="1">
              <a:buFont typeface="Wingdings" panose="05000000000000000000" pitchFamily="2" charset="2"/>
              <a:buNone/>
            </a:pPr>
            <a:r>
              <a:rPr lang="en-US" altLang="zh-CN" smtClean="0"/>
              <a:t>FROM     </a:t>
            </a:r>
            <a:r>
              <a:rPr lang="en-US" altLang="zh-CN" smtClean="0">
                <a:solidFill>
                  <a:srgbClr val="D32DB7"/>
                </a:solidFill>
              </a:rPr>
              <a:t>IS_Student</a:t>
            </a:r>
            <a:r>
              <a:rPr lang="zh-CN" altLang="en-US" smtClean="0"/>
              <a:t>，</a:t>
            </a:r>
            <a:r>
              <a:rPr lang="en-US" altLang="zh-CN" smtClean="0"/>
              <a:t>SC</a:t>
            </a:r>
          </a:p>
          <a:p>
            <a:pPr lvl="1" eaLnBrk="1" hangingPunct="1">
              <a:buFont typeface="Wingdings" panose="05000000000000000000" pitchFamily="2" charset="2"/>
              <a:buNone/>
            </a:pPr>
            <a:r>
              <a:rPr lang="en-US" altLang="zh-CN" smtClean="0"/>
              <a:t>WHERE  IS_Student.Sno =SC.Sno AND SC.Cno= '1'</a:t>
            </a:r>
            <a:r>
              <a:rPr lang="zh-CN" altLang="en-US" smtClean="0"/>
              <a:t>；</a:t>
            </a:r>
          </a:p>
          <a:p>
            <a:pPr lvl="1" eaLnBrk="1" hangingPunct="1">
              <a:buFont typeface="Wingdings" panose="05000000000000000000" pitchFamily="2" charset="2"/>
              <a:buNone/>
            </a:pPr>
            <a:endParaRPr lang="zh-CN" altLang="en-US" smtClean="0"/>
          </a:p>
          <a:p>
            <a:pPr lvl="1" eaLnBrk="1" hangingPunct="1">
              <a:buFont typeface="Wingdings" panose="05000000000000000000" pitchFamily="2" charset="2"/>
              <a:buNone/>
            </a:pPr>
            <a:endParaRPr lang="en-US" altLang="zh-CN" sz="3600"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latin typeface="黑体" panose="02010609060101010101" pitchFamily="49" charset="-122"/>
                <a:ea typeface="黑体" panose="02010609060101010101" pitchFamily="49" charset="-122"/>
              </a:rPr>
              <a:t>查询视图（续）</a:t>
            </a:r>
          </a:p>
        </p:txBody>
      </p:sp>
      <p:sp>
        <p:nvSpPr>
          <p:cNvPr id="58371" name="Rectangle 3"/>
          <p:cNvSpPr>
            <a:spLocks noGrp="1" noChangeArrowheads="1"/>
          </p:cNvSpPr>
          <p:nvPr>
            <p:ph idx="1"/>
          </p:nvPr>
        </p:nvSpPr>
        <p:spPr/>
        <p:txBody>
          <a:bodyPr/>
          <a:lstStyle/>
          <a:p>
            <a:pPr eaLnBrk="1" hangingPunct="1">
              <a:lnSpc>
                <a:spcPct val="170000"/>
              </a:lnSpc>
            </a:pPr>
            <a:r>
              <a:rPr lang="zh-CN" altLang="en-US" smtClean="0"/>
              <a:t>视图消解法的局限</a:t>
            </a:r>
          </a:p>
          <a:p>
            <a:pPr lvl="1" eaLnBrk="1" hangingPunct="1">
              <a:lnSpc>
                <a:spcPct val="170000"/>
              </a:lnSpc>
            </a:pPr>
            <a:r>
              <a:rPr lang="zh-CN" altLang="en-US" smtClean="0"/>
              <a:t>有些情况下，视图消解法不能生成正确查询。</a:t>
            </a:r>
            <a:endParaRPr lang="zh-CN" altLang="en-US" sz="2000" smtClean="0"/>
          </a:p>
          <a:p>
            <a:pPr eaLnBrk="1" hangingPunct="1">
              <a:buFont typeface="Wingdings" panose="05000000000000000000" pitchFamily="2" charset="2"/>
              <a:buNone/>
            </a:pPr>
            <a:r>
              <a:rPr lang="zh-CN" altLang="en-US" sz="2000" smtClean="0"/>
              <a:t>	</a:t>
            </a:r>
            <a:endParaRPr lang="zh-CN" altLang="en-US"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查询视图（续）</a:t>
            </a:r>
          </a:p>
        </p:txBody>
      </p:sp>
      <p:sp>
        <p:nvSpPr>
          <p:cNvPr id="59395"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400" smtClean="0"/>
              <a:t>[</a:t>
            </a:r>
            <a:r>
              <a:rPr lang="zh-CN" altLang="en-US" sz="2400" smtClean="0"/>
              <a:t>例</a:t>
            </a:r>
            <a:r>
              <a:rPr lang="en-US" altLang="zh-CN" sz="2400" smtClean="0"/>
              <a:t>11]</a:t>
            </a:r>
            <a:r>
              <a:rPr lang="zh-CN" altLang="en-US" sz="2400" smtClean="0"/>
              <a:t>在</a:t>
            </a:r>
            <a:r>
              <a:rPr lang="en-US" altLang="zh-CN" sz="2400" smtClean="0"/>
              <a:t>S_G</a:t>
            </a:r>
            <a:r>
              <a:rPr lang="zh-CN" altLang="en-US" sz="2400" smtClean="0"/>
              <a:t>视图中查询平均成绩在</a:t>
            </a:r>
            <a:r>
              <a:rPr lang="en-US" altLang="zh-CN" sz="2400" smtClean="0"/>
              <a:t>90</a:t>
            </a:r>
            <a:r>
              <a:rPr lang="zh-CN" altLang="en-US" sz="2400" smtClean="0"/>
              <a:t>分以上的学生学号和平均成绩</a:t>
            </a:r>
          </a:p>
          <a:p>
            <a:pPr lvl="2" eaLnBrk="1" hangingPunct="1">
              <a:lnSpc>
                <a:spcPct val="90000"/>
              </a:lnSpc>
              <a:buFontTx/>
              <a:buNone/>
            </a:pPr>
            <a:r>
              <a:rPr lang="en-US" altLang="zh-CN" smtClean="0"/>
              <a:t>SELECT *</a:t>
            </a:r>
          </a:p>
          <a:p>
            <a:pPr lvl="2" eaLnBrk="1" hangingPunct="1">
              <a:lnSpc>
                <a:spcPct val="90000"/>
              </a:lnSpc>
              <a:buFontTx/>
              <a:buNone/>
            </a:pPr>
            <a:r>
              <a:rPr lang="en-US" altLang="zh-CN" smtClean="0"/>
              <a:t>FROM   </a:t>
            </a:r>
            <a:r>
              <a:rPr lang="en-US" altLang="zh-CN" smtClean="0">
                <a:solidFill>
                  <a:srgbClr val="D32DB7"/>
                </a:solidFill>
              </a:rPr>
              <a:t>S_G</a:t>
            </a:r>
            <a:endParaRPr lang="en-US" altLang="zh-CN" smtClean="0"/>
          </a:p>
          <a:p>
            <a:pPr lvl="2" eaLnBrk="1" hangingPunct="1">
              <a:lnSpc>
                <a:spcPct val="90000"/>
              </a:lnSpc>
              <a:buFontTx/>
              <a:buNone/>
            </a:pPr>
            <a:r>
              <a:rPr lang="en-US" altLang="zh-CN" smtClean="0"/>
              <a:t>WHERE  Gavg&gt;=90</a:t>
            </a:r>
            <a:r>
              <a:rPr lang="zh-CN" altLang="en-US" smtClean="0"/>
              <a:t>；</a:t>
            </a:r>
          </a:p>
          <a:p>
            <a:pPr lvl="2" eaLnBrk="1" hangingPunct="1">
              <a:lnSpc>
                <a:spcPct val="90000"/>
              </a:lnSpc>
              <a:buFontTx/>
              <a:buNone/>
            </a:pPr>
            <a:endParaRPr lang="zh-CN" altLang="en-US" smtClean="0"/>
          </a:p>
          <a:p>
            <a:pPr eaLnBrk="1" hangingPunct="1">
              <a:lnSpc>
                <a:spcPct val="90000"/>
              </a:lnSpc>
              <a:buFont typeface="Wingdings" panose="05000000000000000000" pitchFamily="2" charset="2"/>
              <a:buNone/>
            </a:pPr>
            <a:r>
              <a:rPr lang="zh-CN" altLang="en-US" sz="2400" smtClean="0">
                <a:solidFill>
                  <a:srgbClr val="D32DB7"/>
                </a:solidFill>
              </a:rPr>
              <a:t>       </a:t>
            </a:r>
            <a:r>
              <a:rPr lang="en-US" altLang="zh-CN" sz="2400" smtClean="0">
                <a:solidFill>
                  <a:srgbClr val="D32DB7"/>
                </a:solidFill>
              </a:rPr>
              <a:t>S_G</a:t>
            </a:r>
            <a:r>
              <a:rPr lang="zh-CN" altLang="en-US" sz="2400" smtClean="0"/>
              <a:t>视图的子查询定义： </a:t>
            </a:r>
          </a:p>
          <a:p>
            <a:pPr eaLnBrk="1" hangingPunct="1">
              <a:lnSpc>
                <a:spcPct val="90000"/>
              </a:lnSpc>
              <a:buFont typeface="Wingdings" panose="05000000000000000000" pitchFamily="2" charset="2"/>
              <a:buNone/>
            </a:pPr>
            <a:r>
              <a:rPr lang="zh-CN" altLang="en-US" sz="2400" smtClean="0"/>
              <a:t>      </a:t>
            </a:r>
            <a:r>
              <a:rPr lang="en-US" altLang="zh-CN" sz="2400" smtClean="0"/>
              <a:t>CREATE VIEW S_G (Sno</a:t>
            </a:r>
            <a:r>
              <a:rPr lang="zh-CN" altLang="en-US" sz="2400" smtClean="0"/>
              <a:t>，</a:t>
            </a:r>
            <a:r>
              <a:rPr lang="en-US" altLang="zh-CN" sz="2400" smtClean="0"/>
              <a:t>Gavg)</a:t>
            </a:r>
          </a:p>
          <a:p>
            <a:pPr eaLnBrk="1" hangingPunct="1">
              <a:lnSpc>
                <a:spcPct val="90000"/>
              </a:lnSpc>
              <a:buFont typeface="Wingdings" panose="05000000000000000000" pitchFamily="2" charset="2"/>
              <a:buNone/>
            </a:pPr>
            <a:r>
              <a:rPr lang="en-US" altLang="zh-CN" sz="2400" smtClean="0"/>
              <a:t>      AS </a:t>
            </a:r>
          </a:p>
          <a:p>
            <a:pPr lvl="2" eaLnBrk="1" hangingPunct="1">
              <a:lnSpc>
                <a:spcPct val="90000"/>
              </a:lnSpc>
              <a:buFontTx/>
              <a:buNone/>
            </a:pPr>
            <a:r>
              <a:rPr lang="en-US" altLang="zh-CN" smtClean="0"/>
              <a:t>SELECT  Sno</a:t>
            </a:r>
            <a:r>
              <a:rPr lang="zh-CN" altLang="en-US" smtClean="0"/>
              <a:t>，</a:t>
            </a:r>
            <a:r>
              <a:rPr lang="en-US" altLang="zh-CN" smtClean="0"/>
              <a:t>AVG(Grade)</a:t>
            </a:r>
          </a:p>
          <a:p>
            <a:pPr lvl="2" eaLnBrk="1" hangingPunct="1">
              <a:lnSpc>
                <a:spcPct val="90000"/>
              </a:lnSpc>
              <a:buFontTx/>
              <a:buNone/>
            </a:pPr>
            <a:r>
              <a:rPr lang="en-US" altLang="zh-CN" smtClean="0"/>
              <a:t>FROM  SC</a:t>
            </a:r>
          </a:p>
          <a:p>
            <a:pPr lvl="2" eaLnBrk="1" hangingPunct="1">
              <a:lnSpc>
                <a:spcPct val="90000"/>
              </a:lnSpc>
              <a:buFontTx/>
              <a:buNone/>
            </a:pPr>
            <a:r>
              <a:rPr lang="en-US" altLang="zh-CN" smtClean="0">
                <a:solidFill>
                  <a:srgbClr val="D32DB7"/>
                </a:solidFill>
              </a:rPr>
              <a:t>GROUP BY Sno</a:t>
            </a:r>
            <a:r>
              <a:rPr lang="zh-CN" altLang="en-US" smtClean="0">
                <a:solidFill>
                  <a:srgbClr val="D32DB7"/>
                </a:solidFill>
              </a:rPr>
              <a:t>；</a:t>
            </a:r>
            <a:endParaRPr lang="zh-CN" altLang="en-US"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1438"/>
            <a:ext cx="8229600" cy="1143000"/>
          </a:xfrm>
        </p:spPr>
        <p:txBody>
          <a:bodyPr/>
          <a:lstStyle/>
          <a:p>
            <a:r>
              <a:rPr lang="zh-CN" altLang="en-US" smtClean="0"/>
              <a:t>插入元组（续）</a:t>
            </a:r>
          </a:p>
        </p:txBody>
      </p:sp>
      <p:sp>
        <p:nvSpPr>
          <p:cNvPr id="13315" name="Rectangle 3"/>
          <p:cNvSpPr>
            <a:spLocks noGrp="1" noChangeArrowheads="1"/>
          </p:cNvSpPr>
          <p:nvPr>
            <p:ph idx="1"/>
          </p:nvPr>
        </p:nvSpPr>
        <p:spPr/>
        <p:txBody>
          <a:bodyPr/>
          <a:lstStyle/>
          <a:p>
            <a:r>
              <a:rPr lang="zh-CN" altLang="en-US" sz="2800" smtClean="0"/>
              <a:t>［例</a:t>
            </a:r>
            <a:r>
              <a:rPr lang="en-US" altLang="zh-CN" sz="2800" smtClean="0"/>
              <a:t>1</a:t>
            </a:r>
            <a:r>
              <a:rPr lang="zh-CN" altLang="en-US" sz="2800" smtClean="0"/>
              <a:t>］  将一个新学生元组（学号：</a:t>
            </a:r>
            <a:r>
              <a:rPr lang="en-US" altLang="zh-CN" sz="2800" smtClean="0"/>
              <a:t>200215128</a:t>
            </a:r>
            <a:r>
              <a:rPr lang="zh-CN" altLang="en-US" sz="2800" smtClean="0"/>
              <a:t>；姓名：陈冬；性别：男；所在系：</a:t>
            </a:r>
            <a:r>
              <a:rPr lang="en-US" altLang="zh-CN" sz="2800" smtClean="0"/>
              <a:t>IS</a:t>
            </a:r>
            <a:r>
              <a:rPr lang="zh-CN" altLang="en-US" sz="2800" smtClean="0"/>
              <a:t>；年龄：</a:t>
            </a:r>
            <a:r>
              <a:rPr lang="en-US" altLang="zh-CN" sz="2800" smtClean="0"/>
              <a:t>18</a:t>
            </a:r>
            <a:r>
              <a:rPr lang="zh-CN" altLang="en-US" sz="2800" smtClean="0"/>
              <a:t>岁）插入到</a:t>
            </a:r>
            <a:r>
              <a:rPr lang="en-US" altLang="zh-CN" sz="2800" smtClean="0"/>
              <a:t>Student</a:t>
            </a:r>
            <a:r>
              <a:rPr lang="zh-CN" altLang="en-US" sz="2800" smtClean="0"/>
              <a:t>表中。</a:t>
            </a:r>
          </a:p>
          <a:p>
            <a:endParaRPr lang="zh-CN" altLang="en-US" smtClean="0"/>
          </a:p>
          <a:p>
            <a:pPr marL="800100" lvl="2" indent="0">
              <a:buFont typeface="Arial" panose="020B0604020202020204" pitchFamily="34" charset="0"/>
              <a:buNone/>
            </a:pPr>
            <a:r>
              <a:rPr lang="en-US" altLang="zh-CN" smtClean="0"/>
              <a:t>INSERT</a:t>
            </a:r>
          </a:p>
          <a:p>
            <a:pPr marL="800100" lvl="2" indent="0">
              <a:buFont typeface="Arial" panose="020B0604020202020204" pitchFamily="34" charset="0"/>
              <a:buNone/>
            </a:pPr>
            <a:r>
              <a:rPr lang="en-US" altLang="zh-CN" smtClean="0"/>
              <a:t>INTO  Student (Sno</a:t>
            </a:r>
            <a:r>
              <a:rPr lang="zh-CN" altLang="en-US" smtClean="0"/>
              <a:t>，</a:t>
            </a:r>
            <a:r>
              <a:rPr lang="en-US" altLang="zh-CN" smtClean="0"/>
              <a:t>Sname</a:t>
            </a:r>
            <a:r>
              <a:rPr lang="zh-CN" altLang="en-US" smtClean="0"/>
              <a:t>，</a:t>
            </a:r>
            <a:r>
              <a:rPr lang="en-US" altLang="zh-CN" smtClean="0"/>
              <a:t>Ssex</a:t>
            </a:r>
            <a:r>
              <a:rPr lang="zh-CN" altLang="en-US" smtClean="0"/>
              <a:t>，</a:t>
            </a:r>
            <a:r>
              <a:rPr lang="en-US" altLang="zh-CN" smtClean="0"/>
              <a:t>Sdept</a:t>
            </a:r>
            <a:r>
              <a:rPr lang="zh-CN" altLang="en-US" smtClean="0"/>
              <a:t>，</a:t>
            </a:r>
            <a:r>
              <a:rPr lang="en-US" altLang="zh-CN" smtClean="0"/>
              <a:t>Sage)</a:t>
            </a:r>
          </a:p>
          <a:p>
            <a:pPr marL="800100" lvl="2" indent="0">
              <a:buFont typeface="Arial" panose="020B0604020202020204" pitchFamily="34" charset="0"/>
              <a:buNone/>
            </a:pPr>
            <a:r>
              <a:rPr lang="en-US" altLang="zh-CN" smtClean="0"/>
              <a:t>VALUES ('200215128'</a:t>
            </a:r>
            <a:r>
              <a:rPr lang="zh-CN" altLang="en-US" smtClean="0"/>
              <a:t>，</a:t>
            </a:r>
            <a:r>
              <a:rPr lang="en-US" altLang="zh-CN" smtClean="0"/>
              <a:t>'</a:t>
            </a:r>
            <a:r>
              <a:rPr lang="zh-CN" altLang="en-US" smtClean="0"/>
              <a:t>陈冬</a:t>
            </a:r>
            <a:r>
              <a:rPr lang="en-US" altLang="zh-CN" smtClean="0"/>
              <a:t>'</a:t>
            </a:r>
            <a:r>
              <a:rPr lang="zh-CN" altLang="en-US" smtClean="0"/>
              <a:t>，</a:t>
            </a:r>
            <a:r>
              <a:rPr lang="en-US" altLang="zh-CN" smtClean="0"/>
              <a:t>'</a:t>
            </a:r>
            <a:r>
              <a:rPr lang="zh-CN" altLang="en-US" smtClean="0"/>
              <a:t>男</a:t>
            </a:r>
            <a:r>
              <a:rPr lang="en-US" altLang="zh-CN" smtClean="0"/>
              <a:t>'</a:t>
            </a:r>
            <a:r>
              <a:rPr lang="zh-CN" altLang="en-US" smtClean="0"/>
              <a:t>，</a:t>
            </a:r>
            <a:r>
              <a:rPr lang="en-US" altLang="zh-CN" smtClean="0"/>
              <a:t>'IS'</a:t>
            </a:r>
            <a:r>
              <a:rPr lang="zh-CN" altLang="en-US" smtClean="0"/>
              <a:t>，</a:t>
            </a:r>
            <a:r>
              <a:rPr lang="en-US" altLang="zh-CN" smtClean="0"/>
              <a:t>18)</a:t>
            </a:r>
            <a:r>
              <a:rPr lang="zh-CN" altLang="en-US" smtClean="0"/>
              <a:t>；</a:t>
            </a:r>
          </a:p>
          <a:p>
            <a:endParaRPr lang="en-US" altLang="zh-CN" smtClean="0"/>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查询转换</a:t>
            </a:r>
          </a:p>
        </p:txBody>
      </p:sp>
      <p:sp>
        <p:nvSpPr>
          <p:cNvPr id="60419"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400" smtClean="0"/>
              <a:t>错误：</a:t>
            </a:r>
          </a:p>
          <a:p>
            <a:pPr lvl="1" eaLnBrk="1" hangingPunct="1">
              <a:lnSpc>
                <a:spcPct val="90000"/>
              </a:lnSpc>
              <a:buFont typeface="Wingdings" panose="05000000000000000000" pitchFamily="2" charset="2"/>
              <a:buNone/>
            </a:pPr>
            <a:r>
              <a:rPr lang="en-US" altLang="zh-CN" sz="2000" smtClean="0"/>
              <a:t>SELECT Sno</a:t>
            </a:r>
            <a:r>
              <a:rPr lang="zh-CN" altLang="en-US" sz="2000" smtClean="0"/>
              <a:t>，</a:t>
            </a:r>
            <a:r>
              <a:rPr lang="en-US" altLang="zh-CN" sz="2000" smtClean="0"/>
              <a:t>AVG(Grade)</a:t>
            </a:r>
          </a:p>
          <a:p>
            <a:pPr lvl="1" eaLnBrk="1" hangingPunct="1">
              <a:lnSpc>
                <a:spcPct val="90000"/>
              </a:lnSpc>
              <a:buFont typeface="Wingdings" panose="05000000000000000000" pitchFamily="2" charset="2"/>
              <a:buNone/>
            </a:pPr>
            <a:r>
              <a:rPr lang="en-US" altLang="zh-CN" sz="2000" smtClean="0"/>
              <a:t>FROM     SC</a:t>
            </a:r>
          </a:p>
          <a:p>
            <a:pPr lvl="1" eaLnBrk="1" hangingPunct="1">
              <a:lnSpc>
                <a:spcPct val="90000"/>
              </a:lnSpc>
              <a:buFont typeface="Wingdings" panose="05000000000000000000" pitchFamily="2" charset="2"/>
              <a:buNone/>
            </a:pPr>
            <a:r>
              <a:rPr lang="en-US" altLang="zh-CN" sz="2000" smtClean="0"/>
              <a:t>WHERE  </a:t>
            </a:r>
            <a:r>
              <a:rPr lang="en-US" altLang="zh-CN" sz="2000" smtClean="0">
                <a:solidFill>
                  <a:srgbClr val="D32DB7"/>
                </a:solidFill>
              </a:rPr>
              <a:t>AVG(Grade)&gt;=90</a:t>
            </a:r>
          </a:p>
          <a:p>
            <a:pPr lvl="1" eaLnBrk="1" hangingPunct="1">
              <a:lnSpc>
                <a:spcPct val="90000"/>
              </a:lnSpc>
              <a:buFont typeface="Wingdings" panose="05000000000000000000" pitchFamily="2" charset="2"/>
              <a:buNone/>
            </a:pPr>
            <a:r>
              <a:rPr lang="en-US" altLang="zh-CN" sz="2000" smtClean="0"/>
              <a:t>GROUP BY Sno</a:t>
            </a:r>
            <a:r>
              <a:rPr lang="zh-CN" altLang="en-US" sz="2000" smtClean="0"/>
              <a:t>；</a:t>
            </a:r>
          </a:p>
          <a:p>
            <a:pPr lvl="1" eaLnBrk="1" hangingPunct="1">
              <a:lnSpc>
                <a:spcPct val="90000"/>
              </a:lnSpc>
              <a:buFont typeface="Wingdings" panose="05000000000000000000" pitchFamily="2" charset="2"/>
              <a:buNone/>
            </a:pPr>
            <a:endParaRPr lang="zh-CN" altLang="en-US" sz="2000" smtClean="0"/>
          </a:p>
          <a:p>
            <a:pPr eaLnBrk="1" hangingPunct="1">
              <a:lnSpc>
                <a:spcPct val="90000"/>
              </a:lnSpc>
              <a:buFont typeface="Wingdings" panose="05000000000000000000" pitchFamily="2" charset="2"/>
              <a:buNone/>
            </a:pPr>
            <a:r>
              <a:rPr lang="zh-CN" altLang="en-US" sz="2400" smtClean="0"/>
              <a:t>正确：</a:t>
            </a:r>
          </a:p>
          <a:p>
            <a:pPr lvl="1" eaLnBrk="1" hangingPunct="1">
              <a:lnSpc>
                <a:spcPct val="90000"/>
              </a:lnSpc>
              <a:buFont typeface="Wingdings" panose="05000000000000000000" pitchFamily="2" charset="2"/>
              <a:buNone/>
            </a:pPr>
            <a:r>
              <a:rPr lang="en-US" altLang="zh-CN" sz="2000" smtClean="0"/>
              <a:t>SELECT  Sno</a:t>
            </a:r>
            <a:r>
              <a:rPr lang="zh-CN" altLang="en-US" sz="2000" smtClean="0"/>
              <a:t>，</a:t>
            </a:r>
            <a:r>
              <a:rPr lang="en-US" altLang="zh-CN" sz="2000" smtClean="0"/>
              <a:t>AVG(Grade)</a:t>
            </a:r>
          </a:p>
          <a:p>
            <a:pPr lvl="1" eaLnBrk="1" hangingPunct="1">
              <a:lnSpc>
                <a:spcPct val="90000"/>
              </a:lnSpc>
              <a:buFont typeface="Wingdings" panose="05000000000000000000" pitchFamily="2" charset="2"/>
              <a:buNone/>
            </a:pPr>
            <a:r>
              <a:rPr lang="en-US" altLang="zh-CN" sz="2000" smtClean="0"/>
              <a:t>FROM  SC</a:t>
            </a:r>
          </a:p>
          <a:p>
            <a:pPr lvl="1" eaLnBrk="1" hangingPunct="1">
              <a:lnSpc>
                <a:spcPct val="90000"/>
              </a:lnSpc>
              <a:buFont typeface="Wingdings" panose="05000000000000000000" pitchFamily="2" charset="2"/>
              <a:buNone/>
            </a:pPr>
            <a:r>
              <a:rPr lang="en-US" altLang="zh-CN" sz="2000" smtClean="0"/>
              <a:t>GROUP BY Sno</a:t>
            </a:r>
          </a:p>
          <a:p>
            <a:pPr lvl="1" eaLnBrk="1" hangingPunct="1">
              <a:lnSpc>
                <a:spcPct val="90000"/>
              </a:lnSpc>
              <a:buFont typeface="Wingdings" panose="05000000000000000000" pitchFamily="2" charset="2"/>
              <a:buNone/>
            </a:pPr>
            <a:r>
              <a:rPr lang="en-US" altLang="zh-CN" sz="2000" smtClean="0">
                <a:solidFill>
                  <a:srgbClr val="D32DB7"/>
                </a:solidFill>
              </a:rPr>
              <a:t>HAVING AVG(Grade)&gt;=90</a:t>
            </a:r>
            <a:r>
              <a:rPr lang="zh-CN" altLang="en-US" sz="2000" smtClean="0">
                <a:solidFill>
                  <a:srgbClr val="D32DB7"/>
                </a:solidFill>
              </a:rPr>
              <a:t>；</a:t>
            </a:r>
            <a:endParaRPr lang="zh-CN" altLang="en-US" sz="2000"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dirty="0" smtClean="0"/>
              <a:t>3.7 </a:t>
            </a:r>
            <a:r>
              <a:rPr lang="zh-CN" altLang="en-US" dirty="0" smtClean="0"/>
              <a:t>视    图</a:t>
            </a:r>
          </a:p>
        </p:txBody>
      </p:sp>
      <p:sp>
        <p:nvSpPr>
          <p:cNvPr id="61443" name="Rectangle 3"/>
          <p:cNvSpPr>
            <a:spLocks noGrp="1" noChangeArrowheads="1"/>
          </p:cNvSpPr>
          <p:nvPr>
            <p:ph idx="1"/>
          </p:nvPr>
        </p:nvSpPr>
        <p:spPr/>
        <p:txBody>
          <a:bodyPr/>
          <a:lstStyle/>
          <a:p>
            <a:pPr eaLnBrk="1" hangingPunct="1">
              <a:lnSpc>
                <a:spcPct val="170000"/>
              </a:lnSpc>
              <a:buFont typeface="Wingdings" panose="05000000000000000000" pitchFamily="2" charset="2"/>
              <a:buNone/>
            </a:pPr>
            <a:r>
              <a:rPr lang="en-US" altLang="zh-CN" b="1" dirty="0" smtClean="0"/>
              <a:t>3.7.1  </a:t>
            </a:r>
            <a:r>
              <a:rPr lang="zh-CN" altLang="en-US" b="1" dirty="0" smtClean="0"/>
              <a:t>定义视图</a:t>
            </a:r>
          </a:p>
          <a:p>
            <a:pPr eaLnBrk="1" hangingPunct="1">
              <a:lnSpc>
                <a:spcPct val="170000"/>
              </a:lnSpc>
              <a:buFont typeface="Wingdings" panose="05000000000000000000" pitchFamily="2" charset="2"/>
              <a:buNone/>
            </a:pPr>
            <a:r>
              <a:rPr lang="en-US" altLang="zh-CN" b="1" dirty="0" smtClean="0"/>
              <a:t>3.7.2  </a:t>
            </a:r>
            <a:r>
              <a:rPr lang="zh-CN" altLang="en-US" b="1" dirty="0" smtClean="0"/>
              <a:t>查询视图</a:t>
            </a:r>
          </a:p>
          <a:p>
            <a:pPr eaLnBrk="1" hangingPunct="1">
              <a:lnSpc>
                <a:spcPct val="170000"/>
              </a:lnSpc>
              <a:buFont typeface="Wingdings" panose="05000000000000000000" pitchFamily="2" charset="2"/>
              <a:buNone/>
            </a:pPr>
            <a:r>
              <a:rPr lang="en-US" altLang="zh-CN" b="1" dirty="0" smtClean="0">
                <a:solidFill>
                  <a:srgbClr val="0033CC"/>
                </a:solidFill>
              </a:rPr>
              <a:t>3.7.3  </a:t>
            </a:r>
            <a:r>
              <a:rPr lang="zh-CN" altLang="en-US" b="1" dirty="0" smtClean="0">
                <a:solidFill>
                  <a:srgbClr val="0033CC"/>
                </a:solidFill>
              </a:rPr>
              <a:t>更新视图</a:t>
            </a:r>
          </a:p>
          <a:p>
            <a:pPr eaLnBrk="1" hangingPunct="1">
              <a:lnSpc>
                <a:spcPct val="170000"/>
              </a:lnSpc>
              <a:buFont typeface="Wingdings" panose="05000000000000000000" pitchFamily="2" charset="2"/>
              <a:buNone/>
            </a:pPr>
            <a:r>
              <a:rPr lang="en-US" altLang="zh-CN" b="1" dirty="0" smtClean="0"/>
              <a:t>3.7.4  </a:t>
            </a:r>
            <a:r>
              <a:rPr lang="zh-CN" altLang="en-US" b="1" dirty="0" smtClean="0"/>
              <a:t>视图的作用</a:t>
            </a:r>
          </a:p>
          <a:p>
            <a:pPr eaLnBrk="1" hangingPunct="1">
              <a:buFont typeface="Wingdings" panose="05000000000000000000" pitchFamily="2" charset="2"/>
              <a:buNone/>
            </a:pPr>
            <a:endParaRPr lang="en-US" altLang="zh-CN" b="1" dirty="0"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更新视图（续）</a:t>
            </a:r>
          </a:p>
        </p:txBody>
      </p:sp>
      <p:sp>
        <p:nvSpPr>
          <p:cNvPr id="62467" name="Rectangle 3"/>
          <p:cNvSpPr>
            <a:spLocks noGrp="1" noChangeArrowheads="1"/>
          </p:cNvSpPr>
          <p:nvPr>
            <p:ph idx="1"/>
          </p:nvPr>
        </p:nvSpPr>
        <p:spPr/>
        <p:txBody>
          <a:bodyPr/>
          <a:lstStyle/>
          <a:p>
            <a:pPr eaLnBrk="1" hangingPunct="1">
              <a:lnSpc>
                <a:spcPct val="130000"/>
              </a:lnSpc>
              <a:buFont typeface="Wingdings" panose="05000000000000000000" pitchFamily="2" charset="2"/>
              <a:buNone/>
            </a:pPr>
            <a:r>
              <a:rPr lang="en-US" altLang="zh-CN" sz="2200" smtClean="0"/>
              <a:t>[</a:t>
            </a:r>
            <a:r>
              <a:rPr lang="zh-CN" altLang="en-US" sz="2200" smtClean="0"/>
              <a:t>例</a:t>
            </a:r>
            <a:r>
              <a:rPr lang="en-US" altLang="zh-CN" sz="2200" smtClean="0"/>
              <a:t>12]  </a:t>
            </a:r>
            <a:r>
              <a:rPr lang="zh-CN" altLang="en-US" sz="2200" smtClean="0"/>
              <a:t>将信息系学生视图</a:t>
            </a:r>
            <a:r>
              <a:rPr lang="en-US" altLang="zh-CN" sz="2200" smtClean="0"/>
              <a:t>IS_Student</a:t>
            </a:r>
            <a:r>
              <a:rPr lang="zh-CN" altLang="en-US" sz="2200" smtClean="0"/>
              <a:t>中学号</a:t>
            </a:r>
            <a:r>
              <a:rPr lang="en-US" altLang="zh-CN" sz="2200" smtClean="0"/>
              <a:t>200215122</a:t>
            </a:r>
            <a:r>
              <a:rPr lang="zh-CN" altLang="en-US" sz="2200" smtClean="0"/>
              <a:t>的学生姓名改为“刘辰”。</a:t>
            </a:r>
          </a:p>
          <a:p>
            <a:pPr lvl="2" eaLnBrk="1" hangingPunct="1">
              <a:lnSpc>
                <a:spcPct val="130000"/>
              </a:lnSpc>
              <a:buFontTx/>
              <a:buNone/>
            </a:pPr>
            <a:r>
              <a:rPr lang="en-US" altLang="zh-CN" smtClean="0"/>
              <a:t>UPDATE  </a:t>
            </a:r>
            <a:r>
              <a:rPr lang="en-US" altLang="zh-CN" smtClean="0">
                <a:solidFill>
                  <a:srgbClr val="D32DB7"/>
                </a:solidFill>
              </a:rPr>
              <a:t>IS_Student</a:t>
            </a:r>
            <a:endParaRPr lang="en-US" altLang="zh-CN" smtClean="0"/>
          </a:p>
          <a:p>
            <a:pPr lvl="2" eaLnBrk="1" hangingPunct="1">
              <a:lnSpc>
                <a:spcPct val="130000"/>
              </a:lnSpc>
              <a:buFontTx/>
              <a:buNone/>
            </a:pPr>
            <a:r>
              <a:rPr lang="en-US" altLang="zh-CN" smtClean="0"/>
              <a:t>SET  Sname= '</a:t>
            </a:r>
            <a:r>
              <a:rPr lang="zh-CN" altLang="en-US" smtClean="0"/>
              <a:t>刘辰</a:t>
            </a:r>
            <a:r>
              <a:rPr lang="en-US" altLang="zh-CN" smtClean="0"/>
              <a:t>'</a:t>
            </a:r>
          </a:p>
          <a:p>
            <a:pPr lvl="2" eaLnBrk="1" hangingPunct="1">
              <a:lnSpc>
                <a:spcPct val="130000"/>
              </a:lnSpc>
              <a:buFontTx/>
              <a:buNone/>
            </a:pPr>
            <a:r>
              <a:rPr lang="en-US" altLang="zh-CN" smtClean="0"/>
              <a:t>WHERE  Sno= ' 200215122 '</a:t>
            </a:r>
            <a:r>
              <a:rPr lang="zh-CN" altLang="en-US" smtClean="0"/>
              <a:t>；</a:t>
            </a:r>
          </a:p>
          <a:p>
            <a:pPr lvl="1" eaLnBrk="1" hangingPunct="1">
              <a:lnSpc>
                <a:spcPct val="130000"/>
              </a:lnSpc>
              <a:buFont typeface="Wingdings" panose="05000000000000000000" pitchFamily="2" charset="2"/>
              <a:buNone/>
            </a:pPr>
            <a:r>
              <a:rPr lang="zh-CN" altLang="en-US" sz="2200" smtClean="0"/>
              <a:t>转换后的语句：</a:t>
            </a:r>
          </a:p>
          <a:p>
            <a:pPr lvl="2" eaLnBrk="1" hangingPunct="1">
              <a:lnSpc>
                <a:spcPct val="130000"/>
              </a:lnSpc>
              <a:buFontTx/>
              <a:buNone/>
            </a:pPr>
            <a:r>
              <a:rPr lang="en-US" altLang="zh-CN" smtClean="0"/>
              <a:t>UPDATE  </a:t>
            </a:r>
            <a:r>
              <a:rPr lang="en-US" altLang="zh-CN" smtClean="0">
                <a:solidFill>
                  <a:srgbClr val="D32DB7"/>
                </a:solidFill>
              </a:rPr>
              <a:t>Student</a:t>
            </a:r>
          </a:p>
          <a:p>
            <a:pPr lvl="2" eaLnBrk="1" hangingPunct="1">
              <a:lnSpc>
                <a:spcPct val="130000"/>
              </a:lnSpc>
              <a:buFontTx/>
              <a:buNone/>
            </a:pPr>
            <a:r>
              <a:rPr lang="en-US" altLang="zh-CN" smtClean="0"/>
              <a:t>SET Sname= '</a:t>
            </a:r>
            <a:r>
              <a:rPr lang="zh-CN" altLang="en-US" smtClean="0"/>
              <a:t>刘辰</a:t>
            </a:r>
            <a:r>
              <a:rPr lang="en-US" altLang="zh-CN" smtClean="0"/>
              <a:t>'</a:t>
            </a:r>
          </a:p>
          <a:p>
            <a:pPr lvl="2" eaLnBrk="1" hangingPunct="1">
              <a:lnSpc>
                <a:spcPct val="130000"/>
              </a:lnSpc>
              <a:buFontTx/>
              <a:buNone/>
            </a:pPr>
            <a:r>
              <a:rPr lang="en-US" altLang="zh-CN" smtClean="0"/>
              <a:t>WHERE Sno= ' 200215122 ' AND </a:t>
            </a:r>
            <a:r>
              <a:rPr lang="en-US" altLang="zh-CN" smtClean="0">
                <a:solidFill>
                  <a:srgbClr val="D32DB7"/>
                </a:solidFill>
              </a:rPr>
              <a:t>Sdept= 'IS'</a:t>
            </a:r>
            <a:r>
              <a:rPr lang="zh-CN" altLang="en-US" smtClean="0"/>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更新视图（续）</a:t>
            </a:r>
          </a:p>
        </p:txBody>
      </p:sp>
      <p:sp>
        <p:nvSpPr>
          <p:cNvPr id="63491"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smtClean="0"/>
              <a:t>[</a:t>
            </a:r>
            <a:r>
              <a:rPr lang="zh-CN" altLang="en-US" sz="2400" smtClean="0"/>
              <a:t>例</a:t>
            </a:r>
            <a:r>
              <a:rPr lang="en-US" altLang="zh-CN" sz="2400" smtClean="0"/>
              <a:t>13]  </a:t>
            </a:r>
            <a:r>
              <a:rPr lang="zh-CN" altLang="en-US" sz="2400" smtClean="0"/>
              <a:t>向信息系学生视图</a:t>
            </a:r>
            <a:r>
              <a:rPr lang="en-US" altLang="zh-CN" sz="2400" smtClean="0"/>
              <a:t>IS_S</a:t>
            </a:r>
            <a:r>
              <a:rPr lang="zh-CN" altLang="en-US" sz="2400" smtClean="0"/>
              <a:t>中插入一个新的学生记录：</a:t>
            </a:r>
            <a:r>
              <a:rPr lang="en-US" altLang="zh-CN" sz="2400" smtClean="0"/>
              <a:t>200215129</a:t>
            </a:r>
            <a:r>
              <a:rPr lang="zh-CN" altLang="en-US" sz="2400" smtClean="0"/>
              <a:t>，赵新，</a:t>
            </a:r>
            <a:r>
              <a:rPr lang="en-US" altLang="zh-CN" sz="2400" smtClean="0"/>
              <a:t>20</a:t>
            </a:r>
            <a:r>
              <a:rPr lang="zh-CN" altLang="en-US" sz="2400" smtClean="0"/>
              <a:t>岁</a:t>
            </a:r>
          </a:p>
          <a:p>
            <a:pPr lvl="1" eaLnBrk="1" hangingPunct="1">
              <a:buFont typeface="Wingdings" panose="05000000000000000000" pitchFamily="2" charset="2"/>
              <a:buNone/>
            </a:pPr>
            <a:r>
              <a:rPr lang="en-US" altLang="zh-CN" sz="2200" smtClean="0"/>
              <a:t>INSERT</a:t>
            </a:r>
          </a:p>
          <a:p>
            <a:pPr lvl="1" eaLnBrk="1" hangingPunct="1">
              <a:buFont typeface="Wingdings" panose="05000000000000000000" pitchFamily="2" charset="2"/>
              <a:buNone/>
            </a:pPr>
            <a:r>
              <a:rPr lang="en-US" altLang="zh-CN" sz="2200" smtClean="0"/>
              <a:t>INTO </a:t>
            </a:r>
            <a:r>
              <a:rPr lang="en-US" altLang="zh-CN" sz="2200" smtClean="0">
                <a:solidFill>
                  <a:srgbClr val="D32DB7"/>
                </a:solidFill>
              </a:rPr>
              <a:t>IS_Student</a:t>
            </a:r>
          </a:p>
          <a:p>
            <a:pPr lvl="1" eaLnBrk="1" hangingPunct="1">
              <a:buFont typeface="Wingdings" panose="05000000000000000000" pitchFamily="2" charset="2"/>
              <a:buNone/>
            </a:pPr>
            <a:r>
              <a:rPr lang="en-US" altLang="zh-CN" sz="2200" smtClean="0"/>
              <a:t>VALUES(‘200215129’</a:t>
            </a:r>
            <a:r>
              <a:rPr lang="zh-CN" altLang="en-US" sz="2200" smtClean="0"/>
              <a:t>，‘赵新’，</a:t>
            </a:r>
            <a:r>
              <a:rPr lang="en-US" altLang="zh-CN" sz="2200" smtClean="0"/>
              <a:t>20)</a:t>
            </a:r>
            <a:r>
              <a:rPr lang="zh-CN" altLang="en-US" sz="2200" smtClean="0"/>
              <a:t>；</a:t>
            </a:r>
          </a:p>
          <a:p>
            <a:pPr eaLnBrk="1" hangingPunct="1">
              <a:buFont typeface="Wingdings" panose="05000000000000000000" pitchFamily="2" charset="2"/>
              <a:buNone/>
            </a:pPr>
            <a:r>
              <a:rPr lang="zh-CN" altLang="en-US" sz="2400" smtClean="0"/>
              <a:t>转换为对基本表的更新：</a:t>
            </a:r>
          </a:p>
          <a:p>
            <a:pPr lvl="1" eaLnBrk="1" hangingPunct="1">
              <a:buFont typeface="Wingdings" panose="05000000000000000000" pitchFamily="2" charset="2"/>
              <a:buNone/>
            </a:pPr>
            <a:r>
              <a:rPr lang="en-US" altLang="zh-CN" sz="2200" smtClean="0"/>
              <a:t>INSERT</a:t>
            </a:r>
          </a:p>
          <a:p>
            <a:pPr lvl="1" eaLnBrk="1" hangingPunct="1">
              <a:buFont typeface="Wingdings" panose="05000000000000000000" pitchFamily="2" charset="2"/>
              <a:buNone/>
            </a:pPr>
            <a:r>
              <a:rPr lang="en-US" altLang="zh-CN" sz="2200" smtClean="0"/>
              <a:t>INTO   </a:t>
            </a:r>
            <a:r>
              <a:rPr lang="en-US" altLang="zh-CN" sz="2200" smtClean="0">
                <a:solidFill>
                  <a:srgbClr val="D32DB7"/>
                </a:solidFill>
              </a:rPr>
              <a:t>Student</a:t>
            </a:r>
            <a:r>
              <a:rPr lang="en-US" altLang="zh-CN" sz="2200" smtClean="0"/>
              <a:t>(Sno</a:t>
            </a:r>
            <a:r>
              <a:rPr lang="zh-CN" altLang="en-US" sz="2200" smtClean="0"/>
              <a:t>，</a:t>
            </a:r>
            <a:r>
              <a:rPr lang="en-US" altLang="zh-CN" sz="2200" smtClean="0"/>
              <a:t>Sname</a:t>
            </a:r>
            <a:r>
              <a:rPr lang="zh-CN" altLang="en-US" sz="2200" smtClean="0"/>
              <a:t>，</a:t>
            </a:r>
            <a:r>
              <a:rPr lang="en-US" altLang="zh-CN" sz="2200" smtClean="0"/>
              <a:t>Sage</a:t>
            </a:r>
            <a:r>
              <a:rPr lang="zh-CN" altLang="en-US" sz="2200" smtClean="0"/>
              <a:t>，</a:t>
            </a:r>
            <a:r>
              <a:rPr lang="en-US" altLang="zh-CN" sz="2200" smtClean="0">
                <a:solidFill>
                  <a:srgbClr val="D32DB7"/>
                </a:solidFill>
              </a:rPr>
              <a:t>Sdept</a:t>
            </a:r>
            <a:r>
              <a:rPr lang="en-US" altLang="zh-CN" sz="2200" smtClean="0"/>
              <a:t>)</a:t>
            </a:r>
          </a:p>
          <a:p>
            <a:pPr lvl="1" eaLnBrk="1" hangingPunct="1">
              <a:buFont typeface="Wingdings" panose="05000000000000000000" pitchFamily="2" charset="2"/>
              <a:buNone/>
            </a:pPr>
            <a:r>
              <a:rPr lang="en-US" altLang="zh-CN" sz="2200" smtClean="0"/>
              <a:t>VALUES(‘200215129 '</a:t>
            </a:r>
            <a:r>
              <a:rPr lang="zh-CN" altLang="en-US" sz="2200" smtClean="0"/>
              <a:t>，</a:t>
            </a:r>
            <a:r>
              <a:rPr lang="en-US" altLang="zh-CN" sz="2200" smtClean="0"/>
              <a:t>'</a:t>
            </a:r>
            <a:r>
              <a:rPr lang="zh-CN" altLang="en-US" sz="2200" smtClean="0"/>
              <a:t>赵新</a:t>
            </a:r>
            <a:r>
              <a:rPr lang="en-US" altLang="zh-CN" sz="2200" smtClean="0"/>
              <a:t>'</a:t>
            </a:r>
            <a:r>
              <a:rPr lang="zh-CN" altLang="en-US" sz="2200" smtClean="0"/>
              <a:t>，</a:t>
            </a:r>
            <a:r>
              <a:rPr lang="en-US" altLang="zh-CN" sz="2200" smtClean="0"/>
              <a:t>20</a:t>
            </a:r>
            <a:r>
              <a:rPr lang="zh-CN" altLang="en-US" sz="2200" smtClean="0"/>
              <a:t>，</a:t>
            </a:r>
            <a:r>
              <a:rPr lang="en-US" altLang="zh-CN" sz="2200" smtClean="0">
                <a:solidFill>
                  <a:srgbClr val="D32DB7"/>
                </a:solidFill>
              </a:rPr>
              <a:t>'IS'</a:t>
            </a:r>
            <a:r>
              <a:rPr lang="en-US" altLang="zh-CN" sz="2200" smtClean="0"/>
              <a:t> )</a:t>
            </a:r>
            <a:r>
              <a:rPr lang="zh-CN" altLang="en-US" sz="2200" smtClean="0"/>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更新视图（续）</a:t>
            </a:r>
          </a:p>
        </p:txBody>
      </p:sp>
      <p:sp>
        <p:nvSpPr>
          <p:cNvPr id="64515" name="Rectangle 3"/>
          <p:cNvSpPr>
            <a:spLocks noGrp="1" noChangeArrowheads="1"/>
          </p:cNvSpPr>
          <p:nvPr>
            <p:ph idx="1"/>
          </p:nvPr>
        </p:nvSpPr>
        <p:spPr/>
        <p:txBody>
          <a:bodyPr/>
          <a:lstStyle/>
          <a:p>
            <a:pPr eaLnBrk="1" hangingPunct="1">
              <a:lnSpc>
                <a:spcPct val="120000"/>
              </a:lnSpc>
              <a:buFont typeface="Wingdings" panose="05000000000000000000" pitchFamily="2" charset="2"/>
              <a:buNone/>
            </a:pPr>
            <a:r>
              <a:rPr lang="en-US" altLang="zh-CN" sz="2400" smtClean="0"/>
              <a:t>[</a:t>
            </a:r>
            <a:r>
              <a:rPr lang="zh-CN" altLang="en-US" sz="2400" smtClean="0"/>
              <a:t>例</a:t>
            </a:r>
            <a:r>
              <a:rPr lang="en-US" altLang="zh-CN" sz="2400" smtClean="0"/>
              <a:t>14]</a:t>
            </a:r>
            <a:r>
              <a:rPr lang="zh-CN" altLang="en-US" sz="2400" smtClean="0"/>
              <a:t>删除信息系学生视图</a:t>
            </a:r>
            <a:r>
              <a:rPr lang="en-US" altLang="zh-CN" sz="2400" smtClean="0"/>
              <a:t>IS_Student</a:t>
            </a:r>
            <a:r>
              <a:rPr lang="zh-CN" altLang="en-US" sz="2400" smtClean="0"/>
              <a:t>中学号为</a:t>
            </a:r>
            <a:r>
              <a:rPr lang="en-US" altLang="zh-CN" sz="2400" smtClean="0"/>
              <a:t>200215129</a:t>
            </a:r>
            <a:r>
              <a:rPr lang="zh-CN" altLang="en-US" sz="2400" smtClean="0"/>
              <a:t>的记录 </a:t>
            </a:r>
          </a:p>
          <a:p>
            <a:pPr lvl="1" eaLnBrk="1" hangingPunct="1">
              <a:lnSpc>
                <a:spcPct val="120000"/>
              </a:lnSpc>
              <a:buFont typeface="Wingdings" panose="05000000000000000000" pitchFamily="2" charset="2"/>
              <a:buNone/>
            </a:pPr>
            <a:r>
              <a:rPr lang="en-US" altLang="zh-CN" sz="2000" smtClean="0"/>
              <a:t>DELETE</a:t>
            </a:r>
          </a:p>
          <a:p>
            <a:pPr lvl="1" eaLnBrk="1" hangingPunct="1">
              <a:lnSpc>
                <a:spcPct val="120000"/>
              </a:lnSpc>
              <a:buFont typeface="Wingdings" panose="05000000000000000000" pitchFamily="2" charset="2"/>
              <a:buNone/>
            </a:pPr>
            <a:r>
              <a:rPr lang="en-US" altLang="zh-CN" sz="2000" smtClean="0"/>
              <a:t>FROM </a:t>
            </a:r>
            <a:r>
              <a:rPr lang="en-US" altLang="zh-CN" sz="2000" smtClean="0">
                <a:solidFill>
                  <a:srgbClr val="D32DB7"/>
                </a:solidFill>
              </a:rPr>
              <a:t>IS_Student</a:t>
            </a:r>
          </a:p>
          <a:p>
            <a:pPr lvl="1" eaLnBrk="1" hangingPunct="1">
              <a:lnSpc>
                <a:spcPct val="120000"/>
              </a:lnSpc>
              <a:buFont typeface="Wingdings" panose="05000000000000000000" pitchFamily="2" charset="2"/>
              <a:buNone/>
            </a:pPr>
            <a:r>
              <a:rPr lang="en-US" altLang="zh-CN" sz="2000" smtClean="0"/>
              <a:t>WHERE Sno= ' 200215129 '</a:t>
            </a:r>
            <a:r>
              <a:rPr lang="zh-CN" altLang="en-US" sz="2000" smtClean="0"/>
              <a:t>；</a:t>
            </a:r>
          </a:p>
          <a:p>
            <a:pPr eaLnBrk="1" hangingPunct="1">
              <a:lnSpc>
                <a:spcPct val="120000"/>
              </a:lnSpc>
              <a:buFont typeface="Wingdings" panose="05000000000000000000" pitchFamily="2" charset="2"/>
              <a:buNone/>
            </a:pPr>
            <a:r>
              <a:rPr lang="zh-CN" altLang="en-US" sz="2400" smtClean="0"/>
              <a:t>转换为对基本表的更新：</a:t>
            </a:r>
            <a:endParaRPr lang="zh-CN" altLang="en-US" smtClean="0"/>
          </a:p>
          <a:p>
            <a:pPr lvl="1" eaLnBrk="1" hangingPunct="1">
              <a:lnSpc>
                <a:spcPct val="120000"/>
              </a:lnSpc>
              <a:buFont typeface="Wingdings" panose="05000000000000000000" pitchFamily="2" charset="2"/>
              <a:buNone/>
            </a:pPr>
            <a:r>
              <a:rPr lang="en-US" altLang="zh-CN" sz="2000" smtClean="0"/>
              <a:t>DELETE</a:t>
            </a:r>
          </a:p>
          <a:p>
            <a:pPr lvl="1" eaLnBrk="1" hangingPunct="1">
              <a:lnSpc>
                <a:spcPct val="120000"/>
              </a:lnSpc>
              <a:buFont typeface="Wingdings" panose="05000000000000000000" pitchFamily="2" charset="2"/>
              <a:buNone/>
            </a:pPr>
            <a:r>
              <a:rPr lang="en-US" altLang="zh-CN" sz="2000" smtClean="0"/>
              <a:t>FROM </a:t>
            </a:r>
            <a:r>
              <a:rPr lang="en-US" altLang="zh-CN" sz="2000" smtClean="0">
                <a:solidFill>
                  <a:srgbClr val="D32DB7"/>
                </a:solidFill>
              </a:rPr>
              <a:t>Student</a:t>
            </a:r>
          </a:p>
          <a:p>
            <a:pPr lvl="1" eaLnBrk="1" hangingPunct="1">
              <a:lnSpc>
                <a:spcPct val="120000"/>
              </a:lnSpc>
              <a:buFont typeface="Wingdings" panose="05000000000000000000" pitchFamily="2" charset="2"/>
              <a:buNone/>
            </a:pPr>
            <a:r>
              <a:rPr lang="en-US" altLang="zh-CN" sz="2000" smtClean="0"/>
              <a:t>WHERE Sno= ' 200215129 ' AND </a:t>
            </a:r>
            <a:r>
              <a:rPr lang="en-US" altLang="zh-CN" sz="2000" smtClean="0">
                <a:solidFill>
                  <a:srgbClr val="D32DB7"/>
                </a:solidFill>
              </a:rPr>
              <a:t>Sdept= 'IS'</a:t>
            </a:r>
            <a:r>
              <a:rPr lang="zh-CN" altLang="en-US" sz="2000" smtClean="0"/>
              <a:t>；</a:t>
            </a:r>
            <a:endParaRPr lang="zh-CN" altLang="en-US" smtClean="0"/>
          </a:p>
          <a:p>
            <a:pPr eaLnBrk="1" hangingPunct="1">
              <a:lnSpc>
                <a:spcPct val="90000"/>
              </a:lnSpc>
              <a:buFont typeface="Wingdings" panose="05000000000000000000" pitchFamily="2" charset="2"/>
              <a:buNone/>
            </a:pPr>
            <a:endParaRPr lang="en-US" altLang="zh-CN" smtClean="0"/>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更新视图（续）</a:t>
            </a:r>
          </a:p>
        </p:txBody>
      </p:sp>
      <p:sp>
        <p:nvSpPr>
          <p:cNvPr id="65539" name="Rectangle 3"/>
          <p:cNvSpPr>
            <a:spLocks noGrp="1" noChangeArrowheads="1"/>
          </p:cNvSpPr>
          <p:nvPr>
            <p:ph idx="1"/>
          </p:nvPr>
        </p:nvSpPr>
        <p:spPr/>
        <p:txBody>
          <a:bodyPr/>
          <a:lstStyle/>
          <a:p>
            <a:pPr eaLnBrk="1" hangingPunct="1"/>
            <a:r>
              <a:rPr lang="zh-CN" altLang="en-US" sz="2400" smtClean="0"/>
              <a:t>更新视图的限制：一些视图是不可更新的，因为对这些视图的更新不能唯一地有意义地转换成对相应基本表的更新</a:t>
            </a:r>
          </a:p>
          <a:p>
            <a:pPr eaLnBrk="1" hangingPunct="1">
              <a:buFont typeface="Wingdings" panose="05000000000000000000" pitchFamily="2" charset="2"/>
              <a:buNone/>
            </a:pPr>
            <a:endParaRPr lang="zh-CN" altLang="en-US" smtClean="0"/>
          </a:p>
          <a:p>
            <a:pPr lvl="1" eaLnBrk="1" hangingPunct="1">
              <a:buFont typeface="Wingdings" panose="05000000000000000000" pitchFamily="2" charset="2"/>
              <a:buNone/>
            </a:pPr>
            <a:r>
              <a:rPr lang="zh-CN" altLang="en-US" smtClean="0"/>
              <a:t>例：视图</a:t>
            </a:r>
            <a:r>
              <a:rPr lang="en-US" altLang="zh-CN" smtClean="0"/>
              <a:t>S_G</a:t>
            </a:r>
            <a:r>
              <a:rPr lang="zh-CN" altLang="en-US" smtClean="0"/>
              <a:t>为不可更新视图。</a:t>
            </a:r>
          </a:p>
          <a:p>
            <a:pPr lvl="4" eaLnBrk="1" hangingPunct="1">
              <a:lnSpc>
                <a:spcPct val="110000"/>
              </a:lnSpc>
              <a:buFontTx/>
              <a:buNone/>
            </a:pPr>
            <a:r>
              <a:rPr lang="en-US" altLang="zh-CN" smtClean="0"/>
              <a:t>UPDATE  S_G</a:t>
            </a:r>
          </a:p>
          <a:p>
            <a:pPr lvl="4" eaLnBrk="1" hangingPunct="1">
              <a:lnSpc>
                <a:spcPct val="110000"/>
              </a:lnSpc>
              <a:buFontTx/>
              <a:buNone/>
            </a:pPr>
            <a:r>
              <a:rPr lang="en-US" altLang="zh-CN" smtClean="0"/>
              <a:t>SET   </a:t>
            </a:r>
            <a:r>
              <a:rPr lang="en-US" altLang="zh-CN" smtClean="0">
                <a:solidFill>
                  <a:srgbClr val="D32DB7"/>
                </a:solidFill>
              </a:rPr>
              <a:t>Gavg=90</a:t>
            </a:r>
          </a:p>
          <a:p>
            <a:pPr lvl="4" eaLnBrk="1" hangingPunct="1">
              <a:lnSpc>
                <a:spcPct val="110000"/>
              </a:lnSpc>
              <a:buFontTx/>
              <a:buNone/>
            </a:pPr>
            <a:r>
              <a:rPr lang="en-US" altLang="zh-CN" smtClean="0"/>
              <a:t>WHERE  Sno= ‘200215121’</a:t>
            </a:r>
            <a:r>
              <a:rPr lang="zh-CN" altLang="en-US" smtClean="0"/>
              <a:t>；</a:t>
            </a:r>
          </a:p>
          <a:p>
            <a:pPr lvl="4" eaLnBrk="1" hangingPunct="1">
              <a:lnSpc>
                <a:spcPct val="110000"/>
              </a:lnSpc>
              <a:buFontTx/>
              <a:buNone/>
            </a:pPr>
            <a:endParaRPr lang="zh-CN" altLang="en-US" smtClean="0"/>
          </a:p>
          <a:p>
            <a:pPr lvl="1" eaLnBrk="1" hangingPunct="1">
              <a:buFont typeface="Wingdings" panose="05000000000000000000" pitchFamily="2" charset="2"/>
              <a:buNone/>
            </a:pPr>
            <a:r>
              <a:rPr lang="zh-CN" altLang="en-US" smtClean="0"/>
              <a:t>这个对视图的更新无法转换成对基本表</a:t>
            </a:r>
            <a:r>
              <a:rPr lang="en-US" altLang="zh-CN" smtClean="0"/>
              <a:t>SC</a:t>
            </a:r>
            <a:r>
              <a:rPr lang="zh-CN" altLang="en-US" smtClean="0"/>
              <a:t>的更新</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
        <p:nvSpPr>
          <p:cNvPr id="3" name="矩形 2"/>
          <p:cNvSpPr/>
          <p:nvPr/>
        </p:nvSpPr>
        <p:spPr>
          <a:xfrm>
            <a:off x="1187624" y="5583230"/>
            <a:ext cx="6480720" cy="105259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342900" lvl="0" indent="-342900" algn="l">
              <a:lnSpc>
                <a:spcPct val="120000"/>
              </a:lnSpc>
              <a:spcBef>
                <a:spcPct val="20000"/>
              </a:spcBef>
              <a:buFont typeface="Arial" panose="020B0604020202020204" pitchFamily="34" charset="0"/>
              <a:buChar char="•"/>
            </a:pPr>
            <a:r>
              <a:rPr lang="zh-CN" altLang="en-US" sz="2400" b="0" dirty="0">
                <a:solidFill>
                  <a:prstClr val="black"/>
                </a:solidFill>
                <a:latin typeface="黑体" pitchFamily="49" charset="-122"/>
                <a:ea typeface="黑体" pitchFamily="49" charset="-122"/>
              </a:rPr>
              <a:t>允许对行列子集视图进行</a:t>
            </a:r>
            <a:r>
              <a:rPr lang="zh-CN" altLang="en-US" sz="2400" b="0" dirty="0" smtClean="0">
                <a:solidFill>
                  <a:prstClr val="black"/>
                </a:solidFill>
                <a:latin typeface="黑体" pitchFamily="49" charset="-122"/>
                <a:ea typeface="黑体" pitchFamily="49" charset="-122"/>
              </a:rPr>
              <a:t>更新</a:t>
            </a:r>
            <a:endParaRPr lang="zh-CN" altLang="en-US" sz="800" b="0" dirty="0">
              <a:solidFill>
                <a:prstClr val="black"/>
              </a:solidFill>
              <a:latin typeface="黑体" pitchFamily="49" charset="-122"/>
              <a:ea typeface="黑体" pitchFamily="49" charset="-122"/>
            </a:endParaRPr>
          </a:p>
          <a:p>
            <a:pPr marL="342900" lvl="0" indent="-342900" algn="l">
              <a:lnSpc>
                <a:spcPct val="120000"/>
              </a:lnSpc>
              <a:spcBef>
                <a:spcPct val="20000"/>
              </a:spcBef>
              <a:buFont typeface="Arial" panose="020B0604020202020204" pitchFamily="34" charset="0"/>
              <a:buChar char="•"/>
            </a:pPr>
            <a:r>
              <a:rPr lang="zh-CN" altLang="en-US" sz="2400" b="0" dirty="0">
                <a:solidFill>
                  <a:prstClr val="black"/>
                </a:solidFill>
                <a:latin typeface="黑体" pitchFamily="49" charset="-122"/>
                <a:ea typeface="黑体" pitchFamily="49" charset="-122"/>
              </a:rPr>
              <a:t>对其他类型视图的更新不同系统有不同限制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dirty="0" smtClean="0"/>
              <a:t>3.7  </a:t>
            </a:r>
            <a:r>
              <a:rPr lang="zh-CN" altLang="en-US" dirty="0" smtClean="0"/>
              <a:t>视    图</a:t>
            </a:r>
          </a:p>
        </p:txBody>
      </p:sp>
      <p:sp>
        <p:nvSpPr>
          <p:cNvPr id="67587" name="Rectangle 3"/>
          <p:cNvSpPr>
            <a:spLocks noGrp="1" noChangeArrowheads="1"/>
          </p:cNvSpPr>
          <p:nvPr>
            <p:ph idx="1"/>
          </p:nvPr>
        </p:nvSpPr>
        <p:spPr/>
        <p:txBody>
          <a:bodyPr/>
          <a:lstStyle/>
          <a:p>
            <a:pPr eaLnBrk="1" hangingPunct="1">
              <a:lnSpc>
                <a:spcPct val="180000"/>
              </a:lnSpc>
              <a:buFont typeface="Wingdings" panose="05000000000000000000" pitchFamily="2" charset="2"/>
              <a:buNone/>
            </a:pPr>
            <a:r>
              <a:rPr lang="en-US" altLang="zh-CN" b="1" dirty="0" smtClean="0"/>
              <a:t>3.7.1  </a:t>
            </a:r>
            <a:r>
              <a:rPr lang="zh-CN" altLang="en-US" b="1" dirty="0" smtClean="0"/>
              <a:t>定义视图</a:t>
            </a:r>
          </a:p>
          <a:p>
            <a:pPr eaLnBrk="1" hangingPunct="1">
              <a:lnSpc>
                <a:spcPct val="180000"/>
              </a:lnSpc>
              <a:buFont typeface="Wingdings" panose="05000000000000000000" pitchFamily="2" charset="2"/>
              <a:buNone/>
            </a:pPr>
            <a:r>
              <a:rPr lang="en-US" altLang="zh-CN" b="1" dirty="0" smtClean="0"/>
              <a:t>3.7.2  </a:t>
            </a:r>
            <a:r>
              <a:rPr lang="zh-CN" altLang="en-US" b="1" dirty="0" smtClean="0"/>
              <a:t>查询视图</a:t>
            </a:r>
          </a:p>
          <a:p>
            <a:pPr eaLnBrk="1" hangingPunct="1">
              <a:lnSpc>
                <a:spcPct val="180000"/>
              </a:lnSpc>
              <a:buFont typeface="Wingdings" panose="05000000000000000000" pitchFamily="2" charset="2"/>
              <a:buNone/>
            </a:pPr>
            <a:r>
              <a:rPr lang="en-US" altLang="zh-CN" b="1" dirty="0" smtClean="0"/>
              <a:t>3.7.3  </a:t>
            </a:r>
            <a:r>
              <a:rPr lang="zh-CN" altLang="en-US" b="1" dirty="0" smtClean="0"/>
              <a:t>更新视图</a:t>
            </a:r>
          </a:p>
          <a:p>
            <a:pPr eaLnBrk="1" hangingPunct="1">
              <a:lnSpc>
                <a:spcPct val="180000"/>
              </a:lnSpc>
              <a:buFont typeface="Wingdings" panose="05000000000000000000" pitchFamily="2" charset="2"/>
              <a:buNone/>
            </a:pPr>
            <a:r>
              <a:rPr lang="en-US" altLang="zh-CN" b="1" dirty="0" smtClean="0">
                <a:solidFill>
                  <a:srgbClr val="0033CC"/>
                </a:solidFill>
              </a:rPr>
              <a:t>3.7.4  </a:t>
            </a:r>
            <a:r>
              <a:rPr lang="zh-CN" altLang="en-US" b="1" dirty="0" smtClean="0">
                <a:solidFill>
                  <a:srgbClr val="0033CC"/>
                </a:solidFill>
              </a:rPr>
              <a:t>视图的作用</a:t>
            </a:r>
          </a:p>
          <a:p>
            <a:pPr eaLnBrk="1" hangingPunct="1">
              <a:buFont typeface="Wingdings" panose="05000000000000000000" pitchFamily="2" charset="2"/>
              <a:buNone/>
            </a:pPr>
            <a:endParaRPr lang="en-US" altLang="zh-CN" b="1" dirty="0" smtClean="0">
              <a:solidFill>
                <a:srgbClr val="0033CC"/>
              </a:solidFill>
            </a:endParaRP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600" smtClean="0"/>
              <a:t>3.7.4  </a:t>
            </a:r>
            <a:r>
              <a:rPr lang="zh-CN" altLang="en-US" sz="3600" smtClean="0"/>
              <a:t>视图的作用</a:t>
            </a:r>
          </a:p>
        </p:txBody>
      </p:sp>
      <p:sp>
        <p:nvSpPr>
          <p:cNvPr id="73731" name="Rectangle 3"/>
          <p:cNvSpPr>
            <a:spLocks noGrp="1" noChangeArrowheads="1"/>
          </p:cNvSpPr>
          <p:nvPr>
            <p:ph idx="1"/>
          </p:nvPr>
        </p:nvSpPr>
        <p:spPr/>
        <p:txBody>
          <a:bodyPr/>
          <a:lstStyle/>
          <a:p>
            <a:pPr eaLnBrk="1" hangingPunct="1">
              <a:lnSpc>
                <a:spcPct val="150000"/>
              </a:lnSpc>
            </a:pPr>
            <a:r>
              <a:rPr lang="zh-CN" altLang="en-US" sz="2800" dirty="0" smtClean="0"/>
              <a:t>视图能够简化用户的操作</a:t>
            </a:r>
          </a:p>
          <a:p>
            <a:pPr eaLnBrk="1" hangingPunct="1">
              <a:lnSpc>
                <a:spcPct val="150000"/>
              </a:lnSpc>
            </a:pPr>
            <a:r>
              <a:rPr lang="zh-CN" altLang="en-US" sz="2800" dirty="0" smtClean="0"/>
              <a:t>视图使用户能以多种角度看待同一数据 </a:t>
            </a:r>
          </a:p>
          <a:p>
            <a:pPr eaLnBrk="1" hangingPunct="1">
              <a:lnSpc>
                <a:spcPct val="150000"/>
              </a:lnSpc>
            </a:pPr>
            <a:r>
              <a:rPr lang="zh-CN" altLang="en-US" sz="2800" dirty="0" smtClean="0"/>
              <a:t>视图对重构数据库提供了一定程度的逻辑独立性 </a:t>
            </a:r>
          </a:p>
          <a:p>
            <a:pPr eaLnBrk="1" hangingPunct="1">
              <a:lnSpc>
                <a:spcPct val="150000"/>
              </a:lnSpc>
            </a:pPr>
            <a:r>
              <a:rPr lang="zh-CN" altLang="en-US" sz="2800" dirty="0" smtClean="0"/>
              <a:t>视图能够对机密数据提供安全保护</a:t>
            </a:r>
          </a:p>
          <a:p>
            <a:pPr eaLnBrk="1" hangingPunct="1">
              <a:lnSpc>
                <a:spcPct val="150000"/>
              </a:lnSpc>
            </a:pPr>
            <a:r>
              <a:rPr lang="zh-CN" altLang="en-US" sz="2800" dirty="0" smtClean="0"/>
              <a:t>适当的利用视图可以更清晰的表达查询</a:t>
            </a:r>
          </a:p>
          <a:p>
            <a:pPr eaLnBrk="1" hangingPunct="1"/>
            <a:endParaRPr lang="en-US" altLang="zh-CN" dirty="0" smtClean="0"/>
          </a:p>
        </p:txBody>
      </p:sp>
    </p:spTree>
    <p:extLst>
      <p:ext uri="{BB962C8B-B14F-4D97-AF65-F5344CB8AC3E}">
        <p14:creationId xmlns:p14="http://schemas.microsoft.com/office/powerpoint/2010/main" val="26294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left)">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wipe(left)">
                                      <p:cBhvr>
                                        <p:cTn id="17" dur="500"/>
                                        <p:tgtEl>
                                          <p:spTgt spid="7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wipe(left)">
                                      <p:cBhvr>
                                        <p:cTn id="22" dur="500"/>
                                        <p:tgtEl>
                                          <p:spTgt spid="73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wipe(left)">
                                      <p:cBhvr>
                                        <p:cTn id="27" dur="5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z="3600" smtClean="0"/>
              <a:t>视图的作用（续）</a:t>
            </a:r>
          </a:p>
        </p:txBody>
      </p:sp>
      <p:sp>
        <p:nvSpPr>
          <p:cNvPr id="74755" name="Rectangle 3"/>
          <p:cNvSpPr>
            <a:spLocks noGrp="1" noChangeArrowheads="1"/>
          </p:cNvSpPr>
          <p:nvPr>
            <p:ph idx="1"/>
          </p:nvPr>
        </p:nvSpPr>
        <p:spPr/>
        <p:txBody>
          <a:bodyPr/>
          <a:lstStyle/>
          <a:p>
            <a:pPr>
              <a:lnSpc>
                <a:spcPct val="150000"/>
              </a:lnSpc>
            </a:pPr>
            <a:r>
              <a:rPr lang="zh-CN" altLang="en-US" smtClean="0"/>
              <a:t>视图能够</a:t>
            </a:r>
            <a:r>
              <a:rPr lang="zh-CN" altLang="en-US" smtClean="0">
                <a:solidFill>
                  <a:srgbClr val="FF00FF"/>
                </a:solidFill>
              </a:rPr>
              <a:t>简化</a:t>
            </a:r>
            <a:r>
              <a:rPr lang="zh-CN" altLang="en-US" smtClean="0"/>
              <a:t>用户的操作</a:t>
            </a:r>
          </a:p>
          <a:p>
            <a:pPr>
              <a:lnSpc>
                <a:spcPct val="150000"/>
              </a:lnSpc>
              <a:buFont typeface="Wingdings" panose="05000000000000000000" pitchFamily="2" charset="2"/>
              <a:buNone/>
            </a:pPr>
            <a:r>
              <a:rPr lang="zh-CN" altLang="en-US" sz="2400" smtClean="0"/>
              <a:t>    当视图中数据不是直接来自基本表时，定义视图能够简化用户的操作</a:t>
            </a:r>
          </a:p>
          <a:p>
            <a:pPr lvl="1">
              <a:lnSpc>
                <a:spcPct val="150000"/>
              </a:lnSpc>
            </a:pPr>
            <a:r>
              <a:rPr lang="zh-CN" altLang="en-US" smtClean="0"/>
              <a:t>基于多张表连接形成的视图</a:t>
            </a:r>
          </a:p>
          <a:p>
            <a:pPr lvl="1">
              <a:lnSpc>
                <a:spcPct val="150000"/>
              </a:lnSpc>
            </a:pPr>
            <a:r>
              <a:rPr lang="zh-CN" altLang="en-US" smtClean="0"/>
              <a:t>基于复杂嵌套查询的视图</a:t>
            </a:r>
          </a:p>
          <a:p>
            <a:pPr lvl="1">
              <a:lnSpc>
                <a:spcPct val="150000"/>
              </a:lnSpc>
            </a:pPr>
            <a:r>
              <a:rPr lang="zh-CN" altLang="en-US" smtClean="0"/>
              <a:t>含导出属性的视图</a:t>
            </a:r>
            <a:endParaRPr lang="en-US" altLang="zh-CN" smtClean="0"/>
          </a:p>
          <a:p>
            <a:pPr lvl="1">
              <a:lnSpc>
                <a:spcPct val="180000"/>
              </a:lnSpc>
            </a:pPr>
            <a:endParaRPr lang="zh-CN" altLang="en-US" sz="2000" smtClean="0"/>
          </a:p>
          <a:p>
            <a:pPr>
              <a:lnSpc>
                <a:spcPct val="180000"/>
              </a:lnSpc>
            </a:pPr>
            <a:endParaRPr lang="en-US" altLang="zh-CN" sz="2000" smtClean="0"/>
          </a:p>
        </p:txBody>
      </p:sp>
    </p:spTree>
    <p:extLst>
      <p:ext uri="{BB962C8B-B14F-4D97-AF65-F5344CB8AC3E}">
        <p14:creationId xmlns:p14="http://schemas.microsoft.com/office/powerpoint/2010/main" val="39751510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z="3600" smtClean="0"/>
              <a:t>视图的作用（续）</a:t>
            </a:r>
          </a:p>
        </p:txBody>
      </p:sp>
      <p:sp>
        <p:nvSpPr>
          <p:cNvPr id="75779" name="内容占位符 2"/>
          <p:cNvSpPr>
            <a:spLocks noGrp="1"/>
          </p:cNvSpPr>
          <p:nvPr>
            <p:ph idx="1"/>
          </p:nvPr>
        </p:nvSpPr>
        <p:spPr/>
        <p:txBody>
          <a:bodyPr/>
          <a:lstStyle/>
          <a:p>
            <a:pPr>
              <a:lnSpc>
                <a:spcPct val="150000"/>
              </a:lnSpc>
            </a:pPr>
            <a:r>
              <a:rPr lang="zh-CN" altLang="en-US" dirty="0" smtClean="0"/>
              <a:t>视图使用户能以</a:t>
            </a:r>
            <a:r>
              <a:rPr lang="zh-CN" altLang="en-US" dirty="0" smtClean="0">
                <a:solidFill>
                  <a:srgbClr val="FF00FF"/>
                </a:solidFill>
              </a:rPr>
              <a:t>多种角度</a:t>
            </a:r>
            <a:r>
              <a:rPr lang="zh-CN" altLang="en-US" dirty="0" smtClean="0"/>
              <a:t>看待同一数据</a:t>
            </a:r>
          </a:p>
          <a:p>
            <a:pPr lvl="1">
              <a:lnSpc>
                <a:spcPct val="150000"/>
              </a:lnSpc>
            </a:pPr>
            <a:r>
              <a:rPr lang="zh-CN" altLang="en-US" dirty="0" smtClean="0"/>
              <a:t>视图机制能使不同用户以不同方式看待同一数据，适应数据库共享的需要</a:t>
            </a:r>
          </a:p>
          <a:p>
            <a:endParaRPr lang="zh-CN" altLang="en-US" dirty="0" smtClean="0"/>
          </a:p>
        </p:txBody>
      </p:sp>
    </p:spTree>
    <p:extLst>
      <p:ext uri="{BB962C8B-B14F-4D97-AF65-F5344CB8AC3E}">
        <p14:creationId xmlns:p14="http://schemas.microsoft.com/office/powerpoint/2010/main" val="96003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1438"/>
            <a:ext cx="8229600" cy="1143000"/>
          </a:xfrm>
        </p:spPr>
        <p:txBody>
          <a:bodyPr/>
          <a:lstStyle/>
          <a:p>
            <a:r>
              <a:rPr lang="zh-CN" altLang="en-US" smtClean="0"/>
              <a:t>插入元组（续）</a:t>
            </a:r>
          </a:p>
        </p:txBody>
      </p:sp>
      <p:sp>
        <p:nvSpPr>
          <p:cNvPr id="14339" name="Rectangle 3"/>
          <p:cNvSpPr>
            <a:spLocks noGrp="1" noChangeArrowheads="1"/>
          </p:cNvSpPr>
          <p:nvPr>
            <p:ph idx="1"/>
          </p:nvPr>
        </p:nvSpPr>
        <p:spPr/>
        <p:txBody>
          <a:bodyPr/>
          <a:lstStyle/>
          <a:p>
            <a:r>
              <a:rPr lang="zh-CN" altLang="en-US" sz="2800" smtClean="0"/>
              <a:t>［例</a:t>
            </a:r>
            <a:r>
              <a:rPr lang="en-US" altLang="zh-CN" sz="2800" smtClean="0"/>
              <a:t>2</a:t>
            </a:r>
            <a:r>
              <a:rPr lang="zh-CN" altLang="en-US" sz="2800" smtClean="0"/>
              <a:t>］  将学生张成民的信息插入到</a:t>
            </a:r>
            <a:r>
              <a:rPr lang="en-US" altLang="zh-CN" sz="2800" smtClean="0"/>
              <a:t>Student</a:t>
            </a:r>
            <a:r>
              <a:rPr lang="zh-CN" altLang="en-US" sz="2800" smtClean="0"/>
              <a:t>表中。</a:t>
            </a:r>
          </a:p>
          <a:p>
            <a:endParaRPr lang="zh-CN" altLang="en-US" smtClean="0"/>
          </a:p>
          <a:p>
            <a:pPr marL="800100" lvl="2" indent="0">
              <a:buFont typeface="Arial" panose="020B0604020202020204" pitchFamily="34" charset="0"/>
              <a:buNone/>
            </a:pPr>
            <a:r>
              <a:rPr lang="en-US" altLang="zh-CN" smtClean="0"/>
              <a:t>INSERT</a:t>
            </a:r>
          </a:p>
          <a:p>
            <a:pPr marL="800100" lvl="2" indent="0">
              <a:buFont typeface="Arial" panose="020B0604020202020204" pitchFamily="34" charset="0"/>
              <a:buNone/>
            </a:pPr>
            <a:r>
              <a:rPr lang="en-US" altLang="zh-CN" smtClean="0"/>
              <a:t>INTO  Student</a:t>
            </a:r>
          </a:p>
          <a:p>
            <a:pPr marL="800100" lvl="2" indent="0">
              <a:buFont typeface="Arial" panose="020B0604020202020204" pitchFamily="34" charset="0"/>
              <a:buNone/>
            </a:pPr>
            <a:r>
              <a:rPr lang="en-US" altLang="zh-CN" smtClean="0"/>
              <a:t>VALUES (‘200215126’</a:t>
            </a:r>
            <a:r>
              <a:rPr lang="zh-CN" altLang="en-US" smtClean="0"/>
              <a:t>， ‘张成民’， ‘男’，</a:t>
            </a:r>
            <a:r>
              <a:rPr lang="en-US" altLang="zh-CN" smtClean="0"/>
              <a:t>18</a:t>
            </a:r>
            <a:r>
              <a:rPr lang="zh-CN" altLang="en-US" smtClean="0"/>
              <a:t>，</a:t>
            </a:r>
            <a:r>
              <a:rPr lang="en-US" altLang="zh-CN" smtClean="0"/>
              <a:t>'CS'); </a:t>
            </a:r>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z="3600" smtClean="0"/>
              <a:t>视图的作用（续）</a:t>
            </a:r>
          </a:p>
        </p:txBody>
      </p:sp>
      <p:sp>
        <p:nvSpPr>
          <p:cNvPr id="76803" name="Rectangle 3"/>
          <p:cNvSpPr>
            <a:spLocks noGrp="1" noChangeArrowheads="1"/>
          </p:cNvSpPr>
          <p:nvPr>
            <p:ph idx="1"/>
          </p:nvPr>
        </p:nvSpPr>
        <p:spPr/>
        <p:txBody>
          <a:bodyPr/>
          <a:lstStyle/>
          <a:p>
            <a:pPr>
              <a:lnSpc>
                <a:spcPct val="150000"/>
              </a:lnSpc>
            </a:pPr>
            <a:r>
              <a:rPr lang="zh-CN" altLang="en-US" smtClean="0"/>
              <a:t>视图对重构数据库提供了一定程度的逻辑独立性</a:t>
            </a:r>
          </a:p>
          <a:p>
            <a:pPr lvl="1">
              <a:lnSpc>
                <a:spcPct val="150000"/>
              </a:lnSpc>
            </a:pPr>
            <a:r>
              <a:rPr lang="zh-CN" altLang="en-US" smtClean="0"/>
              <a:t>数据库重构 ：</a:t>
            </a:r>
          </a:p>
          <a:p>
            <a:pPr>
              <a:lnSpc>
                <a:spcPct val="150000"/>
              </a:lnSpc>
              <a:buFont typeface="Wingdings" panose="05000000000000000000" pitchFamily="2" charset="2"/>
              <a:buNone/>
            </a:pPr>
            <a:r>
              <a:rPr lang="zh-CN" altLang="en-US" sz="2400" smtClean="0"/>
              <a:t>例：学生关系</a:t>
            </a:r>
            <a:r>
              <a:rPr lang="en-US" altLang="zh-CN" sz="2400" smtClean="0"/>
              <a:t>Student</a:t>
            </a:r>
            <a:r>
              <a:rPr lang="zh-CN" altLang="en-US" sz="2400" smtClean="0"/>
              <a:t>(</a:t>
            </a:r>
            <a:r>
              <a:rPr lang="en-US" altLang="zh-CN" sz="2400" smtClean="0"/>
              <a:t>Sno</a:t>
            </a:r>
            <a:r>
              <a:rPr lang="zh-CN" altLang="en-US" sz="2400" smtClean="0"/>
              <a:t>,</a:t>
            </a:r>
            <a:r>
              <a:rPr lang="en-US" altLang="zh-CN" sz="2400" smtClean="0"/>
              <a:t>Sname</a:t>
            </a:r>
            <a:r>
              <a:rPr lang="zh-CN" altLang="en-US" sz="2400" smtClean="0"/>
              <a:t>,</a:t>
            </a:r>
            <a:r>
              <a:rPr lang="en-US" altLang="zh-CN" sz="2400" smtClean="0"/>
              <a:t>Ssex</a:t>
            </a:r>
            <a:r>
              <a:rPr lang="zh-CN" altLang="en-US" sz="2400" smtClean="0"/>
              <a:t>,</a:t>
            </a:r>
            <a:r>
              <a:rPr lang="en-US" altLang="zh-CN" sz="2400" smtClean="0"/>
              <a:t>Sage</a:t>
            </a:r>
            <a:r>
              <a:rPr lang="zh-CN" altLang="en-US" sz="2400" smtClean="0"/>
              <a:t>,</a:t>
            </a:r>
            <a:r>
              <a:rPr lang="en-US" altLang="zh-CN" sz="2400" smtClean="0"/>
              <a:t>Sdept</a:t>
            </a:r>
            <a:r>
              <a:rPr lang="zh-CN" altLang="en-US" sz="2400" smtClean="0"/>
              <a:t>)</a:t>
            </a:r>
            <a:r>
              <a:rPr lang="en-US" altLang="zh-CN" sz="2400" smtClean="0"/>
              <a:t> </a:t>
            </a:r>
          </a:p>
          <a:p>
            <a:pPr>
              <a:lnSpc>
                <a:spcPct val="150000"/>
              </a:lnSpc>
              <a:buFont typeface="Wingdings" panose="05000000000000000000" pitchFamily="2" charset="2"/>
              <a:buNone/>
            </a:pPr>
            <a:r>
              <a:rPr lang="en-US" altLang="zh-CN" sz="2400" smtClean="0"/>
              <a:t>	“</a:t>
            </a:r>
            <a:r>
              <a:rPr lang="zh-CN" altLang="en-US" sz="2400" smtClean="0"/>
              <a:t>垂直”地分成两个基本表：</a:t>
            </a:r>
          </a:p>
          <a:p>
            <a:pPr>
              <a:lnSpc>
                <a:spcPct val="150000"/>
              </a:lnSpc>
              <a:buFont typeface="Wingdings" panose="05000000000000000000" pitchFamily="2" charset="2"/>
              <a:buNone/>
            </a:pPr>
            <a:r>
              <a:rPr lang="zh-CN" altLang="en-US" sz="2400" smtClean="0"/>
              <a:t>        </a:t>
            </a:r>
            <a:r>
              <a:rPr lang="en-US" altLang="zh-CN" sz="2400" smtClean="0"/>
              <a:t>SX</a:t>
            </a:r>
            <a:r>
              <a:rPr lang="zh-CN" altLang="en-US" sz="2400" smtClean="0"/>
              <a:t>(</a:t>
            </a:r>
            <a:r>
              <a:rPr lang="en-US" altLang="zh-CN" sz="2400" smtClean="0"/>
              <a:t>Sno</a:t>
            </a:r>
            <a:r>
              <a:rPr lang="zh-CN" altLang="en-US" sz="2400" smtClean="0"/>
              <a:t>,</a:t>
            </a:r>
            <a:r>
              <a:rPr lang="en-US" altLang="zh-CN" sz="2400" smtClean="0"/>
              <a:t>Sname</a:t>
            </a:r>
            <a:r>
              <a:rPr lang="zh-CN" altLang="en-US" sz="2400" smtClean="0"/>
              <a:t>,</a:t>
            </a:r>
            <a:r>
              <a:rPr lang="en-US" altLang="zh-CN" sz="2400" smtClean="0"/>
              <a:t>Sage</a:t>
            </a:r>
            <a:r>
              <a:rPr lang="zh-CN" altLang="en-US" sz="2400" smtClean="0"/>
              <a:t>)</a:t>
            </a:r>
            <a:r>
              <a:rPr lang="en-US" altLang="zh-CN" sz="2400" smtClean="0"/>
              <a:t>        </a:t>
            </a:r>
          </a:p>
          <a:p>
            <a:pPr>
              <a:lnSpc>
                <a:spcPct val="150000"/>
              </a:lnSpc>
              <a:buFont typeface="Wingdings" panose="05000000000000000000" pitchFamily="2" charset="2"/>
              <a:buNone/>
            </a:pPr>
            <a:r>
              <a:rPr lang="zh-CN" altLang="en-US" sz="2400" smtClean="0"/>
              <a:t>	    </a:t>
            </a:r>
            <a:r>
              <a:rPr lang="en-US" altLang="zh-CN" sz="2400" smtClean="0"/>
              <a:t>SY</a:t>
            </a:r>
            <a:r>
              <a:rPr lang="zh-CN" altLang="en-US" sz="2400" smtClean="0"/>
              <a:t>(</a:t>
            </a:r>
            <a:r>
              <a:rPr lang="en-US" altLang="zh-CN" sz="2400" smtClean="0"/>
              <a:t>Sno</a:t>
            </a:r>
            <a:r>
              <a:rPr lang="zh-CN" altLang="en-US" sz="2400" smtClean="0"/>
              <a:t>,</a:t>
            </a:r>
            <a:r>
              <a:rPr lang="en-US" altLang="zh-CN" sz="2400" smtClean="0"/>
              <a:t>Ssex</a:t>
            </a:r>
            <a:r>
              <a:rPr lang="zh-CN" altLang="en-US" sz="2400" smtClean="0"/>
              <a:t>,</a:t>
            </a:r>
            <a:r>
              <a:rPr lang="en-US" altLang="zh-CN" sz="2400" smtClean="0"/>
              <a:t>Sdept</a:t>
            </a:r>
            <a:r>
              <a:rPr lang="zh-CN" altLang="en-US" sz="2400" smtClean="0"/>
              <a:t>)</a:t>
            </a:r>
          </a:p>
          <a:p>
            <a:pPr>
              <a:buFont typeface="Wingdings" panose="05000000000000000000" pitchFamily="2" charset="2"/>
              <a:buNone/>
            </a:pPr>
            <a:endParaRPr lang="en-US" altLang="zh-CN" sz="2000" smtClean="0"/>
          </a:p>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40942739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z="3600" smtClean="0"/>
              <a:t>视图的作用（续）</a:t>
            </a:r>
          </a:p>
        </p:txBody>
      </p:sp>
      <p:sp>
        <p:nvSpPr>
          <p:cNvPr id="77827" name="内容占位符 2"/>
          <p:cNvSpPr>
            <a:spLocks noGrp="1"/>
          </p:cNvSpPr>
          <p:nvPr>
            <p:ph idx="1"/>
          </p:nvPr>
        </p:nvSpPr>
        <p:spPr>
          <a:xfrm>
            <a:off x="457200" y="1285875"/>
            <a:ext cx="8435280" cy="4840288"/>
          </a:xfrm>
        </p:spPr>
        <p:txBody>
          <a:bodyPr/>
          <a:lstStyle/>
          <a:p>
            <a:pPr>
              <a:lnSpc>
                <a:spcPct val="120000"/>
              </a:lnSpc>
              <a:buFont typeface="Wingdings" panose="05000000000000000000" pitchFamily="2" charset="2"/>
              <a:buNone/>
            </a:pPr>
            <a:r>
              <a:rPr lang="zh-CN" altLang="en-US" sz="2400" dirty="0" smtClean="0"/>
              <a:t>通过建立一个视图</a:t>
            </a:r>
            <a:r>
              <a:rPr lang="en-US" altLang="zh-CN" sz="2400" dirty="0" smtClean="0"/>
              <a:t>Student</a:t>
            </a:r>
            <a:r>
              <a:rPr lang="zh-CN" altLang="en-US" sz="2400" dirty="0" smtClean="0"/>
              <a:t>：</a:t>
            </a:r>
          </a:p>
          <a:p>
            <a:pPr lvl="1">
              <a:lnSpc>
                <a:spcPct val="120000"/>
              </a:lnSpc>
              <a:buFont typeface="Wingdings" panose="05000000000000000000" pitchFamily="2" charset="2"/>
              <a:buNone/>
            </a:pPr>
            <a:r>
              <a:rPr lang="en-US" altLang="zh-CN" dirty="0" smtClean="0"/>
              <a:t>CREATE VIEW  Student</a:t>
            </a:r>
            <a:r>
              <a:rPr lang="zh-CN" altLang="en-US" dirty="0" smtClean="0"/>
              <a:t>(</a:t>
            </a:r>
            <a:r>
              <a:rPr lang="en-US" altLang="zh-CN" dirty="0" err="1" smtClean="0"/>
              <a:t>Sno,Sname,Ssex,Sage</a:t>
            </a:r>
            <a:r>
              <a:rPr lang="zh-CN" altLang="en-US" dirty="0" smtClean="0"/>
              <a:t>,</a:t>
            </a:r>
            <a:r>
              <a:rPr lang="en-US" altLang="zh-CN" dirty="0" err="1" smtClean="0"/>
              <a:t>Sdept</a:t>
            </a:r>
            <a:r>
              <a:rPr lang="zh-CN" altLang="en-US" dirty="0" smtClean="0"/>
              <a:t>)</a:t>
            </a:r>
          </a:p>
          <a:p>
            <a:pPr lvl="1">
              <a:lnSpc>
                <a:spcPct val="120000"/>
              </a:lnSpc>
              <a:buFont typeface="Wingdings" panose="05000000000000000000" pitchFamily="2" charset="2"/>
              <a:buNone/>
            </a:pPr>
            <a:r>
              <a:rPr lang="en-US" altLang="zh-CN" dirty="0" smtClean="0"/>
              <a:t>AS  </a:t>
            </a:r>
          </a:p>
          <a:p>
            <a:pPr lvl="1">
              <a:lnSpc>
                <a:spcPct val="120000"/>
              </a:lnSpc>
              <a:buFont typeface="Wingdings" panose="05000000000000000000" pitchFamily="2" charset="2"/>
              <a:buNone/>
            </a:pPr>
            <a:r>
              <a:rPr lang="en-US" altLang="zh-CN" dirty="0" smtClean="0"/>
              <a:t>     SELECT </a:t>
            </a:r>
            <a:r>
              <a:rPr lang="en-US" altLang="zh-CN" sz="2200" dirty="0" err="1" smtClean="0"/>
              <a:t>SX.Sno</a:t>
            </a:r>
            <a:r>
              <a:rPr lang="zh-CN" altLang="en-US" sz="2200" dirty="0" smtClean="0"/>
              <a:t>,</a:t>
            </a:r>
            <a:r>
              <a:rPr lang="en-US" altLang="zh-CN" sz="2200" dirty="0" err="1" smtClean="0"/>
              <a:t>SX.Sname</a:t>
            </a:r>
            <a:r>
              <a:rPr lang="zh-CN" altLang="en-US" sz="2200" dirty="0" smtClean="0"/>
              <a:t>,</a:t>
            </a:r>
            <a:r>
              <a:rPr lang="en-US" altLang="zh-CN" sz="2200" dirty="0" err="1" smtClean="0"/>
              <a:t>SY.Ssex</a:t>
            </a:r>
            <a:r>
              <a:rPr lang="zh-CN" altLang="en-US" sz="2200" dirty="0" smtClean="0"/>
              <a:t>,</a:t>
            </a:r>
            <a:r>
              <a:rPr lang="en-US" altLang="zh-CN" sz="2200" dirty="0" err="1" smtClean="0"/>
              <a:t>SX.Sage</a:t>
            </a:r>
            <a:r>
              <a:rPr lang="zh-CN" altLang="en-US" sz="2200" dirty="0" smtClean="0"/>
              <a:t>,</a:t>
            </a:r>
            <a:r>
              <a:rPr lang="en-US" altLang="zh-CN" sz="2200" dirty="0" err="1" smtClean="0"/>
              <a:t>SY.Sdept</a:t>
            </a:r>
            <a:endParaRPr lang="en-US" altLang="zh-CN" sz="2200" dirty="0" smtClean="0"/>
          </a:p>
          <a:p>
            <a:pPr lvl="1">
              <a:lnSpc>
                <a:spcPct val="120000"/>
              </a:lnSpc>
              <a:buFont typeface="Wingdings" panose="05000000000000000000" pitchFamily="2" charset="2"/>
              <a:buNone/>
            </a:pPr>
            <a:r>
              <a:rPr lang="en-US" altLang="zh-CN" dirty="0" smtClean="0"/>
              <a:t>     FROM  SX</a:t>
            </a:r>
            <a:r>
              <a:rPr lang="zh-CN" altLang="en-US" dirty="0" smtClean="0"/>
              <a:t>,</a:t>
            </a:r>
            <a:r>
              <a:rPr lang="en-US" altLang="zh-CN" dirty="0" smtClean="0"/>
              <a:t>SY</a:t>
            </a:r>
          </a:p>
          <a:p>
            <a:pPr lvl="1">
              <a:lnSpc>
                <a:spcPct val="120000"/>
              </a:lnSpc>
              <a:buFont typeface="Wingdings" panose="05000000000000000000" pitchFamily="2" charset="2"/>
              <a:buNone/>
            </a:pPr>
            <a:r>
              <a:rPr lang="en-US" altLang="zh-CN" dirty="0" smtClean="0"/>
              <a:t>     WHERE  </a:t>
            </a:r>
            <a:r>
              <a:rPr lang="en-US" altLang="zh-CN" dirty="0" err="1" smtClean="0"/>
              <a:t>SX.Sno</a:t>
            </a:r>
            <a:r>
              <a:rPr lang="en-US" altLang="zh-CN" dirty="0" smtClean="0"/>
              <a:t>=</a:t>
            </a:r>
            <a:r>
              <a:rPr lang="en-US" altLang="zh-CN" dirty="0" err="1" smtClean="0"/>
              <a:t>SY.Sno</a:t>
            </a:r>
            <a:r>
              <a:rPr lang="zh-CN" altLang="en-US" dirty="0" smtClean="0"/>
              <a:t>;</a:t>
            </a:r>
          </a:p>
          <a:p>
            <a:pPr>
              <a:lnSpc>
                <a:spcPct val="120000"/>
              </a:lnSpc>
              <a:buFont typeface="Wingdings" panose="05000000000000000000" pitchFamily="2" charset="2"/>
              <a:buNone/>
            </a:pPr>
            <a:r>
              <a:rPr lang="zh-CN" altLang="en-US" sz="2400" dirty="0" smtClean="0"/>
              <a:t>   使用户的外模式保持不变，用户的应用程序通过视图仍然能够查找数据</a:t>
            </a:r>
            <a:r>
              <a:rPr lang="en-US" altLang="zh-CN" sz="2400" dirty="0" smtClean="0"/>
              <a:t>.</a:t>
            </a:r>
            <a:endParaRPr lang="zh-CN" altLang="en-US" sz="2400" dirty="0" smtClean="0"/>
          </a:p>
          <a:p>
            <a:endParaRPr lang="zh-CN" altLang="en-US" dirty="0" smtClean="0"/>
          </a:p>
        </p:txBody>
      </p:sp>
    </p:spTree>
    <p:extLst>
      <p:ext uri="{BB962C8B-B14F-4D97-AF65-F5344CB8AC3E}">
        <p14:creationId xmlns:p14="http://schemas.microsoft.com/office/powerpoint/2010/main" val="5905421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z="3600" smtClean="0"/>
              <a:t>视图的作用（续）</a:t>
            </a:r>
          </a:p>
        </p:txBody>
      </p:sp>
      <p:sp>
        <p:nvSpPr>
          <p:cNvPr id="78851" name="Rectangle 3"/>
          <p:cNvSpPr>
            <a:spLocks noGrp="1" noChangeArrowheads="1"/>
          </p:cNvSpPr>
          <p:nvPr>
            <p:ph idx="1"/>
          </p:nvPr>
        </p:nvSpPr>
        <p:spPr/>
        <p:txBody>
          <a:bodyPr/>
          <a:lstStyle/>
          <a:p>
            <a:pPr>
              <a:lnSpc>
                <a:spcPct val="150000"/>
              </a:lnSpc>
            </a:pPr>
            <a:r>
              <a:rPr lang="zh-CN" altLang="en-US" sz="2800" dirty="0" smtClean="0"/>
              <a:t>视图对重构数据库提供了一定程度的逻辑独立性</a:t>
            </a:r>
            <a:r>
              <a:rPr lang="en-US" altLang="zh-CN" sz="2800" dirty="0" smtClean="0"/>
              <a:t>(</a:t>
            </a:r>
            <a:r>
              <a:rPr lang="zh-CN" altLang="en-US" sz="2800" dirty="0" smtClean="0"/>
              <a:t>续</a:t>
            </a:r>
            <a:r>
              <a:rPr lang="en-US" altLang="zh-CN" sz="2800" dirty="0" smtClean="0"/>
              <a:t>)</a:t>
            </a:r>
            <a:endParaRPr lang="zh-CN" altLang="en-US" sz="2800" dirty="0" smtClean="0"/>
          </a:p>
          <a:p>
            <a:pPr lvl="1">
              <a:lnSpc>
                <a:spcPct val="150000"/>
              </a:lnSpc>
            </a:pPr>
            <a:r>
              <a:rPr lang="zh-CN" altLang="en-US" sz="2400" dirty="0" smtClean="0"/>
              <a:t>视图只能在一定程度上提供数据的逻辑独立性</a:t>
            </a:r>
          </a:p>
          <a:p>
            <a:pPr lvl="2">
              <a:lnSpc>
                <a:spcPct val="150000"/>
              </a:lnSpc>
              <a:buSzPct val="87000"/>
              <a:buFont typeface="Wingdings" panose="05000000000000000000" pitchFamily="2" charset="2"/>
              <a:buChar char="l"/>
            </a:pPr>
            <a:r>
              <a:rPr lang="zh-CN" altLang="en-US" sz="2000" dirty="0" smtClean="0"/>
              <a:t>由于对视图的更新是有条件的，因此应用程序中修改数据的语句可能仍会因基本表结构的改变而改变。</a:t>
            </a:r>
          </a:p>
          <a:p>
            <a:pPr>
              <a:lnSpc>
                <a:spcPct val="150000"/>
              </a:lnSpc>
            </a:pPr>
            <a:r>
              <a:rPr lang="zh-CN" altLang="en-US" sz="2800" dirty="0" smtClean="0"/>
              <a:t>视图能够对机密数据提供安全保护</a:t>
            </a:r>
          </a:p>
          <a:p>
            <a:pPr lvl="1">
              <a:lnSpc>
                <a:spcPct val="150000"/>
              </a:lnSpc>
            </a:pPr>
            <a:r>
              <a:rPr lang="zh-CN" altLang="en-US" sz="2400" dirty="0" smtClean="0"/>
              <a:t>对不同用户定义不同视图，使每个用户只能看到他有权看到的数据</a:t>
            </a:r>
          </a:p>
          <a:p>
            <a:pPr lvl="1">
              <a:lnSpc>
                <a:spcPct val="150000"/>
              </a:lnSpc>
            </a:pPr>
            <a:endParaRPr lang="zh-CN" altLang="en-US" sz="2400" dirty="0" smtClean="0"/>
          </a:p>
          <a:p>
            <a:pPr>
              <a:lnSpc>
                <a:spcPct val="150000"/>
              </a:lnSpc>
            </a:pPr>
            <a:endParaRPr lang="zh-CN" altLang="en-US" sz="2800" dirty="0" smtClean="0"/>
          </a:p>
          <a:p>
            <a:pPr>
              <a:lnSpc>
                <a:spcPct val="150000"/>
              </a:lnSpc>
            </a:pPr>
            <a:endParaRPr lang="en-US" altLang="zh-CN" sz="1800" dirty="0" smtClean="0"/>
          </a:p>
        </p:txBody>
      </p:sp>
    </p:spTree>
    <p:extLst>
      <p:ext uri="{BB962C8B-B14F-4D97-AF65-F5344CB8AC3E}">
        <p14:creationId xmlns:p14="http://schemas.microsoft.com/office/powerpoint/2010/main" val="3719435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z="3600" smtClean="0"/>
              <a:t>视图的作用（续）</a:t>
            </a:r>
          </a:p>
        </p:txBody>
      </p:sp>
      <p:sp>
        <p:nvSpPr>
          <p:cNvPr id="79875" name="Rectangle 3"/>
          <p:cNvSpPr>
            <a:spLocks noGrp="1" noChangeArrowheads="1"/>
          </p:cNvSpPr>
          <p:nvPr>
            <p:ph idx="1"/>
          </p:nvPr>
        </p:nvSpPr>
        <p:spPr/>
        <p:txBody>
          <a:bodyPr/>
          <a:lstStyle/>
          <a:p>
            <a:pPr>
              <a:lnSpc>
                <a:spcPct val="110000"/>
              </a:lnSpc>
            </a:pPr>
            <a:r>
              <a:rPr lang="en-US" altLang="zh-CN" smtClean="0"/>
              <a:t> </a:t>
            </a:r>
            <a:r>
              <a:rPr lang="zh-CN" altLang="en-US" smtClean="0"/>
              <a:t>适当的利用视图可以更清晰的表达查询</a:t>
            </a:r>
          </a:p>
          <a:p>
            <a:pPr lvl="1">
              <a:lnSpc>
                <a:spcPct val="110000"/>
              </a:lnSpc>
            </a:pPr>
            <a:r>
              <a:rPr lang="zh-CN" altLang="en-US" smtClean="0"/>
              <a:t>经常需要执行这样的查询“对每个同学找出他获得最高成绩的课程号”。可以先定义一个视图，求出每个同学获得的最高成绩 </a:t>
            </a:r>
            <a:endParaRPr lang="en-US" altLang="zh-CN" smtClean="0"/>
          </a:p>
          <a:p>
            <a:pPr lvl="1">
              <a:lnSpc>
                <a:spcPct val="110000"/>
              </a:lnSpc>
              <a:buFont typeface="Wingdings" panose="05000000000000000000" pitchFamily="2" charset="2"/>
              <a:buNone/>
            </a:pPr>
            <a:endParaRPr lang="zh-CN" altLang="en-US" smtClean="0"/>
          </a:p>
          <a:p>
            <a:pPr>
              <a:lnSpc>
                <a:spcPct val="110000"/>
              </a:lnSpc>
              <a:buFont typeface="Wingdings" panose="05000000000000000000" pitchFamily="2" charset="2"/>
              <a:buNone/>
            </a:pPr>
            <a:r>
              <a:rPr lang="zh-CN" altLang="en-US" sz="2400" smtClean="0"/>
              <a:t>	 </a:t>
            </a:r>
            <a:r>
              <a:rPr lang="en-US" altLang="zh-CN" sz="2400" smtClean="0"/>
              <a:t>CREATE VIEW VMGRADE</a:t>
            </a:r>
          </a:p>
          <a:p>
            <a:pPr>
              <a:lnSpc>
                <a:spcPct val="110000"/>
              </a:lnSpc>
              <a:buFont typeface="Wingdings" panose="05000000000000000000" pitchFamily="2" charset="2"/>
              <a:buNone/>
            </a:pPr>
            <a:r>
              <a:rPr lang="en-US" altLang="zh-CN" sz="2400" smtClean="0"/>
              <a:t>     AS</a:t>
            </a:r>
          </a:p>
          <a:p>
            <a:pPr>
              <a:lnSpc>
                <a:spcPct val="110000"/>
              </a:lnSpc>
              <a:buFont typeface="Wingdings" panose="05000000000000000000" pitchFamily="2" charset="2"/>
              <a:buNone/>
            </a:pPr>
            <a:r>
              <a:rPr lang="en-US" altLang="zh-CN" sz="2400" smtClean="0"/>
              <a:t>          SELECT Sno,</a:t>
            </a:r>
            <a:r>
              <a:rPr lang="zh-CN" altLang="en-US" sz="2400" smtClean="0"/>
              <a:t> </a:t>
            </a:r>
            <a:r>
              <a:rPr lang="en-US" altLang="zh-CN" sz="2400" smtClean="0"/>
              <a:t>MAX</a:t>
            </a:r>
            <a:r>
              <a:rPr lang="zh-CN" altLang="en-US" sz="2400" smtClean="0"/>
              <a:t>(</a:t>
            </a:r>
            <a:r>
              <a:rPr lang="en-US" altLang="zh-CN" sz="2400" smtClean="0"/>
              <a:t>Grade</a:t>
            </a:r>
            <a:r>
              <a:rPr lang="zh-CN" altLang="en-US" sz="2400" smtClean="0"/>
              <a:t>)</a:t>
            </a:r>
            <a:r>
              <a:rPr lang="en-US" altLang="zh-CN" sz="2400" smtClean="0"/>
              <a:t>  Mgrade</a:t>
            </a:r>
          </a:p>
          <a:p>
            <a:pPr>
              <a:lnSpc>
                <a:spcPct val="110000"/>
              </a:lnSpc>
              <a:buFont typeface="Wingdings" panose="05000000000000000000" pitchFamily="2" charset="2"/>
              <a:buNone/>
            </a:pPr>
            <a:r>
              <a:rPr lang="en-US" altLang="zh-CN" sz="2400" smtClean="0"/>
              <a:t>          FROM  SC</a:t>
            </a:r>
          </a:p>
          <a:p>
            <a:pPr>
              <a:lnSpc>
                <a:spcPct val="110000"/>
              </a:lnSpc>
              <a:buFont typeface="Wingdings" panose="05000000000000000000" pitchFamily="2" charset="2"/>
              <a:buNone/>
            </a:pPr>
            <a:r>
              <a:rPr lang="en-US" altLang="zh-CN" sz="2400" smtClean="0"/>
              <a:t>          GROUP BY Sno;</a:t>
            </a:r>
          </a:p>
        </p:txBody>
      </p:sp>
    </p:spTree>
    <p:extLst>
      <p:ext uri="{BB962C8B-B14F-4D97-AF65-F5344CB8AC3E}">
        <p14:creationId xmlns:p14="http://schemas.microsoft.com/office/powerpoint/2010/main" val="14449622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z="3600" smtClean="0"/>
              <a:t>视图的作用（续）</a:t>
            </a:r>
          </a:p>
        </p:txBody>
      </p:sp>
      <p:sp>
        <p:nvSpPr>
          <p:cNvPr id="80899" name="内容占位符 2"/>
          <p:cNvSpPr>
            <a:spLocks noGrp="1"/>
          </p:cNvSpPr>
          <p:nvPr>
            <p:ph idx="1"/>
          </p:nvPr>
        </p:nvSpPr>
        <p:spPr/>
        <p:txBody>
          <a:bodyPr/>
          <a:lstStyle/>
          <a:p>
            <a:pPr>
              <a:lnSpc>
                <a:spcPct val="110000"/>
              </a:lnSpc>
              <a:buFont typeface="Wingdings" panose="05000000000000000000" pitchFamily="2" charset="2"/>
              <a:buNone/>
            </a:pPr>
            <a:r>
              <a:rPr lang="zh-CN" altLang="en-US" smtClean="0"/>
              <a:t>然后用如下的查询语句完成查询：</a:t>
            </a:r>
          </a:p>
          <a:p>
            <a:pPr>
              <a:lnSpc>
                <a:spcPct val="110000"/>
              </a:lnSpc>
              <a:buFont typeface="Wingdings" panose="05000000000000000000" pitchFamily="2" charset="2"/>
              <a:buNone/>
            </a:pPr>
            <a:r>
              <a:rPr lang="zh-CN" altLang="en-US" sz="2400" smtClean="0"/>
              <a:t>     </a:t>
            </a:r>
            <a:r>
              <a:rPr lang="en-US" altLang="zh-CN" sz="2400" smtClean="0"/>
              <a:t>SELECT SC.Sno</a:t>
            </a:r>
            <a:r>
              <a:rPr lang="zh-CN" altLang="en-US" sz="2400" smtClean="0"/>
              <a:t>,</a:t>
            </a:r>
            <a:r>
              <a:rPr lang="en-US" altLang="zh-CN" sz="2400" smtClean="0"/>
              <a:t>Cno</a:t>
            </a:r>
          </a:p>
          <a:p>
            <a:pPr>
              <a:lnSpc>
                <a:spcPct val="110000"/>
              </a:lnSpc>
              <a:buFont typeface="Wingdings" panose="05000000000000000000" pitchFamily="2" charset="2"/>
              <a:buNone/>
            </a:pPr>
            <a:r>
              <a:rPr lang="en-US" altLang="zh-CN" sz="2400" smtClean="0"/>
              <a:t>     FROM SC</a:t>
            </a:r>
            <a:r>
              <a:rPr lang="zh-CN" altLang="en-US" sz="2400" smtClean="0"/>
              <a:t>,</a:t>
            </a:r>
            <a:r>
              <a:rPr lang="en-US" altLang="zh-CN" sz="2400" smtClean="0"/>
              <a:t>VMGRADE </a:t>
            </a:r>
          </a:p>
          <a:p>
            <a:pPr>
              <a:lnSpc>
                <a:spcPct val="110000"/>
              </a:lnSpc>
              <a:buFont typeface="Wingdings" panose="05000000000000000000" pitchFamily="2" charset="2"/>
              <a:buNone/>
            </a:pPr>
            <a:r>
              <a:rPr lang="en-US" altLang="zh-CN" sz="2400" smtClean="0"/>
              <a:t>     WHERE SC.Sno=VMGRADE.Sno AND       </a:t>
            </a:r>
          </a:p>
          <a:p>
            <a:pPr>
              <a:lnSpc>
                <a:spcPct val="110000"/>
              </a:lnSpc>
              <a:buFont typeface="Wingdings" panose="05000000000000000000" pitchFamily="2" charset="2"/>
              <a:buNone/>
            </a:pPr>
            <a:r>
              <a:rPr lang="en-US" altLang="zh-CN" sz="2400" smtClean="0"/>
              <a:t>     SC.Grade=VMGRADE .Mgrade; </a:t>
            </a:r>
          </a:p>
          <a:p>
            <a:endParaRPr lang="zh-CN" altLang="en-US" smtClean="0"/>
          </a:p>
        </p:txBody>
      </p:sp>
    </p:spTree>
    <p:extLst>
      <p:ext uri="{BB962C8B-B14F-4D97-AF65-F5344CB8AC3E}">
        <p14:creationId xmlns:p14="http://schemas.microsoft.com/office/powerpoint/2010/main" val="397295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1438"/>
            <a:ext cx="8229600" cy="1143000"/>
          </a:xfrm>
        </p:spPr>
        <p:txBody>
          <a:bodyPr/>
          <a:lstStyle/>
          <a:p>
            <a:pPr eaLnBrk="1" hangingPunct="1"/>
            <a:r>
              <a:rPr lang="zh-CN" altLang="en-US" sz="3200" smtClean="0"/>
              <a:t>插入元组（续）</a:t>
            </a:r>
          </a:p>
        </p:txBody>
      </p:sp>
      <p:sp>
        <p:nvSpPr>
          <p:cNvPr id="15363"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400" smtClean="0"/>
              <a:t>［例</a:t>
            </a:r>
            <a:r>
              <a:rPr lang="en-US" altLang="zh-CN" sz="2400" smtClean="0"/>
              <a:t>3</a:t>
            </a:r>
            <a:r>
              <a:rPr lang="zh-CN" altLang="en-US" sz="2400" smtClean="0"/>
              <a:t>］  插入一条选课记录</a:t>
            </a:r>
            <a:r>
              <a:rPr lang="en-US" altLang="zh-CN" sz="2400" smtClean="0"/>
              <a:t>( '200215128'</a:t>
            </a:r>
            <a:r>
              <a:rPr lang="zh-CN" altLang="en-US" sz="2400" smtClean="0"/>
              <a:t>，</a:t>
            </a:r>
            <a:r>
              <a:rPr lang="en-US" altLang="zh-CN" sz="2400" smtClean="0"/>
              <a:t>'1 ')</a:t>
            </a:r>
            <a:r>
              <a:rPr lang="zh-CN" altLang="en-US" sz="2400" smtClean="0"/>
              <a:t>。</a:t>
            </a:r>
          </a:p>
          <a:p>
            <a:pPr eaLnBrk="1" hangingPunct="1">
              <a:buFont typeface="Wingdings" panose="05000000000000000000" pitchFamily="2" charset="2"/>
              <a:buNone/>
            </a:pPr>
            <a:r>
              <a:rPr lang="zh-CN" altLang="en-US" sz="2400" smtClean="0"/>
              <a:t>    </a:t>
            </a:r>
            <a:r>
              <a:rPr lang="en-US" altLang="zh-CN" sz="2400" smtClean="0"/>
              <a:t>INSERT</a:t>
            </a:r>
          </a:p>
          <a:p>
            <a:pPr eaLnBrk="1" hangingPunct="1">
              <a:buFont typeface="Wingdings" panose="05000000000000000000" pitchFamily="2" charset="2"/>
              <a:buNone/>
            </a:pPr>
            <a:r>
              <a:rPr lang="en-US" altLang="zh-CN" sz="2400" smtClean="0"/>
              <a:t>    INTO SC(Sno</a:t>
            </a:r>
            <a:r>
              <a:rPr lang="zh-CN" altLang="en-US" sz="2400" smtClean="0"/>
              <a:t>，</a:t>
            </a:r>
            <a:r>
              <a:rPr lang="en-US" altLang="zh-CN" sz="2400" smtClean="0"/>
              <a:t>Cno)</a:t>
            </a:r>
          </a:p>
          <a:p>
            <a:pPr eaLnBrk="1" hangingPunct="1">
              <a:buFont typeface="Wingdings" panose="05000000000000000000" pitchFamily="2" charset="2"/>
              <a:buNone/>
            </a:pPr>
            <a:r>
              <a:rPr lang="en-US" altLang="zh-CN" sz="2400" smtClean="0"/>
              <a:t>    VALUES (‘ 200215128 ’</a:t>
            </a:r>
            <a:r>
              <a:rPr lang="zh-CN" altLang="en-US" sz="2400" smtClean="0"/>
              <a:t>，‘ </a:t>
            </a:r>
            <a:r>
              <a:rPr lang="en-US" altLang="zh-CN" sz="2400" smtClean="0"/>
              <a:t>1 ’)</a:t>
            </a:r>
            <a:r>
              <a:rPr lang="zh-CN" altLang="en-US" sz="2400" smtClean="0"/>
              <a:t>；</a:t>
            </a:r>
          </a:p>
          <a:p>
            <a:pPr eaLnBrk="1" hangingPunct="1">
              <a:buFont typeface="Wingdings" panose="05000000000000000000" pitchFamily="2" charset="2"/>
              <a:buNone/>
            </a:pPr>
            <a:r>
              <a:rPr lang="zh-CN" altLang="en-US" sz="2400" smtClean="0"/>
              <a:t>   </a:t>
            </a:r>
            <a:r>
              <a:rPr lang="en-US" altLang="zh-CN" sz="2400" smtClean="0"/>
              <a:t>RDBMS</a:t>
            </a:r>
            <a:r>
              <a:rPr lang="zh-CN" altLang="en-US" sz="2400" smtClean="0"/>
              <a:t>将在新插入记录的</a:t>
            </a:r>
            <a:r>
              <a:rPr lang="en-US" altLang="zh-CN" sz="2400" smtClean="0"/>
              <a:t>Grade</a:t>
            </a:r>
            <a:r>
              <a:rPr lang="zh-CN" altLang="en-US" sz="2400" smtClean="0"/>
              <a:t>列上自动地赋空值。</a:t>
            </a:r>
          </a:p>
          <a:p>
            <a:pPr eaLnBrk="1" hangingPunct="1">
              <a:buFont typeface="Wingdings" panose="05000000000000000000" pitchFamily="2" charset="2"/>
              <a:buNone/>
            </a:pPr>
            <a:r>
              <a:rPr lang="zh-CN" altLang="en-US" sz="2400" smtClean="0"/>
              <a:t>   或者：</a:t>
            </a:r>
          </a:p>
          <a:p>
            <a:pPr eaLnBrk="1" hangingPunct="1">
              <a:buFont typeface="Wingdings" panose="05000000000000000000" pitchFamily="2" charset="2"/>
              <a:buNone/>
            </a:pPr>
            <a:r>
              <a:rPr lang="zh-CN" altLang="en-US" sz="2400" smtClean="0"/>
              <a:t>    </a:t>
            </a:r>
            <a:r>
              <a:rPr lang="en-US" altLang="zh-CN" sz="2400" smtClean="0"/>
              <a:t>INSERT</a:t>
            </a:r>
          </a:p>
          <a:p>
            <a:pPr eaLnBrk="1" hangingPunct="1">
              <a:buFont typeface="Wingdings" panose="05000000000000000000" pitchFamily="2" charset="2"/>
              <a:buNone/>
            </a:pPr>
            <a:r>
              <a:rPr lang="en-US" altLang="zh-CN" sz="2400" smtClean="0"/>
              <a:t>    INTO SC</a:t>
            </a:r>
          </a:p>
          <a:p>
            <a:pPr eaLnBrk="1" hangingPunct="1">
              <a:buFont typeface="Wingdings" panose="05000000000000000000" pitchFamily="2" charset="2"/>
              <a:buNone/>
            </a:pPr>
            <a:r>
              <a:rPr lang="en-US" altLang="zh-CN" sz="2400" smtClean="0"/>
              <a:t>    VALUES (' 200215128 '</a:t>
            </a:r>
            <a:r>
              <a:rPr lang="zh-CN" altLang="en-US" sz="2400" smtClean="0"/>
              <a:t>，</a:t>
            </a:r>
            <a:r>
              <a:rPr lang="en-US" altLang="zh-CN" sz="2400" smtClean="0"/>
              <a:t>' 1 '</a:t>
            </a:r>
            <a:r>
              <a:rPr lang="zh-CN" altLang="en-US" sz="2400" smtClean="0"/>
              <a:t>，</a:t>
            </a:r>
            <a:r>
              <a:rPr lang="en-US" altLang="zh-CN" sz="2400" smtClean="0"/>
              <a:t>NULL)</a:t>
            </a:r>
            <a:r>
              <a:rPr lang="zh-CN" altLang="en-US" sz="2400" smtClean="0"/>
              <a:t>；</a:t>
            </a:r>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1438"/>
            <a:ext cx="8229600" cy="1143000"/>
          </a:xfrm>
        </p:spPr>
        <p:txBody>
          <a:bodyPr/>
          <a:lstStyle/>
          <a:p>
            <a:r>
              <a:rPr lang="zh-CN" altLang="en-US" smtClean="0"/>
              <a:t>二、插入子查询结果</a:t>
            </a:r>
          </a:p>
        </p:txBody>
      </p:sp>
      <p:sp>
        <p:nvSpPr>
          <p:cNvPr id="16387" name="Rectangle 3"/>
          <p:cNvSpPr>
            <a:spLocks noGrp="1" noChangeArrowheads="1"/>
          </p:cNvSpPr>
          <p:nvPr>
            <p:ph idx="1"/>
          </p:nvPr>
        </p:nvSpPr>
        <p:spPr/>
        <p:txBody>
          <a:bodyPr/>
          <a:lstStyle/>
          <a:p>
            <a:pPr>
              <a:buFont typeface="Arial" charset="0"/>
              <a:buChar char="•"/>
              <a:defRPr/>
            </a:pPr>
            <a:r>
              <a:rPr lang="zh-CN" altLang="en-US" sz="2800" dirty="0" smtClean="0"/>
              <a:t>语句格式</a:t>
            </a:r>
          </a:p>
          <a:p>
            <a:pPr marL="457200" lvl="1" indent="0">
              <a:buFont typeface="Arial" charset="0"/>
              <a:buNone/>
              <a:defRPr/>
            </a:pPr>
            <a:r>
              <a:rPr lang="zh-CN" altLang="en-US" sz="2400" dirty="0" smtClean="0"/>
              <a:t>    </a:t>
            </a:r>
            <a:r>
              <a:rPr lang="en-US" altLang="zh-CN" sz="2400" dirty="0" smtClean="0"/>
              <a:t>INSERT </a:t>
            </a:r>
          </a:p>
          <a:p>
            <a:pPr marL="457200" lvl="1" indent="0">
              <a:buFont typeface="Arial" charset="0"/>
              <a:buNone/>
              <a:defRPr/>
            </a:pPr>
            <a:r>
              <a:rPr lang="en-US" altLang="zh-CN" sz="2400" dirty="0" smtClean="0"/>
              <a:t>    INTO &lt;</a:t>
            </a:r>
            <a:r>
              <a:rPr lang="zh-CN" altLang="en-US" sz="2400" dirty="0" smtClean="0"/>
              <a:t>表名</a:t>
            </a:r>
            <a:r>
              <a:rPr lang="en-US" altLang="zh-CN" sz="2400" dirty="0" smtClean="0"/>
              <a:t>&gt;  [(&lt;</a:t>
            </a:r>
            <a:r>
              <a:rPr lang="zh-CN" altLang="en-US" sz="2400" dirty="0" smtClean="0"/>
              <a:t>属性列</a:t>
            </a:r>
            <a:r>
              <a:rPr lang="en-US" altLang="zh-CN" sz="2400" dirty="0" smtClean="0"/>
              <a:t>1&gt; [</a:t>
            </a:r>
            <a:r>
              <a:rPr lang="zh-CN" altLang="en-US" sz="2400" dirty="0" smtClean="0"/>
              <a:t>，</a:t>
            </a:r>
            <a:r>
              <a:rPr lang="en-US" altLang="zh-CN" sz="2400" dirty="0" smtClean="0"/>
              <a:t>&lt;</a:t>
            </a:r>
            <a:r>
              <a:rPr lang="zh-CN" altLang="en-US" sz="2400" dirty="0" smtClean="0"/>
              <a:t>属性列</a:t>
            </a:r>
            <a:r>
              <a:rPr lang="en-US" altLang="zh-CN" sz="2400" dirty="0" smtClean="0"/>
              <a:t>2&gt;…  )]</a:t>
            </a:r>
          </a:p>
          <a:p>
            <a:pPr marL="457200" lvl="1" indent="0">
              <a:buFont typeface="Arial" charset="0"/>
              <a:buNone/>
              <a:defRPr/>
            </a:pPr>
            <a:r>
              <a:rPr lang="en-US" altLang="zh-CN" sz="2400" dirty="0" smtClean="0"/>
              <a:t>    </a:t>
            </a:r>
            <a:r>
              <a:rPr lang="zh-CN" altLang="en-US" sz="2400" dirty="0" smtClean="0"/>
              <a:t>子查询；</a:t>
            </a:r>
          </a:p>
          <a:p>
            <a:pPr>
              <a:buFont typeface="Arial" charset="0"/>
              <a:buChar char="•"/>
              <a:defRPr/>
            </a:pPr>
            <a:r>
              <a:rPr lang="zh-CN" altLang="en-US" sz="2800" dirty="0" smtClean="0"/>
              <a:t>功能</a:t>
            </a:r>
          </a:p>
          <a:p>
            <a:pPr lvl="1">
              <a:buFont typeface="Arial" charset="0"/>
              <a:buChar char="–"/>
              <a:defRPr/>
            </a:pPr>
            <a:r>
              <a:rPr lang="zh-CN" altLang="en-US" sz="2400" dirty="0" smtClean="0"/>
              <a:t>    将子查询结果插入指定表中</a:t>
            </a:r>
          </a:p>
        </p:txBody>
      </p:sp>
      <p:sp>
        <p:nvSpPr>
          <p:cNvPr id="5" name="页脚占位符 4"/>
          <p:cNvSpPr>
            <a:spLocks noGrp="1"/>
          </p:cNvSpPr>
          <p:nvPr>
            <p:ph type="ftr" sz="quarter" idx="11"/>
          </p:nvPr>
        </p:nvSpPr>
        <p:spPr/>
        <p:txBody>
          <a:bodyPr/>
          <a:lstStyle/>
          <a:p>
            <a:pPr>
              <a:defRPr/>
            </a:pPr>
            <a:r>
              <a:rPr lang="en-US" altLang="zh-CN" smtClean="0"/>
              <a:t>An Introduction to Database System</a:t>
            </a:r>
            <a:endParaRPr lang="en-US" altLang="zh-CN"/>
          </a:p>
        </p:txBody>
      </p:sp>
      <p:sp>
        <p:nvSpPr>
          <p:cNvPr id="3" name="线形标注 2 2"/>
          <p:cNvSpPr/>
          <p:nvPr/>
        </p:nvSpPr>
        <p:spPr>
          <a:xfrm>
            <a:off x="2555776" y="4197621"/>
            <a:ext cx="4572000" cy="2043636"/>
          </a:xfrm>
          <a:prstGeom prst="borderCallout2">
            <a:avLst>
              <a:gd name="adj1" fmla="val -1808"/>
              <a:gd name="adj2" fmla="val 82117"/>
              <a:gd name="adj3" fmla="val -48567"/>
              <a:gd name="adj4" fmla="val 71982"/>
              <a:gd name="adj5" fmla="val -60428"/>
              <a:gd name="adj6" fmla="val 3784"/>
            </a:avLst>
          </a:prstGeom>
        </p:spPr>
        <p:style>
          <a:lnRef idx="1">
            <a:schemeClr val="accent6"/>
          </a:lnRef>
          <a:fillRef idx="2">
            <a:schemeClr val="accent6"/>
          </a:fillRef>
          <a:effectRef idx="1">
            <a:schemeClr val="accent6"/>
          </a:effectRef>
          <a:fontRef idx="minor">
            <a:schemeClr val="dk1"/>
          </a:fontRef>
        </p:style>
        <p:txBody>
          <a:bodyPr>
            <a:spAutoFit/>
          </a:bodyPr>
          <a:lstStyle/>
          <a:p>
            <a:pPr marL="342900" lvl="0" indent="-342900" algn="l">
              <a:lnSpc>
                <a:spcPct val="90000"/>
              </a:lnSpc>
              <a:spcBef>
                <a:spcPct val="20000"/>
              </a:spcBef>
              <a:buFont typeface="Arial" panose="020B0604020202020204" pitchFamily="34" charset="0"/>
              <a:buChar char="•"/>
            </a:pPr>
            <a:r>
              <a:rPr lang="zh-CN" altLang="en-US" sz="2400" b="0" dirty="0">
                <a:solidFill>
                  <a:prstClr val="black"/>
                </a:solidFill>
                <a:latin typeface="黑体" pitchFamily="49" charset="-122"/>
                <a:ea typeface="黑体" pitchFamily="49" charset="-122"/>
              </a:rPr>
              <a:t>子查询</a:t>
            </a:r>
          </a:p>
          <a:p>
            <a:pPr marL="742950" lvl="1" indent="-285750" algn="l">
              <a:lnSpc>
                <a:spcPct val="90000"/>
              </a:lnSpc>
              <a:spcBef>
                <a:spcPct val="20000"/>
              </a:spcBef>
              <a:buSzPct val="75000"/>
              <a:buFont typeface="Wingdings" panose="05000000000000000000" pitchFamily="2" charset="2"/>
              <a:buChar char="n"/>
            </a:pPr>
            <a:r>
              <a:rPr lang="en-US" altLang="zh-CN" sz="2400" b="0" dirty="0">
                <a:solidFill>
                  <a:prstClr val="black"/>
                </a:solidFill>
                <a:latin typeface="黑体" pitchFamily="49" charset="-122"/>
                <a:ea typeface="黑体" pitchFamily="49" charset="-122"/>
              </a:rPr>
              <a:t>SELECT</a:t>
            </a:r>
            <a:r>
              <a:rPr lang="zh-CN" altLang="en-US" sz="2400" b="0" dirty="0">
                <a:solidFill>
                  <a:prstClr val="black"/>
                </a:solidFill>
                <a:latin typeface="黑体" pitchFamily="49" charset="-122"/>
                <a:ea typeface="黑体" pitchFamily="49" charset="-122"/>
              </a:rPr>
              <a:t>子句目标列必须与</a:t>
            </a:r>
            <a:r>
              <a:rPr lang="en-US" altLang="zh-CN" sz="2400" b="0" dirty="0">
                <a:solidFill>
                  <a:prstClr val="black"/>
                </a:solidFill>
                <a:latin typeface="黑体" pitchFamily="49" charset="-122"/>
                <a:ea typeface="黑体" pitchFamily="49" charset="-122"/>
              </a:rPr>
              <a:t>INTO</a:t>
            </a:r>
            <a:r>
              <a:rPr lang="zh-CN" altLang="en-US" sz="2400" b="0" dirty="0">
                <a:solidFill>
                  <a:prstClr val="black"/>
                </a:solidFill>
                <a:latin typeface="黑体" pitchFamily="49" charset="-122"/>
                <a:ea typeface="黑体" pitchFamily="49" charset="-122"/>
              </a:rPr>
              <a:t>子句匹配</a:t>
            </a:r>
          </a:p>
          <a:p>
            <a:pPr marL="1143000" lvl="2" indent="-228600" algn="l">
              <a:lnSpc>
                <a:spcPct val="90000"/>
              </a:lnSpc>
              <a:spcBef>
                <a:spcPct val="20000"/>
              </a:spcBef>
              <a:buFont typeface="Wingdings" panose="05000000000000000000" pitchFamily="2" charset="2"/>
              <a:buChar char="Ø"/>
            </a:pPr>
            <a:r>
              <a:rPr lang="zh-CN" altLang="en-US" sz="2400" b="0" dirty="0">
                <a:solidFill>
                  <a:prstClr val="black"/>
                </a:solidFill>
                <a:latin typeface="黑体" pitchFamily="49" charset="-122"/>
                <a:ea typeface="黑体" pitchFamily="49" charset="-122"/>
              </a:rPr>
              <a:t>值的个数</a:t>
            </a:r>
          </a:p>
          <a:p>
            <a:pPr marL="1143000" lvl="2" indent="-228600" algn="l">
              <a:lnSpc>
                <a:spcPct val="90000"/>
              </a:lnSpc>
              <a:spcBef>
                <a:spcPct val="20000"/>
              </a:spcBef>
              <a:buFont typeface="Wingdings" panose="05000000000000000000" pitchFamily="2" charset="2"/>
              <a:buChar char="Ø"/>
            </a:pPr>
            <a:r>
              <a:rPr lang="zh-CN" altLang="en-US" sz="2400" b="0" dirty="0">
                <a:solidFill>
                  <a:prstClr val="black"/>
                </a:solidFill>
                <a:latin typeface="黑体" pitchFamily="49" charset="-122"/>
                <a:ea typeface="黑体" pitchFamily="49" charset="-122"/>
              </a:rPr>
              <a:t>值的类型</a:t>
            </a:r>
            <a:endParaRPr lang="zh-CN" altLang="en-US" b="0" dirty="0">
              <a:solidFill>
                <a:prstClr val="black"/>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51ppt_307</Template>
  <TotalTime>4457</TotalTime>
  <Words>3730</Words>
  <Application>Microsoft Office PowerPoint</Application>
  <PresentationFormat>全屏显示(4:3)</PresentationFormat>
  <Paragraphs>643</Paragraphs>
  <Slides>74</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74</vt:i4>
      </vt:variant>
    </vt:vector>
  </HeadingPairs>
  <TitlesOfParts>
    <vt:vector size="83" baseType="lpstr">
      <vt:lpstr>方正舒体</vt:lpstr>
      <vt:lpstr>黑体</vt:lpstr>
      <vt:lpstr>宋体</vt:lpstr>
      <vt:lpstr>Arial</vt:lpstr>
      <vt:lpstr>Calibri</vt:lpstr>
      <vt:lpstr>Times New Roman</vt:lpstr>
      <vt:lpstr>Wingdings</vt:lpstr>
      <vt:lpstr>Office 主题</vt:lpstr>
      <vt:lpstr>自定义设计方案</vt:lpstr>
      <vt:lpstr>第三章 关系数据库标准语言SQL ( 续2 ）</vt:lpstr>
      <vt:lpstr>第三章  关系数据库标准语言SQL</vt:lpstr>
      <vt:lpstr>3.5  数 据 更 新 </vt:lpstr>
      <vt:lpstr>3.5.1  插入数据</vt:lpstr>
      <vt:lpstr>一、插入元组</vt:lpstr>
      <vt:lpstr>插入元组（续）</vt:lpstr>
      <vt:lpstr>插入元组（续）</vt:lpstr>
      <vt:lpstr>插入元组（续）</vt:lpstr>
      <vt:lpstr>二、插入子查询结果</vt:lpstr>
      <vt:lpstr>插入子查询结果（续）</vt:lpstr>
      <vt:lpstr>插入子查询结果（续）</vt:lpstr>
      <vt:lpstr>插入子查询结果（续）</vt:lpstr>
      <vt:lpstr>3.5  数 据 更 新 </vt:lpstr>
      <vt:lpstr>3.4.2  修改数据</vt:lpstr>
      <vt:lpstr>修改数据（续）</vt:lpstr>
      <vt:lpstr>1. 修改某一个元组的值</vt:lpstr>
      <vt:lpstr>2. 修改多个元组的值</vt:lpstr>
      <vt:lpstr>3. 带子查询的修改语句</vt:lpstr>
      <vt:lpstr>修改数据（续）</vt:lpstr>
      <vt:lpstr>3.5  数 据 更 新 </vt:lpstr>
      <vt:lpstr>3.5.3  删除数据</vt:lpstr>
      <vt:lpstr>删除数据（续）</vt:lpstr>
      <vt:lpstr>1. 删除某一个元组的值</vt:lpstr>
      <vt:lpstr>2. 删除多个元组的值</vt:lpstr>
      <vt:lpstr>3. 带子查询的删除语句</vt:lpstr>
      <vt:lpstr>第三章  关系数据库标准语言SQL</vt:lpstr>
      <vt:lpstr>3.6 空值的处理</vt:lpstr>
      <vt:lpstr>1. 空值的产生</vt:lpstr>
      <vt:lpstr>空值的产生（续）</vt:lpstr>
      <vt:lpstr>2. 空值的判断</vt:lpstr>
      <vt:lpstr>3. 空值的约束条件</vt:lpstr>
      <vt:lpstr>4. 空值的算术运算、比较运算和逻辑运算</vt:lpstr>
      <vt:lpstr>空值的算术运算、比较运算和逻辑运算(续)</vt:lpstr>
      <vt:lpstr>空值的算术运算、比较运算和逻辑运算（续）</vt:lpstr>
      <vt:lpstr>空值的算术运算、比较运算和逻辑运算（续）</vt:lpstr>
      <vt:lpstr>第三章  关系数据库标准语言SQL</vt:lpstr>
      <vt:lpstr>3.7  视  图</vt:lpstr>
      <vt:lpstr>3.7  视    图</vt:lpstr>
      <vt:lpstr>3.7  视    图</vt:lpstr>
      <vt:lpstr>3.7.1  定义视图</vt:lpstr>
      <vt:lpstr>一、建立视图</vt:lpstr>
      <vt:lpstr> 建立视图（续）</vt:lpstr>
      <vt:lpstr>建立视图（续）</vt:lpstr>
      <vt:lpstr>建立视图（续）</vt:lpstr>
      <vt:lpstr>建立视图（续）</vt:lpstr>
      <vt:lpstr>建立视图（续）</vt:lpstr>
      <vt:lpstr>建立视图（续）</vt:lpstr>
      <vt:lpstr>建立视图（续）</vt:lpstr>
      <vt:lpstr>建立视图（续）</vt:lpstr>
      <vt:lpstr> 建立视图（续）</vt:lpstr>
      <vt:lpstr>二、删除视图</vt:lpstr>
      <vt:lpstr>删除视图(续）</vt:lpstr>
      <vt:lpstr>3.7  视  图</vt:lpstr>
      <vt:lpstr>3.7.2  查询视图</vt:lpstr>
      <vt:lpstr>查询视图（续）</vt:lpstr>
      <vt:lpstr>查询视图（续）</vt:lpstr>
      <vt:lpstr>查询视图（续）</vt:lpstr>
      <vt:lpstr>查询视图（续）</vt:lpstr>
      <vt:lpstr>查询视图（续）</vt:lpstr>
      <vt:lpstr>查询转换</vt:lpstr>
      <vt:lpstr>3.7 视    图</vt:lpstr>
      <vt:lpstr>更新视图（续）</vt:lpstr>
      <vt:lpstr>更新视图（续）</vt:lpstr>
      <vt:lpstr>更新视图（续）</vt:lpstr>
      <vt:lpstr>更新视图（续）</vt:lpstr>
      <vt:lpstr>3.7  视    图</vt:lpstr>
      <vt:lpstr>3.7.4  视图的作用</vt:lpstr>
      <vt:lpstr>视图的作用（续）</vt:lpstr>
      <vt:lpstr>视图的作用（续）</vt:lpstr>
      <vt:lpstr>视图的作用（续）</vt:lpstr>
      <vt:lpstr>视图的作用（续）</vt:lpstr>
      <vt:lpstr>视图的作用（续）</vt:lpstr>
      <vt:lpstr>视图的作用（续）</vt:lpstr>
      <vt:lpstr>视图的作用（续）</vt:lpstr>
    </vt:vector>
  </TitlesOfParts>
  <Company>idke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Xu Qin</cp:lastModifiedBy>
  <cp:revision>412</cp:revision>
  <dcterms:created xsi:type="dcterms:W3CDTF">2000-08-09T08:19:19Z</dcterms:created>
  <dcterms:modified xsi:type="dcterms:W3CDTF">2018-03-13T10:02:59Z</dcterms:modified>
</cp:coreProperties>
</file>