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8" r:id="rId22"/>
    <p:sldId id="282" r:id="rId23"/>
    <p:sldId id="283" r:id="rId24"/>
    <p:sldId id="276" r:id="rId25"/>
    <p:sldId id="277" r:id="rId26"/>
    <p:sldId id="279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D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BDD23-5051-4F5A-A399-BB7D84BE544A}">
  <a:tblStyle styleId="{CB5BDD23-5051-4F5A-A399-BB7D84BE54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6f31781f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6f31781f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6f31781f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6f31781f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6f31781f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6f31781f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6f31781f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6f31781f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6f31781f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6f31781f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6f31781f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6f31781f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6f31781f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6f31781f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81509fa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81509fa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6f31781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6f31781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6f31781f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6f31781f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79e189d8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79e189d8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6f31781f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6f31781f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914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6f31781f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6f31781f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7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6f31781f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6f31781f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830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6f31781f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6f31781f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974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6f31781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6f31781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6f31781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6f31781f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6f31781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6f31781f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5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d028f65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d028f657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6f31781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6f31781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6f31781f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6f31781f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6f31781f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6f31781f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6f31781f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6f31781f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d028f65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d028f65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79e189d8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79e189d8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Box Embedding による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単語の分散表現獲得手法の検証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創発ソフトウェア研究室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B3 味岡陽紀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Word2Box</a:t>
            </a:r>
            <a:endParaRPr sz="4000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15410" y="1536633"/>
            <a:ext cx="8905748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ja" sz="2800" dirty="0"/>
              <a:t>Box Embedding 獲得手法</a:t>
            </a:r>
            <a:endParaRPr sz="2800" dirty="0"/>
          </a:p>
          <a:p>
            <a:pPr indent="-406400">
              <a:buSzPts val="2800"/>
            </a:pPr>
            <a:r>
              <a:rPr lang="ja-JP" altLang="en-US" sz="2800" dirty="0"/>
              <a:t>中心語とその周辺語の関係からベクトル表現を獲得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	</a:t>
            </a:r>
            <a:r>
              <a:rPr lang="ja-JP" altLang="en-US" sz="2800" dirty="0"/>
              <a:t>→ </a:t>
            </a:r>
            <a:r>
              <a:rPr lang="en-US" sz="2800" dirty="0">
                <a:solidFill>
                  <a:srgbClr val="FF0000"/>
                </a:solidFill>
              </a:rPr>
              <a:t>CBOW </a:t>
            </a:r>
            <a:r>
              <a:rPr lang="ja-JP" altLang="en-US" sz="2800" dirty="0">
                <a:solidFill>
                  <a:srgbClr val="FF0000"/>
                </a:solidFill>
              </a:rPr>
              <a:t>モデル</a:t>
            </a:r>
            <a:endParaRPr sz="2800"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ja" sz="2800" dirty="0"/>
              <a:t>ネガティブサンプリングの活用</a:t>
            </a:r>
            <a:endParaRPr sz="2800"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10</a:t>
            </a:fld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はじめに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要素技術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/>
              <a:t>データセット</a:t>
            </a:r>
            <a:endParaRPr sz="3300" u="sng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実験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結果と考察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今後の課題</a:t>
            </a:r>
            <a:endParaRPr sz="33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11</a:t>
            </a:fld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データセット</a:t>
            </a:r>
            <a:endParaRPr sz="400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Penn Treebank データセット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単語類似度データセット</a:t>
            </a:r>
            <a:endParaRPr sz="3200"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12</a:t>
            </a:fld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Penn Treebank データセット</a:t>
            </a:r>
            <a:endParaRPr sz="4000"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大規模英語コーパス</a:t>
            </a:r>
            <a:endParaRPr sz="32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dirty="0"/>
          </a:p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この実験では</a:t>
            </a:r>
            <a:r>
              <a:rPr lang="ja-JP" altLang="en-US" sz="3200" dirty="0"/>
              <a:t>モデルの</a:t>
            </a:r>
            <a:r>
              <a:rPr lang="ja" sz="3200" dirty="0"/>
              <a:t>学習に利用</a:t>
            </a:r>
            <a:endParaRPr sz="3200" dirty="0"/>
          </a:p>
          <a:p>
            <a:pPr marL="914400" lvl="1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ja" sz="3200" dirty="0"/>
              <a:t>語彙数を １ 万語に調整</a:t>
            </a:r>
            <a:endParaRPr sz="3200"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13</a:t>
            </a:fld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単語類似度データセット</a:t>
            </a:r>
            <a:endParaRPr sz="4000"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ja" sz="2800" dirty="0"/>
              <a:t>単語ペア間の類似度が高いもの(8 割)を利用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ja" sz="2800" dirty="0"/>
              <a:t>利用データセット</a:t>
            </a:r>
            <a:endParaRPr sz="28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Simlex-999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WordSim-353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YP-130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MEN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MC-30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RG-65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VERB-143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Stanford RW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Mturk-287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Mturk-771</a:t>
            </a:r>
            <a:endParaRPr lang="en-US" altLang="ja"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SimVerb-3500</a:t>
            </a:r>
            <a:endParaRPr sz="24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400" dirty="0"/>
              <a:t>	</a:t>
            </a:r>
            <a:endParaRPr sz="2400"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14</a:t>
            </a:fld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はじめに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要素技術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データセット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/>
              <a:t>実験</a:t>
            </a:r>
            <a:endParaRPr sz="3300" u="sng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結果と考察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今後の課題</a:t>
            </a:r>
            <a:endParaRPr sz="3300"/>
          </a:p>
        </p:txBody>
      </p:sp>
      <p:sp>
        <p:nvSpPr>
          <p:cNvPr id="164" name="Google Shape;164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15</a:t>
            </a:fld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実験</a:t>
            </a:r>
            <a:endParaRPr sz="4000"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Word2Box の著者実装を利用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Penn Treebank コーパスから学習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類似単語組に対する順位を取得</a:t>
            </a:r>
            <a:endParaRPr sz="3200"/>
          </a:p>
        </p:txBody>
      </p:sp>
      <p:sp>
        <p:nvSpPr>
          <p:cNvPr id="171" name="Google Shape;171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16</a:t>
            </a:fld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実験</a:t>
            </a:r>
            <a:endParaRPr sz="4000"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190404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学習パラメータ</a:t>
            </a:r>
            <a:endParaRPr sz="3200" dirty="0"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17</a:t>
            </a:fld>
            <a:endParaRPr sz="2400" dirty="0"/>
          </a:p>
        </p:txBody>
      </p:sp>
      <p:graphicFrame>
        <p:nvGraphicFramePr>
          <p:cNvPr id="179" name="Google Shape;179;p30"/>
          <p:cNvGraphicFramePr/>
          <p:nvPr>
            <p:extLst>
              <p:ext uri="{D42A27DB-BD31-4B8C-83A1-F6EECF244321}">
                <p14:modId xmlns:p14="http://schemas.microsoft.com/office/powerpoint/2010/main" val="1386262080"/>
              </p:ext>
            </p:extLst>
          </p:nvPr>
        </p:nvGraphicFramePr>
        <p:xfrm>
          <a:off x="952500" y="1944883"/>
          <a:ext cx="7239000" cy="4388880"/>
        </p:xfrm>
        <a:graphic>
          <a:graphicData uri="http://schemas.openxmlformats.org/drawingml/2006/table">
            <a:tbl>
              <a:tblPr>
                <a:noFill/>
                <a:tableStyleId>{CB5BDD23-5051-4F5A-A399-BB7D84BE544A}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パラメータ名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値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次元数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64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バッチサイズ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4096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エポック数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10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ウィンドウサイズ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5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ネガティブサンプル数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2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サブサンプル閾値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0.001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学習率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0.004204091643267762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はじめに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要素技術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データセット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実験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/>
              <a:t>結果と考察</a:t>
            </a:r>
            <a:endParaRPr sz="3300" u="sng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今後の課題</a:t>
            </a:r>
            <a:endParaRPr sz="3300"/>
          </a:p>
        </p:txBody>
      </p:sp>
      <p:sp>
        <p:nvSpPr>
          <p:cNvPr id="186" name="Google Shape;186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18</a:t>
            </a:fld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620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結果と考察</a:t>
            </a:r>
            <a:endParaRPr sz="400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77710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2800" dirty="0"/>
              <a:t>類似単語ペアが含まれる順位</a:t>
            </a:r>
            <a:r>
              <a:rPr lang="ja-JP" altLang="en-US" sz="2800" dirty="0"/>
              <a:t> </a:t>
            </a:r>
            <a:r>
              <a:rPr lang="en-US" altLang="ja-JP" sz="2800" dirty="0">
                <a:solidFill>
                  <a:srgbClr val="595959"/>
                </a:solidFill>
              </a:rPr>
              <a:t>(</a:t>
            </a:r>
            <a:r>
              <a:rPr lang="ja-JP" altLang="en-US" sz="2800" dirty="0">
                <a:solidFill>
                  <a:srgbClr val="595959"/>
                </a:solidFill>
              </a:rPr>
              <a:t>一部</a:t>
            </a:r>
            <a:r>
              <a:rPr lang="en-US" altLang="ja-JP" sz="2800" dirty="0">
                <a:solidFill>
                  <a:srgbClr val="595959"/>
                </a:solidFill>
              </a:rPr>
              <a:t>)</a:t>
            </a:r>
            <a:endParaRPr lang="en-US" altLang="ja" sz="2800" dirty="0">
              <a:solidFill>
                <a:srgbClr val="595959"/>
              </a:solidFill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19</a:t>
            </a:fld>
            <a:endParaRPr sz="2400" dirty="0"/>
          </a:p>
        </p:txBody>
      </p:sp>
      <p:graphicFrame>
        <p:nvGraphicFramePr>
          <p:cNvPr id="194" name="Google Shape;194;p32"/>
          <p:cNvGraphicFramePr/>
          <p:nvPr>
            <p:extLst>
              <p:ext uri="{D42A27DB-BD31-4B8C-83A1-F6EECF244321}">
                <p14:modId xmlns:p14="http://schemas.microsoft.com/office/powerpoint/2010/main" val="1558022804"/>
              </p:ext>
            </p:extLst>
          </p:nvPr>
        </p:nvGraphicFramePr>
        <p:xfrm>
          <a:off x="497150" y="1311050"/>
          <a:ext cx="7975308" cy="5303250"/>
        </p:xfrm>
        <a:graphic>
          <a:graphicData uri="http://schemas.openxmlformats.org/drawingml/2006/table">
            <a:tbl>
              <a:tblPr>
                <a:noFill/>
                <a:tableStyleId>{CB5BDD23-5051-4F5A-A399-BB7D84BE544A}</a:tableStyleId>
              </a:tblPr>
              <a:tblGrid>
                <a:gridCol w="199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2400" dirty="0"/>
                        <a:t>順位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1-99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100-499</a:t>
                      </a:r>
                      <a:endParaRPr sz="2400" dirty="0"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500-999</a:t>
                      </a:r>
                      <a:endParaRPr sz="2400" dirty="0"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Stanford RW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0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7</a:t>
                      </a:r>
                      <a:endParaRPr sz="2400" dirty="0"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0</a:t>
                      </a:r>
                      <a:endParaRPr sz="2400"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MEN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6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24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19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MC-30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0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0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0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Mturk-287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0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5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0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SimVerb-3500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19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74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86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SimLex-999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5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8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9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Mturk-771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11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3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WS-353(All)</a:t>
                      </a:r>
                      <a:endParaRPr sz="2400"/>
                    </a:p>
                  </a:txBody>
                  <a:tcPr marL="91425" marR="91425" marT="91425" marB="91425"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2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2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/>
              <a:t>はじめに</a:t>
            </a:r>
            <a:endParaRPr sz="3300" u="sng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要素技術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データセット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実験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結果と考察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今後の課題</a:t>
            </a:r>
            <a:endParaRPr sz="330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</a:t>
            </a:fld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620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dirty="0"/>
              <a:t>結果と考察</a:t>
            </a:r>
            <a:endParaRPr sz="4000"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77710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indent="0">
              <a:buSzPts val="2800"/>
              <a:buNone/>
            </a:pPr>
            <a:r>
              <a:rPr lang="ja-JP" altLang="en-US" sz="3200" dirty="0"/>
              <a:t>類似単語ペアが含まれる順位</a:t>
            </a:r>
            <a:endParaRPr lang="en-US" altLang="ja-JP" sz="3200" dirty="0"/>
          </a:p>
          <a:p>
            <a:pPr marL="508000" indent="-457200">
              <a:buSzPts val="2800"/>
            </a:pPr>
            <a:r>
              <a:rPr lang="ja-JP" altLang="en-US" sz="3200" dirty="0"/>
              <a:t>上位 </a:t>
            </a:r>
            <a:r>
              <a:rPr lang="en-US" altLang="ja-JP" sz="3200" dirty="0"/>
              <a:t>99 </a:t>
            </a:r>
            <a:r>
              <a:rPr lang="ja-JP" altLang="en-US" sz="3200" dirty="0"/>
              <a:t>番目までに含まれる割合</a:t>
            </a:r>
            <a:endParaRPr lang="en-US" altLang="ja-JP" sz="3200" dirty="0"/>
          </a:p>
          <a:p>
            <a:pPr marL="50800" indent="0">
              <a:buSzPts val="2800"/>
              <a:buNone/>
            </a:pPr>
            <a:r>
              <a:rPr lang="en-US" altLang="ja-JP" sz="3200" dirty="0"/>
              <a:t>	</a:t>
            </a:r>
            <a:r>
              <a:rPr lang="ja-JP" altLang="en-US" sz="3200" dirty="0"/>
              <a:t>→ ほとんど無し</a:t>
            </a:r>
            <a:endParaRPr lang="en-US" altLang="ja-JP" sz="3200" dirty="0"/>
          </a:p>
          <a:p>
            <a:pPr marL="508000" indent="-457200">
              <a:buSzPts val="2800"/>
            </a:pPr>
            <a:r>
              <a:rPr lang="ja-JP" altLang="en-US" sz="3200" dirty="0"/>
              <a:t>上位 </a:t>
            </a:r>
            <a:r>
              <a:rPr lang="en-US" altLang="ja-JP" sz="3200" dirty="0"/>
              <a:t>999 </a:t>
            </a:r>
            <a:r>
              <a:rPr lang="ja-JP" altLang="en-US" sz="3200" dirty="0"/>
              <a:t>番目まで</a:t>
            </a:r>
            <a:r>
              <a:rPr lang="ja-JP" altLang="en-US" sz="3200"/>
              <a:t>に含まれる割合</a:t>
            </a:r>
            <a:endParaRPr lang="en-US" altLang="ja-JP" sz="2800" dirty="0"/>
          </a:p>
          <a:p>
            <a:pPr marL="50800" indent="0">
              <a:buSzPts val="2800"/>
              <a:buNone/>
            </a:pPr>
            <a:r>
              <a:rPr lang="en-US" altLang="ja-JP" sz="2800" dirty="0"/>
              <a:t>	</a:t>
            </a:r>
            <a:r>
              <a:rPr lang="ja-JP" altLang="en-US" sz="3200" dirty="0"/>
              <a:t>→ 少ない</a:t>
            </a:r>
            <a:endParaRPr lang="en-US" altLang="ja-JP" sz="2800"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20</a:t>
            </a:fld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0465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620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結果と考察</a:t>
            </a:r>
            <a:endParaRPr sz="400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77710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 altLang="en-US" sz="3200" dirty="0"/>
              <a:t>類似度が高い単語組の例</a:t>
            </a:r>
            <a:endParaRPr lang="en-US" altLang="ja-JP" sz="3200" dirty="0"/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cold </a:t>
            </a:r>
            <a:r>
              <a:rPr lang="ja-JP" altLang="en-US" sz="2800" dirty="0"/>
              <a:t>と </a:t>
            </a:r>
            <a:r>
              <a:rPr lang="en-US" altLang="ja-JP" sz="2800" dirty="0"/>
              <a:t>frozen 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king </a:t>
            </a:r>
            <a:r>
              <a:rPr lang="ja-JP" altLang="en-US" sz="2800" dirty="0"/>
              <a:t>と </a:t>
            </a:r>
            <a:r>
              <a:rPr lang="en-US" altLang="ja-JP" sz="2800" dirty="0"/>
              <a:t>queen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tell </a:t>
            </a:r>
            <a:r>
              <a:rPr lang="ja-JP" altLang="en-US" sz="2800" dirty="0"/>
              <a:t>と </a:t>
            </a:r>
            <a:r>
              <a:rPr lang="en-US" altLang="ja-JP" sz="2800" dirty="0"/>
              <a:t>say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save </a:t>
            </a:r>
            <a:r>
              <a:rPr lang="ja-JP" altLang="en-US" sz="2800" dirty="0"/>
              <a:t>と </a:t>
            </a:r>
            <a:r>
              <a:rPr lang="en-US" altLang="ja-JP" sz="2800" dirty="0"/>
              <a:t>rescue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rescue </a:t>
            </a:r>
            <a:r>
              <a:rPr lang="ja-JP" altLang="en-US" sz="2800" dirty="0"/>
              <a:t>と </a:t>
            </a:r>
            <a:r>
              <a:rPr lang="en-US" altLang="ja-JP" sz="2800" dirty="0"/>
              <a:t>help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essential </a:t>
            </a:r>
            <a:r>
              <a:rPr lang="ja-JP" altLang="en-US" sz="2800" dirty="0"/>
              <a:t>と </a:t>
            </a:r>
            <a:r>
              <a:rPr lang="en-US" altLang="ja-JP" sz="2800" dirty="0"/>
              <a:t>necessary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 err="1"/>
              <a:t>opec</a:t>
            </a:r>
            <a:r>
              <a:rPr lang="en-US" altLang="ja-JP" sz="2800" dirty="0"/>
              <a:t> </a:t>
            </a:r>
            <a:r>
              <a:rPr lang="ja-JP" altLang="en-US" sz="2800" dirty="0"/>
              <a:t>と </a:t>
            </a:r>
            <a:r>
              <a:rPr lang="en-US" altLang="ja-JP" sz="2800" dirty="0"/>
              <a:t>oil</a:t>
            </a:r>
          </a:p>
          <a:p>
            <a:pPr lvl="1" indent="-406400">
              <a:buSzPts val="2800"/>
              <a:buChar char="●"/>
            </a:pPr>
            <a:endParaRPr lang="en-US" altLang="ja-JP" sz="2800"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21</a:t>
            </a:fld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3146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620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結果と考察</a:t>
            </a:r>
            <a:endParaRPr sz="400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777108"/>
            <a:ext cx="8520600" cy="422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 altLang="en-US" sz="3200" dirty="0"/>
              <a:t>類似度が高い単語組の例</a:t>
            </a:r>
            <a:endParaRPr lang="en-US" altLang="ja-JP" sz="3200" dirty="0"/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cold </a:t>
            </a:r>
            <a:r>
              <a:rPr lang="ja-JP" altLang="en-US" sz="2800" dirty="0"/>
              <a:t>と </a:t>
            </a:r>
            <a:r>
              <a:rPr lang="en-US" altLang="ja-JP" sz="2800" dirty="0"/>
              <a:t>frozen 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king </a:t>
            </a:r>
            <a:r>
              <a:rPr lang="ja-JP" altLang="en-US" sz="2800" dirty="0"/>
              <a:t>と </a:t>
            </a:r>
            <a:r>
              <a:rPr lang="en-US" altLang="ja-JP" sz="2800" dirty="0"/>
              <a:t>queen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tell </a:t>
            </a:r>
            <a:r>
              <a:rPr lang="ja-JP" altLang="en-US" sz="2800" dirty="0"/>
              <a:t>と </a:t>
            </a:r>
            <a:r>
              <a:rPr lang="en-US" altLang="ja-JP" sz="2800" dirty="0"/>
              <a:t>say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save </a:t>
            </a:r>
            <a:r>
              <a:rPr lang="ja-JP" altLang="en-US" sz="2800" dirty="0"/>
              <a:t>と </a:t>
            </a:r>
            <a:r>
              <a:rPr lang="en-US" altLang="ja-JP" sz="2800" dirty="0"/>
              <a:t>rescue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rescue </a:t>
            </a:r>
            <a:r>
              <a:rPr lang="ja-JP" altLang="en-US" sz="2800" dirty="0"/>
              <a:t>と </a:t>
            </a:r>
            <a:r>
              <a:rPr lang="en-US" altLang="ja-JP" sz="2800" dirty="0"/>
              <a:t>help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essential </a:t>
            </a:r>
            <a:r>
              <a:rPr lang="ja-JP" altLang="en-US" sz="2800" dirty="0"/>
              <a:t>と </a:t>
            </a:r>
            <a:r>
              <a:rPr lang="en-US" altLang="ja-JP" sz="2800" dirty="0"/>
              <a:t>necessary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 err="1"/>
              <a:t>opec</a:t>
            </a:r>
            <a:r>
              <a:rPr lang="en-US" altLang="ja-JP" sz="2800" dirty="0"/>
              <a:t> </a:t>
            </a:r>
            <a:r>
              <a:rPr lang="ja-JP" altLang="en-US" sz="2800" dirty="0"/>
              <a:t>と </a:t>
            </a:r>
            <a:r>
              <a:rPr lang="en-US" altLang="ja-JP" sz="2800" dirty="0"/>
              <a:t>oil</a:t>
            </a:r>
            <a:endParaRPr lang="en-US" altLang="ja-JP" sz="3200" dirty="0"/>
          </a:p>
          <a:p>
            <a:pPr lvl="1" indent="-406400">
              <a:buSzPts val="2800"/>
              <a:buChar char="●"/>
            </a:pPr>
            <a:endParaRPr lang="en-US" altLang="ja-JP" sz="2800"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22</a:t>
            </a:fld>
            <a:endParaRPr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4054CC-8D51-2C3C-9399-894ECD889081}"/>
              </a:ext>
            </a:extLst>
          </p:cNvPr>
          <p:cNvSpPr txBox="1"/>
          <p:nvPr/>
        </p:nvSpPr>
        <p:spPr>
          <a:xfrm>
            <a:off x="311700" y="5007006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</a:rPr>
              <a:t>→ 法則性が見られない</a:t>
            </a:r>
          </a:p>
        </p:txBody>
      </p:sp>
    </p:spTree>
    <p:extLst>
      <p:ext uri="{BB962C8B-B14F-4D97-AF65-F5344CB8AC3E}">
        <p14:creationId xmlns:p14="http://schemas.microsoft.com/office/powerpoint/2010/main" val="383085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620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結果と考察</a:t>
            </a:r>
            <a:endParaRPr sz="400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777108"/>
            <a:ext cx="8520600" cy="422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 altLang="en-US" sz="3200" dirty="0"/>
              <a:t>類似度が高い単語組の例</a:t>
            </a:r>
            <a:endParaRPr lang="en-US" altLang="ja-JP" sz="3200" dirty="0"/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cold </a:t>
            </a:r>
            <a:r>
              <a:rPr lang="ja-JP" altLang="en-US" sz="2800" dirty="0"/>
              <a:t>と </a:t>
            </a:r>
            <a:r>
              <a:rPr lang="en-US" altLang="ja-JP" sz="2800" dirty="0"/>
              <a:t>frozen 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king </a:t>
            </a:r>
            <a:r>
              <a:rPr lang="ja-JP" altLang="en-US" sz="2800" dirty="0"/>
              <a:t>と </a:t>
            </a:r>
            <a:r>
              <a:rPr lang="en-US" altLang="ja-JP" sz="2800" dirty="0"/>
              <a:t>queen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tell </a:t>
            </a:r>
            <a:r>
              <a:rPr lang="ja-JP" altLang="en-US" sz="2800" dirty="0"/>
              <a:t>と </a:t>
            </a:r>
            <a:r>
              <a:rPr lang="en-US" altLang="ja-JP" sz="2800" dirty="0"/>
              <a:t>say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save </a:t>
            </a:r>
            <a:r>
              <a:rPr lang="ja-JP" altLang="en-US" sz="2800" dirty="0"/>
              <a:t>と </a:t>
            </a:r>
            <a:r>
              <a:rPr lang="en-US" altLang="ja-JP" sz="2800" dirty="0"/>
              <a:t>rescue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rescue </a:t>
            </a:r>
            <a:r>
              <a:rPr lang="ja-JP" altLang="en-US" sz="2800" dirty="0"/>
              <a:t>と </a:t>
            </a:r>
            <a:r>
              <a:rPr lang="en-US" altLang="ja-JP" sz="2800" dirty="0"/>
              <a:t>help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essential </a:t>
            </a:r>
            <a:r>
              <a:rPr lang="ja-JP" altLang="en-US" sz="2800" dirty="0"/>
              <a:t>と </a:t>
            </a:r>
            <a:r>
              <a:rPr lang="en-US" altLang="ja-JP" sz="2800" dirty="0"/>
              <a:t>necessary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 err="1"/>
              <a:t>opec</a:t>
            </a:r>
            <a:r>
              <a:rPr lang="en-US" altLang="ja-JP" sz="2800" dirty="0"/>
              <a:t> </a:t>
            </a:r>
            <a:r>
              <a:rPr lang="ja-JP" altLang="en-US" sz="2800" dirty="0"/>
              <a:t>と </a:t>
            </a:r>
            <a:r>
              <a:rPr lang="en-US" altLang="ja-JP" sz="2800" dirty="0"/>
              <a:t>oil</a:t>
            </a:r>
            <a:endParaRPr lang="en-US" altLang="ja-JP" sz="3200" dirty="0"/>
          </a:p>
          <a:p>
            <a:pPr lvl="1" indent="-406400">
              <a:buSzPts val="2800"/>
              <a:buChar char="●"/>
            </a:pPr>
            <a:endParaRPr lang="en-US" altLang="ja-JP" sz="2800"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23</a:t>
            </a:fld>
            <a:endParaRPr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4054CC-8D51-2C3C-9399-894ECD889081}"/>
              </a:ext>
            </a:extLst>
          </p:cNvPr>
          <p:cNvSpPr txBox="1"/>
          <p:nvPr/>
        </p:nvSpPr>
        <p:spPr>
          <a:xfrm>
            <a:off x="311700" y="5007006"/>
            <a:ext cx="56332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</a:rPr>
              <a:t>→ 法則性が見られない</a:t>
            </a:r>
            <a:endParaRPr kumimoji="1" lang="en-US" altLang="ja-JP" sz="3200" dirty="0">
              <a:solidFill>
                <a:srgbClr val="595959"/>
              </a:solidFill>
            </a:endParaRPr>
          </a:p>
          <a:p>
            <a:r>
              <a:rPr kumimoji="1" lang="ja-JP" altLang="en-US" sz="3200" dirty="0">
                <a:solidFill>
                  <a:srgbClr val="595959"/>
                </a:solidFill>
              </a:rPr>
              <a:t>→ 適切な表現を得られてない</a:t>
            </a:r>
          </a:p>
        </p:txBody>
      </p:sp>
    </p:spTree>
    <p:extLst>
      <p:ext uri="{BB962C8B-B14F-4D97-AF65-F5344CB8AC3E}">
        <p14:creationId xmlns:p14="http://schemas.microsoft.com/office/powerpoint/2010/main" val="208699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dirty="0"/>
              <a:t>はじめに</a:t>
            </a:r>
            <a:endParaRPr sz="3300" dirty="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dirty="0"/>
              <a:t>要素技術</a:t>
            </a:r>
            <a:endParaRPr sz="3300" dirty="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dirty="0"/>
              <a:t>データセット</a:t>
            </a:r>
            <a:endParaRPr sz="3300" dirty="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dirty="0"/>
              <a:t>実験</a:t>
            </a:r>
            <a:endParaRPr sz="3300" dirty="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dirty="0"/>
              <a:t>結果と考察</a:t>
            </a:r>
            <a:endParaRPr sz="3300" dirty="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 dirty="0"/>
              <a:t>今後の課題</a:t>
            </a:r>
            <a:endParaRPr sz="3300" u="sng" dirty="0"/>
          </a:p>
        </p:txBody>
      </p:sp>
      <p:sp>
        <p:nvSpPr>
          <p:cNvPr id="201" name="Google Shape;201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24</a:t>
            </a:fld>
            <a:endParaRPr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今後の課題</a:t>
            </a:r>
            <a:endParaRPr sz="4000"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/>
              <a:t>Word2Box </a:t>
            </a:r>
            <a:r>
              <a:rPr lang="ja-JP" altLang="en-US" sz="3200" dirty="0"/>
              <a:t>性能を確認できず</a:t>
            </a:r>
            <a:endParaRPr lang="en-US" altLang="ja-JP" sz="3200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ja-JP" sz="3200" dirty="0"/>
              <a:t>	</a:t>
            </a:r>
            <a:r>
              <a:rPr lang="ja-JP" altLang="en-US" sz="3200" dirty="0"/>
              <a:t>→パラメータ・学習データの</a:t>
            </a:r>
            <a:endParaRPr lang="en-US" altLang="ja-JP" sz="3200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ja-JP" sz="3200" dirty="0"/>
              <a:t>	</a:t>
            </a:r>
            <a:r>
              <a:rPr lang="ja-JP" altLang="en-US" sz="3200" dirty="0"/>
              <a:t>　調整の余地あり</a:t>
            </a:r>
            <a:endParaRPr lang="en-US" altLang="ja-JP" sz="3200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altLang="ja-JP" sz="3200" dirty="0"/>
          </a:p>
          <a:p>
            <a:pPr marL="482600" indent="-457200">
              <a:buSzPts val="3200"/>
            </a:pPr>
            <a:r>
              <a:rPr lang="ja-JP" altLang="en-US" sz="3200" dirty="0"/>
              <a:t>他の埋め込み表現との比較</a:t>
            </a:r>
            <a:endParaRPr lang="en-US" altLang="ja-JP" sz="3200" dirty="0"/>
          </a:p>
        </p:txBody>
      </p:sp>
      <p:sp>
        <p:nvSpPr>
          <p:cNvPr id="208" name="Google Shape;208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25</a:t>
            </a:fld>
            <a:endParaRPr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今後の課題</a:t>
            </a:r>
            <a:endParaRPr sz="4000"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-JP" altLang="en-US" sz="3200" dirty="0"/>
              <a:t>英単語の包含・階層関係の検証</a:t>
            </a:r>
            <a:endParaRPr lang="en-US" altLang="ja-JP" sz="32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endParaRPr lang="en-US" altLang="ja-JP" sz="32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-JP" altLang="en-US" sz="3200" dirty="0"/>
              <a:t>日本語の </a:t>
            </a:r>
            <a:r>
              <a:rPr lang="en-US" altLang="ja-JP" sz="3200" dirty="0"/>
              <a:t>Box Embedding </a:t>
            </a:r>
            <a:r>
              <a:rPr lang="ja-JP" altLang="en-US" sz="3200" dirty="0"/>
              <a:t>の検証</a:t>
            </a:r>
            <a:endParaRPr lang="en-US" altLang="ja-JP" sz="3200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ja-JP" sz="3200" dirty="0"/>
              <a:t>	</a:t>
            </a:r>
            <a:endParaRPr lang="en-US" altLang="ja-JP" sz="2800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altLang="ja-JP" sz="3200" dirty="0"/>
          </a:p>
        </p:txBody>
      </p:sp>
      <p:sp>
        <p:nvSpPr>
          <p:cNvPr id="208" name="Google Shape;208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26</a:t>
            </a:fld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7063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はじめに</a:t>
            </a:r>
            <a:endParaRPr sz="400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自然言語処理での深層学習などの需要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200"/>
              <a:t>→ 単語の埋め込み表現の必要性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よく用いられる埋め込み手法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3200"/>
              <a:t>Word2Vec によるベクトル埋め込み</a:t>
            </a:r>
            <a:endParaRPr sz="3200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3</a:t>
            </a:fld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はじめに</a:t>
            </a:r>
            <a:endParaRPr sz="40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ベクトル埋め込みの欠点</a:t>
            </a:r>
            <a:endParaRPr sz="3200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200" dirty="0"/>
              <a:t>→ </a:t>
            </a:r>
            <a:r>
              <a:rPr lang="ja" sz="3200" dirty="0">
                <a:solidFill>
                  <a:srgbClr val="FF0000"/>
                </a:solidFill>
              </a:rPr>
              <a:t>「点」</a:t>
            </a:r>
            <a:r>
              <a:rPr lang="ja" sz="3200" dirty="0"/>
              <a:t>のみの表現</a:t>
            </a:r>
            <a:endParaRPr sz="3200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200" dirty="0"/>
              <a:t>単語の階層関係などが表現できない</a:t>
            </a:r>
            <a:endParaRPr sz="3200" dirty="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3200" dirty="0"/>
              <a:t>例 : 猫 ⊂ 哺乳類 </a:t>
            </a:r>
            <a:endParaRPr sz="3200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4</a:t>
            </a:fld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はじめに</a:t>
            </a:r>
            <a:endParaRPr sz="400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/>
              <a:t>「箱」による領域表現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200"/>
              <a:t>→ Box Embedding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200"/>
              <a:t>獲得手法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3200"/>
              <a:t>→ Word2Box</a:t>
            </a:r>
            <a:endParaRPr sz="320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5</a:t>
            </a:fld>
            <a:endParaRPr sz="2400"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64301"/>
            <a:ext cx="4613949" cy="38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838575" y="6342125"/>
            <a:ext cx="701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図 : Li et al., ICLR 2019. Smoothing The Geometry of Probabilistic Box Embeddings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はじめに</a:t>
            </a:r>
            <a:endParaRPr sz="400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実験目的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3200"/>
              <a:t>Word2Box による 「箱」表現の獲得と検証</a:t>
            </a:r>
            <a:endParaRPr sz="3200"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6</a:t>
            </a:fld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はじめに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/>
              <a:t>要素技術</a:t>
            </a:r>
            <a:endParaRPr sz="3300" u="sng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データセット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実験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結果と考察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今後の課題</a:t>
            </a:r>
            <a:endParaRPr sz="3300"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7</a:t>
            </a:fld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要素技術</a:t>
            </a:r>
            <a:endParaRPr sz="400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Box Embedding</a:t>
            </a:r>
            <a:endParaRPr sz="32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Word2Box</a:t>
            </a:r>
            <a:endParaRPr sz="3200"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8</a:t>
            </a:fld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Box Embedding</a:t>
            </a:r>
            <a:endParaRPr sz="400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 dirty="0"/>
              <a:t>始点と終点の ２ 点で「箱」を表現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 dirty="0"/>
              <a:t>箱同士の重なりの大きさで最適化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 dirty="0"/>
              <a:t>重なりの大きさの計算方法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400" dirty="0"/>
              <a:t>→ 今回は </a:t>
            </a:r>
            <a:r>
              <a:rPr lang="ja" sz="2400" dirty="0">
                <a:solidFill>
                  <a:srgbClr val="FF0000"/>
                </a:solidFill>
              </a:rPr>
              <a:t>Gumbel 分布</a:t>
            </a:r>
            <a:r>
              <a:rPr lang="ja" sz="2400" dirty="0"/>
              <a:t>を利用</a:t>
            </a:r>
            <a:endParaRPr sz="2400" dirty="0"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9</a:t>
            </a:fld>
            <a:endParaRPr sz="2400" dirty="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50" y="3208303"/>
            <a:ext cx="6822651" cy="313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-71002" y="6264633"/>
            <a:ext cx="90243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/>
              <a:t>Michael Boratko, Javier Burroni, Shib Sankar Dasgupta, and Andrew McCallum. Min/max stability and box distributions. In Cassio de Campos and Marloes H. Maathuis, editors, Proceedings of the Thirty-Seventh Conference on Uncertainty in Artificial Intelligence, Vol. 161 of Proceedings of Machine Learning Research, pp. 2146–2155. PMLR, 27–30 Jul 2021.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716</Words>
  <Application>Microsoft Office PowerPoint</Application>
  <PresentationFormat>画面に合わせる (4:3)</PresentationFormat>
  <Paragraphs>238</Paragraphs>
  <Slides>26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Box Embedding による 単語の分散表現獲得手法の検証</vt:lpstr>
      <vt:lpstr>発表の流れ</vt:lpstr>
      <vt:lpstr>はじめに</vt:lpstr>
      <vt:lpstr>はじめに</vt:lpstr>
      <vt:lpstr>はじめに</vt:lpstr>
      <vt:lpstr>はじめに</vt:lpstr>
      <vt:lpstr>発表の流れ</vt:lpstr>
      <vt:lpstr>要素技術</vt:lpstr>
      <vt:lpstr>Box Embedding</vt:lpstr>
      <vt:lpstr>Word2Box</vt:lpstr>
      <vt:lpstr>発表の流れ</vt:lpstr>
      <vt:lpstr>データセット</vt:lpstr>
      <vt:lpstr>Penn Treebank データセット</vt:lpstr>
      <vt:lpstr>単語類似度データセット</vt:lpstr>
      <vt:lpstr>発表の流れ</vt:lpstr>
      <vt:lpstr>実験</vt:lpstr>
      <vt:lpstr>実験</vt:lpstr>
      <vt:lpstr>発表の流れ</vt:lpstr>
      <vt:lpstr>結果と考察</vt:lpstr>
      <vt:lpstr>結果と考察</vt:lpstr>
      <vt:lpstr>結果と考察</vt:lpstr>
      <vt:lpstr>結果と考察</vt:lpstr>
      <vt:lpstr>結果と考察</vt:lpstr>
      <vt:lpstr>発表の流れ</vt:lpstr>
      <vt:lpstr>今後の課題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Embedding による 単語の分散表現獲得手法の検証</dc:title>
  <cp:lastModifiedBy>味岡　陽紀</cp:lastModifiedBy>
  <cp:revision>7</cp:revision>
  <dcterms:modified xsi:type="dcterms:W3CDTF">2023-01-23T09:45:01Z</dcterms:modified>
</cp:coreProperties>
</file>