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81" r:id="rId21"/>
    <p:sldId id="278" r:id="rId22"/>
    <p:sldId id="282" r:id="rId23"/>
    <p:sldId id="283" r:id="rId24"/>
    <p:sldId id="276" r:id="rId25"/>
    <p:sldId id="277" r:id="rId26"/>
    <p:sldId id="27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D8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5BDD23-5051-4F5A-A399-BB7D84BE544A}">
  <a:tblStyle styleId="{CB5BDD23-5051-4F5A-A399-BB7D84BE54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84" autoAdjust="0"/>
  </p:normalViewPr>
  <p:slideViewPr>
    <p:cSldViewPr snapToGrid="0">
      <p:cViewPr varScale="1">
        <p:scale>
          <a:sx n="67" d="100"/>
          <a:sy n="67" d="100"/>
        </p:scale>
        <p:origin x="190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a:t>
            </a:r>
            <a:r>
              <a:rPr lang="en-US" altLang="ja-JP" dirty="0"/>
              <a:t>Box Embedding </a:t>
            </a:r>
            <a:r>
              <a:rPr lang="ja-JP" altLang="en-US" dirty="0"/>
              <a:t>による単語の分散表現獲得手法の検証」で創発ソフトウェア研究室の味岡陽紀が発表します</a:t>
            </a:r>
            <a:r>
              <a:rPr lang="en-US" altLang="ja-JP" dirty="0"/>
              <a: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d6f31781f7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d6f31781f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次に </a:t>
            </a:r>
            <a:r>
              <a:rPr lang="en-US" altLang="ja-JP" dirty="0"/>
              <a:t>word2box </a:t>
            </a:r>
            <a:r>
              <a:rPr lang="ja-JP" altLang="en-US" dirty="0"/>
              <a:t>の説明をします</a:t>
            </a:r>
            <a:endParaRPr lang="en-US" altLang="ja-JP" dirty="0"/>
          </a:p>
          <a:p>
            <a:pPr marL="0" lvl="0" indent="0" algn="l" rtl="0">
              <a:spcBef>
                <a:spcPts val="0"/>
              </a:spcBef>
              <a:spcAft>
                <a:spcPts val="0"/>
              </a:spcAft>
              <a:buNone/>
            </a:pPr>
            <a:r>
              <a:rPr lang="en-US" altLang="ja-JP" dirty="0"/>
              <a:t>Word2Box </a:t>
            </a:r>
            <a:r>
              <a:rPr lang="ja-JP" altLang="en-US" dirty="0"/>
              <a:t>は </a:t>
            </a:r>
            <a:r>
              <a:rPr lang="en-US" altLang="ja-JP" dirty="0"/>
              <a:t>Box Embedding </a:t>
            </a:r>
            <a:r>
              <a:rPr lang="ja-JP" altLang="en-US" dirty="0"/>
              <a:t>の獲得手法であり、その方法は </a:t>
            </a:r>
            <a:r>
              <a:rPr lang="en-US" altLang="ja-JP" dirty="0"/>
              <a:t>word2vec </a:t>
            </a:r>
            <a:r>
              <a:rPr lang="ja-JP" altLang="en-US" dirty="0"/>
              <a:t>で用いられる </a:t>
            </a:r>
            <a:r>
              <a:rPr lang="en-US" altLang="ja-JP" dirty="0"/>
              <a:t>CBOW </a:t>
            </a:r>
            <a:r>
              <a:rPr lang="ja-JP" altLang="en-US" dirty="0"/>
              <a:t>モデルと同様の方法で学習する</a:t>
            </a:r>
            <a:endParaRPr lang="en-US" altLang="ja-JP" dirty="0"/>
          </a:p>
          <a:p>
            <a:pPr marL="0" lvl="0" indent="0" algn="l" rtl="0">
              <a:spcBef>
                <a:spcPts val="0"/>
              </a:spcBef>
              <a:spcAft>
                <a:spcPts val="0"/>
              </a:spcAft>
              <a:buNone/>
            </a:pPr>
            <a:r>
              <a:rPr lang="en-US" altLang="ja-JP" dirty="0"/>
              <a:t>CBOW </a:t>
            </a:r>
            <a:r>
              <a:rPr lang="ja-JP" altLang="en-US" dirty="0"/>
              <a:t>モデルは似た単語は似た文脈に現れるという仮説から学習対象の単語とその周辺単語との関係を学習することで単語の意味関係を表す埋め込み表現を獲得する</a:t>
            </a:r>
            <a:endParaRPr lang="en-US" altLang="ja-JP" dirty="0"/>
          </a:p>
          <a:p>
            <a:pPr marL="0" lvl="0" indent="0" algn="l" rtl="0">
              <a:spcBef>
                <a:spcPts val="0"/>
              </a:spcBef>
              <a:spcAft>
                <a:spcPts val="0"/>
              </a:spcAft>
              <a:buNone/>
            </a:pPr>
            <a:r>
              <a:rPr lang="ja-JP" altLang="en-US" dirty="0"/>
              <a:t>この学習方法で学習単語の語と周辺語との重なりを大きくするように学習するが</a:t>
            </a:r>
            <a:endParaRPr lang="en-US" altLang="ja-JP" dirty="0"/>
          </a:p>
          <a:p>
            <a:pPr marL="0" lvl="0" indent="0" algn="l" rtl="0">
              <a:spcBef>
                <a:spcPts val="0"/>
              </a:spcBef>
              <a:spcAft>
                <a:spcPts val="0"/>
              </a:spcAft>
              <a:buNone/>
            </a:pPr>
            <a:r>
              <a:rPr lang="ja-JP" altLang="en-US" dirty="0"/>
              <a:t>「箱」が大きくなるだけ→ネガティブサンプル　負例　を学習させることで防ぐ</a:t>
            </a:r>
            <a:endParaRPr lang="en-US" altLang="ja-JP"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d6f31781f7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d6f31781f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次はデータセットについてです</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6f31781f7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6f31781f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用いたデータセットは</a:t>
            </a:r>
            <a:endParaRPr lang="en-US" altLang="ja-JP" dirty="0"/>
          </a:p>
          <a:p>
            <a:pPr marL="0" lvl="0" indent="0" algn="l" rtl="0">
              <a:spcBef>
                <a:spcPts val="0"/>
              </a:spcBef>
              <a:spcAft>
                <a:spcPts val="0"/>
              </a:spcAft>
              <a:buNone/>
            </a:pPr>
            <a:r>
              <a:rPr lang="en-US" dirty="0"/>
              <a:t>Penn Treebank ….</a:t>
            </a:r>
          </a:p>
          <a:p>
            <a:pPr marL="0" lvl="0" indent="0" algn="l" rtl="0">
              <a:spcBef>
                <a:spcPts val="0"/>
              </a:spcBef>
              <a:spcAft>
                <a:spcPts val="0"/>
              </a:spcAft>
              <a:buNone/>
            </a:pPr>
            <a:r>
              <a:rPr lang="ja-JP" altLang="en-US" dirty="0"/>
              <a:t>単語類似度が与えられたデータセット</a:t>
            </a:r>
            <a:endParaRPr lang="en-US" altLang="ja-JP" dirty="0"/>
          </a:p>
          <a:p>
            <a:pPr marL="0" lvl="0" indent="0" algn="l" rtl="0">
              <a:spcBef>
                <a:spcPts val="0"/>
              </a:spcBef>
              <a:spcAft>
                <a:spcPts val="0"/>
              </a:spcAft>
              <a:buNone/>
            </a:pPr>
            <a:r>
              <a:rPr lang="ja-JP" altLang="en-US" dirty="0"/>
              <a:t>を用いた</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d6f31781f7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d6f31781f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Penn treebank </a:t>
            </a:r>
            <a:r>
              <a:rPr lang="ja-JP" altLang="en-US" dirty="0"/>
              <a:t>データセットは</a:t>
            </a:r>
            <a:r>
              <a:rPr lang="en-US" altLang="ja-JP" dirty="0"/>
              <a:t>400</a:t>
            </a:r>
            <a:r>
              <a:rPr lang="ja-JP" altLang="en-US" dirty="0"/>
              <a:t>万語を超える大規模英語コーパス</a:t>
            </a:r>
            <a:endParaRPr lang="en-US" altLang="ja-JP" dirty="0"/>
          </a:p>
          <a:p>
            <a:pPr marL="0" lvl="0" indent="0" algn="l" rtl="0">
              <a:spcBef>
                <a:spcPts val="0"/>
              </a:spcBef>
              <a:spcAft>
                <a:spcPts val="0"/>
              </a:spcAft>
              <a:buNone/>
            </a:pPr>
            <a:r>
              <a:rPr lang="ja-JP" altLang="en-US" dirty="0"/>
              <a:t>しかし本実験では 数値を全て</a:t>
            </a:r>
            <a:r>
              <a:rPr lang="en-US" altLang="ja-JP" dirty="0"/>
              <a:t>N </a:t>
            </a:r>
            <a:r>
              <a:rPr lang="ja-JP" altLang="en-US" dirty="0"/>
              <a:t>パディングを </a:t>
            </a:r>
            <a:r>
              <a:rPr lang="en-US" altLang="ja-JP" dirty="0"/>
              <a:t>&lt;pad&gt; </a:t>
            </a:r>
            <a:r>
              <a:rPr lang="ja-JP" altLang="en-US" dirty="0"/>
              <a:t>語彙に含まれない語を</a:t>
            </a:r>
            <a:r>
              <a:rPr lang="en-US" altLang="ja-JP" dirty="0"/>
              <a:t>&lt;</a:t>
            </a:r>
            <a:r>
              <a:rPr lang="en-US" altLang="ja-JP" dirty="0" err="1"/>
              <a:t>unk</a:t>
            </a:r>
            <a:r>
              <a:rPr lang="en-US" altLang="ja-JP" dirty="0"/>
              <a:t>&gt; </a:t>
            </a:r>
            <a:r>
              <a:rPr lang="ja-JP" altLang="en-US" dirty="0"/>
              <a:t>として語彙数が</a:t>
            </a:r>
            <a:r>
              <a:rPr lang="en-US" altLang="ja-JP" dirty="0"/>
              <a:t>1</a:t>
            </a:r>
            <a:r>
              <a:rPr lang="ja-JP" altLang="en-US" dirty="0"/>
              <a:t>万語になるように調整されたものを用いた</a:t>
            </a:r>
            <a:endParaRPr lang="en-US" altLang="ja-JP"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6f31781f7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6f31781f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単語類似度データセットは</a:t>
            </a:r>
            <a:r>
              <a:rPr lang="en-US" altLang="ja-JP" dirty="0"/>
              <a:t>2</a:t>
            </a:r>
            <a:r>
              <a:rPr lang="ja-JP" altLang="en-US" dirty="0"/>
              <a:t>つの単語組</a:t>
            </a:r>
            <a:endParaRPr lang="en-US" altLang="ja-JP" dirty="0"/>
          </a:p>
          <a:p>
            <a:pPr marL="0" lvl="0" indent="0" algn="l" rtl="0">
              <a:spcBef>
                <a:spcPts val="0"/>
              </a:spcBef>
              <a:spcAft>
                <a:spcPts val="0"/>
              </a:spcAft>
              <a:buNone/>
            </a:pPr>
            <a:r>
              <a:rPr lang="en-US" dirty="0" err="1"/>
              <a:t>WordSim</a:t>
            </a:r>
            <a:r>
              <a:rPr lang="en-US" dirty="0"/>
              <a:t> 353 (sim) (</a:t>
            </a:r>
            <a:r>
              <a:rPr lang="en-US" dirty="0" err="1"/>
              <a:t>rel</a:t>
            </a:r>
            <a:r>
              <a:rPr lang="en-US" dirty="0"/>
              <a:t>)</a:t>
            </a:r>
            <a:r>
              <a:rPr lang="ja-JP" altLang="en-US" dirty="0"/>
              <a:t>について言及</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d6f31781f7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d6f31781f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次に実験です</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6f31781f7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d6f31781f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b="0" dirty="0">
                <a:solidFill>
                  <a:srgbClr val="D4D4D4"/>
                </a:solidFill>
                <a:effectLst/>
                <a:latin typeface="Consolas" panose="020B0609020204030204" pitchFamily="49" charset="0"/>
              </a:rPr>
              <a:t>Word2Box </a:t>
            </a:r>
            <a:r>
              <a:rPr lang="ja-JP" altLang="en-US" b="0" dirty="0">
                <a:solidFill>
                  <a:srgbClr val="D4D4D4"/>
                </a:solidFill>
                <a:effectLst/>
                <a:latin typeface="Consolas" panose="020B0609020204030204" pitchFamily="49" charset="0"/>
              </a:rPr>
              <a:t>による </a:t>
            </a:r>
            <a:r>
              <a:rPr lang="en-US" altLang="ja-JP" b="0" dirty="0">
                <a:solidFill>
                  <a:srgbClr val="D4D4D4"/>
                </a:solidFill>
                <a:effectLst/>
                <a:latin typeface="Consolas" panose="020B0609020204030204" pitchFamily="49" charset="0"/>
              </a:rPr>
              <a:t>Box Embedding </a:t>
            </a:r>
            <a:r>
              <a:rPr lang="ja-JP" altLang="en-US" b="0" dirty="0">
                <a:solidFill>
                  <a:srgbClr val="D4D4D4"/>
                </a:solidFill>
                <a:effectLst/>
                <a:latin typeface="Consolas" panose="020B0609020204030204" pitchFamily="49" charset="0"/>
              </a:rPr>
              <a:t>が 単語の意味関係を獲得できているかの確認を目的として</a:t>
            </a:r>
            <a:r>
              <a:rPr lang="en-US" altLang="ja-JP" b="0" dirty="0">
                <a:solidFill>
                  <a:srgbClr val="D4D4D4"/>
                </a:solidFill>
                <a:effectLst/>
                <a:latin typeface="Consolas" panose="020B0609020204030204" pitchFamily="49" charset="0"/>
              </a:rPr>
              <a:t>, Word2Box </a:t>
            </a:r>
            <a:r>
              <a:rPr lang="ja-JP" altLang="en-US" b="0" dirty="0">
                <a:solidFill>
                  <a:srgbClr val="D4D4D4"/>
                </a:solidFill>
                <a:effectLst/>
                <a:latin typeface="Consolas" panose="020B0609020204030204" pitchFamily="49" charset="0"/>
              </a:rPr>
              <a:t>で学習したモデルで類似単語組の類似度による順位を求めた</a:t>
            </a:r>
            <a:r>
              <a:rPr lang="en-US" altLang="ja-JP" b="0" dirty="0">
                <a:solidFill>
                  <a:srgbClr val="D4D4D4"/>
                </a:solidFill>
                <a:effectLst/>
                <a:latin typeface="Consolas" panose="020B0609020204030204" pitchFamily="49" charset="0"/>
              </a:rPr>
              <a:t>. </a:t>
            </a:r>
            <a:endParaRPr lang="en-US" dirty="0"/>
          </a:p>
          <a:p>
            <a:pPr marL="0" lvl="0" indent="0" algn="l" rtl="0">
              <a:spcBef>
                <a:spcPts val="0"/>
              </a:spcBef>
              <a:spcAft>
                <a:spcPts val="0"/>
              </a:spcAft>
              <a:buNone/>
            </a:pPr>
            <a:r>
              <a:rPr lang="en-US" dirty="0"/>
              <a:t>Word2Box </a:t>
            </a:r>
            <a:r>
              <a:rPr lang="ja-JP" altLang="en-US" dirty="0"/>
              <a:t>の著者実装を用いた </a:t>
            </a:r>
            <a:r>
              <a:rPr lang="en-US" altLang="ja-JP" dirty="0" err="1"/>
              <a:t>url</a:t>
            </a:r>
            <a:r>
              <a:rPr lang="en-US" altLang="ja-JP" dirty="0"/>
              <a:t> </a:t>
            </a:r>
            <a:r>
              <a:rPr lang="ja-JP" altLang="en-US" dirty="0"/>
              <a:t>を示す</a:t>
            </a:r>
            <a:endParaRPr lang="en-US" altLang="ja-JP" dirty="0"/>
          </a:p>
          <a:p>
            <a:pPr marL="0" lvl="0" indent="0" algn="l" rtl="0">
              <a:spcBef>
                <a:spcPts val="0"/>
              </a:spcBef>
              <a:spcAft>
                <a:spcPts val="0"/>
              </a:spcAft>
              <a:buNone/>
            </a:pPr>
            <a:r>
              <a:rPr lang="ja-JP" altLang="en-US" dirty="0"/>
              <a:t>先に示した </a:t>
            </a:r>
            <a:r>
              <a:rPr lang="en-US" altLang="ja-JP" dirty="0"/>
              <a:t>Penn Treebank </a:t>
            </a:r>
            <a:r>
              <a:rPr lang="ja-JP" altLang="en-US" dirty="0"/>
              <a:t>でモデルを学習し</a:t>
            </a:r>
            <a:endParaRPr lang="en-US" altLang="ja-JP" dirty="0"/>
          </a:p>
          <a:p>
            <a:pPr marL="0" lvl="0" indent="0" algn="l" rtl="0">
              <a:spcBef>
                <a:spcPts val="0"/>
              </a:spcBef>
              <a:spcAft>
                <a:spcPts val="0"/>
              </a:spcAft>
              <a:buNone/>
            </a:pPr>
            <a:r>
              <a:rPr lang="ja-JP" altLang="en-US" dirty="0"/>
              <a:t>類似単語組のデータセットの類似単語組を抽出しその単語組それぞれでの類似度による語彙のなかでの順位を求めた</a:t>
            </a:r>
            <a:endParaRPr lang="en-US" altLang="ja-JP" b="0" dirty="0">
              <a:solidFill>
                <a:srgbClr val="000000"/>
              </a:solidFill>
              <a:effectLst/>
              <a:latin typeface="Arial"/>
            </a:endParaRPr>
          </a:p>
          <a:p>
            <a:r>
              <a:rPr lang="en-US" altLang="ja-JP" b="0" dirty="0">
                <a:solidFill>
                  <a:srgbClr val="D4D4D4"/>
                </a:solidFill>
                <a:effectLst/>
                <a:latin typeface="Consolas" panose="020B0609020204030204" pitchFamily="49" charset="0"/>
              </a:rPr>
              <a:t>Word2Box </a:t>
            </a:r>
            <a:r>
              <a:rPr lang="ja-JP" altLang="en-US" b="0" dirty="0">
                <a:solidFill>
                  <a:srgbClr val="D4D4D4"/>
                </a:solidFill>
                <a:effectLst/>
                <a:latin typeface="Consolas" panose="020B0609020204030204" pitchFamily="49" charset="0"/>
              </a:rPr>
              <a:t>による </a:t>
            </a:r>
            <a:r>
              <a:rPr lang="en-US" altLang="ja-JP" b="0" dirty="0">
                <a:solidFill>
                  <a:srgbClr val="D4D4D4"/>
                </a:solidFill>
                <a:effectLst/>
                <a:latin typeface="Consolas" panose="020B0609020204030204" pitchFamily="49" charset="0"/>
              </a:rPr>
              <a:t>Box Embedding </a:t>
            </a:r>
            <a:r>
              <a:rPr lang="ja-JP" altLang="en-US" b="0" dirty="0">
                <a:solidFill>
                  <a:srgbClr val="D4D4D4"/>
                </a:solidFill>
                <a:effectLst/>
                <a:latin typeface="Consolas" panose="020B0609020204030204" pitchFamily="49" charset="0"/>
              </a:rPr>
              <a:t>が 単語の意味関係を獲得できているかの確認を目的として</a:t>
            </a:r>
            <a:r>
              <a:rPr lang="en-US" altLang="ja-JP" b="0" dirty="0">
                <a:solidFill>
                  <a:srgbClr val="D4D4D4"/>
                </a:solidFill>
                <a:effectLst/>
                <a:latin typeface="Consolas" panose="020B0609020204030204" pitchFamily="49" charset="0"/>
              </a:rPr>
              <a:t>, Word2Box </a:t>
            </a:r>
            <a:r>
              <a:rPr lang="ja-JP" altLang="en-US" b="0" dirty="0">
                <a:solidFill>
                  <a:srgbClr val="D4D4D4"/>
                </a:solidFill>
                <a:effectLst/>
                <a:latin typeface="Consolas" panose="020B0609020204030204" pitchFamily="49" charset="0"/>
              </a:rPr>
              <a:t>で学習したモデルで類似単語組の類似度による順位を求めた</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Word2Box </a:t>
            </a:r>
            <a:r>
              <a:rPr lang="ja-JP" altLang="en-US" b="0" dirty="0">
                <a:solidFill>
                  <a:srgbClr val="D4D4D4"/>
                </a:solidFill>
                <a:effectLst/>
                <a:latin typeface="Consolas" panose="020B0609020204030204" pitchFamily="49" charset="0"/>
              </a:rPr>
              <a:t>の著者による実装</a:t>
            </a:r>
            <a:r>
              <a:rPr lang="en-US" altLang="ja-JP" b="0" dirty="0">
                <a:solidFill>
                  <a:srgbClr val="DCDCAA"/>
                </a:solidFill>
                <a:effectLst/>
                <a:latin typeface="Consolas" panose="020B0609020204030204" pitchFamily="49" charset="0"/>
              </a:rPr>
              <a:t>\footnote</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r>
              <a:rPr lang="en-US" altLang="ja-JP" b="0" dirty="0">
                <a:solidFill>
                  <a:srgbClr val="DCDCAA"/>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url</a:t>
            </a:r>
            <a:r>
              <a:rPr lang="en-US" altLang="ja-JP" b="0" dirty="0">
                <a:solidFill>
                  <a:srgbClr val="D4D4D4"/>
                </a:solidFill>
                <a:effectLst/>
                <a:latin typeface="Consolas" panose="020B0609020204030204" pitchFamily="49" charset="0"/>
              </a:rPr>
              <a:t>{</a:t>
            </a:r>
            <a:r>
              <a:rPr lang="en-US" altLang="ja-JP" b="0" u="sng" dirty="0">
                <a:solidFill>
                  <a:srgbClr val="D4D4D4"/>
                </a:solidFill>
                <a:effectLst/>
                <a:latin typeface="Consolas" panose="020B0609020204030204" pitchFamily="49" charset="0"/>
              </a:rPr>
              <a:t>https://github.com/iesl/word2box</a:t>
            </a:r>
            <a:r>
              <a:rPr lang="en-US" altLang="ja-JP" b="0" dirty="0">
                <a:solidFill>
                  <a:srgbClr val="D4D4D4"/>
                </a:solidFill>
                <a:effectLst/>
                <a:latin typeface="Consolas" panose="020B0609020204030204" pitchFamily="49" charset="0"/>
              </a:rPr>
              <a:t>}}</a:t>
            </a:r>
            <a:r>
              <a:rPr lang="ja-JP" altLang="en-US" b="0" dirty="0">
                <a:solidFill>
                  <a:srgbClr val="D4D4D4"/>
                </a:solidFill>
                <a:effectLst/>
                <a:latin typeface="Consolas" panose="020B0609020204030204" pitchFamily="49" charset="0"/>
              </a:rPr>
              <a:t>を用いて </a:t>
            </a:r>
            <a:r>
              <a:rPr lang="en-US" altLang="ja-JP" b="0" dirty="0">
                <a:solidFill>
                  <a:srgbClr val="D4D4D4"/>
                </a:solidFill>
                <a:effectLst/>
                <a:latin typeface="Consolas" panose="020B0609020204030204" pitchFamily="49" charset="0"/>
              </a:rPr>
              <a:t>Penn Treebank </a:t>
            </a:r>
            <a:r>
              <a:rPr lang="ja-JP" altLang="en-US" b="0" dirty="0">
                <a:solidFill>
                  <a:srgbClr val="D4D4D4"/>
                </a:solidFill>
                <a:effectLst/>
                <a:latin typeface="Consolas" panose="020B0609020204030204" pitchFamily="49" charset="0"/>
              </a:rPr>
              <a:t>コーパスから単語の埋め込みモデルを獲得をした</a:t>
            </a:r>
            <a:r>
              <a:rPr lang="en-US" altLang="ja-JP" b="0" dirty="0">
                <a:solidFill>
                  <a:srgbClr val="D4D4D4"/>
                </a:solidFill>
                <a:effectLst/>
                <a:latin typeface="Consolas" panose="020B0609020204030204" pitchFamily="49" charset="0"/>
              </a:rPr>
              <a:t>. </a:t>
            </a:r>
          </a:p>
          <a:p>
            <a:r>
              <a:rPr lang="ja-JP" altLang="en-US" b="0" dirty="0">
                <a:solidFill>
                  <a:srgbClr val="D4D4D4"/>
                </a:solidFill>
                <a:effectLst/>
                <a:latin typeface="Consolas" panose="020B0609020204030204" pitchFamily="49" charset="0"/>
              </a:rPr>
              <a:t>表 </a:t>
            </a:r>
            <a:r>
              <a:rPr lang="en-US" altLang="ja-JP" b="0" dirty="0">
                <a:solidFill>
                  <a:srgbClr val="C586C0"/>
                </a:solidFill>
                <a:effectLst/>
                <a:latin typeface="Consolas" panose="020B0609020204030204" pitchFamily="49" charset="0"/>
              </a:rPr>
              <a:t>\ref</a:t>
            </a:r>
            <a:r>
              <a:rPr lang="en-US" altLang="ja-JP" b="0" dirty="0">
                <a:solidFill>
                  <a:srgbClr val="D4D4D4"/>
                </a:solidFill>
                <a:effectLst/>
                <a:latin typeface="Consolas" panose="020B0609020204030204" pitchFamily="49" charset="0"/>
              </a:rPr>
              <a:t>{</a:t>
            </a:r>
            <a:r>
              <a:rPr lang="en-US" altLang="ja-JP" b="0" dirty="0" err="1">
                <a:solidFill>
                  <a:srgbClr val="D4D4D4"/>
                </a:solidFill>
                <a:effectLst/>
                <a:latin typeface="Consolas" panose="020B0609020204030204" pitchFamily="49" charset="0"/>
              </a:rPr>
              <a:t>tb:model_parameter</a:t>
            </a:r>
            <a:r>
              <a:rPr lang="en-US" altLang="ja-JP" b="0" dirty="0">
                <a:solidFill>
                  <a:srgbClr val="D4D4D4"/>
                </a:solidFill>
                <a:effectLst/>
                <a:latin typeface="Consolas" panose="020B0609020204030204" pitchFamily="49" charset="0"/>
              </a:rPr>
              <a:t>} </a:t>
            </a:r>
            <a:r>
              <a:rPr lang="ja-JP" altLang="en-US" b="0" dirty="0">
                <a:solidFill>
                  <a:srgbClr val="D4D4D4"/>
                </a:solidFill>
                <a:effectLst/>
                <a:latin typeface="Consolas" panose="020B0609020204030204" pitchFamily="49" charset="0"/>
              </a:rPr>
              <a:t>に埋め込み表現を学習する際のモデルの学習パラメータを示す</a:t>
            </a:r>
            <a:r>
              <a:rPr lang="en-US" altLang="ja-JP" b="0" dirty="0">
                <a:solidFill>
                  <a:srgbClr val="D4D4D4"/>
                </a:solidFill>
                <a:effectLst/>
                <a:latin typeface="Consolas" panose="020B0609020204030204" pitchFamily="49" charset="0"/>
              </a:rPr>
              <a:t>. </a:t>
            </a:r>
          </a:p>
          <a:p>
            <a:r>
              <a:rPr lang="ja-JP" altLang="en-US" b="0" dirty="0">
                <a:solidFill>
                  <a:srgbClr val="D4D4D4"/>
                </a:solidFill>
                <a:effectLst/>
                <a:latin typeface="Consolas" panose="020B0609020204030204" pitchFamily="49" charset="0"/>
              </a:rPr>
              <a:t>パラメータは </a:t>
            </a:r>
            <a:r>
              <a:rPr lang="en-US" altLang="ja-JP" b="0" dirty="0">
                <a:solidFill>
                  <a:srgbClr val="D4D4D4"/>
                </a:solidFill>
                <a:effectLst/>
                <a:latin typeface="Consolas" panose="020B0609020204030204" pitchFamily="49" charset="0"/>
              </a:rPr>
              <a:t>Word2Box </a:t>
            </a:r>
            <a:r>
              <a:rPr lang="ja-JP" altLang="en-US" b="0" dirty="0">
                <a:solidFill>
                  <a:srgbClr val="D4D4D4"/>
                </a:solidFill>
                <a:effectLst/>
                <a:latin typeface="Consolas" panose="020B0609020204030204" pitchFamily="49" charset="0"/>
              </a:rPr>
              <a:t>の論文 </a:t>
            </a:r>
            <a:r>
              <a:rPr lang="en-US" altLang="ja-JP" b="0" dirty="0">
                <a:solidFill>
                  <a:srgbClr val="C586C0"/>
                </a:solidFill>
                <a:effectLst/>
                <a:latin typeface="Consolas" panose="020B0609020204030204" pitchFamily="49" charset="0"/>
              </a:rPr>
              <a:t>\cite</a:t>
            </a:r>
            <a:r>
              <a:rPr lang="en-US" altLang="ja-JP" b="0" dirty="0">
                <a:solidFill>
                  <a:srgbClr val="D4D4D4"/>
                </a:solidFill>
                <a:effectLst/>
                <a:latin typeface="Consolas" panose="020B0609020204030204" pitchFamily="49" charset="0"/>
              </a:rPr>
              <a:t>{dasgupta-etal-2022-word2box} </a:t>
            </a:r>
            <a:r>
              <a:rPr lang="ja-JP" altLang="en-US" b="0" dirty="0">
                <a:solidFill>
                  <a:srgbClr val="D4D4D4"/>
                </a:solidFill>
                <a:effectLst/>
                <a:latin typeface="Consolas" panose="020B0609020204030204" pitchFamily="49" charset="0"/>
              </a:rPr>
              <a:t>と著者による実装のサンプルに基づいて決定した</a:t>
            </a:r>
            <a:r>
              <a:rPr lang="en-US" altLang="ja-JP" b="0" dirty="0">
                <a:solidFill>
                  <a:srgbClr val="D4D4D4"/>
                </a:solidFill>
                <a:effectLst/>
                <a:latin typeface="Consolas" panose="020B0609020204030204" pitchFamily="49" charset="0"/>
              </a:rPr>
              <a:t>. </a:t>
            </a:r>
          </a:p>
          <a:p>
            <a:br>
              <a:rPr lang="en-US" altLang="ja-JP" b="0" dirty="0">
                <a:solidFill>
                  <a:srgbClr val="D4D4D4"/>
                </a:solidFill>
                <a:effectLst/>
                <a:latin typeface="Consolas" panose="020B0609020204030204" pitchFamily="49" charset="0"/>
              </a:rPr>
            </a:br>
            <a:r>
              <a:rPr lang="ja-JP" altLang="en-US" b="0" dirty="0">
                <a:solidFill>
                  <a:srgbClr val="D4D4D4"/>
                </a:solidFill>
                <a:effectLst/>
                <a:latin typeface="Consolas" panose="020B0609020204030204" pitchFamily="49" charset="0"/>
              </a:rPr>
              <a:t>各単語類似度データセットをもとに類似度の高い単語の組について埋め込み表現同士での類似度を計算し</a:t>
            </a:r>
            <a:r>
              <a:rPr lang="en-US" altLang="ja-JP" b="0" dirty="0">
                <a:solidFill>
                  <a:srgbClr val="D4D4D4"/>
                </a:solidFill>
                <a:effectLst/>
                <a:latin typeface="Consolas" panose="020B0609020204030204" pitchFamily="49" charset="0"/>
              </a:rPr>
              <a:t>, </a:t>
            </a:r>
            <a:r>
              <a:rPr lang="ja-JP" altLang="en-US" b="0" dirty="0">
                <a:solidFill>
                  <a:srgbClr val="D4D4D4"/>
                </a:solidFill>
                <a:effectLst/>
                <a:latin typeface="Consolas" panose="020B0609020204030204" pitchFamily="49" charset="0"/>
              </a:rPr>
              <a:t>それぞれの単語においてもう一方の単語が類似度で学習した語彙の中で上位何番目に位置するかを求めた</a:t>
            </a:r>
            <a:r>
              <a:rPr lang="en-US" altLang="ja-JP" b="0" dirty="0">
                <a:solidFill>
                  <a:srgbClr val="D4D4D4"/>
                </a:solidFill>
                <a:effectLst/>
                <a:latin typeface="Consolas" panose="020B0609020204030204" pitchFamily="49" charset="0"/>
              </a:rPr>
              <a:t>. </a:t>
            </a:r>
          </a:p>
          <a:p>
            <a:r>
              <a:rPr lang="ja-JP" altLang="en-US" b="0" dirty="0">
                <a:solidFill>
                  <a:srgbClr val="D4D4D4"/>
                </a:solidFill>
                <a:effectLst/>
                <a:latin typeface="Consolas" panose="020B0609020204030204" pitchFamily="49" charset="0"/>
              </a:rPr>
              <a:t>各類似度データセットは数値の基準がそれぞれ異なるため</a:t>
            </a:r>
            <a:r>
              <a:rPr lang="en-US" altLang="ja-JP" b="0" dirty="0">
                <a:solidFill>
                  <a:srgbClr val="D4D4D4"/>
                </a:solidFill>
                <a:effectLst/>
                <a:latin typeface="Consolas" panose="020B0609020204030204" pitchFamily="49" charset="0"/>
              </a:rPr>
              <a:t>, </a:t>
            </a:r>
            <a:r>
              <a:rPr lang="ja-JP" altLang="en-US" b="0" dirty="0">
                <a:solidFill>
                  <a:srgbClr val="D4D4D4"/>
                </a:solidFill>
                <a:effectLst/>
                <a:latin typeface="Consolas" panose="020B0609020204030204" pitchFamily="49" charset="0"/>
              </a:rPr>
              <a:t>基準値を上回る単語組を実験に用いた</a:t>
            </a:r>
            <a:r>
              <a:rPr lang="en-US" altLang="ja-JP" b="0" dirty="0">
                <a:solidFill>
                  <a:srgbClr val="D4D4D4"/>
                </a:solidFill>
                <a:effectLst/>
                <a:latin typeface="Consolas" panose="020B0609020204030204" pitchFamily="49" charset="0"/>
              </a:rPr>
              <a:t>. </a:t>
            </a:r>
          </a:p>
          <a:p>
            <a:r>
              <a:rPr lang="ja-JP" altLang="en-US" b="0" dirty="0">
                <a:solidFill>
                  <a:srgbClr val="D4D4D4"/>
                </a:solidFill>
                <a:effectLst/>
                <a:latin typeface="Consolas" panose="020B0609020204030204" pitchFamily="49" charset="0"/>
              </a:rPr>
              <a:t>表 </a:t>
            </a:r>
            <a:r>
              <a:rPr lang="en-US" altLang="ja-JP" b="0" dirty="0">
                <a:solidFill>
                  <a:srgbClr val="C586C0"/>
                </a:solidFill>
                <a:effectLst/>
                <a:latin typeface="Consolas" panose="020B0609020204030204" pitchFamily="49" charset="0"/>
              </a:rPr>
              <a:t>\ref</a:t>
            </a:r>
            <a:r>
              <a:rPr lang="en-US" altLang="ja-JP" b="0" dirty="0">
                <a:solidFill>
                  <a:srgbClr val="D4D4D4"/>
                </a:solidFill>
                <a:effectLst/>
                <a:latin typeface="Consolas" panose="020B0609020204030204" pitchFamily="49" charset="0"/>
              </a:rPr>
              <a:t>{</a:t>
            </a:r>
            <a:r>
              <a:rPr lang="en-US" altLang="ja-JP" b="0" dirty="0" err="1">
                <a:solidFill>
                  <a:srgbClr val="D4D4D4"/>
                </a:solidFill>
                <a:effectLst/>
                <a:latin typeface="Consolas" panose="020B0609020204030204" pitchFamily="49" charset="0"/>
              </a:rPr>
              <a:t>tb:dataset_detail</a:t>
            </a:r>
            <a:r>
              <a:rPr lang="en-US" altLang="ja-JP" b="0" dirty="0">
                <a:solidFill>
                  <a:srgbClr val="D4D4D4"/>
                </a:solidFill>
                <a:effectLst/>
                <a:latin typeface="Consolas" panose="020B0609020204030204" pitchFamily="49" charset="0"/>
              </a:rPr>
              <a:t>} </a:t>
            </a:r>
            <a:r>
              <a:rPr lang="ja-JP" altLang="en-US" b="0" dirty="0">
                <a:solidFill>
                  <a:srgbClr val="D4D4D4"/>
                </a:solidFill>
                <a:effectLst/>
                <a:latin typeface="Consolas" panose="020B0609020204030204" pitchFamily="49" charset="0"/>
              </a:rPr>
              <a:t>に各データセットに対して定めた基準値を示す</a:t>
            </a:r>
            <a:r>
              <a:rPr lang="en-US" altLang="ja-JP" b="0" dirty="0">
                <a:solidFill>
                  <a:srgbClr val="D4D4D4"/>
                </a:solidFill>
                <a:effectLst/>
                <a:latin typeface="Consolas" panose="020B0609020204030204" pitchFamily="49" charset="0"/>
              </a:rPr>
              <a:t>. </a:t>
            </a:r>
          </a:p>
          <a:p>
            <a:r>
              <a:rPr lang="ja-JP" altLang="en-US" b="0" dirty="0">
                <a:solidFill>
                  <a:srgbClr val="D4D4D4"/>
                </a:solidFill>
                <a:effectLst/>
                <a:latin typeface="Consolas" panose="020B0609020204030204" pitchFamily="49" charset="0"/>
              </a:rPr>
              <a:t>ただし</a:t>
            </a:r>
            <a:r>
              <a:rPr lang="en-US" altLang="ja-JP" b="0" dirty="0">
                <a:solidFill>
                  <a:srgbClr val="D4D4D4"/>
                </a:solidFill>
                <a:effectLst/>
                <a:latin typeface="Consolas" panose="020B0609020204030204" pitchFamily="49" charset="0"/>
              </a:rPr>
              <a:t>, </a:t>
            </a:r>
            <a:r>
              <a:rPr lang="ja-JP" altLang="en-US" b="0" dirty="0">
                <a:solidFill>
                  <a:srgbClr val="D4D4D4"/>
                </a:solidFill>
                <a:effectLst/>
                <a:latin typeface="Consolas" panose="020B0609020204030204" pitchFamily="49" charset="0"/>
              </a:rPr>
              <a:t>基準値は各データセットの類似度の最大値の </a:t>
            </a:r>
            <a:r>
              <a:rPr lang="en-US" altLang="ja-JP" b="0" dirty="0">
                <a:solidFill>
                  <a:srgbClr val="D4D4D4"/>
                </a:solidFill>
                <a:effectLst/>
                <a:latin typeface="Consolas" panose="020B0609020204030204" pitchFamily="49" charset="0"/>
              </a:rPr>
              <a:t>80 </a:t>
            </a:r>
            <a:r>
              <a:rPr lang="en-US" altLang="ja-JP" b="0" dirty="0">
                <a:solidFill>
                  <a:srgbClr val="D7BA7D"/>
                </a:solidFill>
                <a:effectLst/>
                <a:latin typeface="Consolas" panose="020B0609020204030204" pitchFamily="49" charset="0"/>
              </a:rPr>
              <a:t>\%</a:t>
            </a:r>
            <a:r>
              <a:rPr lang="ja-JP" altLang="en-US" b="0" dirty="0">
                <a:solidFill>
                  <a:srgbClr val="D4D4D4"/>
                </a:solidFill>
                <a:effectLst/>
                <a:latin typeface="Consolas" panose="020B0609020204030204" pitchFamily="49" charset="0"/>
              </a:rPr>
              <a:t> としている</a:t>
            </a:r>
            <a:r>
              <a:rPr lang="en-US" altLang="ja-JP" b="0" dirty="0">
                <a:solidFill>
                  <a:srgbClr val="D4D4D4"/>
                </a:solidFill>
                <a:effectLst/>
                <a:latin typeface="Consolas" panose="020B0609020204030204" pitchFamily="49" charset="0"/>
              </a:rPr>
              <a:t>. </a:t>
            </a:r>
          </a:p>
          <a:p>
            <a:r>
              <a:rPr lang="ja-JP" altLang="en-US" b="0" dirty="0">
                <a:solidFill>
                  <a:srgbClr val="D4D4D4"/>
                </a:solidFill>
                <a:effectLst/>
                <a:latin typeface="Consolas" panose="020B0609020204030204" pitchFamily="49" charset="0"/>
              </a:rPr>
              <a:t>得られた結果から </a:t>
            </a:r>
            <a:r>
              <a:rPr lang="en-US" altLang="ja-JP" b="0" dirty="0">
                <a:solidFill>
                  <a:srgbClr val="D4D4D4"/>
                </a:solidFill>
                <a:effectLst/>
                <a:latin typeface="Consolas" panose="020B0609020204030204" pitchFamily="49" charset="0"/>
              </a:rPr>
              <a:t>Word2Box </a:t>
            </a:r>
            <a:r>
              <a:rPr lang="ja-JP" altLang="en-US" b="0" dirty="0">
                <a:solidFill>
                  <a:srgbClr val="D4D4D4"/>
                </a:solidFill>
                <a:effectLst/>
                <a:latin typeface="Consolas" panose="020B0609020204030204" pitchFamily="49" charset="0"/>
              </a:rPr>
              <a:t>が </a:t>
            </a:r>
            <a:r>
              <a:rPr lang="en-US" altLang="ja-JP" b="0" dirty="0">
                <a:solidFill>
                  <a:srgbClr val="D4D4D4"/>
                </a:solidFill>
                <a:effectLst/>
                <a:latin typeface="Consolas" panose="020B0609020204030204" pitchFamily="49" charset="0"/>
              </a:rPr>
              <a:t>2 </a:t>
            </a:r>
            <a:r>
              <a:rPr lang="ja-JP" altLang="en-US" b="0" dirty="0">
                <a:solidFill>
                  <a:srgbClr val="D4D4D4"/>
                </a:solidFill>
                <a:effectLst/>
                <a:latin typeface="Consolas" panose="020B0609020204030204" pitchFamily="49" charset="0"/>
              </a:rPr>
              <a:t>単語間の類似性を適切に学習し </a:t>
            </a:r>
            <a:r>
              <a:rPr lang="en-US" altLang="ja-JP" b="0" dirty="0">
                <a:solidFill>
                  <a:srgbClr val="D4D4D4"/>
                </a:solidFill>
                <a:effectLst/>
                <a:latin typeface="Consolas" panose="020B0609020204030204" pitchFamily="49" charset="0"/>
              </a:rPr>
              <a:t>Box Embedding </a:t>
            </a:r>
            <a:r>
              <a:rPr lang="ja-JP" altLang="en-US" b="0" dirty="0">
                <a:solidFill>
                  <a:srgbClr val="D4D4D4"/>
                </a:solidFill>
                <a:effectLst/>
                <a:latin typeface="Consolas" panose="020B0609020204030204" pitchFamily="49" charset="0"/>
              </a:rPr>
              <a:t>で表現できているかを確認した</a:t>
            </a:r>
            <a:r>
              <a:rPr lang="en-US" altLang="ja-JP" b="0" dirty="0">
                <a:solidFill>
                  <a:srgbClr val="D4D4D4"/>
                </a:solidFill>
                <a:effectLst/>
                <a:latin typeface="Consolas" panose="020B0609020204030204" pitchFamily="49" charset="0"/>
              </a:rPr>
              <a:t>. </a:t>
            </a:r>
          </a:p>
          <a:p>
            <a:pPr marL="0" lvl="0" indent="0" algn="l" rtl="0">
              <a:spcBef>
                <a:spcPts val="0"/>
              </a:spcBef>
              <a:spcAft>
                <a:spcPts val="0"/>
              </a:spcAft>
              <a:buNone/>
            </a:pPr>
            <a:br>
              <a:rPr lang="en-US" altLang="ja-JP" b="0" dirty="0">
                <a:solidFill>
                  <a:srgbClr val="D4D4D4"/>
                </a:solidFill>
                <a:effectLst/>
                <a:latin typeface="Consolas" panose="020B0609020204030204" pitchFamily="49" charset="0"/>
              </a:rPr>
            </a:br>
            <a:endParaRPr lang="en-US" altLang="ja-JP" b="0" dirty="0">
              <a:solidFill>
                <a:srgbClr val="D4D4D4"/>
              </a:solidFill>
              <a:effectLst/>
              <a:latin typeface="Consolas" panose="020B0609020204030204" pitchFamily="49" charset="0"/>
            </a:endParaRPr>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d81509faa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d81509fa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学習パラメータです</a:t>
            </a:r>
            <a:endParaRPr lang="en-US" altLang="ja-JP" dirty="0"/>
          </a:p>
          <a:p>
            <a:pPr marL="0" lvl="0" indent="0" algn="l" rtl="0">
              <a:spcBef>
                <a:spcPts val="0"/>
              </a:spcBef>
              <a:spcAft>
                <a:spcPts val="0"/>
              </a:spcAft>
              <a:buNone/>
            </a:pPr>
            <a:r>
              <a:rPr lang="ja-JP" altLang="en-US" dirty="0"/>
              <a:t>パラメータは </a:t>
            </a:r>
            <a:r>
              <a:rPr lang="en-US" altLang="ja-JP" dirty="0"/>
              <a:t>word2box </a:t>
            </a:r>
            <a:r>
              <a:rPr lang="ja-JP" altLang="en-US" dirty="0"/>
              <a:t>　の論文と著者実装のサンプルに基づいて決定</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d6f31781f7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d6f31781f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結果と考察</a:t>
            </a:r>
            <a:r>
              <a:rPr lang="en-US" altLang="ja-JP" dirty="0"/>
              <a:t>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d6f31781f7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d6f31781f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単語類似度ペアが含まれる順位について一部データセットを抜粋</a:t>
            </a:r>
            <a:endParaRPr lang="en-US" altLang="ja-JP" dirty="0"/>
          </a:p>
          <a:p>
            <a:pPr marL="0" lvl="0" indent="0" algn="l" rtl="0">
              <a:spcBef>
                <a:spcPts val="0"/>
              </a:spcBef>
              <a:spcAft>
                <a:spcPts val="0"/>
              </a:spcAft>
              <a:buNone/>
            </a:pPr>
            <a:r>
              <a:rPr lang="ja-JP" altLang="en-US" dirty="0"/>
              <a:t>上位</a:t>
            </a:r>
            <a:r>
              <a:rPr lang="en-US" altLang="ja-JP" dirty="0"/>
              <a:t>99</a:t>
            </a:r>
            <a:r>
              <a:rPr lang="ja-JP" altLang="en-US" dirty="0"/>
              <a:t>までについて　ほとんどない</a:t>
            </a:r>
            <a:endParaRPr lang="en-US" altLang="ja-JP" dirty="0"/>
          </a:p>
          <a:p>
            <a:pPr marL="0" lvl="0" indent="0" algn="l" rtl="0">
              <a:spcBef>
                <a:spcPts val="0"/>
              </a:spcBef>
              <a:spcAft>
                <a:spcPts val="0"/>
              </a:spcAft>
              <a:buNone/>
            </a:pPr>
            <a:r>
              <a:rPr lang="ja-JP" altLang="en-US" dirty="0"/>
              <a:t>上位</a:t>
            </a:r>
            <a:r>
              <a:rPr lang="en-US" altLang="ja-JP" dirty="0"/>
              <a:t>999</a:t>
            </a:r>
            <a:r>
              <a:rPr lang="ja-JP" altLang="en-US" dirty="0"/>
              <a:t>まででも少ない</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a79e189d86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a79e189d8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発表の流れはスライドの通りになります</a:t>
            </a:r>
            <a:r>
              <a:rPr lang="en-US" altLang="ja-JP" dirty="0"/>
              <a:t>.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d6f31781f7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d6f31781f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2914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d6f31781f7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d6f31781f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9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d6f31781f7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d6f31781f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830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d6f31781f7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d6f31781f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974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d6f31781f7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d6f31781f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d6f31781f7_0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d6f31781f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d6f31781f7_0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d6f31781f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55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9d028f657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9d028f657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はじめに機械学習や深層学習において自然言語処理の研究が盛んにおこなわれています</a:t>
            </a:r>
            <a:r>
              <a:rPr lang="en-US" altLang="ja-JP" dirty="0"/>
              <a:t>. </a:t>
            </a:r>
          </a:p>
          <a:p>
            <a:pPr marL="0" lvl="0" indent="0" algn="l" rtl="0">
              <a:spcBef>
                <a:spcPts val="0"/>
              </a:spcBef>
              <a:spcAft>
                <a:spcPts val="0"/>
              </a:spcAft>
              <a:buNone/>
            </a:pPr>
            <a:r>
              <a:rPr lang="ja-JP" altLang="en-US" dirty="0"/>
              <a:t>機械学習や深層学習で単語単位で自然言語を解析するためには数値データへである必要があります</a:t>
            </a:r>
            <a:r>
              <a:rPr lang="en-US" altLang="ja-JP" dirty="0"/>
              <a:t>. </a:t>
            </a:r>
          </a:p>
          <a:p>
            <a:pPr marL="0" lvl="0" indent="0" algn="l" rtl="0">
              <a:spcBef>
                <a:spcPts val="0"/>
              </a:spcBef>
              <a:spcAft>
                <a:spcPts val="0"/>
              </a:spcAft>
              <a:buNone/>
            </a:pPr>
            <a:r>
              <a:rPr lang="ja-JP" altLang="en-US" dirty="0"/>
              <a:t>単語埋め込み表現は単語を機械学習などで扱うために欠かすことができない</a:t>
            </a:r>
            <a:r>
              <a:rPr lang="en-US" altLang="ja-JP" dirty="0"/>
              <a:t>. </a:t>
            </a:r>
          </a:p>
          <a:p>
            <a:pPr marL="0" lvl="0" indent="0" algn="l" rtl="0">
              <a:spcBef>
                <a:spcPts val="0"/>
              </a:spcBef>
              <a:spcAft>
                <a:spcPts val="0"/>
              </a:spcAft>
              <a:buNone/>
            </a:pPr>
            <a:r>
              <a:rPr lang="ja-JP" altLang="en-US" dirty="0"/>
              <a:t>良く用いられる埋め込み手法の一つとして </a:t>
            </a:r>
            <a:r>
              <a:rPr lang="en-US" altLang="ja-JP" dirty="0"/>
              <a:t>Word2Vec </a:t>
            </a:r>
            <a:r>
              <a:rPr lang="ja-JP" altLang="en-US" dirty="0"/>
              <a:t>があります</a:t>
            </a:r>
            <a:r>
              <a:rPr lang="en-US" altLang="ja-JP" dirty="0"/>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d6f31781f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d6f31781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しかし</a:t>
            </a:r>
            <a:r>
              <a:rPr lang="en-US" altLang="ja-JP" dirty="0"/>
              <a:t>, Word2Vec </a:t>
            </a:r>
            <a:r>
              <a:rPr lang="ja-JP" altLang="en-US" dirty="0"/>
              <a:t>のようにベクトルによる単語埋め込みにはデータを点で式表現できない欠点がある</a:t>
            </a:r>
            <a:r>
              <a:rPr lang="en-US" altLang="ja-JP" dirty="0"/>
              <a:t>. </a:t>
            </a:r>
          </a:p>
          <a:p>
            <a:pPr marL="0" lvl="0" indent="0" algn="l" rtl="0">
              <a:spcBef>
                <a:spcPts val="0"/>
              </a:spcBef>
              <a:spcAft>
                <a:spcPts val="0"/>
              </a:spcAft>
              <a:buNone/>
            </a:pPr>
            <a:r>
              <a:rPr lang="ja-JP" altLang="en-US" dirty="0"/>
              <a:t>つまり単語埋め込み表現で　猫が哺乳類に含まれる　といったような単語の意味の包含関係や階層関係といった集合的性質を自然に表現できない</a:t>
            </a:r>
            <a:endParaRPr lang="en-US" altLang="ja-JP"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d6f31781f7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d6f31781f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単語の意味の広がりを表すため領域表現による単語埋め込みが提案されている</a:t>
            </a:r>
            <a:endParaRPr lang="en-US" altLang="ja-JP" dirty="0"/>
          </a:p>
          <a:p>
            <a:pPr marL="0" lvl="0" indent="0" algn="l" rtl="0">
              <a:spcBef>
                <a:spcPts val="0"/>
              </a:spcBef>
              <a:spcAft>
                <a:spcPts val="0"/>
              </a:spcAft>
              <a:buNone/>
            </a:pPr>
            <a:r>
              <a:rPr lang="ja-JP" altLang="en-US" dirty="0"/>
              <a:t>本実験ではベクトルの始点と終点の組で表される「箱」による領域表現 </a:t>
            </a:r>
            <a:r>
              <a:rPr lang="en-US" altLang="ja-JP" dirty="0"/>
              <a:t>Box Embedding </a:t>
            </a:r>
            <a:r>
              <a:rPr lang="ja-JP" altLang="en-US" dirty="0"/>
              <a:t>と　その獲得手法 </a:t>
            </a:r>
            <a:r>
              <a:rPr lang="en-US" altLang="ja-JP" dirty="0"/>
              <a:t>Word2Box </a:t>
            </a:r>
            <a:r>
              <a:rPr lang="ja-JP" altLang="en-US" dirty="0"/>
              <a:t>を取り扱う</a:t>
            </a:r>
            <a:endParaRPr lang="en-US" altLang="ja-JP" dirty="0"/>
          </a:p>
          <a:p>
            <a:pPr marL="0" lvl="0" indent="0" algn="l" rtl="0">
              <a:spcBef>
                <a:spcPts val="0"/>
              </a:spcBef>
              <a:spcAft>
                <a:spcPts val="0"/>
              </a:spcAft>
              <a:buNone/>
            </a:pPr>
            <a:r>
              <a:rPr lang="ja-JP" altLang="en-US" dirty="0"/>
              <a:t>「箱」表現を用いることで（これは</a:t>
            </a:r>
            <a:r>
              <a:rPr lang="en-US" altLang="ja-JP" dirty="0"/>
              <a:t>2</a:t>
            </a:r>
            <a:r>
              <a:rPr lang="ja-JP" altLang="en-US" dirty="0"/>
              <a:t>次元の例ですが）図のように </a:t>
            </a:r>
            <a:r>
              <a:rPr lang="en-US" altLang="ja-JP" dirty="0"/>
              <a:t>mammal (</a:t>
            </a:r>
            <a:r>
              <a:rPr lang="ja-JP" altLang="en-US" dirty="0"/>
              <a:t>哺乳類</a:t>
            </a:r>
            <a:r>
              <a:rPr lang="en-US" altLang="ja-JP" dirty="0"/>
              <a:t>) </a:t>
            </a:r>
            <a:r>
              <a:rPr lang="ja-JP" altLang="en-US" dirty="0"/>
              <a:t>と　</a:t>
            </a:r>
            <a:r>
              <a:rPr lang="en-US" altLang="ja-JP" dirty="0"/>
              <a:t>carnivore (</a:t>
            </a:r>
            <a:r>
              <a:rPr lang="ja-JP" altLang="en-US" dirty="0"/>
              <a:t>肉食獣</a:t>
            </a:r>
            <a:r>
              <a:rPr lang="en-US" altLang="ja-JP" dirty="0"/>
              <a:t>)</a:t>
            </a:r>
            <a:r>
              <a:rPr lang="ja-JP" altLang="en-US" dirty="0"/>
              <a:t> の交差領域に </a:t>
            </a:r>
            <a:r>
              <a:rPr lang="en-US" altLang="ja-JP" dirty="0"/>
              <a:t>cat (</a:t>
            </a:r>
            <a:r>
              <a:rPr lang="ja-JP" altLang="en-US" dirty="0"/>
              <a:t>猫</a:t>
            </a:r>
            <a:r>
              <a:rPr lang="en-US" altLang="ja-JP" dirty="0"/>
              <a:t>)</a:t>
            </a:r>
            <a:r>
              <a:rPr lang="ja-JP" altLang="en-US" dirty="0"/>
              <a:t>　がある</a:t>
            </a:r>
            <a:endParaRPr lang="en-US" altLang="ja-JP" dirty="0"/>
          </a:p>
          <a:p>
            <a:pPr marL="0" lvl="0" indent="0" algn="l" rtl="0">
              <a:spcBef>
                <a:spcPts val="0"/>
              </a:spcBef>
              <a:spcAft>
                <a:spcPts val="0"/>
              </a:spcAft>
              <a:buNone/>
            </a:pPr>
            <a:r>
              <a:rPr lang="ja-JP" altLang="en-US" dirty="0"/>
              <a:t>というように単語間の意味を自然に集合的に表すことができる</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d6f31781f7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d6f31781f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本実験ではひとまず </a:t>
            </a:r>
            <a:r>
              <a:rPr lang="en-US" altLang="ja-JP" dirty="0"/>
              <a:t>Word2Box </a:t>
            </a:r>
            <a:r>
              <a:rPr lang="ja-JP" altLang="en-US" dirty="0"/>
              <a:t>による「箱」表現の獲得と検証を目的に実験を行いました</a:t>
            </a:r>
            <a:endParaRPr lang="en-US" altLang="ja-JP"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d6f31781f7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d6f31781f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次に要素技術です</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9d028f6571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9d028f657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Box Embedding </a:t>
            </a:r>
            <a:r>
              <a:rPr lang="ja-JP" altLang="en-US" dirty="0"/>
              <a:t>から </a:t>
            </a:r>
            <a:r>
              <a:rPr lang="en-US" altLang="ja-JP" dirty="0"/>
              <a:t>word2Box </a:t>
            </a:r>
            <a:r>
              <a:rPr lang="ja-JP" altLang="en-US" dirty="0"/>
              <a:t>の順で説明します</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a79e189d86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a79e189d8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Box Embedding </a:t>
            </a:r>
            <a:r>
              <a:rPr lang="ja-JP" altLang="en-US" dirty="0"/>
              <a:t>は先ほど説明したように始点と終点の</a:t>
            </a:r>
            <a:r>
              <a:rPr lang="en-US" altLang="ja-JP" dirty="0"/>
              <a:t>2</a:t>
            </a:r>
            <a:r>
              <a:rPr lang="ja-JP" altLang="en-US" dirty="0"/>
              <a:t>組のベクトルによって「箱」を表す</a:t>
            </a:r>
            <a:endParaRPr lang="en-US" altLang="ja-JP" dirty="0"/>
          </a:p>
          <a:p>
            <a:pPr marL="0" lvl="0" indent="0" algn="l" rtl="0">
              <a:spcBef>
                <a:spcPts val="0"/>
              </a:spcBef>
              <a:spcAft>
                <a:spcPts val="0"/>
              </a:spcAft>
              <a:buNone/>
            </a:pPr>
            <a:r>
              <a:rPr lang="ja-JP" altLang="en-US" dirty="0"/>
              <a:t>「箱」同士の関係は「箱」同士の重なりで表され、重なりの大きさを最適化することで最適な表現を獲得することになる</a:t>
            </a:r>
            <a:endParaRPr lang="en-US" altLang="ja-JP" dirty="0"/>
          </a:p>
          <a:p>
            <a:pPr marL="0" lvl="0" indent="0" algn="l" rtl="0">
              <a:spcBef>
                <a:spcPts val="0"/>
              </a:spcBef>
              <a:spcAft>
                <a:spcPts val="0"/>
              </a:spcAft>
              <a:buNone/>
            </a:pPr>
            <a:r>
              <a:rPr lang="ja-JP" altLang="en-US" dirty="0"/>
              <a:t>しかし、単純に始点と終点の「箱」では重ならない場合、面積はどこに位置しても</a:t>
            </a:r>
            <a:r>
              <a:rPr lang="en-US" altLang="ja-JP" dirty="0"/>
              <a:t>0</a:t>
            </a:r>
            <a:r>
              <a:rPr lang="ja-JP" altLang="en-US" dirty="0"/>
              <a:t>になり「箱」を最適化できない</a:t>
            </a:r>
            <a:endParaRPr lang="en-US" altLang="ja-JP" dirty="0"/>
          </a:p>
          <a:p>
            <a:pPr marL="0" lvl="0" indent="0" algn="l" rtl="0">
              <a:spcBef>
                <a:spcPts val="0"/>
              </a:spcBef>
              <a:spcAft>
                <a:spcPts val="0"/>
              </a:spcAft>
              <a:buNone/>
            </a:pPr>
            <a:r>
              <a:rPr lang="ja-JP" altLang="en-US" dirty="0"/>
              <a:t>離れた「箱」を計算するために「箱」の端を滑らかにすることで「箱」同士が離れていても最適化ができるようになる</a:t>
            </a:r>
            <a:endParaRPr lang="en-US" altLang="ja-JP" dirty="0"/>
          </a:p>
          <a:p>
            <a:pPr marL="0" lvl="0" indent="0" algn="l" rtl="0">
              <a:spcBef>
                <a:spcPts val="0"/>
              </a:spcBef>
              <a:spcAft>
                <a:spcPts val="0"/>
              </a:spcAft>
              <a:buNone/>
            </a:pPr>
            <a:r>
              <a:rPr lang="ja-JP" altLang="en-US" dirty="0"/>
              <a:t>「箱」の端を滑らかにするのには </a:t>
            </a:r>
            <a:r>
              <a:rPr lang="en-US" altLang="ja-JP" dirty="0"/>
              <a:t>Gumbel </a:t>
            </a:r>
            <a:r>
              <a:rPr lang="ja-JP" altLang="en-US" dirty="0"/>
              <a:t>分布を用いる</a:t>
            </a:r>
            <a:endParaRPr lang="en-US" altLang="ja-JP" dirty="0"/>
          </a:p>
          <a:p>
            <a:pPr marL="0" lvl="0" indent="0" algn="l" rtl="0">
              <a:spcBef>
                <a:spcPts val="0"/>
              </a:spcBef>
              <a:spcAft>
                <a:spcPts val="0"/>
              </a:spcAft>
              <a:buNone/>
            </a:pPr>
            <a:r>
              <a:rPr lang="en-US" altLang="ja-JP" dirty="0"/>
              <a:t>Gumbel </a:t>
            </a:r>
            <a:r>
              <a:rPr lang="ja-JP" altLang="en-US" dirty="0"/>
              <a:t>分布を用いた二次元での「箱」はこの図のようになる</a:t>
            </a:r>
            <a:endParaRPr lang="en-US" altLang="ja-JP"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t>Box Embedding による</a:t>
            </a:r>
            <a:endParaRPr/>
          </a:p>
          <a:p>
            <a:pPr marL="0" lvl="0" indent="0" algn="ctr" rtl="0">
              <a:spcBef>
                <a:spcPts val="0"/>
              </a:spcBef>
              <a:spcAft>
                <a:spcPts val="0"/>
              </a:spcAft>
              <a:buNone/>
            </a:pPr>
            <a:r>
              <a:rPr lang="ja"/>
              <a:t>単語の分散表現獲得手法の検証</a:t>
            </a:r>
            <a:endParaRPr/>
          </a:p>
        </p:txBody>
      </p:sp>
      <p:sp>
        <p:nvSpPr>
          <p:cNvPr id="55" name="Google Shape;55;p13"/>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ja"/>
              <a:t>創発ソフトウェア研究室</a:t>
            </a:r>
            <a:endParaRPr/>
          </a:p>
          <a:p>
            <a:pPr marL="0" lvl="0" indent="0" algn="r" rtl="0">
              <a:spcBef>
                <a:spcPts val="0"/>
              </a:spcBef>
              <a:spcAft>
                <a:spcPts val="0"/>
              </a:spcAft>
              <a:buNone/>
            </a:pPr>
            <a:r>
              <a:rPr lang="ja"/>
              <a:t>B3 味岡陽紀</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Word2Box</a:t>
            </a:r>
            <a:endParaRPr sz="4000"/>
          </a:p>
        </p:txBody>
      </p:sp>
      <p:sp>
        <p:nvSpPr>
          <p:cNvPr id="128" name="Google Shape;128;p23"/>
          <p:cNvSpPr txBox="1">
            <a:spLocks noGrp="1"/>
          </p:cNvSpPr>
          <p:nvPr>
            <p:ph type="body" idx="1"/>
          </p:nvPr>
        </p:nvSpPr>
        <p:spPr>
          <a:xfrm>
            <a:off x="115410" y="1536633"/>
            <a:ext cx="8905748" cy="4555200"/>
          </a:xfrm>
          <a:prstGeom prst="rect">
            <a:avLst/>
          </a:prstGeom>
        </p:spPr>
        <p:txBody>
          <a:bodyPr spcFirstLastPara="1" wrap="square" lIns="91425" tIns="91425" rIns="91425" bIns="91425" anchor="t" anchorCtr="0">
            <a:normAutofit/>
          </a:bodyPr>
          <a:lstStyle/>
          <a:p>
            <a:pPr marL="457200" lvl="0" indent="-406400" algn="l" rtl="0">
              <a:spcBef>
                <a:spcPts val="0"/>
              </a:spcBef>
              <a:spcAft>
                <a:spcPts val="0"/>
              </a:spcAft>
              <a:buSzPts val="2800"/>
              <a:buChar char="●"/>
            </a:pPr>
            <a:r>
              <a:rPr lang="ja" sz="2800" dirty="0"/>
              <a:t>Box Embedding 獲得手法</a:t>
            </a:r>
            <a:endParaRPr sz="2800" dirty="0"/>
          </a:p>
          <a:p>
            <a:pPr indent="-406400">
              <a:buSzPts val="2800"/>
            </a:pPr>
            <a:r>
              <a:rPr lang="ja-JP" altLang="en-US" sz="2800" dirty="0"/>
              <a:t>中心語とその周辺語の関係からベクトル表現を獲得</a:t>
            </a:r>
          </a:p>
          <a:p>
            <a:pPr marL="50800" lvl="0" indent="0" algn="l" rtl="0">
              <a:spcBef>
                <a:spcPts val="0"/>
              </a:spcBef>
              <a:spcAft>
                <a:spcPts val="0"/>
              </a:spcAft>
              <a:buSzPts val="2800"/>
              <a:buNone/>
            </a:pPr>
            <a:r>
              <a:rPr lang="en-US" sz="2800" dirty="0"/>
              <a:t>	</a:t>
            </a:r>
            <a:r>
              <a:rPr lang="ja-JP" altLang="en-US" sz="2800" dirty="0"/>
              <a:t>→ </a:t>
            </a:r>
            <a:r>
              <a:rPr lang="en-US" sz="2800" dirty="0">
                <a:solidFill>
                  <a:srgbClr val="FF0000"/>
                </a:solidFill>
              </a:rPr>
              <a:t>CBOW </a:t>
            </a:r>
            <a:r>
              <a:rPr lang="ja-JP" altLang="en-US" sz="2800" dirty="0">
                <a:solidFill>
                  <a:srgbClr val="FF0000"/>
                </a:solidFill>
              </a:rPr>
              <a:t>モデル</a:t>
            </a:r>
            <a:endParaRPr sz="2800" dirty="0">
              <a:solidFill>
                <a:srgbClr val="FF0000"/>
              </a:solidFill>
            </a:endParaRPr>
          </a:p>
          <a:p>
            <a:pPr marL="457200" lvl="0" indent="-406400" algn="l" rtl="0">
              <a:spcBef>
                <a:spcPts val="0"/>
              </a:spcBef>
              <a:spcAft>
                <a:spcPts val="0"/>
              </a:spcAft>
              <a:buSzPts val="2800"/>
              <a:buChar char="●"/>
            </a:pPr>
            <a:r>
              <a:rPr lang="ja" sz="2800" dirty="0"/>
              <a:t>ネガティブサンプリングの活用</a:t>
            </a:r>
            <a:endParaRPr sz="2800" dirty="0"/>
          </a:p>
        </p:txBody>
      </p:sp>
      <p:sp>
        <p:nvSpPr>
          <p:cNvPr id="129" name="Google Shape;129;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10</a:t>
            </a:fld>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発表の流れ</a:t>
            </a:r>
            <a:endParaRPr sz="4000"/>
          </a:p>
        </p:txBody>
      </p:sp>
      <p:sp>
        <p:nvSpPr>
          <p:cNvPr id="135" name="Google Shape;135;p2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8150" algn="l" rtl="0">
              <a:spcBef>
                <a:spcPts val="0"/>
              </a:spcBef>
              <a:spcAft>
                <a:spcPts val="0"/>
              </a:spcAft>
              <a:buSzPts val="3300"/>
              <a:buAutoNum type="arabicPeriod"/>
            </a:pPr>
            <a:r>
              <a:rPr lang="ja" sz="3300"/>
              <a:t>はじめに</a:t>
            </a:r>
            <a:endParaRPr sz="3300"/>
          </a:p>
          <a:p>
            <a:pPr marL="457200" lvl="0" indent="-438150" algn="l" rtl="0">
              <a:spcBef>
                <a:spcPts val="0"/>
              </a:spcBef>
              <a:spcAft>
                <a:spcPts val="0"/>
              </a:spcAft>
              <a:buSzPts val="3300"/>
              <a:buAutoNum type="arabicPeriod"/>
            </a:pPr>
            <a:r>
              <a:rPr lang="ja" sz="3300"/>
              <a:t>要素技術</a:t>
            </a:r>
            <a:endParaRPr sz="3300"/>
          </a:p>
          <a:p>
            <a:pPr marL="457200" lvl="0" indent="-438150" algn="l" rtl="0">
              <a:spcBef>
                <a:spcPts val="0"/>
              </a:spcBef>
              <a:spcAft>
                <a:spcPts val="0"/>
              </a:spcAft>
              <a:buSzPts val="3300"/>
              <a:buAutoNum type="arabicPeriod"/>
            </a:pPr>
            <a:r>
              <a:rPr lang="ja" sz="3300" u="sng"/>
              <a:t>データセット</a:t>
            </a:r>
            <a:endParaRPr sz="3300" u="sng"/>
          </a:p>
          <a:p>
            <a:pPr marL="457200" lvl="0" indent="-438150" algn="l" rtl="0">
              <a:spcBef>
                <a:spcPts val="0"/>
              </a:spcBef>
              <a:spcAft>
                <a:spcPts val="0"/>
              </a:spcAft>
              <a:buSzPts val="3300"/>
              <a:buAutoNum type="arabicPeriod"/>
            </a:pPr>
            <a:r>
              <a:rPr lang="ja" sz="3300"/>
              <a:t>実験</a:t>
            </a:r>
            <a:endParaRPr sz="3300"/>
          </a:p>
          <a:p>
            <a:pPr marL="457200" lvl="0" indent="-438150" algn="l" rtl="0">
              <a:spcBef>
                <a:spcPts val="0"/>
              </a:spcBef>
              <a:spcAft>
                <a:spcPts val="0"/>
              </a:spcAft>
              <a:buSzPts val="3300"/>
              <a:buAutoNum type="arabicPeriod"/>
            </a:pPr>
            <a:r>
              <a:rPr lang="ja" sz="3300"/>
              <a:t>結果と考察</a:t>
            </a:r>
            <a:endParaRPr sz="3300"/>
          </a:p>
          <a:p>
            <a:pPr marL="457200" lvl="0" indent="-438150" algn="l" rtl="0">
              <a:spcBef>
                <a:spcPts val="0"/>
              </a:spcBef>
              <a:spcAft>
                <a:spcPts val="0"/>
              </a:spcAft>
              <a:buSzPts val="3300"/>
              <a:buAutoNum type="arabicPeriod"/>
            </a:pPr>
            <a:r>
              <a:rPr lang="ja" sz="3300"/>
              <a:t>今後の課題</a:t>
            </a:r>
            <a:endParaRPr sz="3300"/>
          </a:p>
        </p:txBody>
      </p:sp>
      <p:sp>
        <p:nvSpPr>
          <p:cNvPr id="136" name="Google Shape;136;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11</a:t>
            </a:fld>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データセット</a:t>
            </a:r>
            <a:endParaRPr sz="4000"/>
          </a:p>
        </p:txBody>
      </p:sp>
      <p:sp>
        <p:nvSpPr>
          <p:cNvPr id="142" name="Google Shape;142;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 sz="3200"/>
              <a:t>Penn Treebank データセット</a:t>
            </a:r>
            <a:endParaRPr sz="3200"/>
          </a:p>
          <a:p>
            <a:pPr marL="457200" lvl="0" indent="0" algn="l" rtl="0">
              <a:spcBef>
                <a:spcPts val="1200"/>
              </a:spcBef>
              <a:spcAft>
                <a:spcPts val="0"/>
              </a:spcAft>
              <a:buNone/>
            </a:pPr>
            <a:endParaRPr/>
          </a:p>
          <a:p>
            <a:pPr marL="457200" lvl="0" indent="-431800" algn="l" rtl="0">
              <a:spcBef>
                <a:spcPts val="1200"/>
              </a:spcBef>
              <a:spcAft>
                <a:spcPts val="0"/>
              </a:spcAft>
              <a:buSzPts val="3200"/>
              <a:buChar char="●"/>
            </a:pPr>
            <a:r>
              <a:rPr lang="ja" sz="3200"/>
              <a:t>単語類似度データセット</a:t>
            </a:r>
            <a:endParaRPr sz="3200"/>
          </a:p>
        </p:txBody>
      </p:sp>
      <p:sp>
        <p:nvSpPr>
          <p:cNvPr id="143" name="Google Shape;143;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12</a:t>
            </a:fld>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Penn Treebank データセット</a:t>
            </a:r>
            <a:endParaRPr sz="4000"/>
          </a:p>
        </p:txBody>
      </p:sp>
      <p:sp>
        <p:nvSpPr>
          <p:cNvPr id="149" name="Google Shape;149;p2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 sz="3200" dirty="0"/>
              <a:t>大規模英語コーパス</a:t>
            </a:r>
            <a:endParaRPr sz="3200" dirty="0"/>
          </a:p>
          <a:p>
            <a:pPr marL="457200" lvl="0" indent="0" algn="l" rtl="0">
              <a:spcBef>
                <a:spcPts val="1200"/>
              </a:spcBef>
              <a:spcAft>
                <a:spcPts val="0"/>
              </a:spcAft>
              <a:buNone/>
            </a:pPr>
            <a:endParaRPr sz="3200" dirty="0"/>
          </a:p>
          <a:p>
            <a:pPr marL="457200" lvl="0" indent="-431800" algn="l" rtl="0">
              <a:spcBef>
                <a:spcPts val="1200"/>
              </a:spcBef>
              <a:spcAft>
                <a:spcPts val="0"/>
              </a:spcAft>
              <a:buSzPts val="3200"/>
              <a:buChar char="●"/>
            </a:pPr>
            <a:r>
              <a:rPr lang="ja" sz="3200" dirty="0"/>
              <a:t>この実験では</a:t>
            </a:r>
            <a:r>
              <a:rPr lang="ja-JP" altLang="en-US" sz="3200" dirty="0"/>
              <a:t>モデルの</a:t>
            </a:r>
            <a:r>
              <a:rPr lang="ja" sz="3200" dirty="0"/>
              <a:t>学習に利用</a:t>
            </a:r>
            <a:endParaRPr sz="3200" dirty="0"/>
          </a:p>
          <a:p>
            <a:pPr marL="914400" lvl="1" indent="-431800" algn="l" rtl="0">
              <a:spcBef>
                <a:spcPts val="0"/>
              </a:spcBef>
              <a:spcAft>
                <a:spcPts val="0"/>
              </a:spcAft>
              <a:buSzPts val="3200"/>
              <a:buChar char="○"/>
            </a:pPr>
            <a:r>
              <a:rPr lang="ja" sz="3200" dirty="0"/>
              <a:t>語彙数を １ 万語に調整</a:t>
            </a:r>
            <a:endParaRPr lang="en-US" altLang="ja" sz="3200" dirty="0"/>
          </a:p>
          <a:p>
            <a:pPr marL="914400" lvl="1" indent="-431800" algn="l" rtl="0">
              <a:spcBef>
                <a:spcPts val="0"/>
              </a:spcBef>
              <a:spcAft>
                <a:spcPts val="0"/>
              </a:spcAft>
              <a:buSzPts val="3200"/>
              <a:buChar char="○"/>
            </a:pPr>
            <a:r>
              <a:rPr lang="ja-JP" altLang="en-US" sz="3200" dirty="0"/>
              <a:t>数値 </a:t>
            </a:r>
            <a:r>
              <a:rPr lang="en-US" altLang="ja-JP" sz="3200" dirty="0"/>
              <a:t>: N</a:t>
            </a:r>
          </a:p>
          <a:p>
            <a:pPr marL="914400" lvl="1" indent="-431800" algn="l" rtl="0">
              <a:spcBef>
                <a:spcPts val="0"/>
              </a:spcBef>
              <a:spcAft>
                <a:spcPts val="0"/>
              </a:spcAft>
              <a:buSzPts val="3200"/>
              <a:buChar char="○"/>
            </a:pPr>
            <a:r>
              <a:rPr lang="ja-JP" altLang="en-US" sz="3200" dirty="0"/>
              <a:t>パディング </a:t>
            </a:r>
            <a:r>
              <a:rPr lang="en-US" altLang="ja-JP" sz="3200" dirty="0"/>
              <a:t>: &lt;pad&gt;</a:t>
            </a:r>
          </a:p>
          <a:p>
            <a:pPr marL="914400" lvl="1" indent="-431800" algn="l" rtl="0">
              <a:spcBef>
                <a:spcPts val="0"/>
              </a:spcBef>
              <a:spcAft>
                <a:spcPts val="0"/>
              </a:spcAft>
              <a:buSzPts val="3200"/>
              <a:buChar char="○"/>
            </a:pPr>
            <a:r>
              <a:rPr lang="ja-JP" altLang="en-US" sz="3200" dirty="0"/>
              <a:t>含まれない語彙 </a:t>
            </a:r>
            <a:r>
              <a:rPr lang="en-US" altLang="ja-JP" sz="3200" dirty="0"/>
              <a:t>: &lt;</a:t>
            </a:r>
            <a:r>
              <a:rPr lang="en-US" altLang="ja-JP" sz="3200" dirty="0" err="1"/>
              <a:t>unk</a:t>
            </a:r>
            <a:r>
              <a:rPr lang="en-US" altLang="ja-JP" sz="3200" dirty="0"/>
              <a:t>&gt;</a:t>
            </a:r>
            <a:endParaRPr sz="3200" dirty="0"/>
          </a:p>
        </p:txBody>
      </p:sp>
      <p:sp>
        <p:nvSpPr>
          <p:cNvPr id="150" name="Google Shape;150;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13</a:t>
            </a:fld>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単語類似度データセット</a:t>
            </a:r>
            <a:endParaRPr sz="4000"/>
          </a:p>
        </p:txBody>
      </p:sp>
      <p:sp>
        <p:nvSpPr>
          <p:cNvPr id="156" name="Google Shape;156;p27"/>
          <p:cNvSpPr txBox="1">
            <a:spLocks noGrp="1"/>
          </p:cNvSpPr>
          <p:nvPr>
            <p:ph type="body" idx="1"/>
          </p:nvPr>
        </p:nvSpPr>
        <p:spPr>
          <a:xfrm>
            <a:off x="-102828" y="1536624"/>
            <a:ext cx="8709458" cy="5205698"/>
          </a:xfrm>
          <a:prstGeom prst="rect">
            <a:avLst/>
          </a:prstGeom>
        </p:spPr>
        <p:txBody>
          <a:bodyPr spcFirstLastPara="1" wrap="square" lIns="91425" tIns="91425" rIns="91425" bIns="91425" anchor="t" anchorCtr="0">
            <a:normAutofit fontScale="47500" lnSpcReduction="20000"/>
          </a:bodyPr>
          <a:lstStyle/>
          <a:p>
            <a:pPr marL="457200" lvl="0" indent="-406400" algn="l" rtl="0">
              <a:spcBef>
                <a:spcPts val="0"/>
              </a:spcBef>
              <a:spcAft>
                <a:spcPts val="0"/>
              </a:spcAft>
              <a:buSzPts val="2800"/>
              <a:buChar char="●"/>
            </a:pPr>
            <a:r>
              <a:rPr lang="ja" sz="5100" dirty="0"/>
              <a:t>単語ペア間の類似度が高いもの(8 割)を利用</a:t>
            </a:r>
            <a:endParaRPr sz="5100" dirty="0"/>
          </a:p>
          <a:p>
            <a:pPr marL="457200" lvl="0" indent="-406400" algn="l" rtl="0">
              <a:spcBef>
                <a:spcPts val="0"/>
              </a:spcBef>
              <a:spcAft>
                <a:spcPts val="0"/>
              </a:spcAft>
              <a:buSzPts val="2800"/>
              <a:buChar char="●"/>
            </a:pPr>
            <a:r>
              <a:rPr lang="ja" sz="5100" dirty="0"/>
              <a:t>利用データセット</a:t>
            </a:r>
            <a:endParaRPr sz="5100" dirty="0"/>
          </a:p>
          <a:p>
            <a:pPr marL="914400" lvl="1" indent="-381000" algn="l" rtl="0">
              <a:spcBef>
                <a:spcPts val="0"/>
              </a:spcBef>
              <a:spcAft>
                <a:spcPts val="0"/>
              </a:spcAft>
              <a:buSzPts val="2400"/>
              <a:buChar char="○"/>
            </a:pPr>
            <a:r>
              <a:rPr lang="ja" sz="5100" dirty="0"/>
              <a:t>Simlex-999</a:t>
            </a:r>
            <a:r>
              <a:rPr lang="en-US" altLang="ja" sz="5100" dirty="0"/>
              <a:t> (Hill et al., 2015)</a:t>
            </a:r>
            <a:endParaRPr lang="en-US" sz="5100" dirty="0"/>
          </a:p>
          <a:p>
            <a:pPr marL="914400" lvl="1" indent="-381000" algn="l" rtl="0">
              <a:spcBef>
                <a:spcPts val="0"/>
              </a:spcBef>
              <a:spcAft>
                <a:spcPts val="0"/>
              </a:spcAft>
              <a:buSzPts val="2400"/>
              <a:buChar char="○"/>
            </a:pPr>
            <a:r>
              <a:rPr lang="en-US" altLang="ja" sz="5100" dirty="0"/>
              <a:t>WordSim-353 (Finkelstein et al., 2001)</a:t>
            </a:r>
            <a:endParaRPr lang="en-US" sz="5100" dirty="0"/>
          </a:p>
          <a:p>
            <a:pPr marL="914400" lvl="1" indent="-381000" algn="l" rtl="0">
              <a:spcBef>
                <a:spcPts val="0"/>
              </a:spcBef>
              <a:spcAft>
                <a:spcPts val="0"/>
              </a:spcAft>
              <a:buSzPts val="2400"/>
              <a:buChar char="○"/>
            </a:pPr>
            <a:r>
              <a:rPr lang="en-US" altLang="ja" sz="5100" dirty="0"/>
              <a:t>YP-130 (Yang and Powers, 2006)</a:t>
            </a:r>
            <a:endParaRPr lang="en-US" sz="5100" dirty="0"/>
          </a:p>
          <a:p>
            <a:pPr marL="914400" lvl="1" indent="-381000" algn="l" rtl="0">
              <a:spcBef>
                <a:spcPts val="0"/>
              </a:spcBef>
              <a:spcAft>
                <a:spcPts val="0"/>
              </a:spcAft>
              <a:buSzPts val="2400"/>
              <a:buChar char="○"/>
            </a:pPr>
            <a:r>
              <a:rPr lang="ja" sz="5100" dirty="0"/>
              <a:t>MEN</a:t>
            </a:r>
            <a:r>
              <a:rPr lang="en-US" altLang="ja" sz="5100" dirty="0"/>
              <a:t> (Bruni et al., 2014)</a:t>
            </a:r>
            <a:endParaRPr sz="5100" dirty="0"/>
          </a:p>
          <a:p>
            <a:pPr marL="914400" lvl="1" indent="-381000" algn="l" rtl="0">
              <a:spcBef>
                <a:spcPts val="0"/>
              </a:spcBef>
              <a:spcAft>
                <a:spcPts val="0"/>
              </a:spcAft>
              <a:buSzPts val="2400"/>
              <a:buChar char="○"/>
            </a:pPr>
            <a:r>
              <a:rPr lang="ja" sz="5100" dirty="0"/>
              <a:t>MC-30</a:t>
            </a:r>
            <a:r>
              <a:rPr lang="en-US" altLang="ja" sz="5100" dirty="0"/>
              <a:t> (Miller and Charles, 1991)</a:t>
            </a:r>
            <a:endParaRPr sz="5100" dirty="0"/>
          </a:p>
          <a:p>
            <a:pPr marL="914400" lvl="1" indent="-381000" algn="l" rtl="0">
              <a:spcBef>
                <a:spcPts val="0"/>
              </a:spcBef>
              <a:spcAft>
                <a:spcPts val="0"/>
              </a:spcAft>
              <a:buSzPts val="2400"/>
              <a:buChar char="○"/>
            </a:pPr>
            <a:r>
              <a:rPr lang="ja" sz="5100" dirty="0"/>
              <a:t>RG-65</a:t>
            </a:r>
            <a:r>
              <a:rPr lang="en-US" altLang="ja" sz="5100" dirty="0"/>
              <a:t> (Rubenstein and Goodenough, 1965)</a:t>
            </a:r>
            <a:endParaRPr sz="5100" dirty="0"/>
          </a:p>
          <a:p>
            <a:pPr marL="914400" lvl="1" indent="-381000" algn="l" rtl="0">
              <a:spcBef>
                <a:spcPts val="0"/>
              </a:spcBef>
              <a:spcAft>
                <a:spcPts val="0"/>
              </a:spcAft>
              <a:buSzPts val="2400"/>
              <a:buChar char="○"/>
            </a:pPr>
            <a:r>
              <a:rPr lang="ja" sz="5100" dirty="0"/>
              <a:t>VERB-143</a:t>
            </a:r>
            <a:r>
              <a:rPr lang="en-US" altLang="ja" sz="5100" dirty="0"/>
              <a:t> (Baker et al., 2014)</a:t>
            </a:r>
            <a:endParaRPr sz="5100" dirty="0"/>
          </a:p>
          <a:p>
            <a:pPr marL="914400" lvl="1" indent="-381000" algn="l" rtl="0">
              <a:spcBef>
                <a:spcPts val="0"/>
              </a:spcBef>
              <a:spcAft>
                <a:spcPts val="0"/>
              </a:spcAft>
              <a:buSzPts val="2400"/>
              <a:buChar char="○"/>
            </a:pPr>
            <a:r>
              <a:rPr lang="ja" sz="5100" dirty="0"/>
              <a:t>Stanford RW</a:t>
            </a:r>
            <a:r>
              <a:rPr lang="en-US" altLang="ja" sz="5100" dirty="0"/>
              <a:t> (Luong et al., 2013)</a:t>
            </a:r>
            <a:endParaRPr sz="5100" dirty="0"/>
          </a:p>
          <a:p>
            <a:pPr marL="914400" lvl="1" indent="-381000" algn="l" rtl="0">
              <a:spcBef>
                <a:spcPts val="0"/>
              </a:spcBef>
              <a:spcAft>
                <a:spcPts val="0"/>
              </a:spcAft>
              <a:buSzPts val="2400"/>
              <a:buChar char="○"/>
            </a:pPr>
            <a:r>
              <a:rPr lang="ja" sz="5100" dirty="0"/>
              <a:t>Mturk-287</a:t>
            </a:r>
            <a:r>
              <a:rPr lang="en-US" altLang="ja" sz="5100" dirty="0"/>
              <a:t> (Radinsky et al., 2011)</a:t>
            </a:r>
            <a:endParaRPr sz="5100" dirty="0"/>
          </a:p>
          <a:p>
            <a:pPr marL="914400" lvl="1" indent="-381000" algn="l" rtl="0">
              <a:spcBef>
                <a:spcPts val="0"/>
              </a:spcBef>
              <a:spcAft>
                <a:spcPts val="0"/>
              </a:spcAft>
              <a:buSzPts val="2400"/>
              <a:buChar char="○"/>
            </a:pPr>
            <a:r>
              <a:rPr lang="ja" sz="5100" dirty="0"/>
              <a:t>Mturk-771</a:t>
            </a:r>
            <a:r>
              <a:rPr lang="en-US" altLang="ja" sz="5100" dirty="0"/>
              <a:t> (</a:t>
            </a:r>
            <a:r>
              <a:rPr lang="en-US" altLang="ja" sz="5100" dirty="0" err="1"/>
              <a:t>Halawi</a:t>
            </a:r>
            <a:r>
              <a:rPr lang="en-US" altLang="ja" sz="5100" dirty="0"/>
              <a:t> et al., 2012)</a:t>
            </a:r>
          </a:p>
          <a:p>
            <a:pPr marL="914400" lvl="1" indent="-381000" algn="l" rtl="0">
              <a:spcBef>
                <a:spcPts val="0"/>
              </a:spcBef>
              <a:spcAft>
                <a:spcPts val="0"/>
              </a:spcAft>
              <a:buSzPts val="2400"/>
              <a:buChar char="○"/>
            </a:pPr>
            <a:r>
              <a:rPr lang="en-US" sz="5100" dirty="0"/>
              <a:t>SimVerb-3500 (</a:t>
            </a:r>
            <a:r>
              <a:rPr lang="en-US" sz="5100" dirty="0" err="1"/>
              <a:t>Gerz</a:t>
            </a:r>
            <a:r>
              <a:rPr lang="en-US" sz="5100" dirty="0"/>
              <a:t> et al., 2016)</a:t>
            </a:r>
            <a:endParaRPr sz="4400" dirty="0"/>
          </a:p>
          <a:p>
            <a:pPr marL="457200" lvl="0" indent="0" algn="l" rtl="0">
              <a:spcBef>
                <a:spcPts val="1200"/>
              </a:spcBef>
              <a:spcAft>
                <a:spcPts val="1200"/>
              </a:spcAft>
              <a:buNone/>
            </a:pPr>
            <a:r>
              <a:rPr lang="ja" sz="2400" dirty="0"/>
              <a:t>	</a:t>
            </a:r>
            <a:endParaRPr sz="2400" dirty="0"/>
          </a:p>
        </p:txBody>
      </p:sp>
      <p:sp>
        <p:nvSpPr>
          <p:cNvPr id="157" name="Google Shape;157;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14</a:t>
            </a:fld>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発表の流れ</a:t>
            </a:r>
            <a:endParaRPr sz="4000"/>
          </a:p>
        </p:txBody>
      </p:sp>
      <p:sp>
        <p:nvSpPr>
          <p:cNvPr id="163" name="Google Shape;163;p2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8150" algn="l" rtl="0">
              <a:spcBef>
                <a:spcPts val="0"/>
              </a:spcBef>
              <a:spcAft>
                <a:spcPts val="0"/>
              </a:spcAft>
              <a:buSzPts val="3300"/>
              <a:buAutoNum type="arabicPeriod"/>
            </a:pPr>
            <a:r>
              <a:rPr lang="ja" sz="3300"/>
              <a:t>はじめに</a:t>
            </a:r>
            <a:endParaRPr sz="3300"/>
          </a:p>
          <a:p>
            <a:pPr marL="457200" lvl="0" indent="-438150" algn="l" rtl="0">
              <a:spcBef>
                <a:spcPts val="0"/>
              </a:spcBef>
              <a:spcAft>
                <a:spcPts val="0"/>
              </a:spcAft>
              <a:buSzPts val="3300"/>
              <a:buAutoNum type="arabicPeriod"/>
            </a:pPr>
            <a:r>
              <a:rPr lang="ja" sz="3300"/>
              <a:t>要素技術</a:t>
            </a:r>
            <a:endParaRPr sz="3300"/>
          </a:p>
          <a:p>
            <a:pPr marL="457200" lvl="0" indent="-438150" algn="l" rtl="0">
              <a:spcBef>
                <a:spcPts val="0"/>
              </a:spcBef>
              <a:spcAft>
                <a:spcPts val="0"/>
              </a:spcAft>
              <a:buSzPts val="3300"/>
              <a:buAutoNum type="arabicPeriod"/>
            </a:pPr>
            <a:r>
              <a:rPr lang="ja" sz="3300"/>
              <a:t>データセット</a:t>
            </a:r>
            <a:endParaRPr sz="3300"/>
          </a:p>
          <a:p>
            <a:pPr marL="457200" lvl="0" indent="-438150" algn="l" rtl="0">
              <a:spcBef>
                <a:spcPts val="0"/>
              </a:spcBef>
              <a:spcAft>
                <a:spcPts val="0"/>
              </a:spcAft>
              <a:buSzPts val="3300"/>
              <a:buAutoNum type="arabicPeriod"/>
            </a:pPr>
            <a:r>
              <a:rPr lang="ja" sz="3300" u="sng"/>
              <a:t>実験</a:t>
            </a:r>
            <a:endParaRPr sz="3300" u="sng"/>
          </a:p>
          <a:p>
            <a:pPr marL="457200" lvl="0" indent="-438150" algn="l" rtl="0">
              <a:spcBef>
                <a:spcPts val="0"/>
              </a:spcBef>
              <a:spcAft>
                <a:spcPts val="0"/>
              </a:spcAft>
              <a:buSzPts val="3300"/>
              <a:buAutoNum type="arabicPeriod"/>
            </a:pPr>
            <a:r>
              <a:rPr lang="ja" sz="3300"/>
              <a:t>結果と考察</a:t>
            </a:r>
            <a:endParaRPr sz="3300"/>
          </a:p>
          <a:p>
            <a:pPr marL="457200" lvl="0" indent="-438150" algn="l" rtl="0">
              <a:spcBef>
                <a:spcPts val="0"/>
              </a:spcBef>
              <a:spcAft>
                <a:spcPts val="0"/>
              </a:spcAft>
              <a:buSzPts val="3300"/>
              <a:buAutoNum type="arabicPeriod"/>
            </a:pPr>
            <a:r>
              <a:rPr lang="ja" sz="3300"/>
              <a:t>今後の課題</a:t>
            </a:r>
            <a:endParaRPr sz="3300"/>
          </a:p>
        </p:txBody>
      </p:sp>
      <p:sp>
        <p:nvSpPr>
          <p:cNvPr id="164" name="Google Shape;164;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15</a:t>
            </a:fld>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実験</a:t>
            </a:r>
            <a:endParaRPr sz="4000"/>
          </a:p>
        </p:txBody>
      </p:sp>
      <p:sp>
        <p:nvSpPr>
          <p:cNvPr id="170" name="Google Shape;170;p2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 sz="3200" dirty="0"/>
              <a:t>Word2Box の著者実装を利用</a:t>
            </a:r>
            <a:endParaRPr lang="en-US" altLang="ja" sz="3200" dirty="0"/>
          </a:p>
          <a:p>
            <a:pPr marL="25400" lvl="0" indent="0" algn="l" rtl="0">
              <a:spcBef>
                <a:spcPts val="0"/>
              </a:spcBef>
              <a:spcAft>
                <a:spcPts val="0"/>
              </a:spcAft>
              <a:buSzPts val="3200"/>
              <a:buNone/>
            </a:pPr>
            <a:r>
              <a:rPr lang="en-US" sz="3200" dirty="0"/>
              <a:t>	https://github.com/iesl/word2box</a:t>
            </a:r>
            <a:endParaRPr sz="3200" dirty="0"/>
          </a:p>
          <a:p>
            <a:pPr marL="457200" lvl="0" indent="-431800" algn="l" rtl="0">
              <a:spcBef>
                <a:spcPts val="0"/>
              </a:spcBef>
              <a:spcAft>
                <a:spcPts val="0"/>
              </a:spcAft>
              <a:buSzPts val="3200"/>
              <a:buChar char="●"/>
            </a:pPr>
            <a:r>
              <a:rPr lang="ja" sz="3200" dirty="0"/>
              <a:t>Penn Treebank コーパスから学習</a:t>
            </a:r>
            <a:endParaRPr sz="3200" dirty="0"/>
          </a:p>
          <a:p>
            <a:pPr marL="457200" lvl="0" indent="-431800" algn="l" rtl="0">
              <a:spcBef>
                <a:spcPts val="0"/>
              </a:spcBef>
              <a:spcAft>
                <a:spcPts val="0"/>
              </a:spcAft>
              <a:buSzPts val="3200"/>
              <a:buChar char="●"/>
            </a:pPr>
            <a:r>
              <a:rPr lang="ja" sz="3200" dirty="0"/>
              <a:t>類似単語組に対する順位を取得</a:t>
            </a:r>
            <a:endParaRPr sz="3200" dirty="0"/>
          </a:p>
        </p:txBody>
      </p:sp>
      <p:sp>
        <p:nvSpPr>
          <p:cNvPr id="171" name="Google Shape;171;p2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16</a:t>
            </a:fld>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実験</a:t>
            </a:r>
            <a:endParaRPr sz="4000"/>
          </a:p>
        </p:txBody>
      </p:sp>
      <p:sp>
        <p:nvSpPr>
          <p:cNvPr id="177" name="Google Shape;177;p30"/>
          <p:cNvSpPr txBox="1">
            <a:spLocks noGrp="1"/>
          </p:cNvSpPr>
          <p:nvPr>
            <p:ph type="body" idx="1"/>
          </p:nvPr>
        </p:nvSpPr>
        <p:spPr>
          <a:xfrm>
            <a:off x="311700" y="1190404"/>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 sz="3200" dirty="0"/>
              <a:t>学習パラメータ</a:t>
            </a:r>
            <a:endParaRPr sz="3200" dirty="0"/>
          </a:p>
        </p:txBody>
      </p:sp>
      <p:sp>
        <p:nvSpPr>
          <p:cNvPr id="178" name="Google Shape;178;p3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17</a:t>
            </a:fld>
            <a:endParaRPr sz="2400" dirty="0"/>
          </a:p>
        </p:txBody>
      </p:sp>
      <p:graphicFrame>
        <p:nvGraphicFramePr>
          <p:cNvPr id="179" name="Google Shape;179;p30"/>
          <p:cNvGraphicFramePr/>
          <p:nvPr>
            <p:extLst>
              <p:ext uri="{D42A27DB-BD31-4B8C-83A1-F6EECF244321}">
                <p14:modId xmlns:p14="http://schemas.microsoft.com/office/powerpoint/2010/main" val="2656999078"/>
              </p:ext>
            </p:extLst>
          </p:nvPr>
        </p:nvGraphicFramePr>
        <p:xfrm>
          <a:off x="952500" y="1944883"/>
          <a:ext cx="7239000" cy="4388880"/>
        </p:xfrm>
        <a:graphic>
          <a:graphicData uri="http://schemas.openxmlformats.org/drawingml/2006/table">
            <a:tbl>
              <a:tblPr>
                <a:noFill/>
                <a:tableStyleId>{CB5BDD23-5051-4F5A-A399-BB7D84BE544A}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15325">
                <a:tc>
                  <a:txBody>
                    <a:bodyPr/>
                    <a:lstStyle/>
                    <a:p>
                      <a:pPr marL="0" lvl="0" indent="0" algn="l" rtl="0">
                        <a:spcBef>
                          <a:spcPts val="0"/>
                        </a:spcBef>
                        <a:spcAft>
                          <a:spcPts val="0"/>
                        </a:spcAft>
                        <a:buNone/>
                      </a:pPr>
                      <a:r>
                        <a:rPr lang="ja" sz="2400" dirty="0"/>
                        <a:t>パラメータ名</a:t>
                      </a:r>
                      <a:endParaRPr sz="2400" dirty="0"/>
                    </a:p>
                  </a:txBody>
                  <a:tcPr marL="91425" marR="91425" marT="91425" marB="91425">
                    <a:lnR w="38100" cap="flat" cmpd="sng">
                      <a:solidFill>
                        <a:srgbClr val="9E9E9E"/>
                      </a:solidFill>
                      <a:prstDash val="solid"/>
                      <a:round/>
                      <a:headEnd type="none" w="sm" len="sm"/>
                      <a:tailEnd type="none" w="sm" len="sm"/>
                    </a:lnR>
                    <a:lnB w="38100" cap="flat" cmpd="sng">
                      <a:solidFill>
                        <a:srgbClr val="9E9E9E"/>
                      </a:solidFill>
                      <a:prstDash val="solid"/>
                      <a:round/>
                      <a:headEnd type="none" w="sm" len="sm"/>
                      <a:tailEnd type="none" w="sm" len="sm"/>
                    </a:lnB>
                    <a:solidFill>
                      <a:schemeClr val="accent1">
                        <a:lumMod val="60000"/>
                        <a:lumOff val="40000"/>
                      </a:schemeClr>
                    </a:solidFill>
                  </a:tcPr>
                </a:tc>
                <a:tc>
                  <a:txBody>
                    <a:bodyPr/>
                    <a:lstStyle/>
                    <a:p>
                      <a:pPr marL="0" lvl="0" indent="0" algn="l" rtl="0">
                        <a:spcBef>
                          <a:spcPts val="0"/>
                        </a:spcBef>
                        <a:spcAft>
                          <a:spcPts val="0"/>
                        </a:spcAft>
                        <a:buNone/>
                      </a:pPr>
                      <a:r>
                        <a:rPr lang="ja" sz="2400" dirty="0"/>
                        <a:t>値</a:t>
                      </a:r>
                      <a:endParaRPr sz="2400" dirty="0"/>
                    </a:p>
                  </a:txBody>
                  <a:tcPr marL="91425" marR="91425" marT="91425" marB="91425">
                    <a:lnL w="38100" cap="flat" cmpd="sng">
                      <a:solidFill>
                        <a:srgbClr val="9E9E9E"/>
                      </a:solidFill>
                      <a:prstDash val="solid"/>
                      <a:round/>
                      <a:headEnd type="none" w="sm" len="sm"/>
                      <a:tailEnd type="none" w="sm" len="sm"/>
                    </a:lnL>
                    <a:lnB w="38100" cap="flat" cmpd="sng">
                      <a:solidFill>
                        <a:srgbClr val="9E9E9E"/>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10000"/>
                  </a:ext>
                </a:extLst>
              </a:tr>
              <a:tr h="515325">
                <a:tc>
                  <a:txBody>
                    <a:bodyPr/>
                    <a:lstStyle/>
                    <a:p>
                      <a:pPr marL="0" lvl="0" indent="0" algn="l" rtl="0">
                        <a:spcBef>
                          <a:spcPts val="0"/>
                        </a:spcBef>
                        <a:spcAft>
                          <a:spcPts val="0"/>
                        </a:spcAft>
                        <a:buNone/>
                      </a:pPr>
                      <a:r>
                        <a:rPr lang="ja" sz="2400" dirty="0"/>
                        <a:t>次元数</a:t>
                      </a:r>
                      <a:endParaRPr sz="2400" dirty="0"/>
                    </a:p>
                  </a:txBody>
                  <a:tcPr marL="91425" marR="91425" marT="91425" marB="91425">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solidFill>
                      <a:schemeClr val="accent1">
                        <a:lumMod val="20000"/>
                        <a:lumOff val="80000"/>
                      </a:schemeClr>
                    </a:solidFill>
                  </a:tcPr>
                </a:tc>
                <a:tc>
                  <a:txBody>
                    <a:bodyPr/>
                    <a:lstStyle/>
                    <a:p>
                      <a:pPr marL="0" lvl="0" indent="0" algn="l" rtl="0">
                        <a:spcBef>
                          <a:spcPts val="0"/>
                        </a:spcBef>
                        <a:spcAft>
                          <a:spcPts val="0"/>
                        </a:spcAft>
                        <a:buNone/>
                      </a:pPr>
                      <a:r>
                        <a:rPr lang="ja" sz="2400" dirty="0"/>
                        <a:t>64</a:t>
                      </a:r>
                      <a:endParaRPr sz="2400" dirty="0"/>
                    </a:p>
                  </a:txBody>
                  <a:tcPr marL="91425" marR="91425" marT="91425" marB="91425">
                    <a:lnL w="38100" cap="flat" cmpd="sng">
                      <a:solidFill>
                        <a:srgbClr val="9E9E9E"/>
                      </a:solidFill>
                      <a:prstDash val="solid"/>
                      <a:round/>
                      <a:headEnd type="none" w="sm" len="sm"/>
                      <a:tailEnd type="none" w="sm" len="sm"/>
                    </a:lnL>
                    <a:lnT w="38100" cap="flat" cmpd="sng">
                      <a:solidFill>
                        <a:srgbClr val="9E9E9E"/>
                      </a:solidFill>
                      <a:prstDash val="solid"/>
                      <a:round/>
                      <a:headEnd type="none" w="sm" len="sm"/>
                      <a:tailEnd type="none" w="sm" len="sm"/>
                    </a:lnT>
                    <a:solidFill>
                      <a:schemeClr val="accent1">
                        <a:lumMod val="20000"/>
                        <a:lumOff val="80000"/>
                      </a:schemeClr>
                    </a:solidFill>
                  </a:tcPr>
                </a:tc>
                <a:extLst>
                  <a:ext uri="{0D108BD9-81ED-4DB2-BD59-A6C34878D82A}">
                    <a16:rowId xmlns:a16="http://schemas.microsoft.com/office/drawing/2014/main" val="10001"/>
                  </a:ext>
                </a:extLst>
              </a:tr>
              <a:tr h="515325">
                <a:tc>
                  <a:txBody>
                    <a:bodyPr/>
                    <a:lstStyle/>
                    <a:p>
                      <a:pPr marL="0" lvl="0" indent="0" algn="l" rtl="0">
                        <a:spcBef>
                          <a:spcPts val="0"/>
                        </a:spcBef>
                        <a:spcAft>
                          <a:spcPts val="0"/>
                        </a:spcAft>
                        <a:buNone/>
                      </a:pPr>
                      <a:r>
                        <a:rPr lang="ja" sz="2400" dirty="0"/>
                        <a:t>バッチサイズ</a:t>
                      </a:r>
                      <a:endParaRPr sz="2400" dirty="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4</a:t>
                      </a:r>
                      <a:r>
                        <a:rPr lang="en-US" altLang="ja" sz="2400" dirty="0"/>
                        <a:t>,</a:t>
                      </a:r>
                      <a:r>
                        <a:rPr lang="ja" sz="2400" dirty="0"/>
                        <a:t>096</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extLst>
                  <a:ext uri="{0D108BD9-81ED-4DB2-BD59-A6C34878D82A}">
                    <a16:rowId xmlns:a16="http://schemas.microsoft.com/office/drawing/2014/main" val="10002"/>
                  </a:ext>
                </a:extLst>
              </a:tr>
              <a:tr h="515325">
                <a:tc>
                  <a:txBody>
                    <a:bodyPr/>
                    <a:lstStyle/>
                    <a:p>
                      <a:pPr marL="0" lvl="0" indent="0" algn="l" rtl="0">
                        <a:spcBef>
                          <a:spcPts val="0"/>
                        </a:spcBef>
                        <a:spcAft>
                          <a:spcPts val="0"/>
                        </a:spcAft>
                        <a:buNone/>
                      </a:pPr>
                      <a:r>
                        <a:rPr lang="ja" sz="2400"/>
                        <a:t>エポック数</a:t>
                      </a:r>
                      <a:endParaRPr sz="240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10</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extLst>
                  <a:ext uri="{0D108BD9-81ED-4DB2-BD59-A6C34878D82A}">
                    <a16:rowId xmlns:a16="http://schemas.microsoft.com/office/drawing/2014/main" val="10003"/>
                  </a:ext>
                </a:extLst>
              </a:tr>
              <a:tr h="515325">
                <a:tc>
                  <a:txBody>
                    <a:bodyPr/>
                    <a:lstStyle/>
                    <a:p>
                      <a:pPr marL="0" lvl="0" indent="0" algn="l" rtl="0">
                        <a:spcBef>
                          <a:spcPts val="0"/>
                        </a:spcBef>
                        <a:spcAft>
                          <a:spcPts val="0"/>
                        </a:spcAft>
                        <a:buNone/>
                      </a:pPr>
                      <a:r>
                        <a:rPr lang="ja" sz="2400"/>
                        <a:t>ウィンドウサイズ</a:t>
                      </a:r>
                      <a:endParaRPr sz="240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5</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extLst>
                  <a:ext uri="{0D108BD9-81ED-4DB2-BD59-A6C34878D82A}">
                    <a16:rowId xmlns:a16="http://schemas.microsoft.com/office/drawing/2014/main" val="10004"/>
                  </a:ext>
                </a:extLst>
              </a:tr>
              <a:tr h="515325">
                <a:tc>
                  <a:txBody>
                    <a:bodyPr/>
                    <a:lstStyle/>
                    <a:p>
                      <a:pPr marL="0" lvl="0" indent="0" algn="l" rtl="0">
                        <a:spcBef>
                          <a:spcPts val="0"/>
                        </a:spcBef>
                        <a:spcAft>
                          <a:spcPts val="0"/>
                        </a:spcAft>
                        <a:buNone/>
                      </a:pPr>
                      <a:r>
                        <a:rPr lang="ja" sz="2400"/>
                        <a:t>ネガティブサンプル数</a:t>
                      </a:r>
                      <a:endParaRPr sz="240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2</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extLst>
                  <a:ext uri="{0D108BD9-81ED-4DB2-BD59-A6C34878D82A}">
                    <a16:rowId xmlns:a16="http://schemas.microsoft.com/office/drawing/2014/main" val="10005"/>
                  </a:ext>
                </a:extLst>
              </a:tr>
              <a:tr h="515325">
                <a:tc>
                  <a:txBody>
                    <a:bodyPr/>
                    <a:lstStyle/>
                    <a:p>
                      <a:pPr marL="0" lvl="0" indent="0" algn="l" rtl="0">
                        <a:spcBef>
                          <a:spcPts val="0"/>
                        </a:spcBef>
                        <a:spcAft>
                          <a:spcPts val="0"/>
                        </a:spcAft>
                        <a:buNone/>
                      </a:pPr>
                      <a:r>
                        <a:rPr lang="ja" sz="2400"/>
                        <a:t>サブサンプル閾値</a:t>
                      </a:r>
                      <a:endParaRPr sz="240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0.001</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extLst>
                  <a:ext uri="{0D108BD9-81ED-4DB2-BD59-A6C34878D82A}">
                    <a16:rowId xmlns:a16="http://schemas.microsoft.com/office/drawing/2014/main" val="10006"/>
                  </a:ext>
                </a:extLst>
              </a:tr>
              <a:tr h="515325">
                <a:tc>
                  <a:txBody>
                    <a:bodyPr/>
                    <a:lstStyle/>
                    <a:p>
                      <a:pPr marL="0" lvl="0" indent="0" algn="l" rtl="0">
                        <a:spcBef>
                          <a:spcPts val="0"/>
                        </a:spcBef>
                        <a:spcAft>
                          <a:spcPts val="0"/>
                        </a:spcAft>
                        <a:buNone/>
                      </a:pPr>
                      <a:r>
                        <a:rPr lang="ja" sz="2400"/>
                        <a:t>学習率</a:t>
                      </a:r>
                      <a:endParaRPr sz="240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0.004204091643267762</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発表の流れ</a:t>
            </a:r>
            <a:endParaRPr sz="4000"/>
          </a:p>
        </p:txBody>
      </p:sp>
      <p:sp>
        <p:nvSpPr>
          <p:cNvPr id="185" name="Google Shape;185;p3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8150" algn="l" rtl="0">
              <a:spcBef>
                <a:spcPts val="0"/>
              </a:spcBef>
              <a:spcAft>
                <a:spcPts val="0"/>
              </a:spcAft>
              <a:buSzPts val="3300"/>
              <a:buAutoNum type="arabicPeriod"/>
            </a:pPr>
            <a:r>
              <a:rPr lang="ja" sz="3300"/>
              <a:t>はじめに</a:t>
            </a:r>
            <a:endParaRPr sz="3300"/>
          </a:p>
          <a:p>
            <a:pPr marL="457200" lvl="0" indent="-438150" algn="l" rtl="0">
              <a:spcBef>
                <a:spcPts val="0"/>
              </a:spcBef>
              <a:spcAft>
                <a:spcPts val="0"/>
              </a:spcAft>
              <a:buSzPts val="3300"/>
              <a:buAutoNum type="arabicPeriod"/>
            </a:pPr>
            <a:r>
              <a:rPr lang="ja" sz="3300"/>
              <a:t>要素技術</a:t>
            </a:r>
            <a:endParaRPr sz="3300"/>
          </a:p>
          <a:p>
            <a:pPr marL="457200" lvl="0" indent="-438150" algn="l" rtl="0">
              <a:spcBef>
                <a:spcPts val="0"/>
              </a:spcBef>
              <a:spcAft>
                <a:spcPts val="0"/>
              </a:spcAft>
              <a:buSzPts val="3300"/>
              <a:buAutoNum type="arabicPeriod"/>
            </a:pPr>
            <a:r>
              <a:rPr lang="ja" sz="3300"/>
              <a:t>データセット</a:t>
            </a:r>
            <a:endParaRPr sz="3300"/>
          </a:p>
          <a:p>
            <a:pPr marL="457200" lvl="0" indent="-438150" algn="l" rtl="0">
              <a:spcBef>
                <a:spcPts val="0"/>
              </a:spcBef>
              <a:spcAft>
                <a:spcPts val="0"/>
              </a:spcAft>
              <a:buSzPts val="3300"/>
              <a:buAutoNum type="arabicPeriod"/>
            </a:pPr>
            <a:r>
              <a:rPr lang="ja" sz="3300"/>
              <a:t>実験</a:t>
            </a:r>
            <a:endParaRPr sz="3300"/>
          </a:p>
          <a:p>
            <a:pPr marL="457200" lvl="0" indent="-438150" algn="l" rtl="0">
              <a:spcBef>
                <a:spcPts val="0"/>
              </a:spcBef>
              <a:spcAft>
                <a:spcPts val="0"/>
              </a:spcAft>
              <a:buSzPts val="3300"/>
              <a:buAutoNum type="arabicPeriod"/>
            </a:pPr>
            <a:r>
              <a:rPr lang="ja" sz="3300" u="sng"/>
              <a:t>結果と考察</a:t>
            </a:r>
            <a:endParaRPr sz="3300" u="sng"/>
          </a:p>
          <a:p>
            <a:pPr marL="457200" lvl="0" indent="-438150" algn="l" rtl="0">
              <a:spcBef>
                <a:spcPts val="0"/>
              </a:spcBef>
              <a:spcAft>
                <a:spcPts val="0"/>
              </a:spcAft>
              <a:buSzPts val="3300"/>
              <a:buAutoNum type="arabicPeriod"/>
            </a:pPr>
            <a:r>
              <a:rPr lang="ja" sz="3300"/>
              <a:t>今後の課題</a:t>
            </a:r>
            <a:endParaRPr sz="3300"/>
          </a:p>
        </p:txBody>
      </p:sp>
      <p:sp>
        <p:nvSpPr>
          <p:cNvPr id="186" name="Google Shape;186;p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18</a:t>
            </a:fld>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620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結果と考察</a:t>
            </a:r>
            <a:endParaRPr sz="4000"/>
          </a:p>
        </p:txBody>
      </p:sp>
      <p:sp>
        <p:nvSpPr>
          <p:cNvPr id="192" name="Google Shape;192;p32"/>
          <p:cNvSpPr txBox="1">
            <a:spLocks noGrp="1"/>
          </p:cNvSpPr>
          <p:nvPr>
            <p:ph type="body" idx="1"/>
          </p:nvPr>
        </p:nvSpPr>
        <p:spPr>
          <a:xfrm>
            <a:off x="311700" y="777108"/>
            <a:ext cx="8520600" cy="4555200"/>
          </a:xfrm>
          <a:prstGeom prst="rect">
            <a:avLst/>
          </a:prstGeom>
        </p:spPr>
        <p:txBody>
          <a:bodyPr spcFirstLastPara="1" wrap="square" lIns="91425" tIns="91425" rIns="91425" bIns="91425" anchor="t" anchorCtr="0">
            <a:normAutofit/>
          </a:bodyPr>
          <a:lstStyle/>
          <a:p>
            <a:pPr marL="50800" lvl="0" indent="0" algn="l" rtl="0">
              <a:spcBef>
                <a:spcPts val="0"/>
              </a:spcBef>
              <a:spcAft>
                <a:spcPts val="0"/>
              </a:spcAft>
              <a:buSzPts val="2800"/>
              <a:buNone/>
            </a:pPr>
            <a:r>
              <a:rPr lang="ja" sz="2800" dirty="0"/>
              <a:t>類似単語ペアが含まれる順位</a:t>
            </a:r>
            <a:r>
              <a:rPr lang="ja-JP" altLang="en-US" sz="2800" dirty="0"/>
              <a:t> </a:t>
            </a:r>
            <a:r>
              <a:rPr lang="en-US" altLang="ja-JP" sz="2800" dirty="0">
                <a:solidFill>
                  <a:srgbClr val="595959"/>
                </a:solidFill>
              </a:rPr>
              <a:t>(</a:t>
            </a:r>
            <a:r>
              <a:rPr lang="ja-JP" altLang="en-US" sz="2800" dirty="0">
                <a:solidFill>
                  <a:srgbClr val="595959"/>
                </a:solidFill>
              </a:rPr>
              <a:t>一部</a:t>
            </a:r>
            <a:r>
              <a:rPr lang="en-US" altLang="ja-JP" sz="2800" dirty="0">
                <a:solidFill>
                  <a:srgbClr val="595959"/>
                </a:solidFill>
              </a:rPr>
              <a:t>)</a:t>
            </a:r>
            <a:endParaRPr lang="en-US" altLang="ja" sz="2800" dirty="0">
              <a:solidFill>
                <a:srgbClr val="595959"/>
              </a:solidFill>
            </a:endParaRPr>
          </a:p>
        </p:txBody>
      </p:sp>
      <p:sp>
        <p:nvSpPr>
          <p:cNvPr id="193" name="Google Shape;193;p3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19</a:t>
            </a:fld>
            <a:endParaRPr sz="2400" dirty="0"/>
          </a:p>
        </p:txBody>
      </p:sp>
      <p:graphicFrame>
        <p:nvGraphicFramePr>
          <p:cNvPr id="194" name="Google Shape;194;p32"/>
          <p:cNvGraphicFramePr/>
          <p:nvPr>
            <p:extLst>
              <p:ext uri="{D42A27DB-BD31-4B8C-83A1-F6EECF244321}">
                <p14:modId xmlns:p14="http://schemas.microsoft.com/office/powerpoint/2010/main" val="1558022804"/>
              </p:ext>
            </p:extLst>
          </p:nvPr>
        </p:nvGraphicFramePr>
        <p:xfrm>
          <a:off x="497150" y="1311050"/>
          <a:ext cx="7975308" cy="5303250"/>
        </p:xfrm>
        <a:graphic>
          <a:graphicData uri="http://schemas.openxmlformats.org/drawingml/2006/table">
            <a:tbl>
              <a:tblPr>
                <a:noFill/>
                <a:tableStyleId>{CB5BDD23-5051-4F5A-A399-BB7D84BE544A}</a:tableStyleId>
              </a:tblPr>
              <a:tblGrid>
                <a:gridCol w="1993827">
                  <a:extLst>
                    <a:ext uri="{9D8B030D-6E8A-4147-A177-3AD203B41FA5}">
                      <a16:colId xmlns:a16="http://schemas.microsoft.com/office/drawing/2014/main" val="20000"/>
                    </a:ext>
                  </a:extLst>
                </a:gridCol>
                <a:gridCol w="1993827">
                  <a:extLst>
                    <a:ext uri="{9D8B030D-6E8A-4147-A177-3AD203B41FA5}">
                      <a16:colId xmlns:a16="http://schemas.microsoft.com/office/drawing/2014/main" val="20001"/>
                    </a:ext>
                  </a:extLst>
                </a:gridCol>
                <a:gridCol w="1993827">
                  <a:extLst>
                    <a:ext uri="{9D8B030D-6E8A-4147-A177-3AD203B41FA5}">
                      <a16:colId xmlns:a16="http://schemas.microsoft.com/office/drawing/2014/main" val="20002"/>
                    </a:ext>
                  </a:extLst>
                </a:gridCol>
                <a:gridCol w="1993827">
                  <a:extLst>
                    <a:ext uri="{9D8B030D-6E8A-4147-A177-3AD203B41FA5}">
                      <a16:colId xmlns:a16="http://schemas.microsoft.com/office/drawing/2014/main" val="20003"/>
                    </a:ext>
                  </a:extLst>
                </a:gridCol>
              </a:tblGrid>
              <a:tr h="545175">
                <a:tc>
                  <a:txBody>
                    <a:bodyPr/>
                    <a:lstStyle/>
                    <a:p>
                      <a:pPr marL="0" lvl="0" indent="0" algn="l" rtl="0">
                        <a:spcBef>
                          <a:spcPts val="0"/>
                        </a:spcBef>
                        <a:spcAft>
                          <a:spcPts val="0"/>
                        </a:spcAft>
                        <a:buNone/>
                      </a:pPr>
                      <a:r>
                        <a:rPr lang="ja-JP" altLang="en-US" sz="2400" dirty="0"/>
                        <a:t>順位</a:t>
                      </a:r>
                      <a:endParaRPr sz="2400" dirty="0"/>
                    </a:p>
                  </a:txBody>
                  <a:tcPr marL="91425" marR="91425" marT="91425" marB="91425">
                    <a:lnR w="38100" cap="flat" cmpd="sng">
                      <a:solidFill>
                        <a:srgbClr val="9E9E9E"/>
                      </a:solidFill>
                      <a:prstDash val="solid"/>
                      <a:round/>
                      <a:headEnd type="none" w="sm" len="sm"/>
                      <a:tailEnd type="none" w="sm" len="sm"/>
                    </a:lnR>
                    <a:lnB w="38100" cap="flat" cmpd="sng">
                      <a:solidFill>
                        <a:srgbClr val="9E9E9E"/>
                      </a:solidFill>
                      <a:prstDash val="solid"/>
                      <a:round/>
                      <a:headEnd type="none" w="sm" len="sm"/>
                      <a:tailEnd type="none" w="sm" len="sm"/>
                    </a:lnB>
                    <a:solidFill>
                      <a:schemeClr val="accent1">
                        <a:lumMod val="60000"/>
                        <a:lumOff val="40000"/>
                      </a:schemeClr>
                    </a:solidFill>
                  </a:tcPr>
                </a:tc>
                <a:tc>
                  <a:txBody>
                    <a:bodyPr/>
                    <a:lstStyle/>
                    <a:p>
                      <a:pPr marL="0" lvl="0" indent="0" algn="l" rtl="0">
                        <a:spcBef>
                          <a:spcPts val="0"/>
                        </a:spcBef>
                        <a:spcAft>
                          <a:spcPts val="0"/>
                        </a:spcAft>
                        <a:buNone/>
                      </a:pPr>
                      <a:r>
                        <a:rPr lang="ja" sz="2400" dirty="0"/>
                        <a:t>1-99</a:t>
                      </a:r>
                      <a:endParaRPr sz="2400" dirty="0"/>
                    </a:p>
                  </a:txBody>
                  <a:tcPr marL="91425" marR="91425" marT="91425" marB="91425">
                    <a:lnL w="38100" cap="flat" cmpd="sng">
                      <a:solidFill>
                        <a:srgbClr val="9E9E9E"/>
                      </a:solidFill>
                      <a:prstDash val="solid"/>
                      <a:round/>
                      <a:headEnd type="none" w="sm" len="sm"/>
                      <a:tailEnd type="none" w="sm" len="sm"/>
                    </a:lnL>
                    <a:lnB w="38100" cap="flat" cmpd="sng">
                      <a:solidFill>
                        <a:srgbClr val="9E9E9E"/>
                      </a:solidFill>
                      <a:prstDash val="solid"/>
                      <a:round/>
                      <a:headEnd type="none" w="sm" len="sm"/>
                      <a:tailEnd type="none" w="sm" len="sm"/>
                    </a:lnB>
                    <a:solidFill>
                      <a:schemeClr val="accent1">
                        <a:lumMod val="60000"/>
                        <a:lumOff val="40000"/>
                      </a:schemeClr>
                    </a:solidFill>
                  </a:tcPr>
                </a:tc>
                <a:tc>
                  <a:txBody>
                    <a:bodyPr/>
                    <a:lstStyle/>
                    <a:p>
                      <a:pPr marL="0" lvl="0" indent="0" algn="l" rtl="0">
                        <a:spcBef>
                          <a:spcPts val="0"/>
                        </a:spcBef>
                        <a:spcAft>
                          <a:spcPts val="0"/>
                        </a:spcAft>
                        <a:buNone/>
                      </a:pPr>
                      <a:r>
                        <a:rPr lang="ja" sz="2400" dirty="0"/>
                        <a:t>100-499</a:t>
                      </a:r>
                      <a:endParaRPr sz="2400" dirty="0"/>
                    </a:p>
                  </a:txBody>
                  <a:tcPr marL="91425" marR="91425" marT="91425" marB="91425">
                    <a:lnB w="38100" cap="flat" cmpd="sng">
                      <a:solidFill>
                        <a:srgbClr val="9E9E9E"/>
                      </a:solidFill>
                      <a:prstDash val="solid"/>
                      <a:round/>
                      <a:headEnd type="none" w="sm" len="sm"/>
                      <a:tailEnd type="none" w="sm" len="sm"/>
                    </a:lnB>
                    <a:solidFill>
                      <a:schemeClr val="accent1">
                        <a:lumMod val="60000"/>
                        <a:lumOff val="40000"/>
                      </a:schemeClr>
                    </a:solidFill>
                  </a:tcPr>
                </a:tc>
                <a:tc>
                  <a:txBody>
                    <a:bodyPr/>
                    <a:lstStyle/>
                    <a:p>
                      <a:pPr marL="0" lvl="0" indent="0" algn="l" rtl="0">
                        <a:spcBef>
                          <a:spcPts val="0"/>
                        </a:spcBef>
                        <a:spcAft>
                          <a:spcPts val="0"/>
                        </a:spcAft>
                        <a:buNone/>
                      </a:pPr>
                      <a:r>
                        <a:rPr lang="ja" sz="2400" dirty="0"/>
                        <a:t>500-999</a:t>
                      </a:r>
                      <a:endParaRPr sz="2400" dirty="0"/>
                    </a:p>
                  </a:txBody>
                  <a:tcPr marL="91425" marR="91425" marT="91425" marB="91425">
                    <a:lnB w="38100" cap="flat" cmpd="sng">
                      <a:solidFill>
                        <a:srgbClr val="9E9E9E"/>
                      </a:solidFill>
                      <a:prstDash val="solid"/>
                      <a:round/>
                      <a:headEnd type="none" w="sm" len="sm"/>
                      <a:tailEnd type="none" w="sm" len="sm"/>
                    </a:lnB>
                    <a:solidFill>
                      <a:schemeClr val="accent1">
                        <a:lumMod val="60000"/>
                        <a:lumOff val="40000"/>
                      </a:schemeClr>
                    </a:solidFill>
                  </a:tcPr>
                </a:tc>
                <a:extLst>
                  <a:ext uri="{0D108BD9-81ED-4DB2-BD59-A6C34878D82A}">
                    <a16:rowId xmlns:a16="http://schemas.microsoft.com/office/drawing/2014/main" val="10000"/>
                  </a:ext>
                </a:extLst>
              </a:tr>
              <a:tr h="545175">
                <a:tc>
                  <a:txBody>
                    <a:bodyPr/>
                    <a:lstStyle/>
                    <a:p>
                      <a:pPr marL="0" lvl="0" indent="0" algn="l" rtl="0">
                        <a:spcBef>
                          <a:spcPts val="0"/>
                        </a:spcBef>
                        <a:spcAft>
                          <a:spcPts val="0"/>
                        </a:spcAft>
                        <a:buNone/>
                      </a:pPr>
                      <a:r>
                        <a:rPr lang="ja" sz="2400" dirty="0"/>
                        <a:t>Stanford RW</a:t>
                      </a:r>
                      <a:endParaRPr sz="2400" dirty="0"/>
                    </a:p>
                  </a:txBody>
                  <a:tcPr marL="91425" marR="91425" marT="91425" marB="91425">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solidFill>
                      <a:schemeClr val="accent1">
                        <a:lumMod val="20000"/>
                        <a:lumOff val="80000"/>
                      </a:schemeClr>
                    </a:solidFill>
                  </a:tcPr>
                </a:tc>
                <a:tc>
                  <a:txBody>
                    <a:bodyPr/>
                    <a:lstStyle/>
                    <a:p>
                      <a:pPr marL="0" lvl="0" indent="0" algn="l" rtl="0">
                        <a:spcBef>
                          <a:spcPts val="0"/>
                        </a:spcBef>
                        <a:spcAft>
                          <a:spcPts val="0"/>
                        </a:spcAft>
                        <a:buNone/>
                      </a:pPr>
                      <a:r>
                        <a:rPr lang="ja" sz="2400" dirty="0"/>
                        <a:t>0</a:t>
                      </a:r>
                      <a:endParaRPr sz="2400" dirty="0"/>
                    </a:p>
                  </a:txBody>
                  <a:tcPr marL="91425" marR="91425" marT="91425" marB="91425">
                    <a:lnL w="38100" cap="flat" cmpd="sng">
                      <a:solidFill>
                        <a:srgbClr val="9E9E9E"/>
                      </a:solidFill>
                      <a:prstDash val="solid"/>
                      <a:round/>
                      <a:headEnd type="none" w="sm" len="sm"/>
                      <a:tailEnd type="none" w="sm" len="sm"/>
                    </a:lnL>
                    <a:lnT w="38100" cap="flat" cmpd="sng">
                      <a:solidFill>
                        <a:srgbClr val="9E9E9E"/>
                      </a:solidFill>
                      <a:prstDash val="solid"/>
                      <a:round/>
                      <a:headEnd type="none" w="sm" len="sm"/>
                      <a:tailEnd type="none" w="sm" len="sm"/>
                    </a:lnT>
                    <a:solidFill>
                      <a:schemeClr val="accent1">
                        <a:lumMod val="20000"/>
                        <a:lumOff val="80000"/>
                      </a:schemeClr>
                    </a:solidFill>
                  </a:tcPr>
                </a:tc>
                <a:tc>
                  <a:txBody>
                    <a:bodyPr/>
                    <a:lstStyle/>
                    <a:p>
                      <a:pPr marL="0" lvl="0" indent="0" algn="l" rtl="0">
                        <a:spcBef>
                          <a:spcPts val="0"/>
                        </a:spcBef>
                        <a:spcAft>
                          <a:spcPts val="0"/>
                        </a:spcAft>
                        <a:buNone/>
                      </a:pPr>
                      <a:r>
                        <a:rPr lang="ja" sz="2400" dirty="0"/>
                        <a:t>7</a:t>
                      </a:r>
                      <a:endParaRPr sz="2400" dirty="0"/>
                    </a:p>
                  </a:txBody>
                  <a:tcPr marL="91425" marR="91425" marT="91425" marB="91425">
                    <a:lnT w="38100" cap="flat" cmpd="sng">
                      <a:solidFill>
                        <a:srgbClr val="9E9E9E"/>
                      </a:solidFill>
                      <a:prstDash val="solid"/>
                      <a:round/>
                      <a:headEnd type="none" w="sm" len="sm"/>
                      <a:tailEnd type="none" w="sm" len="sm"/>
                    </a:lnT>
                    <a:solidFill>
                      <a:schemeClr val="accent1">
                        <a:lumMod val="20000"/>
                        <a:lumOff val="80000"/>
                      </a:schemeClr>
                    </a:solidFill>
                  </a:tcPr>
                </a:tc>
                <a:tc>
                  <a:txBody>
                    <a:bodyPr/>
                    <a:lstStyle/>
                    <a:p>
                      <a:pPr marL="0" lvl="0" indent="0" algn="l" rtl="0">
                        <a:spcBef>
                          <a:spcPts val="0"/>
                        </a:spcBef>
                        <a:spcAft>
                          <a:spcPts val="0"/>
                        </a:spcAft>
                        <a:buNone/>
                      </a:pPr>
                      <a:r>
                        <a:rPr lang="ja" sz="2400"/>
                        <a:t>0</a:t>
                      </a:r>
                      <a:endParaRPr sz="2400"/>
                    </a:p>
                  </a:txBody>
                  <a:tcPr marL="91425" marR="91425" marT="91425" marB="91425">
                    <a:lnT w="38100" cap="flat" cmpd="sng">
                      <a:solidFill>
                        <a:srgbClr val="9E9E9E"/>
                      </a:solidFill>
                      <a:prstDash val="solid"/>
                      <a:round/>
                      <a:headEnd type="none" w="sm" len="sm"/>
                      <a:tailEnd type="none" w="sm" len="sm"/>
                    </a:lnT>
                    <a:solidFill>
                      <a:schemeClr val="accent1">
                        <a:lumMod val="20000"/>
                        <a:lumOff val="80000"/>
                      </a:schemeClr>
                    </a:solidFill>
                  </a:tcPr>
                </a:tc>
                <a:extLst>
                  <a:ext uri="{0D108BD9-81ED-4DB2-BD59-A6C34878D82A}">
                    <a16:rowId xmlns:a16="http://schemas.microsoft.com/office/drawing/2014/main" val="10001"/>
                  </a:ext>
                </a:extLst>
              </a:tr>
              <a:tr h="545175">
                <a:tc>
                  <a:txBody>
                    <a:bodyPr/>
                    <a:lstStyle/>
                    <a:p>
                      <a:pPr marL="0" lvl="0" indent="0" algn="l" rtl="0">
                        <a:spcBef>
                          <a:spcPts val="0"/>
                        </a:spcBef>
                        <a:spcAft>
                          <a:spcPts val="0"/>
                        </a:spcAft>
                        <a:buNone/>
                      </a:pPr>
                      <a:r>
                        <a:rPr lang="ja" sz="2400" dirty="0"/>
                        <a:t>MEN</a:t>
                      </a:r>
                      <a:endParaRPr sz="2400" dirty="0"/>
                    </a:p>
                  </a:txBody>
                  <a:tcPr marL="91425" marR="91425" marT="91425" marB="91425">
                    <a:lnR w="38100" cap="flat" cmpd="sng" algn="ctr">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6</a:t>
                      </a:r>
                      <a:endParaRPr sz="2400" dirty="0"/>
                    </a:p>
                  </a:txBody>
                  <a:tcPr marL="91425" marR="91425" marT="91425" marB="91425">
                    <a:lnL w="38100" cap="flat" cmpd="sng" algn="ctr">
                      <a:solidFill>
                        <a:srgbClr val="9E9E9E"/>
                      </a:solidFill>
                      <a:prstDash val="solid"/>
                      <a:round/>
                      <a:headEnd type="none" w="sm" len="sm"/>
                      <a:tailEnd type="none" w="sm" len="sm"/>
                    </a:lnL>
                    <a:solidFill>
                      <a:schemeClr val="accent1">
                        <a:lumMod val="20000"/>
                        <a:lumOff val="80000"/>
                      </a:schemeClr>
                    </a:solidFill>
                  </a:tcPr>
                </a:tc>
                <a:tc>
                  <a:txBody>
                    <a:bodyPr/>
                    <a:lstStyle/>
                    <a:p>
                      <a:pPr marL="0" lvl="0" indent="0" algn="l" rtl="0">
                        <a:spcBef>
                          <a:spcPts val="0"/>
                        </a:spcBef>
                        <a:spcAft>
                          <a:spcPts val="0"/>
                        </a:spcAft>
                        <a:buNone/>
                      </a:pPr>
                      <a:r>
                        <a:rPr lang="ja" sz="2400" dirty="0"/>
                        <a:t>24</a:t>
                      </a:r>
                      <a:endParaRPr sz="2400" dirty="0"/>
                    </a:p>
                  </a:txBody>
                  <a:tcPr marL="91425" marR="91425" marT="91425" marB="91425">
                    <a:solidFill>
                      <a:schemeClr val="accent1">
                        <a:lumMod val="20000"/>
                        <a:lumOff val="80000"/>
                      </a:schemeClr>
                    </a:solidFill>
                  </a:tcPr>
                </a:tc>
                <a:tc>
                  <a:txBody>
                    <a:bodyPr/>
                    <a:lstStyle/>
                    <a:p>
                      <a:pPr marL="0" lvl="0" indent="0" algn="l" rtl="0">
                        <a:spcBef>
                          <a:spcPts val="0"/>
                        </a:spcBef>
                        <a:spcAft>
                          <a:spcPts val="0"/>
                        </a:spcAft>
                        <a:buNone/>
                      </a:pPr>
                      <a:r>
                        <a:rPr lang="ja" sz="2400" dirty="0"/>
                        <a:t>19</a:t>
                      </a:r>
                      <a:endParaRPr sz="2400" dirty="0"/>
                    </a:p>
                  </a:txBody>
                  <a:tcPr marL="91425" marR="91425" marT="91425" marB="91425">
                    <a:solidFill>
                      <a:schemeClr val="accent1">
                        <a:lumMod val="20000"/>
                        <a:lumOff val="80000"/>
                      </a:schemeClr>
                    </a:solidFill>
                  </a:tcPr>
                </a:tc>
                <a:extLst>
                  <a:ext uri="{0D108BD9-81ED-4DB2-BD59-A6C34878D82A}">
                    <a16:rowId xmlns:a16="http://schemas.microsoft.com/office/drawing/2014/main" val="10004"/>
                  </a:ext>
                </a:extLst>
              </a:tr>
              <a:tr h="545175">
                <a:tc>
                  <a:txBody>
                    <a:bodyPr/>
                    <a:lstStyle/>
                    <a:p>
                      <a:pPr marL="0" lvl="0" indent="0" algn="l" rtl="0">
                        <a:spcBef>
                          <a:spcPts val="0"/>
                        </a:spcBef>
                        <a:spcAft>
                          <a:spcPts val="0"/>
                        </a:spcAft>
                        <a:buNone/>
                      </a:pPr>
                      <a:r>
                        <a:rPr lang="ja" sz="2400" dirty="0"/>
                        <a:t>MC-30</a:t>
                      </a:r>
                      <a:endParaRPr sz="2400" dirty="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0</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tc>
                  <a:txBody>
                    <a:bodyPr/>
                    <a:lstStyle/>
                    <a:p>
                      <a:pPr marL="0" lvl="0" indent="0" algn="l" rtl="0">
                        <a:spcBef>
                          <a:spcPts val="0"/>
                        </a:spcBef>
                        <a:spcAft>
                          <a:spcPts val="0"/>
                        </a:spcAft>
                        <a:buNone/>
                      </a:pPr>
                      <a:r>
                        <a:rPr lang="ja" sz="2400"/>
                        <a:t>0</a:t>
                      </a:r>
                      <a:endParaRPr sz="2400"/>
                    </a:p>
                  </a:txBody>
                  <a:tcPr marL="91425" marR="91425" marT="91425" marB="91425">
                    <a:solidFill>
                      <a:schemeClr val="accent1">
                        <a:lumMod val="20000"/>
                        <a:lumOff val="80000"/>
                      </a:schemeClr>
                    </a:solidFill>
                  </a:tcPr>
                </a:tc>
                <a:tc>
                  <a:txBody>
                    <a:bodyPr/>
                    <a:lstStyle/>
                    <a:p>
                      <a:pPr marL="0" lvl="0" indent="0" algn="l" rtl="0">
                        <a:spcBef>
                          <a:spcPts val="0"/>
                        </a:spcBef>
                        <a:spcAft>
                          <a:spcPts val="0"/>
                        </a:spcAft>
                        <a:buNone/>
                      </a:pPr>
                      <a:r>
                        <a:rPr lang="ja" sz="2400"/>
                        <a:t>0</a:t>
                      </a:r>
                      <a:endParaRPr sz="2400"/>
                    </a:p>
                  </a:txBody>
                  <a:tcPr marL="91425" marR="91425" marT="91425" marB="91425">
                    <a:solidFill>
                      <a:schemeClr val="accent1">
                        <a:lumMod val="20000"/>
                        <a:lumOff val="80000"/>
                      </a:schemeClr>
                    </a:solidFill>
                  </a:tcPr>
                </a:tc>
                <a:extLst>
                  <a:ext uri="{0D108BD9-81ED-4DB2-BD59-A6C34878D82A}">
                    <a16:rowId xmlns:a16="http://schemas.microsoft.com/office/drawing/2014/main" val="10005"/>
                  </a:ext>
                </a:extLst>
              </a:tr>
              <a:tr h="545175">
                <a:tc>
                  <a:txBody>
                    <a:bodyPr/>
                    <a:lstStyle/>
                    <a:p>
                      <a:pPr marL="0" lvl="0" indent="0" algn="l" rtl="0">
                        <a:spcBef>
                          <a:spcPts val="0"/>
                        </a:spcBef>
                        <a:spcAft>
                          <a:spcPts val="0"/>
                        </a:spcAft>
                        <a:buNone/>
                      </a:pPr>
                      <a:r>
                        <a:rPr lang="ja" sz="2400" dirty="0"/>
                        <a:t>Mturk-287</a:t>
                      </a:r>
                      <a:endParaRPr sz="2400" dirty="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a:t>0</a:t>
                      </a:r>
                      <a:endParaRPr sz="240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tc>
                  <a:txBody>
                    <a:bodyPr/>
                    <a:lstStyle/>
                    <a:p>
                      <a:pPr marL="0" lvl="0" indent="0" algn="l" rtl="0">
                        <a:spcBef>
                          <a:spcPts val="0"/>
                        </a:spcBef>
                        <a:spcAft>
                          <a:spcPts val="0"/>
                        </a:spcAft>
                        <a:buNone/>
                      </a:pPr>
                      <a:r>
                        <a:rPr lang="ja" sz="2400" dirty="0"/>
                        <a:t>5</a:t>
                      </a:r>
                      <a:endParaRPr sz="2400" dirty="0"/>
                    </a:p>
                  </a:txBody>
                  <a:tcPr marL="91425" marR="91425" marT="91425" marB="91425">
                    <a:solidFill>
                      <a:schemeClr val="accent1">
                        <a:lumMod val="20000"/>
                        <a:lumOff val="80000"/>
                      </a:schemeClr>
                    </a:solidFill>
                  </a:tcPr>
                </a:tc>
                <a:tc>
                  <a:txBody>
                    <a:bodyPr/>
                    <a:lstStyle/>
                    <a:p>
                      <a:pPr marL="0" lvl="0" indent="0" algn="l" rtl="0">
                        <a:spcBef>
                          <a:spcPts val="0"/>
                        </a:spcBef>
                        <a:spcAft>
                          <a:spcPts val="0"/>
                        </a:spcAft>
                        <a:buNone/>
                      </a:pPr>
                      <a:r>
                        <a:rPr lang="ja" sz="2400"/>
                        <a:t>0</a:t>
                      </a:r>
                      <a:endParaRPr sz="2400"/>
                    </a:p>
                  </a:txBody>
                  <a:tcPr marL="91425" marR="91425" marT="91425" marB="91425">
                    <a:solidFill>
                      <a:schemeClr val="accent1">
                        <a:lumMod val="20000"/>
                        <a:lumOff val="80000"/>
                      </a:schemeClr>
                    </a:solidFill>
                  </a:tcPr>
                </a:tc>
                <a:extLst>
                  <a:ext uri="{0D108BD9-81ED-4DB2-BD59-A6C34878D82A}">
                    <a16:rowId xmlns:a16="http://schemas.microsoft.com/office/drawing/2014/main" val="10006"/>
                  </a:ext>
                </a:extLst>
              </a:tr>
              <a:tr h="545175">
                <a:tc>
                  <a:txBody>
                    <a:bodyPr/>
                    <a:lstStyle/>
                    <a:p>
                      <a:pPr marL="0" lvl="0" indent="0" algn="l" rtl="0">
                        <a:spcBef>
                          <a:spcPts val="0"/>
                        </a:spcBef>
                        <a:spcAft>
                          <a:spcPts val="0"/>
                        </a:spcAft>
                        <a:buNone/>
                      </a:pPr>
                      <a:r>
                        <a:rPr lang="ja" sz="2400"/>
                        <a:t>SimVerb-3500</a:t>
                      </a:r>
                      <a:endParaRPr sz="240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19</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tc>
                  <a:txBody>
                    <a:bodyPr/>
                    <a:lstStyle/>
                    <a:p>
                      <a:pPr marL="0" lvl="0" indent="0" algn="l" rtl="0">
                        <a:spcBef>
                          <a:spcPts val="0"/>
                        </a:spcBef>
                        <a:spcAft>
                          <a:spcPts val="0"/>
                        </a:spcAft>
                        <a:buNone/>
                      </a:pPr>
                      <a:r>
                        <a:rPr lang="ja" sz="2400" dirty="0"/>
                        <a:t>74</a:t>
                      </a:r>
                      <a:endParaRPr sz="2400" dirty="0"/>
                    </a:p>
                  </a:txBody>
                  <a:tcPr marL="91425" marR="91425" marT="91425" marB="91425">
                    <a:solidFill>
                      <a:schemeClr val="accent1">
                        <a:lumMod val="20000"/>
                        <a:lumOff val="80000"/>
                      </a:schemeClr>
                    </a:solidFill>
                  </a:tcPr>
                </a:tc>
                <a:tc>
                  <a:txBody>
                    <a:bodyPr/>
                    <a:lstStyle/>
                    <a:p>
                      <a:pPr marL="0" lvl="0" indent="0" algn="l" rtl="0">
                        <a:spcBef>
                          <a:spcPts val="0"/>
                        </a:spcBef>
                        <a:spcAft>
                          <a:spcPts val="0"/>
                        </a:spcAft>
                        <a:buNone/>
                      </a:pPr>
                      <a:r>
                        <a:rPr lang="ja" sz="2400"/>
                        <a:t>86</a:t>
                      </a:r>
                      <a:endParaRPr sz="2400"/>
                    </a:p>
                  </a:txBody>
                  <a:tcPr marL="91425" marR="91425" marT="91425" marB="91425">
                    <a:solidFill>
                      <a:schemeClr val="accent1">
                        <a:lumMod val="20000"/>
                        <a:lumOff val="80000"/>
                      </a:schemeClr>
                    </a:solidFill>
                  </a:tcPr>
                </a:tc>
                <a:extLst>
                  <a:ext uri="{0D108BD9-81ED-4DB2-BD59-A6C34878D82A}">
                    <a16:rowId xmlns:a16="http://schemas.microsoft.com/office/drawing/2014/main" val="10007"/>
                  </a:ext>
                </a:extLst>
              </a:tr>
              <a:tr h="545175">
                <a:tc>
                  <a:txBody>
                    <a:bodyPr/>
                    <a:lstStyle/>
                    <a:p>
                      <a:pPr marL="0" lvl="0" indent="0" algn="l" rtl="0">
                        <a:spcBef>
                          <a:spcPts val="0"/>
                        </a:spcBef>
                        <a:spcAft>
                          <a:spcPts val="0"/>
                        </a:spcAft>
                        <a:buNone/>
                      </a:pPr>
                      <a:r>
                        <a:rPr lang="ja" sz="2400" dirty="0"/>
                        <a:t>SimLex-999</a:t>
                      </a:r>
                      <a:endParaRPr sz="2400" dirty="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5</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tc>
                  <a:txBody>
                    <a:bodyPr/>
                    <a:lstStyle/>
                    <a:p>
                      <a:pPr marL="0" lvl="0" indent="0" algn="l" rtl="0">
                        <a:spcBef>
                          <a:spcPts val="0"/>
                        </a:spcBef>
                        <a:spcAft>
                          <a:spcPts val="0"/>
                        </a:spcAft>
                        <a:buNone/>
                      </a:pPr>
                      <a:r>
                        <a:rPr lang="ja" sz="2400" dirty="0"/>
                        <a:t>8</a:t>
                      </a:r>
                      <a:endParaRPr sz="2400" dirty="0"/>
                    </a:p>
                  </a:txBody>
                  <a:tcPr marL="91425" marR="91425" marT="91425" marB="91425">
                    <a:solidFill>
                      <a:schemeClr val="accent1">
                        <a:lumMod val="20000"/>
                        <a:lumOff val="80000"/>
                      </a:schemeClr>
                    </a:solidFill>
                  </a:tcPr>
                </a:tc>
                <a:tc>
                  <a:txBody>
                    <a:bodyPr/>
                    <a:lstStyle/>
                    <a:p>
                      <a:pPr marL="0" lvl="0" indent="0" algn="l" rtl="0">
                        <a:spcBef>
                          <a:spcPts val="0"/>
                        </a:spcBef>
                        <a:spcAft>
                          <a:spcPts val="0"/>
                        </a:spcAft>
                        <a:buNone/>
                      </a:pPr>
                      <a:r>
                        <a:rPr lang="ja" sz="2400" dirty="0"/>
                        <a:t>9</a:t>
                      </a:r>
                      <a:endParaRPr sz="2400" dirty="0"/>
                    </a:p>
                  </a:txBody>
                  <a:tcPr marL="91425" marR="91425" marT="91425" marB="91425">
                    <a:solidFill>
                      <a:schemeClr val="accent1">
                        <a:lumMod val="20000"/>
                        <a:lumOff val="80000"/>
                      </a:schemeClr>
                    </a:solidFill>
                  </a:tcPr>
                </a:tc>
                <a:extLst>
                  <a:ext uri="{0D108BD9-81ED-4DB2-BD59-A6C34878D82A}">
                    <a16:rowId xmlns:a16="http://schemas.microsoft.com/office/drawing/2014/main" val="10008"/>
                  </a:ext>
                </a:extLst>
              </a:tr>
              <a:tr h="545175">
                <a:tc>
                  <a:txBody>
                    <a:bodyPr/>
                    <a:lstStyle/>
                    <a:p>
                      <a:pPr marL="0" lvl="0" indent="0" algn="l" rtl="0">
                        <a:spcBef>
                          <a:spcPts val="0"/>
                        </a:spcBef>
                        <a:spcAft>
                          <a:spcPts val="0"/>
                        </a:spcAft>
                        <a:buNone/>
                      </a:pPr>
                      <a:r>
                        <a:rPr lang="ja" sz="2400"/>
                        <a:t>Mturk-771</a:t>
                      </a:r>
                      <a:endParaRPr sz="2400"/>
                    </a:p>
                  </a:txBody>
                  <a:tcPr marL="91425" marR="91425" marT="91425" marB="91425">
                    <a:lnR w="38100" cap="flat" cmpd="sng">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1</a:t>
                      </a:r>
                      <a:endParaRPr sz="2400" dirty="0"/>
                    </a:p>
                  </a:txBody>
                  <a:tcPr marL="91425" marR="91425" marT="91425" marB="91425">
                    <a:lnL w="38100" cap="flat" cmpd="sng">
                      <a:solidFill>
                        <a:srgbClr val="9E9E9E"/>
                      </a:solidFill>
                      <a:prstDash val="solid"/>
                      <a:round/>
                      <a:headEnd type="none" w="sm" len="sm"/>
                      <a:tailEnd type="none" w="sm" len="sm"/>
                    </a:lnL>
                    <a:solidFill>
                      <a:schemeClr val="accent1">
                        <a:lumMod val="20000"/>
                        <a:lumOff val="80000"/>
                      </a:schemeClr>
                    </a:solidFill>
                  </a:tcPr>
                </a:tc>
                <a:tc>
                  <a:txBody>
                    <a:bodyPr/>
                    <a:lstStyle/>
                    <a:p>
                      <a:pPr marL="0" lvl="0" indent="0" algn="l" rtl="0">
                        <a:spcBef>
                          <a:spcPts val="0"/>
                        </a:spcBef>
                        <a:spcAft>
                          <a:spcPts val="0"/>
                        </a:spcAft>
                        <a:buNone/>
                      </a:pPr>
                      <a:r>
                        <a:rPr lang="ja" sz="2400"/>
                        <a:t>11</a:t>
                      </a:r>
                      <a:endParaRPr sz="2400"/>
                    </a:p>
                  </a:txBody>
                  <a:tcPr marL="91425" marR="91425" marT="91425" marB="91425">
                    <a:solidFill>
                      <a:schemeClr val="accent1">
                        <a:lumMod val="20000"/>
                        <a:lumOff val="80000"/>
                      </a:schemeClr>
                    </a:solidFill>
                  </a:tcPr>
                </a:tc>
                <a:tc>
                  <a:txBody>
                    <a:bodyPr/>
                    <a:lstStyle/>
                    <a:p>
                      <a:pPr marL="0" lvl="0" indent="0" algn="l" rtl="0">
                        <a:spcBef>
                          <a:spcPts val="0"/>
                        </a:spcBef>
                        <a:spcAft>
                          <a:spcPts val="0"/>
                        </a:spcAft>
                        <a:buNone/>
                      </a:pPr>
                      <a:r>
                        <a:rPr lang="ja" sz="2400" dirty="0"/>
                        <a:t>3</a:t>
                      </a:r>
                      <a:endParaRPr sz="2400" dirty="0"/>
                    </a:p>
                  </a:txBody>
                  <a:tcPr marL="91425" marR="91425" marT="91425" marB="91425">
                    <a:solidFill>
                      <a:schemeClr val="accent1">
                        <a:lumMod val="20000"/>
                        <a:lumOff val="80000"/>
                      </a:schemeClr>
                    </a:solidFill>
                  </a:tcPr>
                </a:tc>
                <a:extLst>
                  <a:ext uri="{0D108BD9-81ED-4DB2-BD59-A6C34878D82A}">
                    <a16:rowId xmlns:a16="http://schemas.microsoft.com/office/drawing/2014/main" val="10009"/>
                  </a:ext>
                </a:extLst>
              </a:tr>
              <a:tr h="545175">
                <a:tc>
                  <a:txBody>
                    <a:bodyPr/>
                    <a:lstStyle/>
                    <a:p>
                      <a:pPr marL="0" lvl="0" indent="0" algn="l" rtl="0">
                        <a:spcBef>
                          <a:spcPts val="0"/>
                        </a:spcBef>
                        <a:spcAft>
                          <a:spcPts val="0"/>
                        </a:spcAft>
                        <a:buNone/>
                      </a:pPr>
                      <a:r>
                        <a:rPr lang="ja" sz="2400"/>
                        <a:t>WS-353(All)</a:t>
                      </a:r>
                      <a:endParaRPr sz="2400"/>
                    </a:p>
                  </a:txBody>
                  <a:tcPr marL="91425" marR="91425" marT="91425" marB="91425">
                    <a:lnR w="38100" cap="flat" cmpd="sng" algn="ctr">
                      <a:solidFill>
                        <a:srgbClr val="9E9E9E"/>
                      </a:solidFill>
                      <a:prstDash val="solid"/>
                      <a:round/>
                      <a:headEnd type="none" w="sm" len="sm"/>
                      <a:tailEnd type="none" w="sm" len="sm"/>
                    </a:lnR>
                    <a:solidFill>
                      <a:schemeClr val="accent1">
                        <a:lumMod val="20000"/>
                        <a:lumOff val="80000"/>
                      </a:schemeClr>
                    </a:solidFill>
                  </a:tcPr>
                </a:tc>
                <a:tc>
                  <a:txBody>
                    <a:bodyPr/>
                    <a:lstStyle/>
                    <a:p>
                      <a:pPr marL="0" lvl="0" indent="0" algn="l" rtl="0">
                        <a:spcBef>
                          <a:spcPts val="0"/>
                        </a:spcBef>
                        <a:spcAft>
                          <a:spcPts val="0"/>
                        </a:spcAft>
                        <a:buNone/>
                      </a:pPr>
                      <a:r>
                        <a:rPr lang="ja" sz="2400" dirty="0"/>
                        <a:t>2</a:t>
                      </a:r>
                      <a:endParaRPr sz="2400" dirty="0"/>
                    </a:p>
                  </a:txBody>
                  <a:tcPr marL="91425" marR="91425" marT="91425" marB="91425">
                    <a:lnL w="38100" cap="flat" cmpd="sng" algn="ctr">
                      <a:solidFill>
                        <a:srgbClr val="9E9E9E"/>
                      </a:solidFill>
                      <a:prstDash val="solid"/>
                      <a:round/>
                      <a:headEnd type="none" w="sm" len="sm"/>
                      <a:tailEnd type="none" w="sm" len="sm"/>
                    </a:lnL>
                    <a:solidFill>
                      <a:schemeClr val="accent1">
                        <a:lumMod val="20000"/>
                        <a:lumOff val="80000"/>
                      </a:schemeClr>
                    </a:solidFill>
                  </a:tcPr>
                </a:tc>
                <a:tc>
                  <a:txBody>
                    <a:bodyPr/>
                    <a:lstStyle/>
                    <a:p>
                      <a:pPr marL="0" lvl="0" indent="0" algn="l" rtl="0">
                        <a:spcBef>
                          <a:spcPts val="0"/>
                        </a:spcBef>
                        <a:spcAft>
                          <a:spcPts val="0"/>
                        </a:spcAft>
                        <a:buNone/>
                      </a:pPr>
                      <a:r>
                        <a:rPr lang="ja" sz="2400" dirty="0"/>
                        <a:t>1</a:t>
                      </a:r>
                      <a:endParaRPr sz="2400" dirty="0"/>
                    </a:p>
                  </a:txBody>
                  <a:tcPr marL="91425" marR="91425" marT="91425" marB="91425">
                    <a:solidFill>
                      <a:schemeClr val="accent1">
                        <a:lumMod val="20000"/>
                        <a:lumOff val="80000"/>
                      </a:schemeClr>
                    </a:solidFill>
                  </a:tcPr>
                </a:tc>
                <a:tc>
                  <a:txBody>
                    <a:bodyPr/>
                    <a:lstStyle/>
                    <a:p>
                      <a:pPr marL="0" lvl="0" indent="0" algn="l" rtl="0">
                        <a:spcBef>
                          <a:spcPts val="0"/>
                        </a:spcBef>
                        <a:spcAft>
                          <a:spcPts val="0"/>
                        </a:spcAft>
                        <a:buNone/>
                      </a:pPr>
                      <a:r>
                        <a:rPr lang="ja" sz="2400" dirty="0"/>
                        <a:t>2</a:t>
                      </a:r>
                      <a:endParaRPr sz="2400" dirty="0"/>
                    </a:p>
                  </a:txBody>
                  <a:tcPr marL="91425" marR="91425" marT="91425" marB="91425">
                    <a:solidFill>
                      <a:schemeClr val="accent1">
                        <a:lumMod val="20000"/>
                        <a:lumOff val="80000"/>
                      </a:schemeClr>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発表の流れ</a:t>
            </a:r>
            <a:endParaRPr sz="4000"/>
          </a:p>
        </p:txBody>
      </p:sp>
      <p:sp>
        <p:nvSpPr>
          <p:cNvPr id="61" name="Google Shape;61;p1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8150" algn="l" rtl="0">
              <a:spcBef>
                <a:spcPts val="0"/>
              </a:spcBef>
              <a:spcAft>
                <a:spcPts val="0"/>
              </a:spcAft>
              <a:buSzPts val="3300"/>
              <a:buAutoNum type="arabicPeriod"/>
            </a:pPr>
            <a:r>
              <a:rPr lang="ja" sz="3300" u="sng"/>
              <a:t>はじめに</a:t>
            </a:r>
            <a:endParaRPr sz="3300" u="sng"/>
          </a:p>
          <a:p>
            <a:pPr marL="457200" lvl="0" indent="-438150" algn="l" rtl="0">
              <a:spcBef>
                <a:spcPts val="0"/>
              </a:spcBef>
              <a:spcAft>
                <a:spcPts val="0"/>
              </a:spcAft>
              <a:buSzPts val="3300"/>
              <a:buAutoNum type="arabicPeriod"/>
            </a:pPr>
            <a:r>
              <a:rPr lang="ja" sz="3300"/>
              <a:t>要素技術</a:t>
            </a:r>
            <a:endParaRPr sz="3300"/>
          </a:p>
          <a:p>
            <a:pPr marL="457200" lvl="0" indent="-438150" algn="l" rtl="0">
              <a:spcBef>
                <a:spcPts val="0"/>
              </a:spcBef>
              <a:spcAft>
                <a:spcPts val="0"/>
              </a:spcAft>
              <a:buSzPts val="3300"/>
              <a:buAutoNum type="arabicPeriod"/>
            </a:pPr>
            <a:r>
              <a:rPr lang="ja" sz="3300"/>
              <a:t>データセット</a:t>
            </a:r>
            <a:endParaRPr sz="3300"/>
          </a:p>
          <a:p>
            <a:pPr marL="457200" lvl="0" indent="-438150" algn="l" rtl="0">
              <a:spcBef>
                <a:spcPts val="0"/>
              </a:spcBef>
              <a:spcAft>
                <a:spcPts val="0"/>
              </a:spcAft>
              <a:buSzPts val="3300"/>
              <a:buAutoNum type="arabicPeriod"/>
            </a:pPr>
            <a:r>
              <a:rPr lang="ja" sz="3300"/>
              <a:t>実験</a:t>
            </a:r>
            <a:endParaRPr sz="3300"/>
          </a:p>
          <a:p>
            <a:pPr marL="457200" lvl="0" indent="-438150" algn="l" rtl="0">
              <a:spcBef>
                <a:spcPts val="0"/>
              </a:spcBef>
              <a:spcAft>
                <a:spcPts val="0"/>
              </a:spcAft>
              <a:buSzPts val="3300"/>
              <a:buAutoNum type="arabicPeriod"/>
            </a:pPr>
            <a:r>
              <a:rPr lang="ja" sz="3300"/>
              <a:t>結果と考察</a:t>
            </a:r>
            <a:endParaRPr sz="3300"/>
          </a:p>
          <a:p>
            <a:pPr marL="457200" lvl="0" indent="-438150" algn="l" rtl="0">
              <a:spcBef>
                <a:spcPts val="0"/>
              </a:spcBef>
              <a:spcAft>
                <a:spcPts val="0"/>
              </a:spcAft>
              <a:buSzPts val="3300"/>
              <a:buAutoNum type="arabicPeriod"/>
            </a:pPr>
            <a:r>
              <a:rPr lang="ja" sz="3300"/>
              <a:t>今後の課題</a:t>
            </a:r>
            <a:endParaRPr sz="3300"/>
          </a:p>
        </p:txBody>
      </p:sp>
      <p:sp>
        <p:nvSpPr>
          <p:cNvPr id="62" name="Google Shape;62;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2</a:t>
            </a:fld>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620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dirty="0"/>
              <a:t>結果と考察</a:t>
            </a:r>
            <a:endParaRPr sz="4000" dirty="0"/>
          </a:p>
        </p:txBody>
      </p:sp>
      <p:sp>
        <p:nvSpPr>
          <p:cNvPr id="192" name="Google Shape;192;p32"/>
          <p:cNvSpPr txBox="1">
            <a:spLocks noGrp="1"/>
          </p:cNvSpPr>
          <p:nvPr>
            <p:ph type="body" idx="1"/>
          </p:nvPr>
        </p:nvSpPr>
        <p:spPr>
          <a:xfrm>
            <a:off x="311700" y="777108"/>
            <a:ext cx="8520600" cy="4555200"/>
          </a:xfrm>
          <a:prstGeom prst="rect">
            <a:avLst/>
          </a:prstGeom>
        </p:spPr>
        <p:txBody>
          <a:bodyPr spcFirstLastPara="1" wrap="square" lIns="91425" tIns="91425" rIns="91425" bIns="91425" anchor="t" anchorCtr="0">
            <a:normAutofit/>
          </a:bodyPr>
          <a:lstStyle/>
          <a:p>
            <a:pPr marL="50800" indent="0">
              <a:buSzPts val="2800"/>
              <a:buNone/>
            </a:pPr>
            <a:r>
              <a:rPr lang="ja-JP" altLang="en-US" sz="3200" dirty="0"/>
              <a:t>類似単語ペアが含まれる順位</a:t>
            </a:r>
            <a:endParaRPr lang="en-US" altLang="ja-JP" sz="3200" dirty="0"/>
          </a:p>
          <a:p>
            <a:pPr marL="508000" indent="-457200">
              <a:buSzPts val="2800"/>
            </a:pPr>
            <a:r>
              <a:rPr lang="ja-JP" altLang="en-US" sz="3200" dirty="0"/>
              <a:t>上位 </a:t>
            </a:r>
            <a:r>
              <a:rPr lang="en-US" altLang="ja-JP" sz="3200" dirty="0"/>
              <a:t>99 </a:t>
            </a:r>
            <a:r>
              <a:rPr lang="ja-JP" altLang="en-US" sz="3200" dirty="0"/>
              <a:t>番目までに含まれる割合</a:t>
            </a:r>
            <a:endParaRPr lang="en-US" altLang="ja-JP" sz="3200" dirty="0"/>
          </a:p>
          <a:p>
            <a:pPr marL="50800" indent="0">
              <a:buSzPts val="2800"/>
              <a:buNone/>
            </a:pPr>
            <a:r>
              <a:rPr lang="en-US" altLang="ja-JP" sz="3200" dirty="0"/>
              <a:t>	</a:t>
            </a:r>
            <a:r>
              <a:rPr lang="ja-JP" altLang="en-US" sz="3200" dirty="0"/>
              <a:t>→ ほとんど無し</a:t>
            </a:r>
            <a:endParaRPr lang="en-US" altLang="ja-JP" sz="3200" dirty="0"/>
          </a:p>
          <a:p>
            <a:pPr marL="508000" indent="-457200">
              <a:buSzPts val="2800"/>
            </a:pPr>
            <a:r>
              <a:rPr lang="ja-JP" altLang="en-US" sz="3200" dirty="0"/>
              <a:t>上位 </a:t>
            </a:r>
            <a:r>
              <a:rPr lang="en-US" altLang="ja-JP" sz="3200" dirty="0"/>
              <a:t>999 </a:t>
            </a:r>
            <a:r>
              <a:rPr lang="ja-JP" altLang="en-US" sz="3200" dirty="0"/>
              <a:t>番目まで</a:t>
            </a:r>
            <a:r>
              <a:rPr lang="ja-JP" altLang="en-US" sz="3200"/>
              <a:t>に含まれる割合</a:t>
            </a:r>
            <a:endParaRPr lang="en-US" altLang="ja-JP" sz="2800" dirty="0"/>
          </a:p>
          <a:p>
            <a:pPr marL="50800" indent="0">
              <a:buSzPts val="2800"/>
              <a:buNone/>
            </a:pPr>
            <a:r>
              <a:rPr lang="en-US" altLang="ja-JP" sz="2800" dirty="0"/>
              <a:t>	</a:t>
            </a:r>
            <a:r>
              <a:rPr lang="ja-JP" altLang="en-US" sz="3200" dirty="0"/>
              <a:t>→ 少ない</a:t>
            </a:r>
            <a:endParaRPr lang="en-US" altLang="ja-JP" sz="2800" dirty="0"/>
          </a:p>
        </p:txBody>
      </p:sp>
      <p:sp>
        <p:nvSpPr>
          <p:cNvPr id="193" name="Google Shape;193;p3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20</a:t>
            </a:fld>
            <a:endParaRPr sz="2400" dirty="0"/>
          </a:p>
        </p:txBody>
      </p:sp>
    </p:spTree>
    <p:extLst>
      <p:ext uri="{BB962C8B-B14F-4D97-AF65-F5344CB8AC3E}">
        <p14:creationId xmlns:p14="http://schemas.microsoft.com/office/powerpoint/2010/main" val="1304650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620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結果と考察</a:t>
            </a:r>
            <a:endParaRPr sz="4000"/>
          </a:p>
        </p:txBody>
      </p:sp>
      <p:sp>
        <p:nvSpPr>
          <p:cNvPr id="192" name="Google Shape;192;p32"/>
          <p:cNvSpPr txBox="1">
            <a:spLocks noGrp="1"/>
          </p:cNvSpPr>
          <p:nvPr>
            <p:ph type="body" idx="1"/>
          </p:nvPr>
        </p:nvSpPr>
        <p:spPr>
          <a:xfrm>
            <a:off x="311700" y="777108"/>
            <a:ext cx="8520600" cy="4555200"/>
          </a:xfrm>
          <a:prstGeom prst="rect">
            <a:avLst/>
          </a:prstGeom>
        </p:spPr>
        <p:txBody>
          <a:bodyPr spcFirstLastPara="1" wrap="square" lIns="91425" tIns="91425" rIns="91425" bIns="91425" anchor="t" anchorCtr="0">
            <a:normAutofit/>
          </a:bodyPr>
          <a:lstStyle/>
          <a:p>
            <a:pPr marL="50800" lvl="0" indent="0" algn="l" rtl="0">
              <a:spcBef>
                <a:spcPts val="0"/>
              </a:spcBef>
              <a:spcAft>
                <a:spcPts val="0"/>
              </a:spcAft>
              <a:buSzPts val="2800"/>
              <a:buNone/>
            </a:pPr>
            <a:r>
              <a:rPr lang="ja-JP" altLang="en-US" sz="3200" dirty="0"/>
              <a:t>類似度が高い単語組の例</a:t>
            </a:r>
            <a:endParaRPr lang="en-US" altLang="ja-JP" sz="3200" dirty="0"/>
          </a:p>
          <a:p>
            <a:pPr lvl="1" indent="-406400">
              <a:buSzPts val="2800"/>
              <a:buChar char="●"/>
            </a:pPr>
            <a:r>
              <a:rPr lang="en-US" altLang="ja-JP" sz="2800" dirty="0"/>
              <a:t>cold </a:t>
            </a:r>
            <a:r>
              <a:rPr lang="ja-JP" altLang="en-US" sz="2800" dirty="0"/>
              <a:t>と </a:t>
            </a:r>
            <a:r>
              <a:rPr lang="en-US" altLang="ja-JP" sz="2800" dirty="0"/>
              <a:t>frozen </a:t>
            </a:r>
          </a:p>
          <a:p>
            <a:pPr lvl="1" indent="-406400">
              <a:buSzPts val="2800"/>
              <a:buChar char="●"/>
            </a:pPr>
            <a:r>
              <a:rPr lang="en-US" altLang="ja-JP" sz="2800" dirty="0"/>
              <a:t>king </a:t>
            </a:r>
            <a:r>
              <a:rPr lang="ja-JP" altLang="en-US" sz="2800" dirty="0"/>
              <a:t>と </a:t>
            </a:r>
            <a:r>
              <a:rPr lang="en-US" altLang="ja-JP" sz="2800" dirty="0"/>
              <a:t>queen</a:t>
            </a:r>
          </a:p>
          <a:p>
            <a:pPr lvl="1" indent="-406400">
              <a:buSzPts val="2800"/>
              <a:buChar char="●"/>
            </a:pPr>
            <a:r>
              <a:rPr lang="en-US" altLang="ja-JP" sz="2800" dirty="0"/>
              <a:t>tell </a:t>
            </a:r>
            <a:r>
              <a:rPr lang="ja-JP" altLang="en-US" sz="2800" dirty="0"/>
              <a:t>と </a:t>
            </a:r>
            <a:r>
              <a:rPr lang="en-US" altLang="ja-JP" sz="2800" dirty="0"/>
              <a:t>say</a:t>
            </a:r>
          </a:p>
          <a:p>
            <a:pPr lvl="1" indent="-406400">
              <a:buSzPts val="2800"/>
              <a:buChar char="●"/>
            </a:pPr>
            <a:r>
              <a:rPr lang="en-US" altLang="ja-JP" sz="2800" dirty="0"/>
              <a:t>save </a:t>
            </a:r>
            <a:r>
              <a:rPr lang="ja-JP" altLang="en-US" sz="2800" dirty="0"/>
              <a:t>と </a:t>
            </a:r>
            <a:r>
              <a:rPr lang="en-US" altLang="ja-JP" sz="2800" dirty="0"/>
              <a:t>rescue</a:t>
            </a:r>
          </a:p>
          <a:p>
            <a:pPr lvl="1" indent="-406400">
              <a:buSzPts val="2800"/>
              <a:buChar char="●"/>
            </a:pPr>
            <a:r>
              <a:rPr lang="en-US" altLang="ja-JP" sz="2800" dirty="0"/>
              <a:t>rescue </a:t>
            </a:r>
            <a:r>
              <a:rPr lang="ja-JP" altLang="en-US" sz="2800" dirty="0"/>
              <a:t>と </a:t>
            </a:r>
            <a:r>
              <a:rPr lang="en-US" altLang="ja-JP" sz="2800" dirty="0"/>
              <a:t>help</a:t>
            </a:r>
          </a:p>
          <a:p>
            <a:pPr lvl="1" indent="-406400">
              <a:buSzPts val="2800"/>
              <a:buChar char="●"/>
            </a:pPr>
            <a:r>
              <a:rPr lang="en-US" altLang="ja-JP" sz="2800" dirty="0"/>
              <a:t>essential </a:t>
            </a:r>
            <a:r>
              <a:rPr lang="ja-JP" altLang="en-US" sz="2800" dirty="0"/>
              <a:t>と </a:t>
            </a:r>
            <a:r>
              <a:rPr lang="en-US" altLang="ja-JP" sz="2800" dirty="0"/>
              <a:t>necessary</a:t>
            </a:r>
          </a:p>
          <a:p>
            <a:pPr lvl="1" indent="-406400">
              <a:buSzPts val="2800"/>
              <a:buChar char="●"/>
            </a:pPr>
            <a:r>
              <a:rPr lang="en-US" altLang="ja-JP" sz="2800" dirty="0" err="1"/>
              <a:t>opec</a:t>
            </a:r>
            <a:r>
              <a:rPr lang="en-US" altLang="ja-JP" sz="2800" dirty="0"/>
              <a:t> </a:t>
            </a:r>
            <a:r>
              <a:rPr lang="ja-JP" altLang="en-US" sz="2800" dirty="0"/>
              <a:t>と </a:t>
            </a:r>
            <a:r>
              <a:rPr lang="en-US" altLang="ja-JP" sz="2800" dirty="0"/>
              <a:t>oil</a:t>
            </a:r>
          </a:p>
          <a:p>
            <a:pPr lvl="1" indent="-406400">
              <a:buSzPts val="2800"/>
              <a:buChar char="●"/>
            </a:pPr>
            <a:endParaRPr lang="en-US" altLang="ja-JP" sz="2800" dirty="0"/>
          </a:p>
        </p:txBody>
      </p:sp>
      <p:sp>
        <p:nvSpPr>
          <p:cNvPr id="193" name="Google Shape;193;p3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21</a:t>
            </a:fld>
            <a:endParaRPr sz="2400" dirty="0"/>
          </a:p>
        </p:txBody>
      </p:sp>
    </p:spTree>
    <p:extLst>
      <p:ext uri="{BB962C8B-B14F-4D97-AF65-F5344CB8AC3E}">
        <p14:creationId xmlns:p14="http://schemas.microsoft.com/office/powerpoint/2010/main" val="73146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620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結果と考察</a:t>
            </a:r>
            <a:endParaRPr sz="4000"/>
          </a:p>
        </p:txBody>
      </p:sp>
      <p:sp>
        <p:nvSpPr>
          <p:cNvPr id="192" name="Google Shape;192;p32"/>
          <p:cNvSpPr txBox="1">
            <a:spLocks noGrp="1"/>
          </p:cNvSpPr>
          <p:nvPr>
            <p:ph type="body" idx="1"/>
          </p:nvPr>
        </p:nvSpPr>
        <p:spPr>
          <a:xfrm>
            <a:off x="311700" y="777108"/>
            <a:ext cx="8520600" cy="4229898"/>
          </a:xfrm>
          <a:prstGeom prst="rect">
            <a:avLst/>
          </a:prstGeom>
        </p:spPr>
        <p:txBody>
          <a:bodyPr spcFirstLastPara="1" wrap="square" lIns="91425" tIns="91425" rIns="91425" bIns="91425" anchor="t" anchorCtr="0">
            <a:normAutofit/>
          </a:bodyPr>
          <a:lstStyle/>
          <a:p>
            <a:pPr marL="50800" lvl="0" indent="0" algn="l" rtl="0">
              <a:spcBef>
                <a:spcPts val="0"/>
              </a:spcBef>
              <a:spcAft>
                <a:spcPts val="0"/>
              </a:spcAft>
              <a:buSzPts val="2800"/>
              <a:buNone/>
            </a:pPr>
            <a:r>
              <a:rPr lang="ja-JP" altLang="en-US" sz="3200" dirty="0"/>
              <a:t>類似度が高い単語組の例</a:t>
            </a:r>
            <a:endParaRPr lang="en-US" altLang="ja-JP" sz="3200" dirty="0"/>
          </a:p>
          <a:p>
            <a:pPr lvl="1" indent="-406400">
              <a:buSzPts val="2800"/>
              <a:buChar char="●"/>
            </a:pPr>
            <a:r>
              <a:rPr lang="en-US" altLang="ja-JP" sz="2800" dirty="0"/>
              <a:t>cold </a:t>
            </a:r>
            <a:r>
              <a:rPr lang="ja-JP" altLang="en-US" sz="2800" dirty="0"/>
              <a:t>と </a:t>
            </a:r>
            <a:r>
              <a:rPr lang="en-US" altLang="ja-JP" sz="2800" dirty="0"/>
              <a:t>frozen </a:t>
            </a:r>
          </a:p>
          <a:p>
            <a:pPr lvl="1" indent="-406400">
              <a:buSzPts val="2800"/>
              <a:buChar char="●"/>
            </a:pPr>
            <a:r>
              <a:rPr lang="en-US" altLang="ja-JP" sz="2800" dirty="0"/>
              <a:t>king </a:t>
            </a:r>
            <a:r>
              <a:rPr lang="ja-JP" altLang="en-US" sz="2800" dirty="0"/>
              <a:t>と </a:t>
            </a:r>
            <a:r>
              <a:rPr lang="en-US" altLang="ja-JP" sz="2800" dirty="0"/>
              <a:t>queen</a:t>
            </a:r>
          </a:p>
          <a:p>
            <a:pPr lvl="1" indent="-406400">
              <a:buSzPts val="2800"/>
              <a:buChar char="●"/>
            </a:pPr>
            <a:r>
              <a:rPr lang="en-US" altLang="ja-JP" sz="2800" dirty="0"/>
              <a:t>tell </a:t>
            </a:r>
            <a:r>
              <a:rPr lang="ja-JP" altLang="en-US" sz="2800" dirty="0"/>
              <a:t>と </a:t>
            </a:r>
            <a:r>
              <a:rPr lang="en-US" altLang="ja-JP" sz="2800" dirty="0"/>
              <a:t>say</a:t>
            </a:r>
          </a:p>
          <a:p>
            <a:pPr lvl="1" indent="-406400">
              <a:buSzPts val="2800"/>
              <a:buChar char="●"/>
            </a:pPr>
            <a:r>
              <a:rPr lang="en-US" altLang="ja-JP" sz="2800" dirty="0"/>
              <a:t>save </a:t>
            </a:r>
            <a:r>
              <a:rPr lang="ja-JP" altLang="en-US" sz="2800" dirty="0"/>
              <a:t>と </a:t>
            </a:r>
            <a:r>
              <a:rPr lang="en-US" altLang="ja-JP" sz="2800" dirty="0"/>
              <a:t>rescue</a:t>
            </a:r>
          </a:p>
          <a:p>
            <a:pPr lvl="1" indent="-406400">
              <a:buSzPts val="2800"/>
              <a:buChar char="●"/>
            </a:pPr>
            <a:r>
              <a:rPr lang="en-US" altLang="ja-JP" sz="2800" dirty="0"/>
              <a:t>rescue </a:t>
            </a:r>
            <a:r>
              <a:rPr lang="ja-JP" altLang="en-US" sz="2800" dirty="0"/>
              <a:t>と </a:t>
            </a:r>
            <a:r>
              <a:rPr lang="en-US" altLang="ja-JP" sz="2800" dirty="0"/>
              <a:t>help</a:t>
            </a:r>
          </a:p>
          <a:p>
            <a:pPr lvl="1" indent="-406400">
              <a:buSzPts val="2800"/>
              <a:buChar char="●"/>
            </a:pPr>
            <a:r>
              <a:rPr lang="en-US" altLang="ja-JP" sz="2800" dirty="0"/>
              <a:t>essential </a:t>
            </a:r>
            <a:r>
              <a:rPr lang="ja-JP" altLang="en-US" sz="2800" dirty="0"/>
              <a:t>と </a:t>
            </a:r>
            <a:r>
              <a:rPr lang="en-US" altLang="ja-JP" sz="2800" dirty="0"/>
              <a:t>necessary</a:t>
            </a:r>
          </a:p>
          <a:p>
            <a:pPr lvl="1" indent="-406400">
              <a:buSzPts val="2800"/>
              <a:buChar char="●"/>
            </a:pPr>
            <a:r>
              <a:rPr lang="en-US" altLang="ja-JP" sz="2800" dirty="0" err="1"/>
              <a:t>opec</a:t>
            </a:r>
            <a:r>
              <a:rPr lang="en-US" altLang="ja-JP" sz="2800" dirty="0"/>
              <a:t> </a:t>
            </a:r>
            <a:r>
              <a:rPr lang="ja-JP" altLang="en-US" sz="2800" dirty="0"/>
              <a:t>と </a:t>
            </a:r>
            <a:r>
              <a:rPr lang="en-US" altLang="ja-JP" sz="2800" dirty="0"/>
              <a:t>oil</a:t>
            </a:r>
            <a:endParaRPr lang="en-US" altLang="ja-JP" sz="3200" dirty="0"/>
          </a:p>
          <a:p>
            <a:pPr lvl="1" indent="-406400">
              <a:buSzPts val="2800"/>
              <a:buChar char="●"/>
            </a:pPr>
            <a:endParaRPr lang="en-US" altLang="ja-JP" sz="2800" dirty="0"/>
          </a:p>
        </p:txBody>
      </p:sp>
      <p:sp>
        <p:nvSpPr>
          <p:cNvPr id="193" name="Google Shape;193;p3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22</a:t>
            </a:fld>
            <a:endParaRPr sz="2400" dirty="0"/>
          </a:p>
        </p:txBody>
      </p:sp>
      <p:sp>
        <p:nvSpPr>
          <p:cNvPr id="2" name="テキスト ボックス 1">
            <a:extLst>
              <a:ext uri="{FF2B5EF4-FFF2-40B4-BE49-F238E27FC236}">
                <a16:creationId xmlns:a16="http://schemas.microsoft.com/office/drawing/2014/main" id="{D74054CC-8D51-2C3C-9399-894ECD889081}"/>
              </a:ext>
            </a:extLst>
          </p:cNvPr>
          <p:cNvSpPr txBox="1"/>
          <p:nvPr/>
        </p:nvSpPr>
        <p:spPr>
          <a:xfrm>
            <a:off x="311700" y="5007006"/>
            <a:ext cx="4402167" cy="584775"/>
          </a:xfrm>
          <a:prstGeom prst="rect">
            <a:avLst/>
          </a:prstGeom>
          <a:noFill/>
        </p:spPr>
        <p:txBody>
          <a:bodyPr wrap="none" rtlCol="0">
            <a:spAutoFit/>
          </a:bodyPr>
          <a:lstStyle/>
          <a:p>
            <a:r>
              <a:rPr kumimoji="1" lang="ja-JP" altLang="en-US" sz="3200" dirty="0">
                <a:solidFill>
                  <a:srgbClr val="595959"/>
                </a:solidFill>
              </a:rPr>
              <a:t>→ 法則性が見られない</a:t>
            </a:r>
          </a:p>
        </p:txBody>
      </p:sp>
    </p:spTree>
    <p:extLst>
      <p:ext uri="{BB962C8B-B14F-4D97-AF65-F5344CB8AC3E}">
        <p14:creationId xmlns:p14="http://schemas.microsoft.com/office/powerpoint/2010/main" val="3830853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620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結果と考察</a:t>
            </a:r>
            <a:endParaRPr sz="4000"/>
          </a:p>
        </p:txBody>
      </p:sp>
      <p:sp>
        <p:nvSpPr>
          <p:cNvPr id="192" name="Google Shape;192;p32"/>
          <p:cNvSpPr txBox="1">
            <a:spLocks noGrp="1"/>
          </p:cNvSpPr>
          <p:nvPr>
            <p:ph type="body" idx="1"/>
          </p:nvPr>
        </p:nvSpPr>
        <p:spPr>
          <a:xfrm>
            <a:off x="311700" y="777108"/>
            <a:ext cx="8520600" cy="4229898"/>
          </a:xfrm>
          <a:prstGeom prst="rect">
            <a:avLst/>
          </a:prstGeom>
        </p:spPr>
        <p:txBody>
          <a:bodyPr spcFirstLastPara="1" wrap="square" lIns="91425" tIns="91425" rIns="91425" bIns="91425" anchor="t" anchorCtr="0">
            <a:normAutofit/>
          </a:bodyPr>
          <a:lstStyle/>
          <a:p>
            <a:pPr marL="50800" lvl="0" indent="0" algn="l" rtl="0">
              <a:spcBef>
                <a:spcPts val="0"/>
              </a:spcBef>
              <a:spcAft>
                <a:spcPts val="0"/>
              </a:spcAft>
              <a:buSzPts val="2800"/>
              <a:buNone/>
            </a:pPr>
            <a:r>
              <a:rPr lang="ja-JP" altLang="en-US" sz="3200" dirty="0"/>
              <a:t>類似度が高い単語組の例</a:t>
            </a:r>
            <a:endParaRPr lang="en-US" altLang="ja-JP" sz="3200" dirty="0"/>
          </a:p>
          <a:p>
            <a:pPr lvl="1" indent="-406400">
              <a:buSzPts val="2800"/>
              <a:buChar char="●"/>
            </a:pPr>
            <a:r>
              <a:rPr lang="en-US" altLang="ja-JP" sz="2800" dirty="0"/>
              <a:t>cold </a:t>
            </a:r>
            <a:r>
              <a:rPr lang="ja-JP" altLang="en-US" sz="2800" dirty="0"/>
              <a:t>と </a:t>
            </a:r>
            <a:r>
              <a:rPr lang="en-US" altLang="ja-JP" sz="2800" dirty="0"/>
              <a:t>frozen </a:t>
            </a:r>
          </a:p>
          <a:p>
            <a:pPr lvl="1" indent="-406400">
              <a:buSzPts val="2800"/>
              <a:buChar char="●"/>
            </a:pPr>
            <a:r>
              <a:rPr lang="en-US" altLang="ja-JP" sz="2800" dirty="0"/>
              <a:t>king </a:t>
            </a:r>
            <a:r>
              <a:rPr lang="ja-JP" altLang="en-US" sz="2800" dirty="0"/>
              <a:t>と </a:t>
            </a:r>
            <a:r>
              <a:rPr lang="en-US" altLang="ja-JP" sz="2800" dirty="0"/>
              <a:t>queen</a:t>
            </a:r>
          </a:p>
          <a:p>
            <a:pPr lvl="1" indent="-406400">
              <a:buSzPts val="2800"/>
              <a:buChar char="●"/>
            </a:pPr>
            <a:r>
              <a:rPr lang="en-US" altLang="ja-JP" sz="2800" dirty="0"/>
              <a:t>tell </a:t>
            </a:r>
            <a:r>
              <a:rPr lang="ja-JP" altLang="en-US" sz="2800" dirty="0"/>
              <a:t>と </a:t>
            </a:r>
            <a:r>
              <a:rPr lang="en-US" altLang="ja-JP" sz="2800" dirty="0"/>
              <a:t>say</a:t>
            </a:r>
          </a:p>
          <a:p>
            <a:pPr lvl="1" indent="-406400">
              <a:buSzPts val="2800"/>
              <a:buChar char="●"/>
            </a:pPr>
            <a:r>
              <a:rPr lang="en-US" altLang="ja-JP" sz="2800" dirty="0"/>
              <a:t>save </a:t>
            </a:r>
            <a:r>
              <a:rPr lang="ja-JP" altLang="en-US" sz="2800" dirty="0"/>
              <a:t>と </a:t>
            </a:r>
            <a:r>
              <a:rPr lang="en-US" altLang="ja-JP" sz="2800" dirty="0"/>
              <a:t>rescue</a:t>
            </a:r>
          </a:p>
          <a:p>
            <a:pPr lvl="1" indent="-406400">
              <a:buSzPts val="2800"/>
              <a:buChar char="●"/>
            </a:pPr>
            <a:r>
              <a:rPr lang="en-US" altLang="ja-JP" sz="2800" dirty="0"/>
              <a:t>rescue </a:t>
            </a:r>
            <a:r>
              <a:rPr lang="ja-JP" altLang="en-US" sz="2800" dirty="0"/>
              <a:t>と </a:t>
            </a:r>
            <a:r>
              <a:rPr lang="en-US" altLang="ja-JP" sz="2800" dirty="0"/>
              <a:t>help</a:t>
            </a:r>
          </a:p>
          <a:p>
            <a:pPr lvl="1" indent="-406400">
              <a:buSzPts val="2800"/>
              <a:buChar char="●"/>
            </a:pPr>
            <a:r>
              <a:rPr lang="en-US" altLang="ja-JP" sz="2800" dirty="0"/>
              <a:t>essential </a:t>
            </a:r>
            <a:r>
              <a:rPr lang="ja-JP" altLang="en-US" sz="2800" dirty="0"/>
              <a:t>と </a:t>
            </a:r>
            <a:r>
              <a:rPr lang="en-US" altLang="ja-JP" sz="2800" dirty="0"/>
              <a:t>necessary</a:t>
            </a:r>
          </a:p>
          <a:p>
            <a:pPr lvl="1" indent="-406400">
              <a:buSzPts val="2800"/>
              <a:buChar char="●"/>
            </a:pPr>
            <a:r>
              <a:rPr lang="en-US" altLang="ja-JP" sz="2800" dirty="0" err="1"/>
              <a:t>opec</a:t>
            </a:r>
            <a:r>
              <a:rPr lang="en-US" altLang="ja-JP" sz="2800" dirty="0"/>
              <a:t> </a:t>
            </a:r>
            <a:r>
              <a:rPr lang="ja-JP" altLang="en-US" sz="2800" dirty="0"/>
              <a:t>と </a:t>
            </a:r>
            <a:r>
              <a:rPr lang="en-US" altLang="ja-JP" sz="2800" dirty="0"/>
              <a:t>oil</a:t>
            </a:r>
            <a:endParaRPr lang="en-US" altLang="ja-JP" sz="3200" dirty="0"/>
          </a:p>
          <a:p>
            <a:pPr lvl="1" indent="-406400">
              <a:buSzPts val="2800"/>
              <a:buChar char="●"/>
            </a:pPr>
            <a:endParaRPr lang="en-US" altLang="ja-JP" sz="2800" dirty="0"/>
          </a:p>
        </p:txBody>
      </p:sp>
      <p:sp>
        <p:nvSpPr>
          <p:cNvPr id="193" name="Google Shape;193;p3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23</a:t>
            </a:fld>
            <a:endParaRPr sz="2400" dirty="0"/>
          </a:p>
        </p:txBody>
      </p:sp>
      <p:sp>
        <p:nvSpPr>
          <p:cNvPr id="2" name="テキスト ボックス 1">
            <a:extLst>
              <a:ext uri="{FF2B5EF4-FFF2-40B4-BE49-F238E27FC236}">
                <a16:creationId xmlns:a16="http://schemas.microsoft.com/office/drawing/2014/main" id="{D74054CC-8D51-2C3C-9399-894ECD889081}"/>
              </a:ext>
            </a:extLst>
          </p:cNvPr>
          <p:cNvSpPr txBox="1"/>
          <p:nvPr/>
        </p:nvSpPr>
        <p:spPr>
          <a:xfrm>
            <a:off x="311700" y="5007006"/>
            <a:ext cx="5633273" cy="1077218"/>
          </a:xfrm>
          <a:prstGeom prst="rect">
            <a:avLst/>
          </a:prstGeom>
          <a:noFill/>
        </p:spPr>
        <p:txBody>
          <a:bodyPr wrap="none" rtlCol="0">
            <a:spAutoFit/>
          </a:bodyPr>
          <a:lstStyle/>
          <a:p>
            <a:r>
              <a:rPr kumimoji="1" lang="ja-JP" altLang="en-US" sz="3200" dirty="0">
                <a:solidFill>
                  <a:srgbClr val="595959"/>
                </a:solidFill>
              </a:rPr>
              <a:t>→ 法則性が見られない</a:t>
            </a:r>
            <a:endParaRPr kumimoji="1" lang="en-US" altLang="ja-JP" sz="3200" dirty="0">
              <a:solidFill>
                <a:srgbClr val="595959"/>
              </a:solidFill>
            </a:endParaRPr>
          </a:p>
          <a:p>
            <a:r>
              <a:rPr kumimoji="1" lang="ja-JP" altLang="en-US" sz="3200">
                <a:solidFill>
                  <a:srgbClr val="595959"/>
                </a:solidFill>
              </a:rPr>
              <a:t>→ 表現を学習しきれていない</a:t>
            </a:r>
            <a:endParaRPr kumimoji="1" lang="ja-JP" altLang="en-US" sz="3200" dirty="0">
              <a:solidFill>
                <a:srgbClr val="595959"/>
              </a:solidFill>
            </a:endParaRPr>
          </a:p>
        </p:txBody>
      </p:sp>
    </p:spTree>
    <p:extLst>
      <p:ext uri="{BB962C8B-B14F-4D97-AF65-F5344CB8AC3E}">
        <p14:creationId xmlns:p14="http://schemas.microsoft.com/office/powerpoint/2010/main" val="208699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発表の流れ</a:t>
            </a:r>
            <a:endParaRPr sz="4000"/>
          </a:p>
        </p:txBody>
      </p:sp>
      <p:sp>
        <p:nvSpPr>
          <p:cNvPr id="200" name="Google Shape;200;p3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8150" algn="l" rtl="0">
              <a:spcBef>
                <a:spcPts val="0"/>
              </a:spcBef>
              <a:spcAft>
                <a:spcPts val="0"/>
              </a:spcAft>
              <a:buSzPts val="3300"/>
              <a:buAutoNum type="arabicPeriod"/>
            </a:pPr>
            <a:r>
              <a:rPr lang="ja" sz="3300" dirty="0"/>
              <a:t>はじめに</a:t>
            </a:r>
            <a:endParaRPr sz="3300" dirty="0"/>
          </a:p>
          <a:p>
            <a:pPr marL="457200" lvl="0" indent="-438150" algn="l" rtl="0">
              <a:spcBef>
                <a:spcPts val="0"/>
              </a:spcBef>
              <a:spcAft>
                <a:spcPts val="0"/>
              </a:spcAft>
              <a:buSzPts val="3300"/>
              <a:buAutoNum type="arabicPeriod"/>
            </a:pPr>
            <a:r>
              <a:rPr lang="ja" sz="3300" dirty="0"/>
              <a:t>要素技術</a:t>
            </a:r>
            <a:endParaRPr sz="3300" dirty="0"/>
          </a:p>
          <a:p>
            <a:pPr marL="457200" lvl="0" indent="-438150" algn="l" rtl="0">
              <a:spcBef>
                <a:spcPts val="0"/>
              </a:spcBef>
              <a:spcAft>
                <a:spcPts val="0"/>
              </a:spcAft>
              <a:buSzPts val="3300"/>
              <a:buAutoNum type="arabicPeriod"/>
            </a:pPr>
            <a:r>
              <a:rPr lang="ja" sz="3300" dirty="0"/>
              <a:t>データセット</a:t>
            </a:r>
            <a:endParaRPr sz="3300" dirty="0"/>
          </a:p>
          <a:p>
            <a:pPr marL="457200" lvl="0" indent="-438150" algn="l" rtl="0">
              <a:spcBef>
                <a:spcPts val="0"/>
              </a:spcBef>
              <a:spcAft>
                <a:spcPts val="0"/>
              </a:spcAft>
              <a:buSzPts val="3300"/>
              <a:buAutoNum type="arabicPeriod"/>
            </a:pPr>
            <a:r>
              <a:rPr lang="ja" sz="3300" dirty="0"/>
              <a:t>実験</a:t>
            </a:r>
            <a:endParaRPr sz="3300" dirty="0"/>
          </a:p>
          <a:p>
            <a:pPr marL="457200" lvl="0" indent="-438150" algn="l" rtl="0">
              <a:spcBef>
                <a:spcPts val="0"/>
              </a:spcBef>
              <a:spcAft>
                <a:spcPts val="0"/>
              </a:spcAft>
              <a:buSzPts val="3300"/>
              <a:buAutoNum type="arabicPeriod"/>
            </a:pPr>
            <a:r>
              <a:rPr lang="ja" sz="3300" dirty="0"/>
              <a:t>結果と考察</a:t>
            </a:r>
            <a:endParaRPr sz="3300" dirty="0"/>
          </a:p>
          <a:p>
            <a:pPr marL="457200" lvl="0" indent="-438150" algn="l" rtl="0">
              <a:spcBef>
                <a:spcPts val="0"/>
              </a:spcBef>
              <a:spcAft>
                <a:spcPts val="0"/>
              </a:spcAft>
              <a:buSzPts val="3300"/>
              <a:buAutoNum type="arabicPeriod"/>
            </a:pPr>
            <a:r>
              <a:rPr lang="ja" sz="3300" u="sng" dirty="0"/>
              <a:t>今後の課題</a:t>
            </a:r>
            <a:endParaRPr sz="3300" u="sng" dirty="0"/>
          </a:p>
        </p:txBody>
      </p:sp>
      <p:sp>
        <p:nvSpPr>
          <p:cNvPr id="201" name="Google Shape;201;p3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24</a:t>
            </a:fld>
            <a:endParaRP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今後の課題</a:t>
            </a:r>
            <a:endParaRPr sz="4000"/>
          </a:p>
        </p:txBody>
      </p:sp>
      <p:sp>
        <p:nvSpPr>
          <p:cNvPr id="207" name="Google Shape;207;p3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en-US" sz="3200" dirty="0"/>
              <a:t>Word2Box </a:t>
            </a:r>
            <a:r>
              <a:rPr lang="ja-JP" altLang="en-US" sz="3200" dirty="0"/>
              <a:t>性能を確認できず</a:t>
            </a:r>
            <a:endParaRPr lang="en-US" altLang="ja-JP" sz="3200" dirty="0"/>
          </a:p>
          <a:p>
            <a:pPr marL="25400" lvl="0" indent="0" algn="l" rtl="0">
              <a:spcBef>
                <a:spcPts val="0"/>
              </a:spcBef>
              <a:spcAft>
                <a:spcPts val="0"/>
              </a:spcAft>
              <a:buSzPts val="3200"/>
              <a:buNone/>
            </a:pPr>
            <a:r>
              <a:rPr lang="en-US" altLang="ja-JP" sz="3200" dirty="0"/>
              <a:t>	</a:t>
            </a:r>
            <a:r>
              <a:rPr lang="ja-JP" altLang="en-US" sz="3200" dirty="0"/>
              <a:t>→パラメータ・学習データの</a:t>
            </a:r>
            <a:endParaRPr lang="en-US" altLang="ja-JP" sz="3200" dirty="0"/>
          </a:p>
          <a:p>
            <a:pPr marL="25400" lvl="0" indent="0" algn="l" rtl="0">
              <a:spcBef>
                <a:spcPts val="0"/>
              </a:spcBef>
              <a:spcAft>
                <a:spcPts val="0"/>
              </a:spcAft>
              <a:buSzPts val="3200"/>
              <a:buNone/>
            </a:pPr>
            <a:r>
              <a:rPr lang="en-US" altLang="ja-JP" sz="3200" dirty="0"/>
              <a:t>	</a:t>
            </a:r>
            <a:r>
              <a:rPr lang="ja-JP" altLang="en-US" sz="3200" dirty="0"/>
              <a:t>　調整の余地あり</a:t>
            </a:r>
            <a:endParaRPr lang="en-US" altLang="ja-JP" sz="3200" dirty="0"/>
          </a:p>
          <a:p>
            <a:pPr marL="25400" lvl="0" indent="0" algn="l" rtl="0">
              <a:spcBef>
                <a:spcPts val="0"/>
              </a:spcBef>
              <a:spcAft>
                <a:spcPts val="0"/>
              </a:spcAft>
              <a:buSzPts val="3200"/>
              <a:buNone/>
            </a:pPr>
            <a:endParaRPr lang="en-US" altLang="ja-JP" sz="3200" dirty="0"/>
          </a:p>
          <a:p>
            <a:pPr marL="482600" indent="-457200">
              <a:buSzPts val="3200"/>
            </a:pPr>
            <a:r>
              <a:rPr lang="ja-JP" altLang="en-US" sz="3200" dirty="0"/>
              <a:t>他の埋め込み表現との比較</a:t>
            </a:r>
            <a:endParaRPr lang="en-US" altLang="ja-JP" sz="3200" dirty="0"/>
          </a:p>
        </p:txBody>
      </p:sp>
      <p:sp>
        <p:nvSpPr>
          <p:cNvPr id="208" name="Google Shape;208;p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25</a:t>
            </a:fld>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今後の課題</a:t>
            </a:r>
            <a:endParaRPr sz="4000"/>
          </a:p>
        </p:txBody>
      </p:sp>
      <p:sp>
        <p:nvSpPr>
          <p:cNvPr id="207" name="Google Shape;207;p3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JP" altLang="en-US" sz="3200" dirty="0"/>
              <a:t>英単語の包含・階層関係の検証</a:t>
            </a:r>
            <a:endParaRPr lang="en-US" altLang="ja-JP" sz="3200" dirty="0"/>
          </a:p>
          <a:p>
            <a:pPr marL="457200" lvl="0" indent="-431800" algn="l" rtl="0">
              <a:spcBef>
                <a:spcPts val="0"/>
              </a:spcBef>
              <a:spcAft>
                <a:spcPts val="0"/>
              </a:spcAft>
              <a:buSzPts val="3200"/>
              <a:buChar char="●"/>
            </a:pPr>
            <a:endParaRPr lang="en-US" altLang="ja-JP" sz="3200" dirty="0"/>
          </a:p>
          <a:p>
            <a:pPr marL="457200" lvl="0" indent="-431800" algn="l" rtl="0">
              <a:spcBef>
                <a:spcPts val="0"/>
              </a:spcBef>
              <a:spcAft>
                <a:spcPts val="0"/>
              </a:spcAft>
              <a:buSzPts val="3200"/>
              <a:buChar char="●"/>
            </a:pPr>
            <a:r>
              <a:rPr lang="ja-JP" altLang="en-US" sz="3200" dirty="0"/>
              <a:t>日本語の </a:t>
            </a:r>
            <a:r>
              <a:rPr lang="en-US" altLang="ja-JP" sz="3200" dirty="0"/>
              <a:t>Box Embedding </a:t>
            </a:r>
            <a:r>
              <a:rPr lang="ja-JP" altLang="en-US" sz="3200" dirty="0"/>
              <a:t>の検証</a:t>
            </a:r>
            <a:endParaRPr lang="en-US" altLang="ja-JP" sz="3200" dirty="0"/>
          </a:p>
          <a:p>
            <a:pPr marL="25400" lvl="0" indent="0" algn="l" rtl="0">
              <a:spcBef>
                <a:spcPts val="0"/>
              </a:spcBef>
              <a:spcAft>
                <a:spcPts val="0"/>
              </a:spcAft>
              <a:buSzPts val="3200"/>
              <a:buNone/>
            </a:pPr>
            <a:r>
              <a:rPr lang="en-US" altLang="ja-JP" sz="3200" dirty="0"/>
              <a:t>	</a:t>
            </a:r>
            <a:endParaRPr lang="en-US" altLang="ja-JP" sz="2800" dirty="0"/>
          </a:p>
          <a:p>
            <a:pPr marL="25400" lvl="0" indent="0" algn="l" rtl="0">
              <a:spcBef>
                <a:spcPts val="0"/>
              </a:spcBef>
              <a:spcAft>
                <a:spcPts val="0"/>
              </a:spcAft>
              <a:buSzPts val="3200"/>
              <a:buNone/>
            </a:pPr>
            <a:endParaRPr lang="en-US" altLang="ja-JP" sz="3200" dirty="0"/>
          </a:p>
        </p:txBody>
      </p:sp>
      <p:sp>
        <p:nvSpPr>
          <p:cNvPr id="208" name="Google Shape;208;p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26</a:t>
            </a:fld>
            <a:endParaRPr sz="2400" dirty="0"/>
          </a:p>
        </p:txBody>
      </p:sp>
    </p:spTree>
    <p:extLst>
      <p:ext uri="{BB962C8B-B14F-4D97-AF65-F5344CB8AC3E}">
        <p14:creationId xmlns:p14="http://schemas.microsoft.com/office/powerpoint/2010/main" val="77063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はじめに</a:t>
            </a:r>
            <a:endParaRPr sz="4000"/>
          </a:p>
        </p:txBody>
      </p:sp>
      <p:sp>
        <p:nvSpPr>
          <p:cNvPr id="68" name="Google Shape;68;p1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 sz="3200"/>
              <a:t>自然言語処理での深層学習などの需要</a:t>
            </a:r>
            <a:endParaRPr sz="3200"/>
          </a:p>
          <a:p>
            <a:pPr marL="457200" lvl="0" indent="0" algn="l" rtl="0">
              <a:spcBef>
                <a:spcPts val="1200"/>
              </a:spcBef>
              <a:spcAft>
                <a:spcPts val="0"/>
              </a:spcAft>
              <a:buNone/>
            </a:pPr>
            <a:r>
              <a:rPr lang="ja" sz="3200"/>
              <a:t>→ 単語の埋め込み表現の必要性</a:t>
            </a:r>
            <a:endParaRPr sz="3200"/>
          </a:p>
          <a:p>
            <a:pPr marL="457200" lvl="0" indent="0" algn="l" rtl="0">
              <a:spcBef>
                <a:spcPts val="1200"/>
              </a:spcBef>
              <a:spcAft>
                <a:spcPts val="0"/>
              </a:spcAft>
              <a:buNone/>
            </a:pPr>
            <a:endParaRPr sz="3200"/>
          </a:p>
          <a:p>
            <a:pPr marL="457200" lvl="0" indent="-431800" algn="l" rtl="0">
              <a:spcBef>
                <a:spcPts val="1200"/>
              </a:spcBef>
              <a:spcAft>
                <a:spcPts val="0"/>
              </a:spcAft>
              <a:buSzPts val="3200"/>
              <a:buChar char="●"/>
            </a:pPr>
            <a:r>
              <a:rPr lang="ja" sz="3200"/>
              <a:t>よく用いられる埋め込み手法</a:t>
            </a:r>
            <a:endParaRPr sz="3200"/>
          </a:p>
          <a:p>
            <a:pPr marL="457200" lvl="0" indent="0" algn="l" rtl="0">
              <a:spcBef>
                <a:spcPts val="1200"/>
              </a:spcBef>
              <a:spcAft>
                <a:spcPts val="1200"/>
              </a:spcAft>
              <a:buNone/>
            </a:pPr>
            <a:r>
              <a:rPr lang="ja" sz="3200"/>
              <a:t>Word2Vec によるベクトル埋め込み</a:t>
            </a:r>
            <a:endParaRPr sz="3200"/>
          </a:p>
        </p:txBody>
      </p:sp>
      <p:sp>
        <p:nvSpPr>
          <p:cNvPr id="69" name="Google Shape;69;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3</a:t>
            </a:fld>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はじめに</a:t>
            </a:r>
            <a:endParaRPr sz="4000"/>
          </a:p>
        </p:txBody>
      </p:sp>
      <p:sp>
        <p:nvSpPr>
          <p:cNvPr id="75" name="Google Shape;75;p1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 sz="3200" dirty="0"/>
              <a:t>ベクトル埋め込みの欠点</a:t>
            </a:r>
            <a:endParaRPr sz="3200" dirty="0"/>
          </a:p>
          <a:p>
            <a:pPr marL="0" lvl="0" indent="457200" algn="l" rtl="0">
              <a:spcBef>
                <a:spcPts val="1200"/>
              </a:spcBef>
              <a:spcAft>
                <a:spcPts val="0"/>
              </a:spcAft>
              <a:buNone/>
            </a:pPr>
            <a:r>
              <a:rPr lang="ja" sz="3200" dirty="0"/>
              <a:t>→ </a:t>
            </a:r>
            <a:r>
              <a:rPr lang="ja" sz="3200" dirty="0">
                <a:solidFill>
                  <a:srgbClr val="FF0000"/>
                </a:solidFill>
              </a:rPr>
              <a:t>「点」</a:t>
            </a:r>
            <a:r>
              <a:rPr lang="ja" sz="3200" dirty="0"/>
              <a:t>のみの表現</a:t>
            </a:r>
            <a:endParaRPr sz="3200" dirty="0"/>
          </a:p>
          <a:p>
            <a:pPr marL="0" lvl="0" indent="457200" algn="l" rtl="0">
              <a:spcBef>
                <a:spcPts val="1200"/>
              </a:spcBef>
              <a:spcAft>
                <a:spcPts val="0"/>
              </a:spcAft>
              <a:buNone/>
            </a:pPr>
            <a:endParaRPr sz="3200" dirty="0"/>
          </a:p>
          <a:p>
            <a:pPr marL="0" lvl="0" indent="457200" algn="l" rtl="0">
              <a:spcBef>
                <a:spcPts val="1200"/>
              </a:spcBef>
              <a:spcAft>
                <a:spcPts val="0"/>
              </a:spcAft>
              <a:buNone/>
            </a:pPr>
            <a:r>
              <a:rPr lang="ja" sz="3200" dirty="0"/>
              <a:t>単語の階層関係などが表現できない</a:t>
            </a:r>
            <a:endParaRPr sz="3200" dirty="0"/>
          </a:p>
          <a:p>
            <a:pPr marL="0" lvl="0" indent="457200" algn="l" rtl="0">
              <a:spcBef>
                <a:spcPts val="1200"/>
              </a:spcBef>
              <a:spcAft>
                <a:spcPts val="1200"/>
              </a:spcAft>
              <a:buNone/>
            </a:pPr>
            <a:r>
              <a:rPr lang="ja" sz="3200" dirty="0"/>
              <a:t>例 : 猫 ⊂ 哺乳類 </a:t>
            </a:r>
            <a:endParaRPr sz="3200" dirty="0"/>
          </a:p>
        </p:txBody>
      </p:sp>
      <p:sp>
        <p:nvSpPr>
          <p:cNvPr id="76" name="Google Shape;76;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4</a:t>
            </a:fld>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はじめに</a:t>
            </a:r>
            <a:endParaRPr sz="4000"/>
          </a:p>
        </p:txBody>
      </p:sp>
      <p:sp>
        <p:nvSpPr>
          <p:cNvPr id="82" name="Google Shape;82;p1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200"/>
              <a:t>「箱」による領域表現</a:t>
            </a:r>
            <a:endParaRPr sz="3200"/>
          </a:p>
          <a:p>
            <a:pPr marL="0" lvl="0" indent="0" algn="l" rtl="0">
              <a:spcBef>
                <a:spcPts val="1200"/>
              </a:spcBef>
              <a:spcAft>
                <a:spcPts val="0"/>
              </a:spcAft>
              <a:buNone/>
            </a:pPr>
            <a:r>
              <a:rPr lang="ja" sz="3200"/>
              <a:t>→ Box Embedding</a:t>
            </a:r>
            <a:endParaRPr sz="3200"/>
          </a:p>
          <a:p>
            <a:pPr marL="0" lvl="0" indent="0" algn="l" rtl="0">
              <a:spcBef>
                <a:spcPts val="1200"/>
              </a:spcBef>
              <a:spcAft>
                <a:spcPts val="0"/>
              </a:spcAft>
              <a:buNone/>
            </a:pPr>
            <a:r>
              <a:rPr lang="ja" sz="3200"/>
              <a:t>獲得手法</a:t>
            </a:r>
            <a:endParaRPr sz="3200"/>
          </a:p>
          <a:p>
            <a:pPr marL="0" lvl="0" indent="0" algn="l" rtl="0">
              <a:spcBef>
                <a:spcPts val="1200"/>
              </a:spcBef>
              <a:spcAft>
                <a:spcPts val="1200"/>
              </a:spcAft>
              <a:buNone/>
            </a:pPr>
            <a:r>
              <a:rPr lang="ja" sz="3200"/>
              <a:t>→ Word2Box</a:t>
            </a:r>
            <a:endParaRPr sz="3200"/>
          </a:p>
        </p:txBody>
      </p:sp>
      <p:sp>
        <p:nvSpPr>
          <p:cNvPr id="83" name="Google Shape;83;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5</a:t>
            </a:fld>
            <a:endParaRPr sz="2400" dirty="0"/>
          </a:p>
        </p:txBody>
      </p:sp>
      <p:pic>
        <p:nvPicPr>
          <p:cNvPr id="84" name="Google Shape;84;p17"/>
          <p:cNvPicPr preferRelativeResize="0"/>
          <p:nvPr/>
        </p:nvPicPr>
        <p:blipFill>
          <a:blip r:embed="rId3">
            <a:alphaModFix/>
          </a:blip>
          <a:stretch>
            <a:fillRect/>
          </a:stretch>
        </p:blipFill>
        <p:spPr>
          <a:xfrm>
            <a:off x="4572000" y="2364301"/>
            <a:ext cx="4613949" cy="3853325"/>
          </a:xfrm>
          <a:prstGeom prst="rect">
            <a:avLst/>
          </a:prstGeom>
          <a:noFill/>
          <a:ln>
            <a:noFill/>
          </a:ln>
        </p:spPr>
      </p:pic>
      <p:sp>
        <p:nvSpPr>
          <p:cNvPr id="85" name="Google Shape;85;p17"/>
          <p:cNvSpPr txBox="1"/>
          <p:nvPr/>
        </p:nvSpPr>
        <p:spPr>
          <a:xfrm>
            <a:off x="838575" y="6342125"/>
            <a:ext cx="701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図 : Li et al., ICLR 2019. Smoothing The Geometry of Probabilistic Box Embeddings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はじめに</a:t>
            </a:r>
            <a:endParaRPr sz="4000"/>
          </a:p>
        </p:txBody>
      </p:sp>
      <p:sp>
        <p:nvSpPr>
          <p:cNvPr id="91" name="Google Shape;91;p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 sz="3200"/>
              <a:t>実験目的</a:t>
            </a:r>
            <a:endParaRPr sz="3200"/>
          </a:p>
          <a:p>
            <a:pPr marL="457200" lvl="0" indent="0" algn="l" rtl="0">
              <a:spcBef>
                <a:spcPts val="1200"/>
              </a:spcBef>
              <a:spcAft>
                <a:spcPts val="1200"/>
              </a:spcAft>
              <a:buNone/>
            </a:pPr>
            <a:r>
              <a:rPr lang="ja" sz="3200"/>
              <a:t>Word2Box による 「箱」表現の獲得と検証</a:t>
            </a:r>
            <a:endParaRPr sz="3200"/>
          </a:p>
        </p:txBody>
      </p:sp>
      <p:sp>
        <p:nvSpPr>
          <p:cNvPr id="92" name="Google Shape;92;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6</a:t>
            </a:fld>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発表の流れ</a:t>
            </a:r>
            <a:endParaRPr sz="4000"/>
          </a:p>
        </p:txBody>
      </p:sp>
      <p:sp>
        <p:nvSpPr>
          <p:cNvPr id="98" name="Google Shape;98;p1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8150" algn="l" rtl="0">
              <a:spcBef>
                <a:spcPts val="0"/>
              </a:spcBef>
              <a:spcAft>
                <a:spcPts val="0"/>
              </a:spcAft>
              <a:buSzPts val="3300"/>
              <a:buAutoNum type="arabicPeriod"/>
            </a:pPr>
            <a:r>
              <a:rPr lang="ja" sz="3300"/>
              <a:t>はじめに</a:t>
            </a:r>
            <a:endParaRPr sz="3300"/>
          </a:p>
          <a:p>
            <a:pPr marL="457200" lvl="0" indent="-438150" algn="l" rtl="0">
              <a:spcBef>
                <a:spcPts val="0"/>
              </a:spcBef>
              <a:spcAft>
                <a:spcPts val="0"/>
              </a:spcAft>
              <a:buSzPts val="3300"/>
              <a:buAutoNum type="arabicPeriod"/>
            </a:pPr>
            <a:r>
              <a:rPr lang="ja" sz="3300" u="sng"/>
              <a:t>要素技術</a:t>
            </a:r>
            <a:endParaRPr sz="3300" u="sng"/>
          </a:p>
          <a:p>
            <a:pPr marL="457200" lvl="0" indent="-438150" algn="l" rtl="0">
              <a:spcBef>
                <a:spcPts val="0"/>
              </a:spcBef>
              <a:spcAft>
                <a:spcPts val="0"/>
              </a:spcAft>
              <a:buSzPts val="3300"/>
              <a:buAutoNum type="arabicPeriod"/>
            </a:pPr>
            <a:r>
              <a:rPr lang="ja" sz="3300"/>
              <a:t>データセット</a:t>
            </a:r>
            <a:endParaRPr sz="3300"/>
          </a:p>
          <a:p>
            <a:pPr marL="457200" lvl="0" indent="-438150" algn="l" rtl="0">
              <a:spcBef>
                <a:spcPts val="0"/>
              </a:spcBef>
              <a:spcAft>
                <a:spcPts val="0"/>
              </a:spcAft>
              <a:buSzPts val="3300"/>
              <a:buAutoNum type="arabicPeriod"/>
            </a:pPr>
            <a:r>
              <a:rPr lang="ja" sz="3300"/>
              <a:t>実験</a:t>
            </a:r>
            <a:endParaRPr sz="3300"/>
          </a:p>
          <a:p>
            <a:pPr marL="457200" lvl="0" indent="-438150" algn="l" rtl="0">
              <a:spcBef>
                <a:spcPts val="0"/>
              </a:spcBef>
              <a:spcAft>
                <a:spcPts val="0"/>
              </a:spcAft>
              <a:buSzPts val="3300"/>
              <a:buAutoNum type="arabicPeriod"/>
            </a:pPr>
            <a:r>
              <a:rPr lang="ja" sz="3300"/>
              <a:t>結果と考察</a:t>
            </a:r>
            <a:endParaRPr sz="3300"/>
          </a:p>
          <a:p>
            <a:pPr marL="457200" lvl="0" indent="-438150" algn="l" rtl="0">
              <a:spcBef>
                <a:spcPts val="0"/>
              </a:spcBef>
              <a:spcAft>
                <a:spcPts val="0"/>
              </a:spcAft>
              <a:buSzPts val="3300"/>
              <a:buAutoNum type="arabicPeriod"/>
            </a:pPr>
            <a:r>
              <a:rPr lang="ja" sz="3300"/>
              <a:t>今後の課題</a:t>
            </a:r>
            <a:endParaRPr sz="3300"/>
          </a:p>
        </p:txBody>
      </p:sp>
      <p:sp>
        <p:nvSpPr>
          <p:cNvPr id="99" name="Google Shape;99;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7</a:t>
            </a:fld>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要素技術</a:t>
            </a:r>
            <a:endParaRPr sz="4000"/>
          </a:p>
        </p:txBody>
      </p:sp>
      <p:sp>
        <p:nvSpPr>
          <p:cNvPr id="105" name="Google Shape;105;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431800" algn="l" rtl="0">
              <a:spcBef>
                <a:spcPts val="0"/>
              </a:spcBef>
              <a:spcAft>
                <a:spcPts val="0"/>
              </a:spcAft>
              <a:buSzPts val="3200"/>
              <a:buChar char="●"/>
            </a:pPr>
            <a:r>
              <a:rPr lang="ja" sz="3200" dirty="0"/>
              <a:t>Box Embedding</a:t>
            </a:r>
            <a:endParaRPr sz="3200" dirty="0"/>
          </a:p>
          <a:p>
            <a:pPr marL="457200" lvl="0" indent="0" algn="l" rtl="0">
              <a:spcBef>
                <a:spcPts val="1200"/>
              </a:spcBef>
              <a:spcAft>
                <a:spcPts val="0"/>
              </a:spcAft>
              <a:buNone/>
            </a:pPr>
            <a:endParaRPr dirty="0"/>
          </a:p>
          <a:p>
            <a:pPr marL="457200" lvl="0" indent="-431800" algn="l" rtl="0">
              <a:spcBef>
                <a:spcPts val="1200"/>
              </a:spcBef>
              <a:spcAft>
                <a:spcPts val="0"/>
              </a:spcAft>
              <a:buSzPts val="3200"/>
              <a:buChar char="●"/>
            </a:pPr>
            <a:r>
              <a:rPr lang="ja" sz="3200" dirty="0"/>
              <a:t>Word2Box</a:t>
            </a:r>
            <a:endParaRPr sz="3200" dirty="0"/>
          </a:p>
        </p:txBody>
      </p:sp>
      <p:sp>
        <p:nvSpPr>
          <p:cNvPr id="106" name="Google Shape;106;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8</a:t>
            </a:fld>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000"/>
              <a:t>Box Embedding</a:t>
            </a:r>
            <a:endParaRPr sz="4000"/>
          </a:p>
        </p:txBody>
      </p:sp>
      <p:sp>
        <p:nvSpPr>
          <p:cNvPr id="112" name="Google Shape;112;p21"/>
          <p:cNvSpPr txBox="1">
            <a:spLocks noGrp="1"/>
          </p:cNvSpPr>
          <p:nvPr>
            <p:ph type="body" idx="1"/>
          </p:nvPr>
        </p:nvSpPr>
        <p:spPr>
          <a:xfrm>
            <a:off x="311700" y="1356883"/>
            <a:ext cx="8520600" cy="45552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ja" sz="2400" dirty="0"/>
              <a:t>始点と終点の ２ 点で「箱」を表現</a:t>
            </a:r>
            <a:endParaRPr sz="2400" dirty="0"/>
          </a:p>
          <a:p>
            <a:pPr marL="457200" lvl="0" indent="-381000" algn="l" rtl="0">
              <a:spcBef>
                <a:spcPts val="0"/>
              </a:spcBef>
              <a:spcAft>
                <a:spcPts val="0"/>
              </a:spcAft>
              <a:buSzPts val="2400"/>
              <a:buChar char="●"/>
            </a:pPr>
            <a:r>
              <a:rPr lang="ja" sz="2400" dirty="0"/>
              <a:t>箱同士の重なりの大きさで最適化</a:t>
            </a:r>
            <a:endParaRPr sz="2400" dirty="0"/>
          </a:p>
          <a:p>
            <a:pPr marL="457200" lvl="0" indent="-381000" algn="l" rtl="0">
              <a:spcBef>
                <a:spcPts val="0"/>
              </a:spcBef>
              <a:spcAft>
                <a:spcPts val="0"/>
              </a:spcAft>
              <a:buSzPts val="2400"/>
              <a:buChar char="●"/>
            </a:pPr>
            <a:r>
              <a:rPr lang="ja" sz="2400" dirty="0"/>
              <a:t>重なりの大きさの計算方法</a:t>
            </a:r>
            <a:endParaRPr sz="2400" dirty="0"/>
          </a:p>
          <a:p>
            <a:pPr marL="457200" lvl="0" indent="0" algn="l" rtl="0">
              <a:lnSpc>
                <a:spcPct val="100000"/>
              </a:lnSpc>
              <a:spcBef>
                <a:spcPts val="1200"/>
              </a:spcBef>
              <a:spcAft>
                <a:spcPts val="1200"/>
              </a:spcAft>
              <a:buNone/>
            </a:pPr>
            <a:r>
              <a:rPr lang="ja" sz="2400" dirty="0"/>
              <a:t>→ 今回は </a:t>
            </a:r>
            <a:r>
              <a:rPr lang="ja" sz="2400" dirty="0">
                <a:solidFill>
                  <a:srgbClr val="FF0000"/>
                </a:solidFill>
              </a:rPr>
              <a:t>Gumbel 分布</a:t>
            </a:r>
            <a:r>
              <a:rPr lang="ja" sz="2400" dirty="0"/>
              <a:t>を利用</a:t>
            </a:r>
            <a:endParaRPr sz="2400" dirty="0"/>
          </a:p>
        </p:txBody>
      </p:sp>
      <p:sp>
        <p:nvSpPr>
          <p:cNvPr id="113" name="Google Shape;113;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sz="2400"/>
              <a:t>9</a:t>
            </a:fld>
            <a:endParaRPr sz="2400" dirty="0"/>
          </a:p>
        </p:txBody>
      </p:sp>
      <p:pic>
        <p:nvPicPr>
          <p:cNvPr id="114" name="Google Shape;114;p21"/>
          <p:cNvPicPr preferRelativeResize="0"/>
          <p:nvPr/>
        </p:nvPicPr>
        <p:blipFill>
          <a:blip r:embed="rId3">
            <a:alphaModFix/>
          </a:blip>
          <a:stretch>
            <a:fillRect/>
          </a:stretch>
        </p:blipFill>
        <p:spPr>
          <a:xfrm>
            <a:off x="351650" y="3208303"/>
            <a:ext cx="6822651" cy="3130701"/>
          </a:xfrm>
          <a:prstGeom prst="rect">
            <a:avLst/>
          </a:prstGeom>
          <a:noFill/>
          <a:ln>
            <a:noFill/>
          </a:ln>
        </p:spPr>
      </p:pic>
      <p:sp>
        <p:nvSpPr>
          <p:cNvPr id="115" name="Google Shape;115;p21"/>
          <p:cNvSpPr txBox="1"/>
          <p:nvPr/>
        </p:nvSpPr>
        <p:spPr>
          <a:xfrm>
            <a:off x="-71002" y="6264633"/>
            <a:ext cx="9024300" cy="6924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100" dirty="0"/>
              <a:t>Michael Boratko, Javier Burroni, Shib Sankar Dasgupta, and Andrew McCallum. Min/max stability and box distributions. In Cassio de Campos and Marloes H. Maathuis, editors, Proceedings of the Thirty-Seventh Conference on Uncertainty in Artificial Intelligence, Vol. 161 of Proceedings of Machine Learning Research, pp. 2146–2155. PMLR, 27–30 Jul 2021.</a:t>
            </a:r>
            <a:endParaRPr sz="11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1854</Words>
  <Application>Microsoft Office PowerPoint</Application>
  <PresentationFormat>画面に合わせる (4:3)</PresentationFormat>
  <Paragraphs>298</Paragraphs>
  <Slides>26</Slides>
  <Notes>26</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26</vt:i4>
      </vt:variant>
    </vt:vector>
  </HeadingPairs>
  <TitlesOfParts>
    <vt:vector size="29" baseType="lpstr">
      <vt:lpstr>Arial</vt:lpstr>
      <vt:lpstr>Consolas</vt:lpstr>
      <vt:lpstr>Simple Light</vt:lpstr>
      <vt:lpstr>Box Embedding による 単語の分散表現獲得手法の検証</vt:lpstr>
      <vt:lpstr>発表の流れ</vt:lpstr>
      <vt:lpstr>はじめに</vt:lpstr>
      <vt:lpstr>はじめに</vt:lpstr>
      <vt:lpstr>はじめに</vt:lpstr>
      <vt:lpstr>はじめに</vt:lpstr>
      <vt:lpstr>発表の流れ</vt:lpstr>
      <vt:lpstr>要素技術</vt:lpstr>
      <vt:lpstr>Box Embedding</vt:lpstr>
      <vt:lpstr>Word2Box</vt:lpstr>
      <vt:lpstr>発表の流れ</vt:lpstr>
      <vt:lpstr>データセット</vt:lpstr>
      <vt:lpstr>Penn Treebank データセット</vt:lpstr>
      <vt:lpstr>単語類似度データセット</vt:lpstr>
      <vt:lpstr>発表の流れ</vt:lpstr>
      <vt:lpstr>実験</vt:lpstr>
      <vt:lpstr>実験</vt:lpstr>
      <vt:lpstr>発表の流れ</vt:lpstr>
      <vt:lpstr>結果と考察</vt:lpstr>
      <vt:lpstr>結果と考察</vt:lpstr>
      <vt:lpstr>結果と考察</vt:lpstr>
      <vt:lpstr>結果と考察</vt:lpstr>
      <vt:lpstr>結果と考察</vt:lpstr>
      <vt:lpstr>発表の流れ</vt:lpstr>
      <vt:lpstr>今後の課題</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Embedding による 単語の分散表現獲得手法の検証</dc:title>
  <cp:lastModifiedBy>味岡　陽紀</cp:lastModifiedBy>
  <cp:revision>30</cp:revision>
  <dcterms:modified xsi:type="dcterms:W3CDTF">2023-01-24T03:54:01Z</dcterms:modified>
</cp:coreProperties>
</file>