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8"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4F075-F376-BDF0-3733-5D4457DE424C}" v="605" dt="2020-09-06T22:27:48.187"/>
    <p1510:client id="{5EA8C2DB-5F3E-A48D-3109-EE5575B57AF3}" v="18" dt="2020-09-08T01:14:24.663"/>
    <p1510:client id="{702BC9F5-416F-4F86-C2AE-4257AF663277}" v="33" dt="2020-09-07T20:09:26.655"/>
    <p1510:client id="{86DAF5B2-57A9-00E1-A53E-571F597695FF}" v="84" dt="2020-09-08T06:43:55.272"/>
    <p1510:client id="{B7AAF471-C387-1845-43E8-9C1F7FC612B9}" v="79" dt="2020-09-08T01:08:25.346"/>
    <p1510:client id="{D7E02EB2-CC53-9E33-A5A2-DF700A4B3CDF}" v="1147" dt="2020-09-07T23:05:41.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1D7E695-1F6F-4A92-BD41-3FB09990190A}" type="datetimeFigureOut">
              <a:rPr lang="en-US" smtClean="0"/>
              <a:t>9/7/2020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189F20A-13F8-4173-9704-FCF1601296F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05743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D7E695-1F6F-4A92-BD41-3FB09990190A}"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9F20A-13F8-4173-9704-FCF1601296F3}" type="slidenum">
              <a:rPr lang="en-US" smtClean="0"/>
              <a:t>‹#›</a:t>
            </a:fld>
            <a:endParaRPr lang="en-US"/>
          </a:p>
        </p:txBody>
      </p:sp>
    </p:spTree>
    <p:extLst>
      <p:ext uri="{BB962C8B-B14F-4D97-AF65-F5344CB8AC3E}">
        <p14:creationId xmlns:p14="http://schemas.microsoft.com/office/powerpoint/2010/main" val="1566651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D7E695-1F6F-4A92-BD41-3FB09990190A}"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9F20A-13F8-4173-9704-FCF1601296F3}" type="slidenum">
              <a:rPr lang="en-US" smtClean="0"/>
              <a:t>‹#›</a:t>
            </a:fld>
            <a:endParaRPr lang="en-US"/>
          </a:p>
        </p:txBody>
      </p:sp>
    </p:spTree>
    <p:extLst>
      <p:ext uri="{BB962C8B-B14F-4D97-AF65-F5344CB8AC3E}">
        <p14:creationId xmlns:p14="http://schemas.microsoft.com/office/powerpoint/2010/main" val="149382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D7E695-1F6F-4A92-BD41-3FB09990190A}"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9F20A-13F8-4173-9704-FCF1601296F3}" type="slidenum">
              <a:rPr lang="en-US" smtClean="0"/>
              <a:t>‹#›</a:t>
            </a:fld>
            <a:endParaRPr lang="en-US"/>
          </a:p>
        </p:txBody>
      </p:sp>
    </p:spTree>
    <p:extLst>
      <p:ext uri="{BB962C8B-B14F-4D97-AF65-F5344CB8AC3E}">
        <p14:creationId xmlns:p14="http://schemas.microsoft.com/office/powerpoint/2010/main" val="106811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7E695-1F6F-4A92-BD41-3FB09990190A}"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9F20A-13F8-4173-9704-FCF1601296F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7768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D7E695-1F6F-4A92-BD41-3FB09990190A}"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89F20A-13F8-4173-9704-FCF1601296F3}" type="slidenum">
              <a:rPr lang="en-US" smtClean="0"/>
              <a:t>‹#›</a:t>
            </a:fld>
            <a:endParaRPr lang="en-US"/>
          </a:p>
        </p:txBody>
      </p:sp>
    </p:spTree>
    <p:extLst>
      <p:ext uri="{BB962C8B-B14F-4D97-AF65-F5344CB8AC3E}">
        <p14:creationId xmlns:p14="http://schemas.microsoft.com/office/powerpoint/2010/main" val="404919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D7E695-1F6F-4A92-BD41-3FB09990190A}" type="datetimeFigureOut">
              <a:rPr lang="en-US" smtClean="0"/>
              <a:t>9/7/2020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89F20A-13F8-4173-9704-FCF1601296F3}" type="slidenum">
              <a:rPr lang="en-US" smtClean="0"/>
              <a:t>‹#›</a:t>
            </a:fld>
            <a:endParaRPr lang="en-US"/>
          </a:p>
        </p:txBody>
      </p:sp>
    </p:spTree>
    <p:extLst>
      <p:ext uri="{BB962C8B-B14F-4D97-AF65-F5344CB8AC3E}">
        <p14:creationId xmlns:p14="http://schemas.microsoft.com/office/powerpoint/2010/main" val="152437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D7E695-1F6F-4A92-BD41-3FB09990190A}" type="datetimeFigureOut">
              <a:rPr lang="en-US" smtClean="0"/>
              <a:t>9/7/2020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89F20A-13F8-4173-9704-FCF1601296F3}" type="slidenum">
              <a:rPr lang="en-US" smtClean="0"/>
              <a:t>‹#›</a:t>
            </a:fld>
            <a:endParaRPr lang="en-US"/>
          </a:p>
        </p:txBody>
      </p:sp>
    </p:spTree>
    <p:extLst>
      <p:ext uri="{BB962C8B-B14F-4D97-AF65-F5344CB8AC3E}">
        <p14:creationId xmlns:p14="http://schemas.microsoft.com/office/powerpoint/2010/main" val="352075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7E695-1F6F-4A92-BD41-3FB09990190A}" type="datetimeFigureOut">
              <a:rPr lang="en-US" smtClean="0"/>
              <a:t>9/7/2020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89F20A-13F8-4173-9704-FCF1601296F3}" type="slidenum">
              <a:rPr lang="en-US" smtClean="0"/>
              <a:t>‹#›</a:t>
            </a:fld>
            <a:endParaRPr lang="en-US"/>
          </a:p>
        </p:txBody>
      </p:sp>
    </p:spTree>
    <p:extLst>
      <p:ext uri="{BB962C8B-B14F-4D97-AF65-F5344CB8AC3E}">
        <p14:creationId xmlns:p14="http://schemas.microsoft.com/office/powerpoint/2010/main" val="183624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D7E695-1F6F-4A92-BD41-3FB09990190A}"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89F20A-13F8-4173-9704-FCF1601296F3}" type="slidenum">
              <a:rPr lang="en-US" smtClean="0"/>
              <a:t>‹#›</a:t>
            </a:fld>
            <a:endParaRPr lang="en-US"/>
          </a:p>
        </p:txBody>
      </p:sp>
    </p:spTree>
    <p:extLst>
      <p:ext uri="{BB962C8B-B14F-4D97-AF65-F5344CB8AC3E}">
        <p14:creationId xmlns:p14="http://schemas.microsoft.com/office/powerpoint/2010/main" val="28112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D7E695-1F6F-4A92-BD41-3FB09990190A}"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89F20A-13F8-4173-9704-FCF1601296F3}" type="slidenum">
              <a:rPr lang="en-US" smtClean="0"/>
              <a:t>‹#›</a:t>
            </a:fld>
            <a:endParaRPr lang="en-US"/>
          </a:p>
        </p:txBody>
      </p:sp>
    </p:spTree>
    <p:extLst>
      <p:ext uri="{BB962C8B-B14F-4D97-AF65-F5344CB8AC3E}">
        <p14:creationId xmlns:p14="http://schemas.microsoft.com/office/powerpoint/2010/main" val="318820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1D7E695-1F6F-4A92-BD41-3FB09990190A}" type="datetimeFigureOut">
              <a:rPr lang="en-US" smtClean="0"/>
              <a:t>9/7/2020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189F20A-13F8-4173-9704-FCF1601296F3}" type="slidenum">
              <a:rPr lang="en-US" smtClean="0"/>
              <a:t>‹#›</a:t>
            </a:fld>
            <a:endParaRPr lang="en-US"/>
          </a:p>
        </p:txBody>
      </p:sp>
    </p:spTree>
    <p:extLst>
      <p:ext uri="{BB962C8B-B14F-4D97-AF65-F5344CB8AC3E}">
        <p14:creationId xmlns:p14="http://schemas.microsoft.com/office/powerpoint/2010/main" val="543011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A24F-182C-4F31-8DEE-B3488F244AE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F06679E-767C-4C92-A42E-1C6A62547E68}"/>
              </a:ext>
            </a:extLst>
          </p:cNvPr>
          <p:cNvSpPr>
            <a:spLocks noGrp="1"/>
          </p:cNvSpPr>
          <p:nvPr>
            <p:ph type="subTitle" idx="1"/>
          </p:nvPr>
        </p:nvSpPr>
        <p:spPr/>
        <p:txBody>
          <a:bodyPr/>
          <a:lstStyle/>
          <a:p>
            <a:endParaRPr lang="en-US"/>
          </a:p>
        </p:txBody>
      </p:sp>
      <p:pic>
        <p:nvPicPr>
          <p:cNvPr id="5" name="Picture 4" descr="A picture containing food, drawing, flower&#10;&#10;Description automatically generated">
            <a:extLst>
              <a:ext uri="{FF2B5EF4-FFF2-40B4-BE49-F238E27FC236}">
                <a16:creationId xmlns:a16="http://schemas.microsoft.com/office/drawing/2014/main" id="{FA0625BF-281D-433D-B227-C5A20E6B1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84638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2FB0-941D-4135-A775-4B1181E9BF35}"/>
              </a:ext>
            </a:extLst>
          </p:cNvPr>
          <p:cNvSpPr>
            <a:spLocks noGrp="1"/>
          </p:cNvSpPr>
          <p:nvPr>
            <p:ph type="title"/>
          </p:nvPr>
        </p:nvSpPr>
        <p:spPr>
          <a:xfrm>
            <a:off x="4965290" y="640079"/>
            <a:ext cx="5997678" cy="1363345"/>
          </a:xfrm>
        </p:spPr>
        <p:txBody>
          <a:bodyPr>
            <a:normAutofit/>
          </a:bodyPr>
          <a:lstStyle/>
          <a:p>
            <a:r>
              <a:rPr lang="en-US"/>
              <a:t>Project Description</a:t>
            </a:r>
          </a:p>
        </p:txBody>
      </p:sp>
      <p:pic>
        <p:nvPicPr>
          <p:cNvPr id="4" name="Content Placeholder 4" descr="A picture containing drawing, food, light&#10;&#10;Description automatically generated">
            <a:extLst>
              <a:ext uri="{FF2B5EF4-FFF2-40B4-BE49-F238E27FC236}">
                <a16:creationId xmlns:a16="http://schemas.microsoft.com/office/drawing/2014/main" id="{04007F9A-B288-44C5-95D1-6EBF7B013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424474"/>
            <a:ext cx="4019312" cy="4019312"/>
          </a:xfrm>
          <a:prstGeom prst="rect">
            <a:avLst/>
          </a:prstGeom>
        </p:spPr>
      </p:pic>
      <p:sp>
        <p:nvSpPr>
          <p:cNvPr id="3" name="Content Placeholder 2">
            <a:extLst>
              <a:ext uri="{FF2B5EF4-FFF2-40B4-BE49-F238E27FC236}">
                <a16:creationId xmlns:a16="http://schemas.microsoft.com/office/drawing/2014/main" id="{F5D4C663-9B1B-4470-92D4-1D895DC943D2}"/>
              </a:ext>
            </a:extLst>
          </p:cNvPr>
          <p:cNvSpPr>
            <a:spLocks noGrp="1"/>
          </p:cNvSpPr>
          <p:nvPr>
            <p:ph idx="1"/>
          </p:nvPr>
        </p:nvSpPr>
        <p:spPr>
          <a:xfrm>
            <a:off x="4965290" y="2325158"/>
            <a:ext cx="6015571" cy="3854979"/>
          </a:xfrm>
        </p:spPr>
        <p:txBody>
          <a:bodyPr vert="horz" lIns="91440" tIns="45720" rIns="91440" bIns="45720" rtlCol="0" anchor="t">
            <a:normAutofit/>
          </a:bodyPr>
          <a:lstStyle/>
          <a:p>
            <a:pPr marL="0" indent="0">
              <a:buNone/>
            </a:pPr>
            <a:r>
              <a:rPr lang="en-US"/>
              <a:t>The project is to build a website that allows for user to search for hotels that meet their needs. This project includes an account system, a search system, as well as a way to link users to the hotels they wish to book. These features and more allows </a:t>
            </a:r>
            <a:r>
              <a:rPr lang="en-US">
                <a:ea typeface="+mn-lt"/>
                <a:cs typeface="+mn-lt"/>
              </a:rPr>
              <a:t>users to search for hotels in any city in the world so they can find a cheap hotel to stay at after a long drive or flight as well as save them time and money.</a:t>
            </a:r>
          </a:p>
        </p:txBody>
      </p:sp>
    </p:spTree>
    <p:extLst>
      <p:ext uri="{BB962C8B-B14F-4D97-AF65-F5344CB8AC3E}">
        <p14:creationId xmlns:p14="http://schemas.microsoft.com/office/powerpoint/2010/main" val="323029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2FB0-941D-4135-A775-4B1181E9BF35}"/>
              </a:ext>
            </a:extLst>
          </p:cNvPr>
          <p:cNvSpPr>
            <a:spLocks noGrp="1"/>
          </p:cNvSpPr>
          <p:nvPr>
            <p:ph type="title"/>
          </p:nvPr>
        </p:nvSpPr>
        <p:spPr>
          <a:xfrm>
            <a:off x="4965290" y="640079"/>
            <a:ext cx="5997678" cy="1363345"/>
          </a:xfrm>
        </p:spPr>
        <p:txBody>
          <a:bodyPr>
            <a:normAutofit/>
          </a:bodyPr>
          <a:lstStyle/>
          <a:p>
            <a:r>
              <a:rPr lang="en-US"/>
              <a:t>Project Backlog</a:t>
            </a:r>
          </a:p>
        </p:txBody>
      </p:sp>
      <p:pic>
        <p:nvPicPr>
          <p:cNvPr id="4" name="Content Placeholder 4" descr="A picture containing drawing, food, light&#10;&#10;Description automatically generated">
            <a:extLst>
              <a:ext uri="{FF2B5EF4-FFF2-40B4-BE49-F238E27FC236}">
                <a16:creationId xmlns:a16="http://schemas.microsoft.com/office/drawing/2014/main" id="{04007F9A-B288-44C5-95D1-6EBF7B013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424474"/>
            <a:ext cx="4019312" cy="4019312"/>
          </a:xfrm>
          <a:prstGeom prst="rect">
            <a:avLst/>
          </a:prstGeom>
        </p:spPr>
      </p:pic>
      <p:sp>
        <p:nvSpPr>
          <p:cNvPr id="3" name="Content Placeholder 2">
            <a:extLst>
              <a:ext uri="{FF2B5EF4-FFF2-40B4-BE49-F238E27FC236}">
                <a16:creationId xmlns:a16="http://schemas.microsoft.com/office/drawing/2014/main" id="{F5D4C663-9B1B-4470-92D4-1D895DC943D2}"/>
              </a:ext>
            </a:extLst>
          </p:cNvPr>
          <p:cNvSpPr>
            <a:spLocks noGrp="1"/>
          </p:cNvSpPr>
          <p:nvPr>
            <p:ph idx="1"/>
          </p:nvPr>
        </p:nvSpPr>
        <p:spPr>
          <a:xfrm>
            <a:off x="4965290" y="2325158"/>
            <a:ext cx="6015571" cy="3854979"/>
          </a:xfrm>
        </p:spPr>
        <p:txBody>
          <a:bodyPr vert="horz" lIns="91440" tIns="45720" rIns="91440" bIns="45720" rtlCol="0" anchor="t">
            <a:normAutofit fontScale="92500" lnSpcReduction="20000"/>
          </a:bodyPr>
          <a:lstStyle/>
          <a:p>
            <a:r>
              <a:rPr lang="en-US"/>
              <a:t>Provide a scaffolding for the application by setting up frontend and backend frameworks, then connecting them.</a:t>
            </a:r>
          </a:p>
          <a:p>
            <a:r>
              <a:rPr lang="en-US"/>
              <a:t>Layout page structure </a:t>
            </a:r>
          </a:p>
          <a:p>
            <a:pPr lvl="1"/>
            <a:r>
              <a:rPr lang="en-US"/>
              <a:t>A Login/Registration Page</a:t>
            </a:r>
          </a:p>
          <a:p>
            <a:pPr lvl="1"/>
            <a:r>
              <a:rPr lang="en-US"/>
              <a:t>An account Editing page is the user is logged in</a:t>
            </a:r>
          </a:p>
          <a:p>
            <a:pPr lvl="1"/>
            <a:r>
              <a:rPr lang="en-US">
                <a:solidFill>
                  <a:srgbClr val="262626"/>
                </a:solidFill>
              </a:rPr>
              <a:t>A Homepage</a:t>
            </a:r>
          </a:p>
          <a:p>
            <a:r>
              <a:rPr lang="en-US"/>
              <a:t>Integrate a Hotel Listings API with the following features but not limited to…</a:t>
            </a:r>
          </a:p>
          <a:p>
            <a:pPr lvl="1"/>
            <a:r>
              <a:rPr lang="en-US"/>
              <a:t>Hotel Info</a:t>
            </a:r>
          </a:p>
          <a:p>
            <a:pPr lvl="1"/>
            <a:r>
              <a:rPr lang="en-US"/>
              <a:t>Rating System</a:t>
            </a:r>
          </a:p>
          <a:p>
            <a:pPr lvl="1"/>
            <a:r>
              <a:rPr lang="en-US"/>
              <a:t>Price</a:t>
            </a:r>
          </a:p>
          <a:p>
            <a:pPr lvl="1"/>
            <a:r>
              <a:rPr lang="en-US"/>
              <a:t>Redirection to booking site</a:t>
            </a:r>
          </a:p>
          <a:p>
            <a:pPr lvl="1"/>
            <a:r>
              <a:rPr lang="en-US"/>
              <a:t>Check in and Check out time</a:t>
            </a:r>
          </a:p>
          <a:p>
            <a:pPr>
              <a:buFont typeface="Arial" pitchFamily="18" charset="2"/>
              <a:buChar char="•"/>
            </a:pPr>
            <a:endParaRPr lang="en-US" spc="0"/>
          </a:p>
          <a:p>
            <a:pPr lvl="1"/>
            <a:endParaRPr lang="en-US"/>
          </a:p>
        </p:txBody>
      </p:sp>
    </p:spTree>
    <p:extLst>
      <p:ext uri="{BB962C8B-B14F-4D97-AF65-F5344CB8AC3E}">
        <p14:creationId xmlns:p14="http://schemas.microsoft.com/office/powerpoint/2010/main" val="97189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2FB0-941D-4135-A775-4B1181E9BF35}"/>
              </a:ext>
            </a:extLst>
          </p:cNvPr>
          <p:cNvSpPr>
            <a:spLocks noGrp="1"/>
          </p:cNvSpPr>
          <p:nvPr>
            <p:ph type="title"/>
          </p:nvPr>
        </p:nvSpPr>
        <p:spPr>
          <a:xfrm>
            <a:off x="4965290" y="640079"/>
            <a:ext cx="5997678" cy="1363345"/>
          </a:xfrm>
        </p:spPr>
        <p:txBody>
          <a:bodyPr>
            <a:normAutofit/>
          </a:bodyPr>
          <a:lstStyle/>
          <a:p>
            <a:r>
              <a:rPr lang="en-US"/>
              <a:t>Technologies</a:t>
            </a:r>
          </a:p>
        </p:txBody>
      </p:sp>
      <p:pic>
        <p:nvPicPr>
          <p:cNvPr id="4" name="Content Placeholder 4" descr="A picture containing drawing, food, light&#10;&#10;Description automatically generated">
            <a:extLst>
              <a:ext uri="{FF2B5EF4-FFF2-40B4-BE49-F238E27FC236}">
                <a16:creationId xmlns:a16="http://schemas.microsoft.com/office/drawing/2014/main" id="{04007F9A-B288-44C5-95D1-6EBF7B013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424474"/>
            <a:ext cx="4019312" cy="4019312"/>
          </a:xfrm>
          <a:prstGeom prst="rect">
            <a:avLst/>
          </a:prstGeom>
        </p:spPr>
      </p:pic>
      <p:sp>
        <p:nvSpPr>
          <p:cNvPr id="3" name="Content Placeholder 2">
            <a:extLst>
              <a:ext uri="{FF2B5EF4-FFF2-40B4-BE49-F238E27FC236}">
                <a16:creationId xmlns:a16="http://schemas.microsoft.com/office/drawing/2014/main" id="{F5D4C663-9B1B-4470-92D4-1D895DC943D2}"/>
              </a:ext>
            </a:extLst>
          </p:cNvPr>
          <p:cNvSpPr>
            <a:spLocks noGrp="1"/>
          </p:cNvSpPr>
          <p:nvPr>
            <p:ph idx="1"/>
          </p:nvPr>
        </p:nvSpPr>
        <p:spPr>
          <a:xfrm>
            <a:off x="4965290" y="2325158"/>
            <a:ext cx="6015571" cy="3854979"/>
          </a:xfrm>
        </p:spPr>
        <p:txBody>
          <a:bodyPr vert="horz" lIns="91440" tIns="45720" rIns="91440" bIns="45720" rtlCol="0" anchor="t">
            <a:normAutofit/>
          </a:bodyPr>
          <a:lstStyle/>
          <a:p>
            <a:pPr marL="0" indent="0">
              <a:buNone/>
            </a:pPr>
            <a:r>
              <a:rPr lang="en-US"/>
              <a:t>The project will be built using a modern SERN stack as it caters to the experiences of our developers.</a:t>
            </a:r>
          </a:p>
          <a:p>
            <a:pPr marL="285750" indent="-285750"/>
            <a:r>
              <a:rPr lang="en-US"/>
              <a:t>SQL database for storing user info</a:t>
            </a:r>
          </a:p>
          <a:p>
            <a:pPr marL="285750" indent="-285750"/>
            <a:r>
              <a:rPr lang="en-US"/>
              <a:t>Express.js for routing, HTTP middleware, security, API management</a:t>
            </a:r>
          </a:p>
          <a:p>
            <a:pPr marL="285750" indent="-285750"/>
            <a:r>
              <a:rPr lang="en-US"/>
              <a:t>React for developing a dynamic and interactive frontend</a:t>
            </a:r>
          </a:p>
          <a:p>
            <a:pPr marL="285750" indent="-285750"/>
            <a:r>
              <a:rPr lang="en-US"/>
              <a:t>Node for gluing the backend together</a:t>
            </a:r>
          </a:p>
          <a:p>
            <a:pPr marL="285750" indent="-285750"/>
            <a:endParaRPr lang="en-US"/>
          </a:p>
          <a:p>
            <a:pPr marL="0" indent="0">
              <a:buNone/>
            </a:pPr>
            <a:endParaRPr lang="en-US"/>
          </a:p>
        </p:txBody>
      </p:sp>
    </p:spTree>
    <p:extLst>
      <p:ext uri="{BB962C8B-B14F-4D97-AF65-F5344CB8AC3E}">
        <p14:creationId xmlns:p14="http://schemas.microsoft.com/office/powerpoint/2010/main" val="379384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2FB0-941D-4135-A775-4B1181E9BF35}"/>
              </a:ext>
            </a:extLst>
          </p:cNvPr>
          <p:cNvSpPr>
            <a:spLocks noGrp="1"/>
          </p:cNvSpPr>
          <p:nvPr>
            <p:ph type="title"/>
          </p:nvPr>
        </p:nvSpPr>
        <p:spPr>
          <a:xfrm>
            <a:off x="4965290" y="640079"/>
            <a:ext cx="5997678" cy="1363345"/>
          </a:xfrm>
        </p:spPr>
        <p:txBody>
          <a:bodyPr>
            <a:normAutofit/>
          </a:bodyPr>
          <a:lstStyle/>
          <a:p>
            <a:r>
              <a:rPr lang="en-US"/>
              <a:t>Sprint 1 User Stories</a:t>
            </a:r>
          </a:p>
        </p:txBody>
      </p:sp>
      <p:pic>
        <p:nvPicPr>
          <p:cNvPr id="4" name="Content Placeholder 4" descr="A picture containing drawing, food, light&#10;&#10;Description automatically generated">
            <a:extLst>
              <a:ext uri="{FF2B5EF4-FFF2-40B4-BE49-F238E27FC236}">
                <a16:creationId xmlns:a16="http://schemas.microsoft.com/office/drawing/2014/main" id="{04007F9A-B288-44C5-95D1-6EBF7B013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424474"/>
            <a:ext cx="4019312" cy="4019312"/>
          </a:xfrm>
          <a:prstGeom prst="rect">
            <a:avLst/>
          </a:prstGeom>
        </p:spPr>
      </p:pic>
      <p:sp>
        <p:nvSpPr>
          <p:cNvPr id="3" name="Content Placeholder 2">
            <a:extLst>
              <a:ext uri="{FF2B5EF4-FFF2-40B4-BE49-F238E27FC236}">
                <a16:creationId xmlns:a16="http://schemas.microsoft.com/office/drawing/2014/main" id="{F5D4C663-9B1B-4470-92D4-1D895DC943D2}"/>
              </a:ext>
            </a:extLst>
          </p:cNvPr>
          <p:cNvSpPr>
            <a:spLocks noGrp="1"/>
          </p:cNvSpPr>
          <p:nvPr>
            <p:ph idx="1"/>
          </p:nvPr>
        </p:nvSpPr>
        <p:spPr>
          <a:xfrm>
            <a:off x="4965290" y="2325158"/>
            <a:ext cx="5833731" cy="3854979"/>
          </a:xfrm>
        </p:spPr>
        <p:txBody>
          <a:bodyPr vert="horz" lIns="91440" tIns="45720" rIns="91440" bIns="45720" rtlCol="0" anchor="t">
            <a:normAutofit/>
          </a:bodyPr>
          <a:lstStyle/>
          <a:p>
            <a:pPr marL="285750" indent="-285750"/>
            <a:r>
              <a:rPr lang="en-US" sz="1400"/>
              <a:t>I need to be able to see the homepage and navigate to other pages by typing their addresses into the search bar. This proves that basic routing and page creation with react has been implemented. </a:t>
            </a:r>
          </a:p>
          <a:p>
            <a:pPr marL="285750" indent="-285750"/>
            <a:r>
              <a:rPr lang="en-US" sz="1400"/>
              <a:t>I need to be able to access the user database with SQL queries. This proves that the database is set up and ready to be integrated into the application backend.</a:t>
            </a:r>
          </a:p>
          <a:p>
            <a:pPr marL="285750" indent="-285750"/>
            <a:r>
              <a:rPr lang="en-US" sz="1400"/>
              <a:t>I need to be able to make test API calls using functionality exposed to the backend. This proves that the API has been selected and is ready to be integrated into the backend</a:t>
            </a:r>
          </a:p>
        </p:txBody>
      </p:sp>
    </p:spTree>
    <p:extLst>
      <p:ext uri="{BB962C8B-B14F-4D97-AF65-F5344CB8AC3E}">
        <p14:creationId xmlns:p14="http://schemas.microsoft.com/office/powerpoint/2010/main" val="69798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2FB0-941D-4135-A775-4B1181E9BF35}"/>
              </a:ext>
            </a:extLst>
          </p:cNvPr>
          <p:cNvSpPr>
            <a:spLocks noGrp="1"/>
          </p:cNvSpPr>
          <p:nvPr>
            <p:ph type="title"/>
          </p:nvPr>
        </p:nvSpPr>
        <p:spPr>
          <a:xfrm>
            <a:off x="4965290" y="640079"/>
            <a:ext cx="5997678" cy="1363345"/>
          </a:xfrm>
        </p:spPr>
        <p:txBody>
          <a:bodyPr>
            <a:normAutofit/>
          </a:bodyPr>
          <a:lstStyle/>
          <a:p>
            <a:r>
              <a:rPr lang="en-US"/>
              <a:t>Work Assignments</a:t>
            </a:r>
          </a:p>
        </p:txBody>
      </p:sp>
      <p:pic>
        <p:nvPicPr>
          <p:cNvPr id="4" name="Content Placeholder 4" descr="A picture containing drawing, food, light&#10;&#10;Description automatically generated">
            <a:extLst>
              <a:ext uri="{FF2B5EF4-FFF2-40B4-BE49-F238E27FC236}">
                <a16:creationId xmlns:a16="http://schemas.microsoft.com/office/drawing/2014/main" id="{04007F9A-B288-44C5-95D1-6EBF7B013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424474"/>
            <a:ext cx="4019312" cy="4019312"/>
          </a:xfrm>
          <a:prstGeom prst="rect">
            <a:avLst/>
          </a:prstGeom>
        </p:spPr>
      </p:pic>
      <p:sp>
        <p:nvSpPr>
          <p:cNvPr id="7" name="TextBox 6">
            <a:extLst>
              <a:ext uri="{FF2B5EF4-FFF2-40B4-BE49-F238E27FC236}">
                <a16:creationId xmlns:a16="http://schemas.microsoft.com/office/drawing/2014/main" id="{E622CB35-7B68-4E0C-AB05-2D61CCBC0F6B}"/>
              </a:ext>
            </a:extLst>
          </p:cNvPr>
          <p:cNvSpPr txBox="1"/>
          <p:nvPr/>
        </p:nvSpPr>
        <p:spPr>
          <a:xfrm>
            <a:off x="5585012" y="39892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11" name="Content Placeholder 10">
            <a:extLst>
              <a:ext uri="{FF2B5EF4-FFF2-40B4-BE49-F238E27FC236}">
                <a16:creationId xmlns:a16="http://schemas.microsoft.com/office/drawing/2014/main" id="{4DCA2B4F-9DFB-4995-991D-5B827B641C17}"/>
              </a:ext>
            </a:extLst>
          </p:cNvPr>
          <p:cNvGraphicFramePr>
            <a:graphicFrameLocks noGrp="1"/>
          </p:cNvGraphicFramePr>
          <p:nvPr>
            <p:ph idx="1"/>
            <p:extLst>
              <p:ext uri="{D42A27DB-BD31-4B8C-83A1-F6EECF244321}">
                <p14:modId xmlns:p14="http://schemas.microsoft.com/office/powerpoint/2010/main" val="1425548180"/>
              </p:ext>
            </p:extLst>
          </p:nvPr>
        </p:nvGraphicFramePr>
        <p:xfrm>
          <a:off x="4885764" y="2528047"/>
          <a:ext cx="5767919" cy="2614314"/>
        </p:xfrm>
        <a:graphic>
          <a:graphicData uri="http://schemas.openxmlformats.org/drawingml/2006/table">
            <a:tbl>
              <a:tblPr firstRow="1" bandRow="1">
                <a:tableStyleId>{5C22544A-7EE6-4342-B048-85BDC9FD1C3A}</a:tableStyleId>
              </a:tblPr>
              <a:tblGrid>
                <a:gridCol w="1316181">
                  <a:extLst>
                    <a:ext uri="{9D8B030D-6E8A-4147-A177-3AD203B41FA5}">
                      <a16:colId xmlns:a16="http://schemas.microsoft.com/office/drawing/2014/main" val="2678184702"/>
                    </a:ext>
                  </a:extLst>
                </a:gridCol>
                <a:gridCol w="4451738">
                  <a:extLst>
                    <a:ext uri="{9D8B030D-6E8A-4147-A177-3AD203B41FA5}">
                      <a16:colId xmlns:a16="http://schemas.microsoft.com/office/drawing/2014/main" val="4128716820"/>
                    </a:ext>
                  </a:extLst>
                </a:gridCol>
              </a:tblGrid>
              <a:tr h="251011">
                <a:tc>
                  <a:txBody>
                    <a:bodyPr/>
                    <a:lstStyle/>
                    <a:p>
                      <a:pPr marL="795655" marR="798830" lvl="0" algn="l">
                        <a:lnSpc>
                          <a:spcPct val="93000"/>
                        </a:lnSpc>
                        <a:spcBef>
                          <a:spcPts val="0"/>
                        </a:spcBef>
                        <a:spcAft>
                          <a:spcPts val="0"/>
                        </a:spcAft>
                        <a:buNone/>
                      </a:pPr>
                      <a:r>
                        <a:rPr lang="en-US" sz="1000" b="1" i="0" u="none" strike="noStrike" noProof="0" dirty="0">
                          <a:effectLst/>
                          <a:latin typeface="Century Schoolbook"/>
                        </a:rPr>
                        <a:t>Name</a:t>
                      </a:r>
                      <a:endParaRPr lang="en-US" dirty="0"/>
                    </a:p>
                  </a:txBody>
                  <a:tcPr marL="68580" marR="68580" marT="0" marB="0"/>
                </a:tc>
                <a:tc>
                  <a:txBody>
                    <a:bodyPr/>
                    <a:lstStyle/>
                    <a:p>
                      <a:pPr marL="556895" marR="0" algn="l">
                        <a:lnSpc>
                          <a:spcPct val="93000"/>
                        </a:lnSpc>
                        <a:spcBef>
                          <a:spcPts val="0"/>
                        </a:spcBef>
                        <a:spcAft>
                          <a:spcPts val="0"/>
                        </a:spcAft>
                      </a:pPr>
                      <a:r>
                        <a:rPr lang="en-US" sz="1000" dirty="0">
                          <a:effectLst/>
                        </a:rPr>
                        <a:t>Responsibility</a:t>
                      </a:r>
                      <a:endParaRPr lang="en-US" dirty="0">
                        <a:effectLst/>
                      </a:endParaRPr>
                    </a:p>
                  </a:txBody>
                  <a:tcPr marL="68580" marR="68580" marT="0" marB="0"/>
                </a:tc>
                <a:extLst>
                  <a:ext uri="{0D108BD9-81ED-4DB2-BD59-A6C34878D82A}">
                    <a16:rowId xmlns:a16="http://schemas.microsoft.com/office/drawing/2014/main" val="2938230222"/>
                  </a:ext>
                </a:extLst>
              </a:tr>
              <a:tr h="336156">
                <a:tc>
                  <a:txBody>
                    <a:bodyPr/>
                    <a:lstStyle/>
                    <a:p>
                      <a:pPr marL="64770" marR="0">
                        <a:lnSpc>
                          <a:spcPct val="112000"/>
                        </a:lnSpc>
                        <a:spcBef>
                          <a:spcPts val="0"/>
                        </a:spcBef>
                        <a:spcAft>
                          <a:spcPts val="0"/>
                        </a:spcAft>
                      </a:pPr>
                      <a:r>
                        <a:rPr lang="en-US" sz="1200" dirty="0">
                          <a:effectLst/>
                        </a:rPr>
                        <a:t>Ethan</a:t>
                      </a:r>
                      <a:endParaRPr lang="en-US" dirty="0">
                        <a:effectLst/>
                      </a:endParaRPr>
                    </a:p>
                  </a:txBody>
                  <a:tcPr marL="68580" marR="68580" marT="0" marB="0"/>
                </a:tc>
                <a:tc>
                  <a:txBody>
                    <a:bodyPr/>
                    <a:lstStyle/>
                    <a:p>
                      <a:pPr marL="64770" marR="0">
                        <a:spcBef>
                          <a:spcPts val="0"/>
                        </a:spcBef>
                        <a:spcAft>
                          <a:spcPts val="0"/>
                        </a:spcAft>
                      </a:pPr>
                      <a:r>
                        <a:rPr lang="en-US" sz="1200" dirty="0">
                          <a:effectLst/>
                        </a:rPr>
                        <a:t>Front-End (React)</a:t>
                      </a:r>
                      <a:endParaRPr lang="en-US" dirty="0">
                        <a:effectLst/>
                      </a:endParaRPr>
                    </a:p>
                  </a:txBody>
                  <a:tcPr marL="68580" marR="68580" marT="0" marB="0"/>
                </a:tc>
                <a:extLst>
                  <a:ext uri="{0D108BD9-81ED-4DB2-BD59-A6C34878D82A}">
                    <a16:rowId xmlns:a16="http://schemas.microsoft.com/office/drawing/2014/main" val="242526290"/>
                  </a:ext>
                </a:extLst>
              </a:tr>
              <a:tr h="353849">
                <a:tc>
                  <a:txBody>
                    <a:bodyPr/>
                    <a:lstStyle/>
                    <a:p>
                      <a:pPr marL="64770" marR="0">
                        <a:lnSpc>
                          <a:spcPct val="112000"/>
                        </a:lnSpc>
                        <a:spcBef>
                          <a:spcPts val="0"/>
                        </a:spcBef>
                        <a:spcAft>
                          <a:spcPts val="0"/>
                        </a:spcAft>
                      </a:pPr>
                      <a:r>
                        <a:rPr lang="en-US" sz="1200" dirty="0">
                          <a:effectLst/>
                        </a:rPr>
                        <a:t>Ed</a:t>
                      </a:r>
                      <a:endParaRPr lang="en-US" dirty="0">
                        <a:effectLst/>
                      </a:endParaRPr>
                    </a:p>
                  </a:txBody>
                  <a:tcPr marL="68580" marR="68580" marT="0" marB="0"/>
                </a:tc>
                <a:tc>
                  <a:txBody>
                    <a:bodyPr/>
                    <a:lstStyle/>
                    <a:p>
                      <a:pPr marL="64770" marR="0">
                        <a:spcBef>
                          <a:spcPts val="0"/>
                        </a:spcBef>
                        <a:spcAft>
                          <a:spcPts val="0"/>
                        </a:spcAft>
                      </a:pPr>
                      <a:r>
                        <a:rPr lang="en-US" sz="1200" dirty="0">
                          <a:effectLst/>
                        </a:rPr>
                        <a:t>Front-End (React)</a:t>
                      </a:r>
                      <a:endParaRPr lang="en-US" dirty="0">
                        <a:effectLst/>
                      </a:endParaRPr>
                    </a:p>
                  </a:txBody>
                  <a:tcPr marL="68580" marR="68580" marT="0" marB="0"/>
                </a:tc>
                <a:extLst>
                  <a:ext uri="{0D108BD9-81ED-4DB2-BD59-A6C34878D82A}">
                    <a16:rowId xmlns:a16="http://schemas.microsoft.com/office/drawing/2014/main" val="3739397813"/>
                  </a:ext>
                </a:extLst>
              </a:tr>
              <a:tr h="353848">
                <a:tc>
                  <a:txBody>
                    <a:bodyPr/>
                    <a:lstStyle/>
                    <a:p>
                      <a:pPr marL="64770" lvl="0">
                        <a:lnSpc>
                          <a:spcPct val="112000"/>
                        </a:lnSpc>
                        <a:spcBef>
                          <a:spcPts val="0"/>
                        </a:spcBef>
                        <a:spcAft>
                          <a:spcPts val="0"/>
                        </a:spcAft>
                        <a:buNone/>
                      </a:pPr>
                      <a:r>
                        <a:rPr lang="en-US" sz="1200" dirty="0">
                          <a:effectLst/>
                        </a:rPr>
                        <a:t>James</a:t>
                      </a:r>
                    </a:p>
                  </a:txBody>
                  <a:tcPr marL="68580" marR="68580" marT="0" marB="0"/>
                </a:tc>
                <a:tc>
                  <a:txBody>
                    <a:bodyPr/>
                    <a:lstStyle/>
                    <a:p>
                      <a:pPr marL="64770" lvl="0">
                        <a:spcBef>
                          <a:spcPts val="0"/>
                        </a:spcBef>
                        <a:spcAft>
                          <a:spcPts val="0"/>
                        </a:spcAft>
                        <a:buNone/>
                      </a:pPr>
                      <a:r>
                        <a:rPr lang="en-US" sz="1200" dirty="0">
                          <a:effectLst/>
                        </a:rPr>
                        <a:t>Back-End (Express Routing)</a:t>
                      </a:r>
                    </a:p>
                  </a:txBody>
                  <a:tcPr marL="68580" marR="68580" marT="0" marB="0"/>
                </a:tc>
                <a:extLst>
                  <a:ext uri="{0D108BD9-81ED-4DB2-BD59-A6C34878D82A}">
                    <a16:rowId xmlns:a16="http://schemas.microsoft.com/office/drawing/2014/main" val="3126156339"/>
                  </a:ext>
                </a:extLst>
              </a:tr>
              <a:tr h="295835">
                <a:tc>
                  <a:txBody>
                    <a:bodyPr/>
                    <a:lstStyle/>
                    <a:p>
                      <a:pPr marL="64770" marR="0">
                        <a:lnSpc>
                          <a:spcPct val="113000"/>
                        </a:lnSpc>
                        <a:spcBef>
                          <a:spcPts val="0"/>
                        </a:spcBef>
                        <a:spcAft>
                          <a:spcPts val="0"/>
                        </a:spcAft>
                      </a:pPr>
                      <a:r>
                        <a:rPr lang="en-US" sz="1200" dirty="0">
                          <a:effectLst/>
                        </a:rPr>
                        <a:t>Nick</a:t>
                      </a:r>
                      <a:endParaRPr lang="en-US" dirty="0">
                        <a:effectLst/>
                      </a:endParaRPr>
                    </a:p>
                  </a:txBody>
                  <a:tcPr marL="68580" marR="68580" marT="0" marB="0"/>
                </a:tc>
                <a:tc>
                  <a:txBody>
                    <a:bodyPr/>
                    <a:lstStyle/>
                    <a:p>
                      <a:pPr marL="64770" marR="0">
                        <a:spcBef>
                          <a:spcPts val="0"/>
                        </a:spcBef>
                        <a:spcAft>
                          <a:spcPts val="0"/>
                        </a:spcAft>
                      </a:pPr>
                      <a:r>
                        <a:rPr lang="en-US" sz="1200" dirty="0">
                          <a:effectLst/>
                        </a:rPr>
                        <a:t>Back-End (Glue Code)</a:t>
                      </a:r>
                      <a:endParaRPr lang="en-US" dirty="0">
                        <a:effectLst/>
                      </a:endParaRPr>
                    </a:p>
                  </a:txBody>
                  <a:tcPr marL="68580" marR="68580" marT="0" marB="0"/>
                </a:tc>
                <a:extLst>
                  <a:ext uri="{0D108BD9-81ED-4DB2-BD59-A6C34878D82A}">
                    <a16:rowId xmlns:a16="http://schemas.microsoft.com/office/drawing/2014/main" val="4219722"/>
                  </a:ext>
                </a:extLst>
              </a:tr>
              <a:tr h="353849">
                <a:tc>
                  <a:txBody>
                    <a:bodyPr/>
                    <a:lstStyle/>
                    <a:p>
                      <a:pPr marL="64770" marR="0">
                        <a:lnSpc>
                          <a:spcPct val="112000"/>
                        </a:lnSpc>
                        <a:spcBef>
                          <a:spcPts val="0"/>
                        </a:spcBef>
                        <a:spcAft>
                          <a:spcPts val="0"/>
                        </a:spcAft>
                      </a:pPr>
                      <a:r>
                        <a:rPr lang="en-US" sz="1200" dirty="0">
                          <a:effectLst/>
                        </a:rPr>
                        <a:t>Kyler</a:t>
                      </a:r>
                      <a:endParaRPr lang="en-US" dirty="0">
                        <a:effectLst/>
                      </a:endParaRPr>
                    </a:p>
                  </a:txBody>
                  <a:tcPr marL="68580" marR="68580" marT="0" marB="0"/>
                </a:tc>
                <a:tc>
                  <a:txBody>
                    <a:bodyPr/>
                    <a:lstStyle/>
                    <a:p>
                      <a:pPr marL="64770" marR="0">
                        <a:spcBef>
                          <a:spcPts val="0"/>
                        </a:spcBef>
                        <a:spcAft>
                          <a:spcPts val="0"/>
                        </a:spcAft>
                      </a:pPr>
                      <a:r>
                        <a:rPr lang="en-US" sz="1200" dirty="0">
                          <a:effectLst/>
                        </a:rPr>
                        <a:t>Back-End (DB Integration)</a:t>
                      </a:r>
                      <a:endParaRPr lang="en-US" dirty="0">
                        <a:effectLst/>
                      </a:endParaRPr>
                    </a:p>
                  </a:txBody>
                  <a:tcPr marL="68580" marR="68580" marT="0" marB="0"/>
                </a:tc>
                <a:extLst>
                  <a:ext uri="{0D108BD9-81ED-4DB2-BD59-A6C34878D82A}">
                    <a16:rowId xmlns:a16="http://schemas.microsoft.com/office/drawing/2014/main" val="722392890"/>
                  </a:ext>
                </a:extLst>
              </a:tr>
              <a:tr h="353849">
                <a:tc>
                  <a:txBody>
                    <a:bodyPr/>
                    <a:lstStyle/>
                    <a:p>
                      <a:pPr marL="64770" marR="0">
                        <a:lnSpc>
                          <a:spcPct val="112000"/>
                        </a:lnSpc>
                        <a:spcBef>
                          <a:spcPts val="0"/>
                        </a:spcBef>
                        <a:spcAft>
                          <a:spcPts val="0"/>
                        </a:spcAft>
                      </a:pPr>
                      <a:r>
                        <a:rPr lang="en-US" sz="1200" dirty="0">
                          <a:effectLst/>
                        </a:rPr>
                        <a:t>Paing</a:t>
                      </a:r>
                      <a:endParaRPr lang="en-US" dirty="0">
                        <a:effectLst/>
                      </a:endParaRPr>
                    </a:p>
                  </a:txBody>
                  <a:tcPr marL="68580" marR="68580" marT="0" marB="0"/>
                </a:tc>
                <a:tc>
                  <a:txBody>
                    <a:bodyPr/>
                    <a:lstStyle/>
                    <a:p>
                      <a:pPr marL="64770" marR="0">
                        <a:spcBef>
                          <a:spcPts val="0"/>
                        </a:spcBef>
                        <a:spcAft>
                          <a:spcPts val="0"/>
                        </a:spcAft>
                      </a:pPr>
                      <a:r>
                        <a:rPr lang="en-US" sz="1200" dirty="0">
                          <a:effectLst/>
                        </a:rPr>
                        <a:t>Back-End (API Integration)</a:t>
                      </a:r>
                      <a:endParaRPr lang="en-US" dirty="0">
                        <a:effectLst/>
                      </a:endParaRPr>
                    </a:p>
                  </a:txBody>
                  <a:tcPr marL="68580" marR="68580" marT="0" marB="0"/>
                </a:tc>
                <a:extLst>
                  <a:ext uri="{0D108BD9-81ED-4DB2-BD59-A6C34878D82A}">
                    <a16:rowId xmlns:a16="http://schemas.microsoft.com/office/drawing/2014/main" val="1486008127"/>
                  </a:ext>
                </a:extLst>
              </a:tr>
            </a:tbl>
          </a:graphicData>
        </a:graphic>
      </p:graphicFrame>
    </p:spTree>
    <p:extLst>
      <p:ext uri="{BB962C8B-B14F-4D97-AF65-F5344CB8AC3E}">
        <p14:creationId xmlns:p14="http://schemas.microsoft.com/office/powerpoint/2010/main" val="4802896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A1F09708C559468D043B6C813B4FB0" ma:contentTypeVersion="8" ma:contentTypeDescription="Create a new document." ma:contentTypeScope="" ma:versionID="5a13f1572888feb0683c4e43380e0a18">
  <xsd:schema xmlns:xsd="http://www.w3.org/2001/XMLSchema" xmlns:xs="http://www.w3.org/2001/XMLSchema" xmlns:p="http://schemas.microsoft.com/office/2006/metadata/properties" xmlns:ns3="7972479e-f1c1-4e1d-9241-5cf85adefb18" targetNamespace="http://schemas.microsoft.com/office/2006/metadata/properties" ma:root="true" ma:fieldsID="4844cfba4e73d3d03aa225ec92e245d9" ns3:_="">
    <xsd:import namespace="7972479e-f1c1-4e1d-9241-5cf85adefb1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72479e-f1c1-4e1d-9241-5cf85adefb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7EC154-5988-4067-BE37-3AC6A6E9F0AA}">
  <ds:schemaRefs>
    <ds:schemaRef ds:uri="7972479e-f1c1-4e1d-9241-5cf85adefb1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8DA6108-34F2-477F-8881-F9FB45341B2B}">
  <ds:schemaRefs>
    <ds:schemaRef ds:uri="http://schemas.microsoft.com/sharepoint/v3/contenttype/forms"/>
  </ds:schemaRefs>
</ds:datastoreItem>
</file>

<file path=customXml/itemProps3.xml><?xml version="1.0" encoding="utf-8"?>
<ds:datastoreItem xmlns:ds="http://schemas.openxmlformats.org/officeDocument/2006/customXml" ds:itemID="{93B31FC0-60CF-441C-B6C1-A90B9BA57A4C}">
  <ds:schemaRefs>
    <ds:schemaRef ds:uri="7972479e-f1c1-4e1d-9241-5cf85adefb1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View</vt:lpstr>
      <vt:lpstr>PowerPoint Presentation</vt:lpstr>
      <vt:lpstr>Project Description</vt:lpstr>
      <vt:lpstr>Project Backlog</vt:lpstr>
      <vt:lpstr>Technologies</vt:lpstr>
      <vt:lpstr>Sprint 1 User Stories</vt:lpstr>
      <vt:lpstr>Work Assignments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Kyler Randall</dc:creator>
  <cp:revision>13</cp:revision>
  <dcterms:created xsi:type="dcterms:W3CDTF">2020-09-06T02:11:21Z</dcterms:created>
  <dcterms:modified xsi:type="dcterms:W3CDTF">2020-09-08T06:43:56Z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0x010100EEA1F09708C559468D043B6C813B4FB0</vt:lpwstr>
  </property>
</Properties>
</file>